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2_dim_55.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58368" y="594360"/>
            <a:ext cx="6949440" cy="731520"/>
          </a:xfrm>
          <a:prstGeom prst="rect">
            <a:avLst/>
          </a:prstGeom>
          <a:noFill/>
        </p:spPr>
        <p:txBody>
          <a:bodyPr wrap="square">
            <a:normAutofit/>
          </a:bodyPr>
          <a:lstStyle/>
          <a:p>
            <a:r>
              <a:rPr sz="3800" b="1">
                <a:solidFill>
                  <a:srgbClr val="FFFFFF"/>
                </a:solidFill>
                <a:latin typeface="Georgia"/>
              </a:rPr>
              <a:t>Rock of Ages, Cleft for Me</a:t>
            </a:r>
          </a:p>
        </p:txBody>
      </p:sp>
      <p:sp>
        <p:nvSpPr>
          <p:cNvPr id="4" name="TextBox 3"/>
          <p:cNvSpPr txBox="1"/>
          <p:nvPr/>
        </p:nvSpPr>
        <p:spPr>
          <a:xfrm>
            <a:off x="713232" y="1417320"/>
            <a:ext cx="5303520" cy="365760"/>
          </a:xfrm>
          <a:prstGeom prst="rect">
            <a:avLst/>
          </a:prstGeom>
          <a:noFill/>
        </p:spPr>
        <p:txBody>
          <a:bodyPr wrap="square">
            <a:normAutofit/>
          </a:bodyPr>
          <a:lstStyle/>
          <a:p>
            <a:r>
              <a:rPr sz="1900" b="0">
                <a:solidFill>
                  <a:srgbClr val="C7923B"/>
                </a:solidFill>
                <a:latin typeface="Georgia"/>
              </a:rPr>
              <a:t>Christ our refuge • Grace our only hope</a:t>
            </a:r>
          </a:p>
        </p:txBody>
      </p:sp>
      <p:sp>
        <p:nvSpPr>
          <p:cNvPr id="5" name="TextBox 4"/>
          <p:cNvSpPr txBox="1"/>
          <p:nvPr/>
        </p:nvSpPr>
        <p:spPr>
          <a:xfrm>
            <a:off x="713232" y="5102352"/>
            <a:ext cx="7680960" cy="822960"/>
          </a:xfrm>
          <a:prstGeom prst="rect">
            <a:avLst/>
          </a:prstGeom>
          <a:noFill/>
        </p:spPr>
        <p:txBody>
          <a:bodyPr wrap="square">
            <a:normAutofit/>
          </a:bodyPr>
          <a:lstStyle/>
          <a:p>
            <a:r>
              <a:rPr sz="1300" b="0">
                <a:solidFill>
                  <a:srgbClr val="FFFFFF"/>
                </a:solidFill>
                <a:latin typeface="Aptos"/>
              </a:rPr>
              <a:t>First line: Rock of Ages, cleft for me
Text: Augustus Montague Toplady
Tune: TOPLADY by Thomas Hastings
Publication: 1776 • Primary Scripture: Romans 3:23-26</a:t>
            </a:r>
          </a:p>
        </p:txBody>
      </p:sp>
      <p:sp>
        <p:nvSpPr>
          <p:cNvPr id="6" name="TextBox 5"/>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Movement 2: No Work Can Atone</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234440"/>
            <a:ext cx="3703320" cy="4389120"/>
          </a:xfrm>
          <a:prstGeom prst="roundRect">
            <a:avLst/>
          </a:prstGeom>
          <a:solidFill>
            <a:srgbClr val="F0E8DA"/>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938528"/>
            <a:ext cx="3063240" cy="1188720"/>
          </a:xfrm>
          <a:prstGeom prst="rect">
            <a:avLst/>
          </a:prstGeom>
          <a:noFill/>
        </p:spPr>
        <p:txBody>
          <a:bodyPr wrap="square">
            <a:normAutofit/>
          </a:bodyPr>
          <a:lstStyle/>
          <a:p>
            <a:pPr algn="ctr"/>
            <a:r>
              <a:rPr sz="2600" b="1">
                <a:solidFill>
                  <a:srgbClr val="0D1F2D"/>
                </a:solidFill>
                <a:latin typeface="Georgia"/>
              </a:rPr>
              <a:t>Works matter as fruit,
not as foundation.</a:t>
            </a:r>
          </a:p>
        </p:txBody>
      </p:sp>
      <p:sp>
        <p:nvSpPr>
          <p:cNvPr id="7" name="Rounded Rectangle 6"/>
          <p:cNvSpPr/>
          <p:nvPr/>
        </p:nvSpPr>
        <p:spPr>
          <a:xfrm>
            <a:off x="4709160" y="1234440"/>
            <a:ext cx="6537960" cy="438912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74920" y="1600200"/>
            <a:ext cx="5897880" cy="3108960"/>
          </a:xfrm>
          <a:prstGeom prst="rect">
            <a:avLst/>
          </a:prstGeom>
          <a:noFill/>
        </p:spPr>
        <p:txBody>
          <a:bodyPr wrap="square">
            <a:normAutofit/>
          </a:bodyPr>
          <a:lstStyle/>
          <a:p>
            <a:pPr>
              <a:spcAft>
                <a:spcPts val="500"/>
              </a:spcAft>
              <a:defRPr sz="1500">
                <a:solidFill>
                  <a:srgbClr val="0D1F2D"/>
                </a:solidFill>
                <a:latin typeface="Aptos"/>
              </a:defRPr>
            </a:pPr>
            <a:r>
              <a:t>The hymn refuses to turn labor, zeal, or tears into payment for sin.</a:t>
            </a:r>
          </a:p>
          <a:p>
            <a:pPr>
              <a:spcAft>
                <a:spcPts val="500"/>
              </a:spcAft>
              <a:defRPr sz="1500">
                <a:solidFill>
                  <a:srgbClr val="0D1F2D"/>
                </a:solidFill>
                <a:latin typeface="Aptos"/>
              </a:defRPr>
            </a:pPr>
            <a:r>
              <a:t>Repentance is real, but repentance is not the Savior.</a:t>
            </a:r>
          </a:p>
          <a:p>
            <a:pPr>
              <a:spcAft>
                <a:spcPts val="500"/>
              </a:spcAft>
              <a:defRPr sz="1500">
                <a:solidFill>
                  <a:srgbClr val="0D1F2D"/>
                </a:solidFill>
                <a:latin typeface="Aptos"/>
              </a:defRPr>
            </a:pPr>
            <a:r>
              <a:t>Scripture anchor: Ephesians 2:8-9 excludes boasting because salvation is gift.</a:t>
            </a:r>
          </a:p>
        </p:txBody>
      </p:sp>
      <p:sp>
        <p:nvSpPr>
          <p:cNvPr id="9" name="TextBox 8"/>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6_dim_22.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FFFFFF"/>
                </a:solidFill>
                <a:latin typeface="Georgia"/>
              </a:rPr>
              <a:t>Movement 3: Empty Hands Receive Grace</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13232" y="1325880"/>
            <a:ext cx="5577840" cy="411480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91640"/>
            <a:ext cx="4983480" cy="3063240"/>
          </a:xfrm>
          <a:prstGeom prst="rect">
            <a:avLst/>
          </a:prstGeom>
          <a:noFill/>
        </p:spPr>
        <p:txBody>
          <a:bodyPr wrap="square">
            <a:normAutofit/>
          </a:bodyPr>
          <a:lstStyle/>
          <a:p>
            <a:pPr>
              <a:spcAft>
                <a:spcPts val="500"/>
              </a:spcAft>
              <a:defRPr sz="1500">
                <a:solidFill>
                  <a:srgbClr val="FFFFFF"/>
                </a:solidFill>
                <a:latin typeface="Aptos"/>
              </a:defRPr>
            </a:pPr>
            <a:r>
              <a:t>The hymn’s middle movement is honest about helplessness.</a:t>
            </a:r>
          </a:p>
          <a:p>
            <a:pPr>
              <a:spcAft>
                <a:spcPts val="500"/>
              </a:spcAft>
              <a:defRPr sz="1500">
                <a:solidFill>
                  <a:srgbClr val="FFFFFF"/>
                </a:solidFill>
                <a:latin typeface="Aptos"/>
              </a:defRPr>
            </a:pPr>
            <a:r>
              <a:t>Faith comes without bargaining chips. It clings to Christ because Christ is sufficient.</a:t>
            </a:r>
          </a:p>
          <a:p>
            <a:pPr>
              <a:spcAft>
                <a:spcPts val="500"/>
              </a:spcAft>
              <a:defRPr sz="1500">
                <a:solidFill>
                  <a:srgbClr val="FFFFFF"/>
                </a:solidFill>
                <a:latin typeface="Aptos"/>
              </a:defRPr>
            </a:pPr>
            <a:r>
              <a:t>Teaching emphasis: grace is not earned by neediness, but it is received by humble faith.</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Movement 4: Hope at the End</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4.jpg"/>
          <p:cNvPicPr>
            <a:picLocks noChangeAspect="1"/>
          </p:cNvPicPr>
          <p:nvPr/>
        </p:nvPicPr>
        <p:blipFill>
          <a:blip r:embed="rId2"/>
          <a:stretch>
            <a:fillRect/>
          </a:stretch>
        </p:blipFill>
        <p:spPr>
          <a:xfrm>
            <a:off x="0" y="1143000"/>
            <a:ext cx="5760720" cy="4480560"/>
          </a:xfrm>
          <a:prstGeom prst="rect">
            <a:avLst/>
          </a:prstGeom>
        </p:spPr>
      </p:pic>
      <p:sp>
        <p:nvSpPr>
          <p:cNvPr id="6" name="Rounded Rectangle 5"/>
          <p:cNvSpPr/>
          <p:nvPr/>
        </p:nvSpPr>
        <p:spPr>
          <a:xfrm>
            <a:off x="6172200" y="1325880"/>
            <a:ext cx="5303520" cy="406908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37960" y="1691640"/>
            <a:ext cx="4617720" cy="3063240"/>
          </a:xfrm>
          <a:prstGeom prst="rect">
            <a:avLst/>
          </a:prstGeom>
          <a:noFill/>
        </p:spPr>
        <p:txBody>
          <a:bodyPr wrap="square">
            <a:normAutofit/>
          </a:bodyPr>
          <a:lstStyle/>
          <a:p>
            <a:pPr>
              <a:spcAft>
                <a:spcPts val="500"/>
              </a:spcAft>
              <a:defRPr sz="1500">
                <a:solidFill>
                  <a:srgbClr val="0D1F2D"/>
                </a:solidFill>
                <a:latin typeface="Aptos"/>
              </a:defRPr>
            </a:pPr>
            <a:r>
              <a:t>The hymn carries the believer to death and final judgment.</a:t>
            </a:r>
          </a:p>
          <a:p>
            <a:pPr>
              <a:spcAft>
                <a:spcPts val="500"/>
              </a:spcAft>
              <a:defRPr sz="1500">
                <a:solidFill>
                  <a:srgbClr val="0D1F2D"/>
                </a:solidFill>
                <a:latin typeface="Aptos"/>
              </a:defRPr>
            </a:pPr>
            <a:r>
              <a:t>The refuge is the same at the end as at the beginning: Christ alone.</a:t>
            </a:r>
          </a:p>
          <a:p>
            <a:pPr>
              <a:spcAft>
                <a:spcPts val="500"/>
              </a:spcAft>
              <a:defRPr sz="1500">
                <a:solidFill>
                  <a:srgbClr val="0D1F2D"/>
                </a:solidFill>
                <a:latin typeface="Aptos"/>
              </a:defRPr>
            </a:pPr>
            <a:r>
              <a:t>Pastoral emphasis: assurance is not pride; it is confidence in the Savior’s finished work.</a:t>
            </a:r>
          </a:p>
        </p:txBody>
      </p:sp>
      <p:sp>
        <p:nvSpPr>
          <p:cNvPr id="8" name="TextBox 7"/>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Theological Themes</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4173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600200"/>
            <a:ext cx="365760" cy="320040"/>
          </a:xfrm>
          <a:prstGeom prst="rect">
            <a:avLst/>
          </a:prstGeom>
          <a:noFill/>
        </p:spPr>
        <p:txBody>
          <a:bodyPr wrap="square">
            <a:normAutofit/>
          </a:bodyPr>
          <a:lstStyle/>
          <a:p>
            <a:r>
              <a:rPr sz="1800" b="1">
                <a:solidFill>
                  <a:srgbClr val="C7923B"/>
                </a:solidFill>
                <a:latin typeface="Aptos"/>
              </a:rPr>
              <a:t>✚</a:t>
            </a:r>
          </a:p>
        </p:txBody>
      </p:sp>
      <p:sp>
        <p:nvSpPr>
          <p:cNvPr id="7" name="TextBox 6"/>
          <p:cNvSpPr txBox="1"/>
          <p:nvPr/>
        </p:nvSpPr>
        <p:spPr>
          <a:xfrm>
            <a:off x="1371600" y="1618488"/>
            <a:ext cx="2377440" cy="411480"/>
          </a:xfrm>
          <a:prstGeom prst="rect">
            <a:avLst/>
          </a:prstGeom>
          <a:noFill/>
        </p:spPr>
        <p:txBody>
          <a:bodyPr wrap="square">
            <a:normAutofit/>
          </a:bodyPr>
          <a:lstStyle/>
          <a:p>
            <a:r>
              <a:rPr sz="1700" b="1">
                <a:solidFill>
                  <a:srgbClr val="0D1F2D"/>
                </a:solidFill>
                <a:latin typeface="Georgia"/>
              </a:rPr>
              <a:t>Christ the Rock</a:t>
            </a:r>
          </a:p>
        </p:txBody>
      </p:sp>
      <p:sp>
        <p:nvSpPr>
          <p:cNvPr id="8" name="TextBox 7"/>
          <p:cNvSpPr txBox="1"/>
          <p:nvPr/>
        </p:nvSpPr>
        <p:spPr>
          <a:xfrm>
            <a:off x="1371600" y="20939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9" name="Rounded Rectangle 8"/>
          <p:cNvSpPr/>
          <p:nvPr/>
        </p:nvSpPr>
        <p:spPr>
          <a:xfrm>
            <a:off x="4480559" y="14173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17720" y="1600200"/>
            <a:ext cx="365760" cy="320040"/>
          </a:xfrm>
          <a:prstGeom prst="rect">
            <a:avLst/>
          </a:prstGeom>
          <a:noFill/>
        </p:spPr>
        <p:txBody>
          <a:bodyPr wrap="square">
            <a:normAutofit/>
          </a:bodyPr>
          <a:lstStyle/>
          <a:p>
            <a:r>
              <a:rPr sz="1800" b="1">
                <a:solidFill>
                  <a:srgbClr val="C7923B"/>
                </a:solidFill>
                <a:latin typeface="Aptos"/>
              </a:rPr>
              <a:t>✚</a:t>
            </a:r>
          </a:p>
        </p:txBody>
      </p:sp>
      <p:sp>
        <p:nvSpPr>
          <p:cNvPr id="11" name="TextBox 10"/>
          <p:cNvSpPr txBox="1"/>
          <p:nvPr/>
        </p:nvSpPr>
        <p:spPr>
          <a:xfrm>
            <a:off x="5074920" y="1618488"/>
            <a:ext cx="2377440" cy="411480"/>
          </a:xfrm>
          <a:prstGeom prst="rect">
            <a:avLst/>
          </a:prstGeom>
          <a:noFill/>
        </p:spPr>
        <p:txBody>
          <a:bodyPr wrap="square">
            <a:normAutofit/>
          </a:bodyPr>
          <a:lstStyle/>
          <a:p>
            <a:r>
              <a:rPr sz="1700" b="1">
                <a:solidFill>
                  <a:srgbClr val="0D1F2D"/>
                </a:solidFill>
                <a:latin typeface="Georgia"/>
              </a:rPr>
              <a:t>Atonement</a:t>
            </a:r>
          </a:p>
        </p:txBody>
      </p:sp>
      <p:sp>
        <p:nvSpPr>
          <p:cNvPr id="12" name="TextBox 11"/>
          <p:cNvSpPr txBox="1"/>
          <p:nvPr/>
        </p:nvSpPr>
        <p:spPr>
          <a:xfrm>
            <a:off x="5074920" y="20939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13" name="Rounded Rectangle 12"/>
          <p:cNvSpPr/>
          <p:nvPr/>
        </p:nvSpPr>
        <p:spPr>
          <a:xfrm>
            <a:off x="8183879" y="14173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321040" y="1600200"/>
            <a:ext cx="365760" cy="320040"/>
          </a:xfrm>
          <a:prstGeom prst="rect">
            <a:avLst/>
          </a:prstGeom>
          <a:noFill/>
        </p:spPr>
        <p:txBody>
          <a:bodyPr wrap="square">
            <a:normAutofit/>
          </a:bodyPr>
          <a:lstStyle/>
          <a:p>
            <a:r>
              <a:rPr sz="1800" b="1">
                <a:solidFill>
                  <a:srgbClr val="C7923B"/>
                </a:solidFill>
                <a:latin typeface="Aptos"/>
              </a:rPr>
              <a:t>✚</a:t>
            </a:r>
          </a:p>
        </p:txBody>
      </p:sp>
      <p:sp>
        <p:nvSpPr>
          <p:cNvPr id="15" name="TextBox 14"/>
          <p:cNvSpPr txBox="1"/>
          <p:nvPr/>
        </p:nvSpPr>
        <p:spPr>
          <a:xfrm>
            <a:off x="8778240" y="1618488"/>
            <a:ext cx="2377440" cy="411480"/>
          </a:xfrm>
          <a:prstGeom prst="rect">
            <a:avLst/>
          </a:prstGeom>
          <a:noFill/>
        </p:spPr>
        <p:txBody>
          <a:bodyPr wrap="square">
            <a:normAutofit/>
          </a:bodyPr>
          <a:lstStyle/>
          <a:p>
            <a:r>
              <a:rPr sz="1700" b="1">
                <a:solidFill>
                  <a:srgbClr val="0D1F2D"/>
                </a:solidFill>
                <a:latin typeface="Georgia"/>
              </a:rPr>
              <a:t>Justification by Grace</a:t>
            </a:r>
          </a:p>
        </p:txBody>
      </p:sp>
      <p:sp>
        <p:nvSpPr>
          <p:cNvPr id="16" name="TextBox 15"/>
          <p:cNvSpPr txBox="1"/>
          <p:nvPr/>
        </p:nvSpPr>
        <p:spPr>
          <a:xfrm>
            <a:off x="8778240" y="20939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17" name="Rounded Rectangle 16"/>
          <p:cNvSpPr/>
          <p:nvPr/>
        </p:nvSpPr>
        <p:spPr>
          <a:xfrm>
            <a:off x="777240" y="34747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3657600"/>
            <a:ext cx="365760" cy="320040"/>
          </a:xfrm>
          <a:prstGeom prst="rect">
            <a:avLst/>
          </a:prstGeom>
          <a:noFill/>
        </p:spPr>
        <p:txBody>
          <a:bodyPr wrap="square">
            <a:normAutofit/>
          </a:bodyPr>
          <a:lstStyle/>
          <a:p>
            <a:r>
              <a:rPr sz="1800" b="1">
                <a:solidFill>
                  <a:srgbClr val="C7923B"/>
                </a:solidFill>
                <a:latin typeface="Aptos"/>
              </a:rPr>
              <a:t>✚</a:t>
            </a:r>
          </a:p>
        </p:txBody>
      </p:sp>
      <p:sp>
        <p:nvSpPr>
          <p:cNvPr id="19" name="TextBox 18"/>
          <p:cNvSpPr txBox="1"/>
          <p:nvPr/>
        </p:nvSpPr>
        <p:spPr>
          <a:xfrm>
            <a:off x="1371600" y="3675887"/>
            <a:ext cx="2377440" cy="411480"/>
          </a:xfrm>
          <a:prstGeom prst="rect">
            <a:avLst/>
          </a:prstGeom>
          <a:noFill/>
        </p:spPr>
        <p:txBody>
          <a:bodyPr wrap="square">
            <a:normAutofit/>
          </a:bodyPr>
          <a:lstStyle/>
          <a:p>
            <a:r>
              <a:rPr sz="1700" b="1">
                <a:solidFill>
                  <a:srgbClr val="0D1F2D"/>
                </a:solidFill>
                <a:latin typeface="Georgia"/>
              </a:rPr>
              <a:t>Human Need</a:t>
            </a:r>
          </a:p>
        </p:txBody>
      </p:sp>
      <p:sp>
        <p:nvSpPr>
          <p:cNvPr id="20" name="TextBox 19"/>
          <p:cNvSpPr txBox="1"/>
          <p:nvPr/>
        </p:nvSpPr>
        <p:spPr>
          <a:xfrm>
            <a:off x="1371600" y="41513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21" name="Rounded Rectangle 20"/>
          <p:cNvSpPr/>
          <p:nvPr/>
        </p:nvSpPr>
        <p:spPr>
          <a:xfrm>
            <a:off x="4480559" y="34747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617720" y="3657600"/>
            <a:ext cx="365760" cy="320040"/>
          </a:xfrm>
          <a:prstGeom prst="rect">
            <a:avLst/>
          </a:prstGeom>
          <a:noFill/>
        </p:spPr>
        <p:txBody>
          <a:bodyPr wrap="square">
            <a:normAutofit/>
          </a:bodyPr>
          <a:lstStyle/>
          <a:p>
            <a:r>
              <a:rPr sz="1800" b="1">
                <a:solidFill>
                  <a:srgbClr val="C7923B"/>
                </a:solidFill>
                <a:latin typeface="Aptos"/>
              </a:rPr>
              <a:t>✚</a:t>
            </a:r>
          </a:p>
        </p:txBody>
      </p:sp>
      <p:sp>
        <p:nvSpPr>
          <p:cNvPr id="23" name="TextBox 22"/>
          <p:cNvSpPr txBox="1"/>
          <p:nvPr/>
        </p:nvSpPr>
        <p:spPr>
          <a:xfrm>
            <a:off x="5074920" y="3675887"/>
            <a:ext cx="2377440" cy="411480"/>
          </a:xfrm>
          <a:prstGeom prst="rect">
            <a:avLst/>
          </a:prstGeom>
          <a:noFill/>
        </p:spPr>
        <p:txBody>
          <a:bodyPr wrap="square">
            <a:normAutofit/>
          </a:bodyPr>
          <a:lstStyle/>
          <a:p>
            <a:r>
              <a:rPr sz="1700" b="1">
                <a:solidFill>
                  <a:srgbClr val="0D1F2D"/>
                </a:solidFill>
                <a:latin typeface="Georgia"/>
              </a:rPr>
              <a:t>Assurance</a:t>
            </a:r>
          </a:p>
        </p:txBody>
      </p:sp>
      <p:sp>
        <p:nvSpPr>
          <p:cNvPr id="24" name="TextBox 23"/>
          <p:cNvSpPr txBox="1"/>
          <p:nvPr/>
        </p:nvSpPr>
        <p:spPr>
          <a:xfrm>
            <a:off x="5074920" y="41513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25" name="Rounded Rectangle 24"/>
          <p:cNvSpPr/>
          <p:nvPr/>
        </p:nvSpPr>
        <p:spPr>
          <a:xfrm>
            <a:off x="8183879" y="3474720"/>
            <a:ext cx="3246120" cy="1325880"/>
          </a:xfrm>
          <a:prstGeom prst="roundRect">
            <a:avLst/>
          </a:prstGeom>
          <a:solidFill>
            <a:srgbClr val="F6F0E5"/>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321040" y="3657600"/>
            <a:ext cx="365760" cy="320040"/>
          </a:xfrm>
          <a:prstGeom prst="rect">
            <a:avLst/>
          </a:prstGeom>
          <a:noFill/>
        </p:spPr>
        <p:txBody>
          <a:bodyPr wrap="square">
            <a:normAutofit/>
          </a:bodyPr>
          <a:lstStyle/>
          <a:p>
            <a:r>
              <a:rPr sz="1800" b="1">
                <a:solidFill>
                  <a:srgbClr val="C7923B"/>
                </a:solidFill>
                <a:latin typeface="Aptos"/>
              </a:rPr>
              <a:t>✚</a:t>
            </a:r>
          </a:p>
        </p:txBody>
      </p:sp>
      <p:sp>
        <p:nvSpPr>
          <p:cNvPr id="27" name="TextBox 26"/>
          <p:cNvSpPr txBox="1"/>
          <p:nvPr/>
        </p:nvSpPr>
        <p:spPr>
          <a:xfrm>
            <a:off x="8778240" y="3675887"/>
            <a:ext cx="2377440" cy="411480"/>
          </a:xfrm>
          <a:prstGeom prst="rect">
            <a:avLst/>
          </a:prstGeom>
          <a:noFill/>
        </p:spPr>
        <p:txBody>
          <a:bodyPr wrap="square">
            <a:normAutofit/>
          </a:bodyPr>
          <a:lstStyle/>
          <a:p>
            <a:r>
              <a:rPr sz="1700" b="1">
                <a:solidFill>
                  <a:srgbClr val="0D1F2D"/>
                </a:solidFill>
                <a:latin typeface="Georgia"/>
              </a:rPr>
              <a:t>Final Hope</a:t>
            </a:r>
          </a:p>
        </p:txBody>
      </p:sp>
      <p:sp>
        <p:nvSpPr>
          <p:cNvPr id="28" name="TextBox 27"/>
          <p:cNvSpPr txBox="1"/>
          <p:nvPr/>
        </p:nvSpPr>
        <p:spPr>
          <a:xfrm>
            <a:off x="8778240" y="4151376"/>
            <a:ext cx="2240280" cy="274320"/>
          </a:xfrm>
          <a:prstGeom prst="rect">
            <a:avLst/>
          </a:prstGeom>
          <a:noFill/>
        </p:spPr>
        <p:txBody>
          <a:bodyPr wrap="square">
            <a:normAutofit/>
          </a:bodyPr>
          <a:lstStyle/>
          <a:p>
            <a:r>
              <a:rPr sz="1000" b="0">
                <a:solidFill>
                  <a:srgbClr val="787671"/>
                </a:solidFill>
                <a:latin typeface="Aptos"/>
              </a:rPr>
              <a:t>Rooted in Scripture, sung as prayer.</a:t>
            </a:r>
          </a:p>
        </p:txBody>
      </p:sp>
      <p:sp>
        <p:nvSpPr>
          <p:cNvPr id="29" name="TextBox 28"/>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5_dim_25.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FFFFFF"/>
                </a:solidFill>
                <a:latin typeface="Georgia"/>
              </a:rPr>
              <a:t>Literary and Musical Observations</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234440"/>
            <a:ext cx="5166360" cy="429768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600200"/>
            <a:ext cx="4663440" cy="3200400"/>
          </a:xfrm>
          <a:prstGeom prst="rect">
            <a:avLst/>
          </a:prstGeom>
          <a:noFill/>
        </p:spPr>
        <p:txBody>
          <a:bodyPr wrap="square">
            <a:normAutofit/>
          </a:bodyPr>
          <a:lstStyle/>
          <a:p>
            <a:pPr>
              <a:spcAft>
                <a:spcPts val="500"/>
              </a:spcAft>
              <a:defRPr sz="1400">
                <a:solidFill>
                  <a:srgbClr val="FFFFFF"/>
                </a:solidFill>
                <a:latin typeface="Aptos"/>
              </a:defRPr>
            </a:pPr>
            <a:r>
              <a:t>The text moves from image to doctrine to personal plea.</a:t>
            </a:r>
          </a:p>
          <a:p>
            <a:pPr>
              <a:spcAft>
                <a:spcPts val="500"/>
              </a:spcAft>
              <a:defRPr sz="1400">
                <a:solidFill>
                  <a:srgbClr val="FFFFFF"/>
                </a:solidFill>
                <a:latin typeface="Aptos"/>
              </a:defRPr>
            </a:pPr>
            <a:r>
              <a:t>Repeated first-person prayer makes the hymn immediate and penitential.</a:t>
            </a:r>
          </a:p>
          <a:p>
            <a:pPr>
              <a:spcAft>
                <a:spcPts val="500"/>
              </a:spcAft>
              <a:defRPr sz="1400">
                <a:solidFill>
                  <a:srgbClr val="FFFFFF"/>
                </a:solidFill>
                <a:latin typeface="Aptos"/>
              </a:defRPr>
            </a:pPr>
            <a:r>
              <a:t>TOPLADY’s regular meter and solemn contour support congregational singing.</a:t>
            </a:r>
          </a:p>
          <a:p>
            <a:pPr>
              <a:spcAft>
                <a:spcPts val="500"/>
              </a:spcAft>
              <a:defRPr sz="1400">
                <a:solidFill>
                  <a:srgbClr val="FFFFFF"/>
                </a:solidFill>
                <a:latin typeface="Aptos"/>
              </a:defRPr>
            </a:pPr>
            <a:r>
              <a:t>British hymnals may use PETRA or REDHEAD 76.</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Pastoral and Worship Use</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5.jpg"/>
          <p:cNvPicPr>
            <a:picLocks noChangeAspect="1"/>
          </p:cNvPicPr>
          <p:nvPr/>
        </p:nvPicPr>
        <p:blipFill>
          <a:blip r:embed="rId2"/>
          <a:stretch>
            <a:fillRect/>
          </a:stretch>
        </p:blipFill>
        <p:spPr>
          <a:xfrm>
            <a:off x="6400800" y="1234440"/>
            <a:ext cx="4937760" cy="4389120"/>
          </a:xfrm>
          <a:prstGeom prst="rect">
            <a:avLst/>
          </a:prstGeom>
        </p:spPr>
      </p:pic>
      <p:sp>
        <p:nvSpPr>
          <p:cNvPr id="6" name="Rounded Rectangle 5"/>
          <p:cNvSpPr/>
          <p:nvPr/>
        </p:nvSpPr>
        <p:spPr>
          <a:xfrm>
            <a:off x="594360" y="1298448"/>
            <a:ext cx="5303520" cy="425196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691640"/>
            <a:ext cx="4617720" cy="3017520"/>
          </a:xfrm>
          <a:prstGeom prst="rect">
            <a:avLst/>
          </a:prstGeom>
          <a:noFill/>
        </p:spPr>
        <p:txBody>
          <a:bodyPr wrap="square">
            <a:normAutofit/>
          </a:bodyPr>
          <a:lstStyle/>
          <a:p>
            <a:pPr>
              <a:spcAft>
                <a:spcPts val="500"/>
              </a:spcAft>
              <a:defRPr sz="1600">
                <a:solidFill>
                  <a:srgbClr val="0D1F2D"/>
                </a:solidFill>
                <a:latin typeface="Aptos"/>
              </a:defRPr>
            </a:pPr>
            <a:r>
              <a:t>Confession and assurance of pardon</a:t>
            </a:r>
          </a:p>
          <a:p>
            <a:pPr>
              <a:spcAft>
                <a:spcPts val="500"/>
              </a:spcAft>
              <a:defRPr sz="1600">
                <a:solidFill>
                  <a:srgbClr val="0D1F2D"/>
                </a:solidFill>
                <a:latin typeface="Aptos"/>
              </a:defRPr>
            </a:pPr>
            <a:r>
              <a:t>Lent and Good Friday</a:t>
            </a:r>
          </a:p>
          <a:p>
            <a:pPr>
              <a:spcAft>
                <a:spcPts val="500"/>
              </a:spcAft>
              <a:defRPr sz="1600">
                <a:solidFill>
                  <a:srgbClr val="0D1F2D"/>
                </a:solidFill>
                <a:latin typeface="Aptos"/>
              </a:defRPr>
            </a:pPr>
            <a:r>
              <a:t>Teaching on grace and salvation</a:t>
            </a:r>
          </a:p>
          <a:p>
            <a:pPr>
              <a:spcAft>
                <a:spcPts val="500"/>
              </a:spcAft>
              <a:defRPr sz="1600">
                <a:solidFill>
                  <a:srgbClr val="0D1F2D"/>
                </a:solidFill>
                <a:latin typeface="Aptos"/>
              </a:defRPr>
            </a:pPr>
            <a:r>
              <a:t>Pastoral care for guilt or fear</a:t>
            </a:r>
          </a:p>
          <a:p>
            <a:pPr>
              <a:spcAft>
                <a:spcPts val="500"/>
              </a:spcAft>
              <a:defRPr sz="1600">
                <a:solidFill>
                  <a:srgbClr val="0D1F2D"/>
                </a:solidFill>
                <a:latin typeface="Aptos"/>
              </a:defRPr>
            </a:pPr>
            <a:r>
              <a:t>Funerals and services of Christian hope</a:t>
            </a:r>
          </a:p>
        </p:txBody>
      </p:sp>
      <p:sp>
        <p:nvSpPr>
          <p:cNvPr id="8" name="TextBox 7"/>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Teach with Care</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280160"/>
            <a:ext cx="10972800" cy="438912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691640"/>
            <a:ext cx="10241280" cy="3108960"/>
          </a:xfrm>
          <a:prstGeom prst="rect">
            <a:avLst/>
          </a:prstGeom>
          <a:noFill/>
        </p:spPr>
        <p:txBody>
          <a:bodyPr wrap="square">
            <a:normAutofit/>
          </a:bodyPr>
          <a:lstStyle/>
          <a:p>
            <a:pPr>
              <a:spcAft>
                <a:spcPts val="500"/>
              </a:spcAft>
              <a:defRPr sz="1600">
                <a:solidFill>
                  <a:srgbClr val="0D1F2D"/>
                </a:solidFill>
                <a:latin typeface="Aptos"/>
              </a:defRPr>
            </a:pPr>
            <a:r>
              <a:t>Do not make the Burrington Combe story the main point; treat it as tradition, not firm history.</a:t>
            </a:r>
          </a:p>
          <a:p>
            <a:pPr>
              <a:spcAft>
                <a:spcPts val="500"/>
              </a:spcAft>
              <a:defRPr sz="1600">
                <a:solidFill>
                  <a:srgbClr val="0D1F2D"/>
                </a:solidFill>
                <a:latin typeface="Aptos"/>
              </a:defRPr>
            </a:pPr>
            <a:r>
              <a:t>Explain grace clearly: good works follow salvation, but they do not purchase it.</a:t>
            </a:r>
          </a:p>
          <a:p>
            <a:pPr>
              <a:spcAft>
                <a:spcPts val="500"/>
              </a:spcAft>
              <a:defRPr sz="1600">
                <a:solidFill>
                  <a:srgbClr val="0D1F2D"/>
                </a:solidFill>
                <a:latin typeface="Aptos"/>
              </a:defRPr>
            </a:pPr>
            <a:r>
              <a:t>Let the hymn’s penitence lead to assurance, not to vague religious guilt.</a:t>
            </a:r>
          </a:p>
          <a:p>
            <a:pPr>
              <a:spcAft>
                <a:spcPts val="500"/>
              </a:spcAft>
              <a:defRPr sz="1600">
                <a:solidFill>
                  <a:srgbClr val="0D1F2D"/>
                </a:solidFill>
                <a:latin typeface="Aptos"/>
              </a:defRPr>
            </a:pPr>
            <a:r>
              <a:t>Clarify textual variations gently when needed; keep the class focused on the gospel message.</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3_dim_25.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FFFFFF"/>
                </a:solidFill>
                <a:latin typeface="Georgia"/>
              </a:rPr>
              <a:t>Teaching Questions</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234440"/>
            <a:ext cx="10972800" cy="461772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00200"/>
            <a:ext cx="10241280" cy="3474720"/>
          </a:xfrm>
          <a:prstGeom prst="rect">
            <a:avLst/>
          </a:prstGeom>
          <a:noFill/>
        </p:spPr>
        <p:txBody>
          <a:bodyPr wrap="square">
            <a:normAutofit/>
          </a:bodyPr>
          <a:lstStyle/>
          <a:p>
            <a:pPr>
              <a:spcAft>
                <a:spcPts val="500"/>
              </a:spcAft>
              <a:defRPr sz="1500">
                <a:solidFill>
                  <a:srgbClr val="FFFFFF"/>
                </a:solidFill>
                <a:latin typeface="Aptos"/>
              </a:defRPr>
            </a:pPr>
            <a:r>
              <a:t>What does Christ as Rock communicate about holiness and mercy?</a:t>
            </a:r>
          </a:p>
          <a:p>
            <a:pPr>
              <a:spcAft>
                <a:spcPts val="500"/>
              </a:spcAft>
              <a:defRPr sz="1500">
                <a:solidFill>
                  <a:srgbClr val="FFFFFF"/>
                </a:solidFill>
                <a:latin typeface="Aptos"/>
              </a:defRPr>
            </a:pPr>
            <a:r>
              <a:t>Why are human effort, zeal, and tears unable to atone?</a:t>
            </a:r>
          </a:p>
          <a:p>
            <a:pPr>
              <a:spcAft>
                <a:spcPts val="500"/>
              </a:spcAft>
              <a:defRPr sz="1500">
                <a:solidFill>
                  <a:srgbClr val="FFFFFF"/>
                </a:solidFill>
                <a:latin typeface="Aptos"/>
              </a:defRPr>
            </a:pPr>
            <a:r>
              <a:t>How does Romans 3:23-26 explain the hymn’s confidence?</a:t>
            </a:r>
          </a:p>
          <a:p>
            <a:pPr>
              <a:spcAft>
                <a:spcPts val="500"/>
              </a:spcAft>
              <a:defRPr sz="1500">
                <a:solidFill>
                  <a:srgbClr val="FFFFFF"/>
                </a:solidFill>
                <a:latin typeface="Aptos"/>
              </a:defRPr>
            </a:pPr>
            <a:r>
              <a:t>What pastoral comfort does this hymn give to a troubled conscience?</a:t>
            </a:r>
          </a:p>
          <a:p>
            <a:pPr>
              <a:spcAft>
                <a:spcPts val="500"/>
              </a:spcAft>
              <a:defRPr sz="1500">
                <a:solidFill>
                  <a:srgbClr val="FFFFFF"/>
                </a:solidFill>
                <a:latin typeface="Aptos"/>
              </a:defRPr>
            </a:pPr>
            <a:r>
              <a:t>How can a congregation sing confession with assurance?</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Application: Singing with Empty Hands</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1325880"/>
            <a:ext cx="5029200" cy="1417320"/>
          </a:xfrm>
          <a:prstGeom prst="roundRect">
            <a:avLst/>
          </a:prstGeom>
          <a:solidFill>
            <a:srgbClr val="F8F2E8"/>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554480"/>
            <a:ext cx="4297680" cy="320040"/>
          </a:xfrm>
          <a:prstGeom prst="rect">
            <a:avLst/>
          </a:prstGeom>
          <a:noFill/>
        </p:spPr>
        <p:txBody>
          <a:bodyPr wrap="square">
            <a:normAutofit/>
          </a:bodyPr>
          <a:lstStyle/>
          <a:p>
            <a:r>
              <a:rPr sz="1700" b="1">
                <a:solidFill>
                  <a:srgbClr val="0D1F2D"/>
                </a:solidFill>
                <a:latin typeface="Georgia"/>
              </a:rPr>
              <a:t>Confess honestly</a:t>
            </a:r>
          </a:p>
        </p:txBody>
      </p:sp>
      <p:sp>
        <p:nvSpPr>
          <p:cNvPr id="7" name="TextBox 6"/>
          <p:cNvSpPr txBox="1"/>
          <p:nvPr/>
        </p:nvSpPr>
        <p:spPr>
          <a:xfrm>
            <a:off x="1051560" y="2039112"/>
            <a:ext cx="4434840" cy="365760"/>
          </a:xfrm>
          <a:prstGeom prst="rect">
            <a:avLst/>
          </a:prstGeom>
          <a:noFill/>
        </p:spPr>
        <p:txBody>
          <a:bodyPr wrap="square">
            <a:normAutofit/>
          </a:bodyPr>
          <a:lstStyle/>
          <a:p>
            <a:r>
              <a:rPr sz="1200" b="0">
                <a:solidFill>
                  <a:srgbClr val="2B2B2B"/>
                </a:solidFill>
                <a:latin typeface="Aptos"/>
              </a:rPr>
              <a:t>Name sin without hiding or bargaining.</a:t>
            </a:r>
          </a:p>
        </p:txBody>
      </p:sp>
      <p:sp>
        <p:nvSpPr>
          <p:cNvPr id="8" name="Rounded Rectangle 7"/>
          <p:cNvSpPr/>
          <p:nvPr/>
        </p:nvSpPr>
        <p:spPr>
          <a:xfrm>
            <a:off x="6263640" y="1325880"/>
            <a:ext cx="5029200" cy="1417320"/>
          </a:xfrm>
          <a:prstGeom prst="roundRect">
            <a:avLst/>
          </a:prstGeom>
          <a:solidFill>
            <a:srgbClr val="F8F2E8"/>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83679" y="1554480"/>
            <a:ext cx="4297680" cy="320040"/>
          </a:xfrm>
          <a:prstGeom prst="rect">
            <a:avLst/>
          </a:prstGeom>
          <a:noFill/>
        </p:spPr>
        <p:txBody>
          <a:bodyPr wrap="square">
            <a:normAutofit/>
          </a:bodyPr>
          <a:lstStyle/>
          <a:p>
            <a:r>
              <a:rPr sz="1700" b="1">
                <a:solidFill>
                  <a:srgbClr val="0D1F2D"/>
                </a:solidFill>
                <a:latin typeface="Georgia"/>
              </a:rPr>
              <a:t>Receive grace</a:t>
            </a:r>
          </a:p>
        </p:txBody>
      </p:sp>
      <p:sp>
        <p:nvSpPr>
          <p:cNvPr id="10" name="TextBox 9"/>
          <p:cNvSpPr txBox="1"/>
          <p:nvPr/>
        </p:nvSpPr>
        <p:spPr>
          <a:xfrm>
            <a:off x="6583679" y="2039112"/>
            <a:ext cx="4434840" cy="365760"/>
          </a:xfrm>
          <a:prstGeom prst="rect">
            <a:avLst/>
          </a:prstGeom>
          <a:noFill/>
        </p:spPr>
        <p:txBody>
          <a:bodyPr wrap="square">
            <a:normAutofit/>
          </a:bodyPr>
          <a:lstStyle/>
          <a:p>
            <a:r>
              <a:rPr sz="1200" b="0">
                <a:solidFill>
                  <a:srgbClr val="2B2B2B"/>
                </a:solidFill>
                <a:latin typeface="Aptos"/>
              </a:rPr>
              <a:t>Rest in Christ rather than in spiritual performance.</a:t>
            </a:r>
          </a:p>
        </p:txBody>
      </p:sp>
      <p:sp>
        <p:nvSpPr>
          <p:cNvPr id="11" name="Rounded Rectangle 10"/>
          <p:cNvSpPr/>
          <p:nvPr/>
        </p:nvSpPr>
        <p:spPr>
          <a:xfrm>
            <a:off x="731520" y="3383280"/>
            <a:ext cx="5029200" cy="1417320"/>
          </a:xfrm>
          <a:prstGeom prst="roundRect">
            <a:avLst/>
          </a:prstGeom>
          <a:solidFill>
            <a:srgbClr val="F8F2E8"/>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51560" y="3611880"/>
            <a:ext cx="4297680" cy="320040"/>
          </a:xfrm>
          <a:prstGeom prst="rect">
            <a:avLst/>
          </a:prstGeom>
          <a:noFill/>
        </p:spPr>
        <p:txBody>
          <a:bodyPr wrap="square">
            <a:normAutofit/>
          </a:bodyPr>
          <a:lstStyle/>
          <a:p>
            <a:r>
              <a:rPr sz="1700" b="1">
                <a:solidFill>
                  <a:srgbClr val="0D1F2D"/>
                </a:solidFill>
                <a:latin typeface="Georgia"/>
              </a:rPr>
              <a:t>Encourage others</a:t>
            </a:r>
          </a:p>
        </p:txBody>
      </p:sp>
      <p:sp>
        <p:nvSpPr>
          <p:cNvPr id="13" name="TextBox 12"/>
          <p:cNvSpPr txBox="1"/>
          <p:nvPr/>
        </p:nvSpPr>
        <p:spPr>
          <a:xfrm>
            <a:off x="1051560" y="4096512"/>
            <a:ext cx="4434840" cy="365760"/>
          </a:xfrm>
          <a:prstGeom prst="rect">
            <a:avLst/>
          </a:prstGeom>
          <a:noFill/>
        </p:spPr>
        <p:txBody>
          <a:bodyPr wrap="square">
            <a:normAutofit/>
          </a:bodyPr>
          <a:lstStyle/>
          <a:p>
            <a:r>
              <a:rPr sz="1200" b="0">
                <a:solidFill>
                  <a:srgbClr val="2B2B2B"/>
                </a:solidFill>
                <a:latin typeface="Aptos"/>
              </a:rPr>
              <a:t>Point the guilty and fearful toward the Rock.</a:t>
            </a:r>
          </a:p>
        </p:txBody>
      </p:sp>
      <p:sp>
        <p:nvSpPr>
          <p:cNvPr id="14" name="Rounded Rectangle 13"/>
          <p:cNvSpPr/>
          <p:nvPr/>
        </p:nvSpPr>
        <p:spPr>
          <a:xfrm>
            <a:off x="6263640" y="3383280"/>
            <a:ext cx="5029200" cy="1417320"/>
          </a:xfrm>
          <a:prstGeom prst="roundRect">
            <a:avLst/>
          </a:prstGeom>
          <a:solidFill>
            <a:srgbClr val="F8F2E8"/>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83679" y="3611880"/>
            <a:ext cx="4297680" cy="320040"/>
          </a:xfrm>
          <a:prstGeom prst="rect">
            <a:avLst/>
          </a:prstGeom>
          <a:noFill/>
        </p:spPr>
        <p:txBody>
          <a:bodyPr wrap="square">
            <a:normAutofit/>
          </a:bodyPr>
          <a:lstStyle/>
          <a:p>
            <a:r>
              <a:rPr sz="1700" b="1">
                <a:solidFill>
                  <a:srgbClr val="0D1F2D"/>
                </a:solidFill>
                <a:latin typeface="Georgia"/>
              </a:rPr>
              <a:t>Prepare for hope</a:t>
            </a:r>
          </a:p>
        </p:txBody>
      </p:sp>
      <p:sp>
        <p:nvSpPr>
          <p:cNvPr id="16" name="TextBox 15"/>
          <p:cNvSpPr txBox="1"/>
          <p:nvPr/>
        </p:nvSpPr>
        <p:spPr>
          <a:xfrm>
            <a:off x="6583679" y="4096512"/>
            <a:ext cx="4434840" cy="365760"/>
          </a:xfrm>
          <a:prstGeom prst="rect">
            <a:avLst/>
          </a:prstGeom>
          <a:noFill/>
        </p:spPr>
        <p:txBody>
          <a:bodyPr wrap="square">
            <a:normAutofit/>
          </a:bodyPr>
          <a:lstStyle/>
          <a:p>
            <a:r>
              <a:rPr sz="1200" b="0">
                <a:solidFill>
                  <a:srgbClr val="2B2B2B"/>
                </a:solidFill>
                <a:latin typeface="Aptos"/>
              </a:rPr>
              <a:t>Let the hymn train the church for life and death.</a:t>
            </a:r>
          </a:p>
        </p:txBody>
      </p:sp>
      <p:sp>
        <p:nvSpPr>
          <p:cNvPr id="17" name="TextBox 16"/>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Suggested Lesson Flow</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371600"/>
            <a:ext cx="5120640" cy="4023360"/>
          </a:xfrm>
          <a:prstGeom prst="roundRect">
            <a:avLst/>
          </a:prstGeom>
          <a:solidFill>
            <a:srgbClr val="F7EFE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645920"/>
            <a:ext cx="2286000" cy="365760"/>
          </a:xfrm>
          <a:prstGeom prst="rect">
            <a:avLst/>
          </a:prstGeom>
          <a:noFill/>
        </p:spPr>
        <p:txBody>
          <a:bodyPr wrap="square">
            <a:normAutofit/>
          </a:bodyPr>
          <a:lstStyle/>
          <a:p>
            <a:r>
              <a:rPr sz="2200" b="1">
                <a:solidFill>
                  <a:srgbClr val="0D1F2D"/>
                </a:solidFill>
                <a:latin typeface="Georgia"/>
              </a:rPr>
              <a:t>30 Minutes</a:t>
            </a:r>
          </a:p>
        </p:txBody>
      </p:sp>
      <p:sp>
        <p:nvSpPr>
          <p:cNvPr id="7" name="TextBox 6"/>
          <p:cNvSpPr txBox="1"/>
          <p:nvPr/>
        </p:nvSpPr>
        <p:spPr>
          <a:xfrm>
            <a:off x="1051560" y="2240280"/>
            <a:ext cx="4389120" cy="2286000"/>
          </a:xfrm>
          <a:prstGeom prst="rect">
            <a:avLst/>
          </a:prstGeom>
          <a:noFill/>
        </p:spPr>
        <p:txBody>
          <a:bodyPr wrap="square">
            <a:normAutofit/>
          </a:bodyPr>
          <a:lstStyle/>
          <a:p>
            <a:pPr>
              <a:spcAft>
                <a:spcPts val="500"/>
              </a:spcAft>
              <a:defRPr sz="1300">
                <a:solidFill>
                  <a:srgbClr val="0D1F2D"/>
                </a:solidFill>
                <a:latin typeface="Aptos"/>
              </a:defRPr>
            </a:pPr>
            <a:r>
              <a:t>Read Romans 3:23-26</a:t>
            </a:r>
          </a:p>
          <a:p>
            <a:pPr>
              <a:spcAft>
                <a:spcPts val="500"/>
              </a:spcAft>
              <a:defRPr sz="1300">
                <a:solidFill>
                  <a:srgbClr val="0D1F2D"/>
                </a:solidFill>
                <a:latin typeface="Aptos"/>
              </a:defRPr>
            </a:pPr>
            <a:r>
              <a:t>Tell the brief hymn story</a:t>
            </a:r>
          </a:p>
          <a:p>
            <a:pPr>
              <a:spcAft>
                <a:spcPts val="500"/>
              </a:spcAft>
              <a:defRPr sz="1300">
                <a:solidFill>
                  <a:srgbClr val="0D1F2D"/>
                </a:solidFill>
                <a:latin typeface="Aptos"/>
              </a:defRPr>
            </a:pPr>
            <a:r>
              <a:t>Teach the four movements</a:t>
            </a:r>
          </a:p>
          <a:p>
            <a:pPr>
              <a:spcAft>
                <a:spcPts val="500"/>
              </a:spcAft>
              <a:defRPr sz="1300">
                <a:solidFill>
                  <a:srgbClr val="0D1F2D"/>
                </a:solidFill>
                <a:latin typeface="Aptos"/>
              </a:defRPr>
            </a:pPr>
            <a:r>
              <a:t>Discuss one pastoral application</a:t>
            </a:r>
          </a:p>
        </p:txBody>
      </p:sp>
      <p:sp>
        <p:nvSpPr>
          <p:cNvPr id="8" name="Rounded Rectangle 7"/>
          <p:cNvSpPr/>
          <p:nvPr/>
        </p:nvSpPr>
        <p:spPr>
          <a:xfrm>
            <a:off x="6263640" y="1371600"/>
            <a:ext cx="5120640" cy="4023360"/>
          </a:xfrm>
          <a:prstGeom prst="roundRect">
            <a:avLst/>
          </a:prstGeom>
          <a:solidFill>
            <a:srgbClr val="F7EFE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37960" y="1645920"/>
            <a:ext cx="2286000" cy="365760"/>
          </a:xfrm>
          <a:prstGeom prst="rect">
            <a:avLst/>
          </a:prstGeom>
          <a:noFill/>
        </p:spPr>
        <p:txBody>
          <a:bodyPr wrap="square">
            <a:normAutofit/>
          </a:bodyPr>
          <a:lstStyle/>
          <a:p>
            <a:r>
              <a:rPr sz="2200" b="1">
                <a:solidFill>
                  <a:srgbClr val="0D1F2D"/>
                </a:solidFill>
                <a:latin typeface="Georgia"/>
              </a:rPr>
              <a:t>60 Minutes</a:t>
            </a:r>
          </a:p>
        </p:txBody>
      </p:sp>
      <p:sp>
        <p:nvSpPr>
          <p:cNvPr id="10" name="TextBox 9"/>
          <p:cNvSpPr txBox="1"/>
          <p:nvPr/>
        </p:nvSpPr>
        <p:spPr>
          <a:xfrm>
            <a:off x="6537960" y="2240280"/>
            <a:ext cx="4389120" cy="2286000"/>
          </a:xfrm>
          <a:prstGeom prst="rect">
            <a:avLst/>
          </a:prstGeom>
          <a:noFill/>
        </p:spPr>
        <p:txBody>
          <a:bodyPr wrap="square">
            <a:normAutofit/>
          </a:bodyPr>
          <a:lstStyle/>
          <a:p>
            <a:pPr>
              <a:spcAft>
                <a:spcPts val="500"/>
              </a:spcAft>
              <a:defRPr sz="1300">
                <a:solidFill>
                  <a:srgbClr val="0D1F2D"/>
                </a:solidFill>
                <a:latin typeface="Aptos"/>
              </a:defRPr>
            </a:pPr>
            <a:r>
              <a:t>Add Exodus 33 and 1 Corinthians 10</a:t>
            </a:r>
          </a:p>
          <a:p>
            <a:pPr>
              <a:spcAft>
                <a:spcPts val="500"/>
              </a:spcAft>
              <a:defRPr sz="1300">
                <a:solidFill>
                  <a:srgbClr val="0D1F2D"/>
                </a:solidFill>
                <a:latin typeface="Aptos"/>
              </a:defRPr>
            </a:pPr>
            <a:r>
              <a:t>Compare grace and works carefully</a:t>
            </a:r>
          </a:p>
          <a:p>
            <a:pPr>
              <a:spcAft>
                <a:spcPts val="500"/>
              </a:spcAft>
              <a:defRPr sz="1300">
                <a:solidFill>
                  <a:srgbClr val="0D1F2D"/>
                </a:solidFill>
                <a:latin typeface="Aptos"/>
              </a:defRPr>
            </a:pPr>
            <a:r>
              <a:t>Sing or listen prayerfully</a:t>
            </a:r>
          </a:p>
          <a:p>
            <a:pPr>
              <a:spcAft>
                <a:spcPts val="500"/>
              </a:spcAft>
              <a:defRPr sz="1300">
                <a:solidFill>
                  <a:srgbClr val="0D1F2D"/>
                </a:solidFill>
                <a:latin typeface="Aptos"/>
              </a:defRPr>
            </a:pPr>
            <a:r>
              <a:t>Close with guided confession and assurance</a:t>
            </a:r>
          </a:p>
        </p:txBody>
      </p:sp>
      <p:sp>
        <p:nvSpPr>
          <p:cNvPr id="11" name="TextBox 10"/>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Teaching Aim</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1234440"/>
            <a:ext cx="5486400" cy="320040"/>
          </a:xfrm>
          <a:prstGeom prst="rect">
            <a:avLst/>
          </a:prstGeom>
          <a:noFill/>
        </p:spPr>
        <p:txBody>
          <a:bodyPr wrap="square">
            <a:normAutofit/>
          </a:bodyPr>
          <a:lstStyle/>
          <a:p>
            <a:r>
              <a:rPr sz="1600" b="1">
                <a:solidFill>
                  <a:srgbClr val="0D1F2D"/>
                </a:solidFill>
                <a:latin typeface="Aptos"/>
              </a:rPr>
              <a:t>By the end of the lesson, learners should...</a:t>
            </a:r>
          </a:p>
        </p:txBody>
      </p:sp>
      <p:sp>
        <p:nvSpPr>
          <p:cNvPr id="6" name="Oval 5"/>
          <p:cNvSpPr/>
          <p:nvPr/>
        </p:nvSpPr>
        <p:spPr>
          <a:xfrm>
            <a:off x="1097280" y="1828800"/>
            <a:ext cx="731520" cy="731520"/>
          </a:xfrm>
          <a:prstGeom prst="ellipse">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61872" y="1938528"/>
            <a:ext cx="411480" cy="320040"/>
          </a:xfrm>
          <a:prstGeom prst="rect">
            <a:avLst/>
          </a:prstGeom>
          <a:noFill/>
        </p:spPr>
        <p:txBody>
          <a:bodyPr wrap="square">
            <a:normAutofit/>
          </a:bodyPr>
          <a:lstStyle/>
          <a:p>
            <a:pPr algn="ctr"/>
            <a:r>
              <a:rPr sz="2000" b="1">
                <a:solidFill>
                  <a:srgbClr val="FFFFFF"/>
                </a:solidFill>
                <a:latin typeface="Aptos"/>
              </a:rPr>
              <a:t>☞</a:t>
            </a:r>
          </a:p>
        </p:txBody>
      </p:sp>
      <p:sp>
        <p:nvSpPr>
          <p:cNvPr id="8" name="TextBox 7"/>
          <p:cNvSpPr txBox="1"/>
          <p:nvPr/>
        </p:nvSpPr>
        <p:spPr>
          <a:xfrm>
            <a:off x="960120" y="2670048"/>
            <a:ext cx="1005840" cy="365760"/>
          </a:xfrm>
          <a:prstGeom prst="rect">
            <a:avLst/>
          </a:prstGeom>
          <a:noFill/>
        </p:spPr>
        <p:txBody>
          <a:bodyPr wrap="square">
            <a:normAutofit/>
          </a:bodyPr>
          <a:lstStyle/>
          <a:p>
            <a:pPr algn="ctr"/>
            <a:r>
              <a:rPr sz="1100" b="1">
                <a:solidFill>
                  <a:srgbClr val="0D1F2D"/>
                </a:solidFill>
                <a:latin typeface="Aptos"/>
              </a:rPr>
              <a:t>Understand</a:t>
            </a:r>
          </a:p>
        </p:txBody>
      </p:sp>
      <p:sp>
        <p:nvSpPr>
          <p:cNvPr id="9" name="Oval 8"/>
          <p:cNvSpPr/>
          <p:nvPr/>
        </p:nvSpPr>
        <p:spPr>
          <a:xfrm>
            <a:off x="2788920" y="1828800"/>
            <a:ext cx="731520" cy="731520"/>
          </a:xfrm>
          <a:prstGeom prst="ellipse">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953512" y="1938528"/>
            <a:ext cx="411480" cy="320040"/>
          </a:xfrm>
          <a:prstGeom prst="rect">
            <a:avLst/>
          </a:prstGeom>
          <a:noFill/>
        </p:spPr>
        <p:txBody>
          <a:bodyPr wrap="square">
            <a:normAutofit/>
          </a:bodyPr>
          <a:lstStyle/>
          <a:p>
            <a:pPr algn="ctr"/>
            <a:r>
              <a:rPr sz="2000" b="1">
                <a:solidFill>
                  <a:srgbClr val="FFFFFF"/>
                </a:solidFill>
                <a:latin typeface="Aptos"/>
              </a:rPr>
              <a:t>♥</a:t>
            </a:r>
          </a:p>
        </p:txBody>
      </p:sp>
      <p:sp>
        <p:nvSpPr>
          <p:cNvPr id="11" name="TextBox 10"/>
          <p:cNvSpPr txBox="1"/>
          <p:nvPr/>
        </p:nvSpPr>
        <p:spPr>
          <a:xfrm>
            <a:off x="2651760" y="2670048"/>
            <a:ext cx="1005840" cy="365760"/>
          </a:xfrm>
          <a:prstGeom prst="rect">
            <a:avLst/>
          </a:prstGeom>
          <a:noFill/>
        </p:spPr>
        <p:txBody>
          <a:bodyPr wrap="square">
            <a:normAutofit/>
          </a:bodyPr>
          <a:lstStyle/>
          <a:p>
            <a:pPr algn="ctr"/>
            <a:r>
              <a:rPr sz="1100" b="1">
                <a:solidFill>
                  <a:srgbClr val="0D1F2D"/>
                </a:solidFill>
                <a:latin typeface="Aptos"/>
              </a:rPr>
              <a:t>Feel</a:t>
            </a:r>
          </a:p>
        </p:txBody>
      </p:sp>
      <p:sp>
        <p:nvSpPr>
          <p:cNvPr id="12" name="Oval 11"/>
          <p:cNvSpPr/>
          <p:nvPr/>
        </p:nvSpPr>
        <p:spPr>
          <a:xfrm>
            <a:off x="4480560" y="1828800"/>
            <a:ext cx="731520" cy="731520"/>
          </a:xfrm>
          <a:prstGeom prst="ellipse">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645152" y="1938528"/>
            <a:ext cx="411480" cy="320040"/>
          </a:xfrm>
          <a:prstGeom prst="rect">
            <a:avLst/>
          </a:prstGeom>
          <a:noFill/>
        </p:spPr>
        <p:txBody>
          <a:bodyPr wrap="square">
            <a:normAutofit/>
          </a:bodyPr>
          <a:lstStyle/>
          <a:p>
            <a:pPr algn="ctr"/>
            <a:r>
              <a:rPr sz="2000" b="1">
                <a:solidFill>
                  <a:srgbClr val="FFFFFF"/>
                </a:solidFill>
                <a:latin typeface="Aptos"/>
              </a:rPr>
              <a:t>✚</a:t>
            </a:r>
          </a:p>
        </p:txBody>
      </p:sp>
      <p:sp>
        <p:nvSpPr>
          <p:cNvPr id="14" name="TextBox 13"/>
          <p:cNvSpPr txBox="1"/>
          <p:nvPr/>
        </p:nvSpPr>
        <p:spPr>
          <a:xfrm>
            <a:off x="4343400" y="2670048"/>
            <a:ext cx="1005840" cy="365760"/>
          </a:xfrm>
          <a:prstGeom prst="rect">
            <a:avLst/>
          </a:prstGeom>
          <a:noFill/>
        </p:spPr>
        <p:txBody>
          <a:bodyPr wrap="square">
            <a:normAutofit/>
          </a:bodyPr>
          <a:lstStyle/>
          <a:p>
            <a:pPr algn="ctr"/>
            <a:r>
              <a:rPr sz="1100" b="1">
                <a:solidFill>
                  <a:srgbClr val="0D1F2D"/>
                </a:solidFill>
                <a:latin typeface="Aptos"/>
              </a:rPr>
              <a:t>Practice</a:t>
            </a:r>
          </a:p>
        </p:txBody>
      </p:sp>
      <p:sp>
        <p:nvSpPr>
          <p:cNvPr id="15" name="TextBox 14"/>
          <p:cNvSpPr txBox="1"/>
          <p:nvPr/>
        </p:nvSpPr>
        <p:spPr>
          <a:xfrm>
            <a:off x="6446520" y="1417320"/>
            <a:ext cx="4937760" cy="3200400"/>
          </a:xfrm>
          <a:prstGeom prst="rect">
            <a:avLst/>
          </a:prstGeom>
          <a:noFill/>
        </p:spPr>
        <p:txBody>
          <a:bodyPr wrap="square">
            <a:normAutofit/>
          </a:bodyPr>
          <a:lstStyle/>
          <a:p>
            <a:pPr>
              <a:spcAft>
                <a:spcPts val="500"/>
              </a:spcAft>
              <a:defRPr sz="1500">
                <a:solidFill>
                  <a:srgbClr val="0D1F2D"/>
                </a:solidFill>
                <a:latin typeface="Aptos"/>
              </a:defRPr>
            </a:pPr>
            <a:r>
              <a:t>Understand how the hymn joins biblical rock imagery with grace and atonement.</a:t>
            </a:r>
          </a:p>
          <a:p>
            <a:pPr>
              <a:spcAft>
                <a:spcPts val="500"/>
              </a:spcAft>
              <a:defRPr sz="1500">
                <a:solidFill>
                  <a:srgbClr val="0D1F2D"/>
                </a:solidFill>
                <a:latin typeface="Aptos"/>
              </a:defRPr>
            </a:pPr>
            <a:r>
              <a:t>Feel the weight of sin and the relief of Christ as refuge.</a:t>
            </a:r>
          </a:p>
          <a:p>
            <a:pPr>
              <a:spcAft>
                <a:spcPts val="500"/>
              </a:spcAft>
              <a:defRPr sz="1500">
                <a:solidFill>
                  <a:srgbClr val="0D1F2D"/>
                </a:solidFill>
                <a:latin typeface="Aptos"/>
              </a:defRPr>
            </a:pPr>
            <a:r>
              <a:t>Practice confession that leads to assurance rather than despair.</a:t>
            </a:r>
          </a:p>
        </p:txBody>
      </p:sp>
      <p:pic>
        <p:nvPicPr>
          <p:cNvPr id="16" name="Picture 15" descr="rock_bg_3.jpg"/>
          <p:cNvPicPr>
            <a:picLocks noChangeAspect="1"/>
          </p:cNvPicPr>
          <p:nvPr/>
        </p:nvPicPr>
        <p:blipFill>
          <a:blip r:embed="rId2"/>
          <a:stretch>
            <a:fillRect/>
          </a:stretch>
        </p:blipFill>
        <p:spPr>
          <a:xfrm>
            <a:off x="685800" y="4709160"/>
            <a:ext cx="2926080" cy="1417320"/>
          </a:xfrm>
          <a:prstGeom prst="rect">
            <a:avLst/>
          </a:prstGeom>
        </p:spPr>
      </p:pic>
      <p:sp>
        <p:nvSpPr>
          <p:cNvPr id="17" name="TextBox 16"/>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Choir and Worship Leader Notes</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5.jpg"/>
          <p:cNvPicPr>
            <a:picLocks noChangeAspect="1"/>
          </p:cNvPicPr>
          <p:nvPr/>
        </p:nvPicPr>
        <p:blipFill>
          <a:blip r:embed="rId2"/>
          <a:stretch>
            <a:fillRect/>
          </a:stretch>
        </p:blipFill>
        <p:spPr>
          <a:xfrm>
            <a:off x="731520" y="1325880"/>
            <a:ext cx="4206240" cy="3840480"/>
          </a:xfrm>
          <a:prstGeom prst="rect">
            <a:avLst/>
          </a:prstGeom>
        </p:spPr>
      </p:pic>
      <p:sp>
        <p:nvSpPr>
          <p:cNvPr id="6" name="Rounded Rectangle 5"/>
          <p:cNvSpPr/>
          <p:nvPr/>
        </p:nvSpPr>
        <p:spPr>
          <a:xfrm>
            <a:off x="5349240" y="1325880"/>
            <a:ext cx="5989320" cy="384048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715000" y="1691640"/>
            <a:ext cx="5349240" cy="2834640"/>
          </a:xfrm>
          <a:prstGeom prst="rect">
            <a:avLst/>
          </a:prstGeom>
          <a:noFill/>
        </p:spPr>
        <p:txBody>
          <a:bodyPr wrap="square">
            <a:normAutofit/>
          </a:bodyPr>
          <a:lstStyle/>
          <a:p>
            <a:pPr>
              <a:spcAft>
                <a:spcPts val="500"/>
              </a:spcAft>
              <a:defRPr sz="1500">
                <a:solidFill>
                  <a:srgbClr val="0D1F2D"/>
                </a:solidFill>
                <a:latin typeface="Aptos"/>
              </a:defRPr>
            </a:pPr>
            <a:r>
              <a:t>Choose a tempo that lets the congregation pray, not merely recite.</a:t>
            </a:r>
          </a:p>
          <a:p>
            <a:pPr>
              <a:spcAft>
                <a:spcPts val="500"/>
              </a:spcAft>
              <a:defRPr sz="1500">
                <a:solidFill>
                  <a:srgbClr val="0D1F2D"/>
                </a:solidFill>
                <a:latin typeface="Aptos"/>
              </a:defRPr>
            </a:pPr>
            <a:r>
              <a:t>Shape phrases toward the hymn’s movement from guilt to refuge.</a:t>
            </a:r>
          </a:p>
          <a:p>
            <a:pPr>
              <a:spcAft>
                <a:spcPts val="500"/>
              </a:spcAft>
              <a:defRPr sz="1500">
                <a:solidFill>
                  <a:srgbClr val="0D1F2D"/>
                </a:solidFill>
                <a:latin typeface="Aptos"/>
              </a:defRPr>
            </a:pPr>
            <a:r>
              <a:t>Use simple accompaniment when teaching the text for the first time.</a:t>
            </a:r>
          </a:p>
          <a:p>
            <a:pPr>
              <a:spcAft>
                <a:spcPts val="500"/>
              </a:spcAft>
              <a:defRPr sz="1500">
                <a:solidFill>
                  <a:srgbClr val="0D1F2D"/>
                </a:solidFill>
                <a:latin typeface="Aptos"/>
              </a:defRPr>
            </a:pPr>
            <a:r>
              <a:t>Identify which textual version and tune your hymnal uses.</a:t>
            </a:r>
          </a:p>
        </p:txBody>
      </p:sp>
      <p:sp>
        <p:nvSpPr>
          <p:cNvPr id="8" name="TextBox 7"/>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4_dim_50.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731520" y="1371600"/>
            <a:ext cx="5029200" cy="548640"/>
          </a:xfrm>
          <a:prstGeom prst="rect">
            <a:avLst/>
          </a:prstGeom>
          <a:noFill/>
        </p:spPr>
        <p:txBody>
          <a:bodyPr wrap="square">
            <a:normAutofit/>
          </a:bodyPr>
          <a:lstStyle/>
          <a:p>
            <a:r>
              <a:rPr sz="3400" b="1">
                <a:solidFill>
                  <a:srgbClr val="FFFFFF"/>
                </a:solidFill>
                <a:latin typeface="Georgia"/>
              </a:rPr>
              <a:t>Closing Prayer</a:t>
            </a:r>
          </a:p>
        </p:txBody>
      </p:sp>
      <p:sp>
        <p:nvSpPr>
          <p:cNvPr id="4" name="Rounded Rectangle 3"/>
          <p:cNvSpPr/>
          <p:nvPr/>
        </p:nvSpPr>
        <p:spPr>
          <a:xfrm>
            <a:off x="731520" y="2148840"/>
            <a:ext cx="7315200" cy="265176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2514600"/>
            <a:ext cx="6720840" cy="1737360"/>
          </a:xfrm>
          <a:prstGeom prst="rect">
            <a:avLst/>
          </a:prstGeom>
          <a:noFill/>
        </p:spPr>
        <p:txBody>
          <a:bodyPr wrap="square">
            <a:normAutofit/>
          </a:bodyPr>
          <a:lstStyle/>
          <a:p>
            <a:r>
              <a:rPr sz="1800" b="0">
                <a:solidFill>
                  <a:srgbClr val="FFFFFF"/>
                </a:solidFill>
                <a:latin typeface="Georgia"/>
              </a:rPr>
              <a:t>Lord Jesus Christ, our Rock and refuge, hide us from every false confidence. Cleanse us by your mercy, teach us to receive grace with empty hands, and keep us in your saving love until we see you face to face. Amen.</a:t>
            </a:r>
          </a:p>
        </p:txBody>
      </p:sp>
      <p:sp>
        <p:nvSpPr>
          <p:cNvPr id="6" name="TextBox 5"/>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2A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1188720"/>
            <a:ext cx="7772400" cy="457200"/>
          </a:xfrm>
          <a:prstGeom prst="rect">
            <a:avLst/>
          </a:prstGeom>
          <a:noFill/>
        </p:spPr>
        <p:txBody>
          <a:bodyPr wrap="square">
            <a:normAutofit/>
          </a:bodyPr>
          <a:lstStyle/>
          <a:p>
            <a:r>
              <a:rPr sz="3000" b="1">
                <a:solidFill>
                  <a:srgbClr val="FFFFFF"/>
                </a:solidFill>
                <a:latin typeface="Georgia"/>
              </a:rPr>
              <a:t>HymnInfo Teaching Resource</a:t>
            </a:r>
          </a:p>
        </p:txBody>
      </p:sp>
      <p:sp>
        <p:nvSpPr>
          <p:cNvPr id="4" name="TextBox 3"/>
          <p:cNvSpPr txBox="1"/>
          <p:nvPr/>
        </p:nvSpPr>
        <p:spPr>
          <a:xfrm>
            <a:off x="777240" y="1874519"/>
            <a:ext cx="7772400" cy="411480"/>
          </a:xfrm>
          <a:prstGeom prst="rect">
            <a:avLst/>
          </a:prstGeom>
          <a:noFill/>
        </p:spPr>
        <p:txBody>
          <a:bodyPr wrap="square">
            <a:normAutofit/>
          </a:bodyPr>
          <a:lstStyle/>
          <a:p>
            <a:r>
              <a:rPr sz="2200" b="0">
                <a:solidFill>
                  <a:srgbClr val="C7923B"/>
                </a:solidFill>
                <a:latin typeface="Georgia"/>
              </a:rPr>
              <a:t>Rock of Ages, Cleft for Me</a:t>
            </a:r>
          </a:p>
        </p:txBody>
      </p:sp>
      <p:sp>
        <p:nvSpPr>
          <p:cNvPr id="5" name="TextBox 4"/>
          <p:cNvSpPr txBox="1"/>
          <p:nvPr/>
        </p:nvSpPr>
        <p:spPr>
          <a:xfrm>
            <a:off x="777240" y="2743200"/>
            <a:ext cx="8961120" cy="1097280"/>
          </a:xfrm>
          <a:prstGeom prst="rect">
            <a:avLst/>
          </a:prstGeom>
          <a:noFill/>
        </p:spPr>
        <p:txBody>
          <a:bodyPr wrap="square">
            <a:normAutofit/>
          </a:bodyPr>
          <a:lstStyle/>
          <a:p>
            <a:r>
              <a:rPr sz="1500" b="0">
                <a:solidFill>
                  <a:srgbClr val="FFFFFF"/>
                </a:solidFill>
                <a:latin typeface="Aptos"/>
              </a:rPr>
              <a:t>© HymnInfo.com. Free for personal, church, classroom, and small-group teaching use. Please do not sell, repost, or redistribute as downloadable files without permission.</a:t>
            </a:r>
          </a:p>
        </p:txBody>
      </p:sp>
      <p:sp>
        <p:nvSpPr>
          <p:cNvPr id="6" name="TextBox 5"/>
          <p:cNvSpPr txBox="1"/>
          <p:nvPr/>
        </p:nvSpPr>
        <p:spPr>
          <a:xfrm>
            <a:off x="777240" y="5303520"/>
            <a:ext cx="5486400" cy="320040"/>
          </a:xfrm>
          <a:prstGeom prst="rect">
            <a:avLst/>
          </a:prstGeom>
          <a:noFill/>
        </p:spPr>
        <p:txBody>
          <a:bodyPr wrap="square">
            <a:normAutofit/>
          </a:bodyPr>
          <a:lstStyle/>
          <a:p>
            <a:r>
              <a:rPr sz="1300" b="0">
                <a:solidFill>
                  <a:srgbClr val="C7923B"/>
                </a:solidFill>
                <a:latin typeface="Aptos"/>
              </a:rPr>
              <a:t>Prepared for teaching and small group use - hymninfo.com</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5_dim_18.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FFFFFF"/>
                </a:solidFill>
                <a:latin typeface="Georgia"/>
              </a:rPr>
              <a:t>Hymn Identity</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594360" y="1234440"/>
            <a:ext cx="10972800" cy="480060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1600200"/>
            <a:ext cx="2194560" cy="228600"/>
          </a:xfrm>
          <a:prstGeom prst="rect">
            <a:avLst/>
          </a:prstGeom>
          <a:noFill/>
        </p:spPr>
        <p:txBody>
          <a:bodyPr wrap="square">
            <a:normAutofit/>
          </a:bodyPr>
          <a:lstStyle/>
          <a:p>
            <a:r>
              <a:rPr sz="1200" b="1">
                <a:solidFill>
                  <a:srgbClr val="C7923B"/>
                </a:solidFill>
                <a:latin typeface="Aptos"/>
              </a:rPr>
              <a:t>Title</a:t>
            </a:r>
          </a:p>
        </p:txBody>
      </p:sp>
      <p:sp>
        <p:nvSpPr>
          <p:cNvPr id="7" name="TextBox 6"/>
          <p:cNvSpPr txBox="1"/>
          <p:nvPr/>
        </p:nvSpPr>
        <p:spPr>
          <a:xfrm>
            <a:off x="914400" y="1892807"/>
            <a:ext cx="4754880" cy="411480"/>
          </a:xfrm>
          <a:prstGeom prst="rect">
            <a:avLst/>
          </a:prstGeom>
          <a:noFill/>
        </p:spPr>
        <p:txBody>
          <a:bodyPr wrap="square">
            <a:normAutofit/>
          </a:bodyPr>
          <a:lstStyle/>
          <a:p>
            <a:r>
              <a:rPr sz="1500" b="0">
                <a:solidFill>
                  <a:srgbClr val="FFFFFF"/>
                </a:solidFill>
                <a:latin typeface="Aptos"/>
              </a:rPr>
              <a:t>Rock of Ages, Cleft for Me</a:t>
            </a:r>
          </a:p>
        </p:txBody>
      </p:sp>
      <p:sp>
        <p:nvSpPr>
          <p:cNvPr id="8" name="TextBox 7"/>
          <p:cNvSpPr txBox="1"/>
          <p:nvPr/>
        </p:nvSpPr>
        <p:spPr>
          <a:xfrm>
            <a:off x="6263640" y="1600200"/>
            <a:ext cx="2194560" cy="228600"/>
          </a:xfrm>
          <a:prstGeom prst="rect">
            <a:avLst/>
          </a:prstGeom>
          <a:noFill/>
        </p:spPr>
        <p:txBody>
          <a:bodyPr wrap="square">
            <a:normAutofit/>
          </a:bodyPr>
          <a:lstStyle/>
          <a:p>
            <a:r>
              <a:rPr sz="1200" b="1">
                <a:solidFill>
                  <a:srgbClr val="C7923B"/>
                </a:solidFill>
                <a:latin typeface="Aptos"/>
              </a:rPr>
              <a:t>Author</a:t>
            </a:r>
          </a:p>
        </p:txBody>
      </p:sp>
      <p:sp>
        <p:nvSpPr>
          <p:cNvPr id="9" name="TextBox 8"/>
          <p:cNvSpPr txBox="1"/>
          <p:nvPr/>
        </p:nvSpPr>
        <p:spPr>
          <a:xfrm>
            <a:off x="6263640" y="1892807"/>
            <a:ext cx="4754880" cy="411480"/>
          </a:xfrm>
          <a:prstGeom prst="rect">
            <a:avLst/>
          </a:prstGeom>
          <a:noFill/>
        </p:spPr>
        <p:txBody>
          <a:bodyPr wrap="square">
            <a:normAutofit/>
          </a:bodyPr>
          <a:lstStyle/>
          <a:p>
            <a:r>
              <a:rPr sz="1500" b="0">
                <a:solidFill>
                  <a:srgbClr val="FFFFFF"/>
                </a:solidFill>
                <a:latin typeface="Aptos"/>
              </a:rPr>
              <a:t>Augustus Montague Toplady</a:t>
            </a:r>
          </a:p>
        </p:txBody>
      </p:sp>
      <p:sp>
        <p:nvSpPr>
          <p:cNvPr id="10" name="TextBox 9"/>
          <p:cNvSpPr txBox="1"/>
          <p:nvPr/>
        </p:nvSpPr>
        <p:spPr>
          <a:xfrm>
            <a:off x="914400" y="2834640"/>
            <a:ext cx="2194560" cy="228600"/>
          </a:xfrm>
          <a:prstGeom prst="rect">
            <a:avLst/>
          </a:prstGeom>
          <a:noFill/>
        </p:spPr>
        <p:txBody>
          <a:bodyPr wrap="square">
            <a:normAutofit/>
          </a:bodyPr>
          <a:lstStyle/>
          <a:p>
            <a:r>
              <a:rPr sz="1200" b="1">
                <a:solidFill>
                  <a:srgbClr val="C7923B"/>
                </a:solidFill>
                <a:latin typeface="Aptos"/>
              </a:rPr>
              <a:t>Publication</a:t>
            </a:r>
          </a:p>
        </p:txBody>
      </p:sp>
      <p:sp>
        <p:nvSpPr>
          <p:cNvPr id="11" name="TextBox 10"/>
          <p:cNvSpPr txBox="1"/>
          <p:nvPr/>
        </p:nvSpPr>
        <p:spPr>
          <a:xfrm>
            <a:off x="914400" y="3127248"/>
            <a:ext cx="4754880" cy="411480"/>
          </a:xfrm>
          <a:prstGeom prst="rect">
            <a:avLst/>
          </a:prstGeom>
          <a:noFill/>
        </p:spPr>
        <p:txBody>
          <a:bodyPr wrap="square">
            <a:normAutofit/>
          </a:bodyPr>
          <a:lstStyle/>
          <a:p>
            <a:r>
              <a:rPr sz="1500" b="0">
                <a:solidFill>
                  <a:srgbClr val="FFFFFF"/>
                </a:solidFill>
                <a:latin typeface="Aptos"/>
              </a:rPr>
              <a:t>Full hymn published in 1776</a:t>
            </a:r>
          </a:p>
        </p:txBody>
      </p:sp>
      <p:sp>
        <p:nvSpPr>
          <p:cNvPr id="12" name="TextBox 11"/>
          <p:cNvSpPr txBox="1"/>
          <p:nvPr/>
        </p:nvSpPr>
        <p:spPr>
          <a:xfrm>
            <a:off x="6263640" y="2834640"/>
            <a:ext cx="2194560" cy="228600"/>
          </a:xfrm>
          <a:prstGeom prst="rect">
            <a:avLst/>
          </a:prstGeom>
          <a:noFill/>
        </p:spPr>
        <p:txBody>
          <a:bodyPr wrap="square">
            <a:normAutofit/>
          </a:bodyPr>
          <a:lstStyle/>
          <a:p>
            <a:r>
              <a:rPr sz="1200" b="1">
                <a:solidFill>
                  <a:srgbClr val="C7923B"/>
                </a:solidFill>
                <a:latin typeface="Aptos"/>
              </a:rPr>
              <a:t>Common U.S. Tune</a:t>
            </a:r>
          </a:p>
        </p:txBody>
      </p:sp>
      <p:sp>
        <p:nvSpPr>
          <p:cNvPr id="13" name="TextBox 12"/>
          <p:cNvSpPr txBox="1"/>
          <p:nvPr/>
        </p:nvSpPr>
        <p:spPr>
          <a:xfrm>
            <a:off x="6263640" y="3127248"/>
            <a:ext cx="4754880" cy="411480"/>
          </a:xfrm>
          <a:prstGeom prst="rect">
            <a:avLst/>
          </a:prstGeom>
          <a:noFill/>
        </p:spPr>
        <p:txBody>
          <a:bodyPr wrap="square">
            <a:normAutofit/>
          </a:bodyPr>
          <a:lstStyle/>
          <a:p>
            <a:r>
              <a:rPr sz="1500" b="0">
                <a:solidFill>
                  <a:srgbClr val="FFFFFF"/>
                </a:solidFill>
                <a:latin typeface="Aptos"/>
              </a:rPr>
              <a:t>TOPLADY by Thomas Hastings</a:t>
            </a:r>
          </a:p>
        </p:txBody>
      </p:sp>
      <p:sp>
        <p:nvSpPr>
          <p:cNvPr id="14" name="TextBox 13"/>
          <p:cNvSpPr txBox="1"/>
          <p:nvPr/>
        </p:nvSpPr>
        <p:spPr>
          <a:xfrm>
            <a:off x="914400" y="4069080"/>
            <a:ext cx="2194560" cy="228600"/>
          </a:xfrm>
          <a:prstGeom prst="rect">
            <a:avLst/>
          </a:prstGeom>
          <a:noFill/>
        </p:spPr>
        <p:txBody>
          <a:bodyPr wrap="square">
            <a:normAutofit/>
          </a:bodyPr>
          <a:lstStyle/>
          <a:p>
            <a:r>
              <a:rPr sz="1200" b="1">
                <a:solidFill>
                  <a:srgbClr val="C7923B"/>
                </a:solidFill>
                <a:latin typeface="Aptos"/>
              </a:rPr>
              <a:t>Meter</a:t>
            </a:r>
          </a:p>
        </p:txBody>
      </p:sp>
      <p:sp>
        <p:nvSpPr>
          <p:cNvPr id="15" name="TextBox 14"/>
          <p:cNvSpPr txBox="1"/>
          <p:nvPr/>
        </p:nvSpPr>
        <p:spPr>
          <a:xfrm>
            <a:off x="914400" y="4361688"/>
            <a:ext cx="4754880" cy="411480"/>
          </a:xfrm>
          <a:prstGeom prst="rect">
            <a:avLst/>
          </a:prstGeom>
          <a:noFill/>
        </p:spPr>
        <p:txBody>
          <a:bodyPr wrap="square">
            <a:normAutofit/>
          </a:bodyPr>
          <a:lstStyle/>
          <a:p>
            <a:r>
              <a:rPr sz="1500" b="0">
                <a:solidFill>
                  <a:srgbClr val="FFFFFF"/>
                </a:solidFill>
                <a:latin typeface="Aptos"/>
              </a:rPr>
              <a:t>7.7.7.7.7.7</a:t>
            </a:r>
          </a:p>
        </p:txBody>
      </p:sp>
      <p:sp>
        <p:nvSpPr>
          <p:cNvPr id="16" name="TextBox 15"/>
          <p:cNvSpPr txBox="1"/>
          <p:nvPr/>
        </p:nvSpPr>
        <p:spPr>
          <a:xfrm>
            <a:off x="6263640" y="4069080"/>
            <a:ext cx="2194560" cy="228600"/>
          </a:xfrm>
          <a:prstGeom prst="rect">
            <a:avLst/>
          </a:prstGeom>
          <a:noFill/>
        </p:spPr>
        <p:txBody>
          <a:bodyPr wrap="square">
            <a:normAutofit/>
          </a:bodyPr>
          <a:lstStyle/>
          <a:p>
            <a:r>
              <a:rPr sz="1200" b="1">
                <a:solidFill>
                  <a:srgbClr val="C7923B"/>
                </a:solidFill>
                <a:latin typeface="Aptos"/>
              </a:rPr>
              <a:t>Primary Theme</a:t>
            </a:r>
          </a:p>
        </p:txBody>
      </p:sp>
      <p:sp>
        <p:nvSpPr>
          <p:cNvPr id="17" name="TextBox 16"/>
          <p:cNvSpPr txBox="1"/>
          <p:nvPr/>
        </p:nvSpPr>
        <p:spPr>
          <a:xfrm>
            <a:off x="6263640" y="4361688"/>
            <a:ext cx="4754880" cy="411480"/>
          </a:xfrm>
          <a:prstGeom prst="rect">
            <a:avLst/>
          </a:prstGeom>
          <a:noFill/>
        </p:spPr>
        <p:txBody>
          <a:bodyPr wrap="square">
            <a:normAutofit/>
          </a:bodyPr>
          <a:lstStyle/>
          <a:p>
            <a:r>
              <a:rPr sz="1500" b="0">
                <a:solidFill>
                  <a:srgbClr val="FFFFFF"/>
                </a:solidFill>
                <a:latin typeface="Aptos"/>
              </a:rPr>
              <a:t>Christ as refuge for sinners</a:t>
            </a:r>
          </a:p>
        </p:txBody>
      </p:sp>
      <p:sp>
        <p:nvSpPr>
          <p:cNvPr id="18" name="TextBox 17"/>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Historical Background</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3.jpg"/>
          <p:cNvPicPr>
            <a:picLocks noChangeAspect="1"/>
          </p:cNvPicPr>
          <p:nvPr/>
        </p:nvPicPr>
        <p:blipFill>
          <a:blip r:embed="rId2"/>
          <a:stretch>
            <a:fillRect/>
          </a:stretch>
        </p:blipFill>
        <p:spPr>
          <a:xfrm>
            <a:off x="7680960" y="0"/>
            <a:ext cx="4507992" cy="6858000"/>
          </a:xfrm>
          <a:prstGeom prst="rect">
            <a:avLst/>
          </a:prstGeom>
        </p:spPr>
      </p:pic>
      <p:sp>
        <p:nvSpPr>
          <p:cNvPr id="6" name="Rounded Rectangle 5"/>
          <p:cNvSpPr/>
          <p:nvPr/>
        </p:nvSpPr>
        <p:spPr>
          <a:xfrm>
            <a:off x="594360" y="1234440"/>
            <a:ext cx="6537960" cy="452628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00200"/>
            <a:ext cx="5897880" cy="3108960"/>
          </a:xfrm>
          <a:prstGeom prst="rect">
            <a:avLst/>
          </a:prstGeom>
          <a:noFill/>
        </p:spPr>
        <p:txBody>
          <a:bodyPr wrap="square">
            <a:normAutofit/>
          </a:bodyPr>
          <a:lstStyle/>
          <a:p>
            <a:pPr>
              <a:spcAft>
                <a:spcPts val="500"/>
              </a:spcAft>
              <a:defRPr sz="1400">
                <a:solidFill>
                  <a:srgbClr val="0D1F2D"/>
                </a:solidFill>
                <a:latin typeface="Aptos"/>
              </a:defRPr>
            </a:pPr>
            <a:r>
              <a:t>Toplady first printed related lines in 1775; the full hymn appeared in 1776.</a:t>
            </a:r>
          </a:p>
          <a:p>
            <a:pPr>
              <a:spcAft>
                <a:spcPts val="500"/>
              </a:spcAft>
              <a:defRPr sz="1400">
                <a:solidFill>
                  <a:srgbClr val="0D1F2D"/>
                </a:solidFill>
                <a:latin typeface="Aptos"/>
              </a:defRPr>
            </a:pPr>
            <a:r>
              <a:t>The hymn came from an evangelical Anglican setting marked by strong teaching on grace.</a:t>
            </a:r>
          </a:p>
          <a:p>
            <a:pPr>
              <a:spcAft>
                <a:spcPts val="500"/>
              </a:spcAft>
              <a:defRPr sz="1400">
                <a:solidFill>
                  <a:srgbClr val="0D1F2D"/>
                </a:solidFill>
                <a:latin typeface="Aptos"/>
              </a:defRPr>
            </a:pPr>
            <a:r>
              <a:t>Later hymnals shaped the wording many congregations know today.</a:t>
            </a:r>
          </a:p>
          <a:p>
            <a:pPr>
              <a:spcAft>
                <a:spcPts val="500"/>
              </a:spcAft>
              <a:defRPr sz="1400">
                <a:solidFill>
                  <a:srgbClr val="0D1F2D"/>
                </a:solidFill>
                <a:latin typeface="Aptos"/>
              </a:defRPr>
            </a:pPr>
            <a:r>
              <a:t>The popular Burrington Combe storm story is beloved, but should be handled with caution.</a:t>
            </a:r>
          </a:p>
        </p:txBody>
      </p:sp>
      <p:sp>
        <p:nvSpPr>
          <p:cNvPr id="8" name="TextBox 7"/>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2_dim_50.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731520" y="2331720"/>
            <a:ext cx="8229600" cy="640080"/>
          </a:xfrm>
          <a:prstGeom prst="rect">
            <a:avLst/>
          </a:prstGeom>
          <a:noFill/>
        </p:spPr>
        <p:txBody>
          <a:bodyPr wrap="square">
            <a:normAutofit/>
          </a:bodyPr>
          <a:lstStyle/>
          <a:p>
            <a:r>
              <a:rPr sz="3600" b="1">
                <a:solidFill>
                  <a:srgbClr val="FFFFFF"/>
                </a:solidFill>
                <a:latin typeface="Georgia"/>
              </a:rPr>
              <a:t>Biblical Foundations</a:t>
            </a:r>
          </a:p>
        </p:txBody>
      </p:sp>
      <p:sp>
        <p:nvSpPr>
          <p:cNvPr id="4" name="TextBox 3"/>
          <p:cNvSpPr txBox="1"/>
          <p:nvPr/>
        </p:nvSpPr>
        <p:spPr>
          <a:xfrm>
            <a:off x="758952" y="3063240"/>
            <a:ext cx="5669280" cy="365760"/>
          </a:xfrm>
          <a:prstGeom prst="rect">
            <a:avLst/>
          </a:prstGeom>
          <a:noFill/>
        </p:spPr>
        <p:txBody>
          <a:bodyPr wrap="square">
            <a:normAutofit/>
          </a:bodyPr>
          <a:lstStyle/>
          <a:p>
            <a:r>
              <a:rPr sz="2000" b="0">
                <a:solidFill>
                  <a:srgbClr val="C7923B"/>
                </a:solidFill>
                <a:latin typeface="Georgia"/>
              </a:rPr>
              <a:t>Rock • Refuge • Cleansing • Grace</a:t>
            </a:r>
          </a:p>
        </p:txBody>
      </p:sp>
      <p:sp>
        <p:nvSpPr>
          <p:cNvPr id="5" name="TextBox 4"/>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The Rock as Refuge</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2.jpg"/>
          <p:cNvPicPr>
            <a:picLocks noChangeAspect="1"/>
          </p:cNvPicPr>
          <p:nvPr/>
        </p:nvPicPr>
        <p:blipFill>
          <a:blip r:embed="rId2"/>
          <a:stretch>
            <a:fillRect/>
          </a:stretch>
        </p:blipFill>
        <p:spPr>
          <a:xfrm>
            <a:off x="0" y="1234440"/>
            <a:ext cx="5669280" cy="4297680"/>
          </a:xfrm>
          <a:prstGeom prst="rect">
            <a:avLst/>
          </a:prstGeom>
        </p:spPr>
      </p:pic>
      <p:sp>
        <p:nvSpPr>
          <p:cNvPr id="6" name="Rounded Rectangle 5"/>
          <p:cNvSpPr/>
          <p:nvPr/>
        </p:nvSpPr>
        <p:spPr>
          <a:xfrm>
            <a:off x="6172200" y="1325880"/>
            <a:ext cx="5394960" cy="406908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46520" y="1600200"/>
            <a:ext cx="2286000" cy="274320"/>
          </a:xfrm>
          <a:prstGeom prst="rect">
            <a:avLst/>
          </a:prstGeom>
          <a:noFill/>
        </p:spPr>
        <p:txBody>
          <a:bodyPr wrap="square">
            <a:normAutofit/>
          </a:bodyPr>
          <a:lstStyle/>
          <a:p>
            <a:r>
              <a:rPr sz="1500" b="1">
                <a:solidFill>
                  <a:srgbClr val="C7923B"/>
                </a:solidFill>
                <a:latin typeface="Aptos"/>
              </a:rPr>
              <a:t>Exodus 33:22</a:t>
            </a:r>
          </a:p>
        </p:txBody>
      </p:sp>
      <p:sp>
        <p:nvSpPr>
          <p:cNvPr id="8" name="TextBox 7"/>
          <p:cNvSpPr txBox="1"/>
          <p:nvPr/>
        </p:nvSpPr>
        <p:spPr>
          <a:xfrm>
            <a:off x="6446520" y="2011680"/>
            <a:ext cx="4800600" cy="1143000"/>
          </a:xfrm>
          <a:prstGeom prst="rect">
            <a:avLst/>
          </a:prstGeom>
          <a:noFill/>
        </p:spPr>
        <p:txBody>
          <a:bodyPr wrap="square">
            <a:normAutofit/>
          </a:bodyPr>
          <a:lstStyle/>
          <a:p>
            <a:r>
              <a:rPr sz="1700" b="0">
                <a:solidFill>
                  <a:srgbClr val="0D1F2D"/>
                </a:solidFill>
                <a:latin typeface="Aptos"/>
              </a:rPr>
              <a:t>God himself places Moses in a cleft of the rock. The image is not self-made safety, but God-given shelter before divine glory.</a:t>
            </a:r>
          </a:p>
        </p:txBody>
      </p:sp>
      <p:sp>
        <p:nvSpPr>
          <p:cNvPr id="9" name="TextBox 8"/>
          <p:cNvSpPr txBox="1"/>
          <p:nvPr/>
        </p:nvSpPr>
        <p:spPr>
          <a:xfrm>
            <a:off x="6446520" y="3520440"/>
            <a:ext cx="2834640" cy="274320"/>
          </a:xfrm>
          <a:prstGeom prst="rect">
            <a:avLst/>
          </a:prstGeom>
          <a:noFill/>
        </p:spPr>
        <p:txBody>
          <a:bodyPr wrap="square">
            <a:normAutofit/>
          </a:bodyPr>
          <a:lstStyle/>
          <a:p>
            <a:r>
              <a:rPr sz="1500" b="1">
                <a:solidFill>
                  <a:srgbClr val="C7923B"/>
                </a:solidFill>
                <a:latin typeface="Aptos"/>
              </a:rPr>
              <a:t>1 Corinthians 10:4</a:t>
            </a:r>
          </a:p>
        </p:txBody>
      </p:sp>
      <p:sp>
        <p:nvSpPr>
          <p:cNvPr id="10" name="TextBox 9"/>
          <p:cNvSpPr txBox="1"/>
          <p:nvPr/>
        </p:nvSpPr>
        <p:spPr>
          <a:xfrm>
            <a:off x="6446520" y="3931920"/>
            <a:ext cx="4800600" cy="914400"/>
          </a:xfrm>
          <a:prstGeom prst="rect">
            <a:avLst/>
          </a:prstGeom>
          <a:noFill/>
        </p:spPr>
        <p:txBody>
          <a:bodyPr wrap="square">
            <a:normAutofit/>
          </a:bodyPr>
          <a:lstStyle/>
          <a:p>
            <a:r>
              <a:rPr sz="1700" b="0">
                <a:solidFill>
                  <a:srgbClr val="0D1F2D"/>
                </a:solidFill>
                <a:latin typeface="Aptos"/>
              </a:rPr>
              <a:t>The wilderness rock is read through Christ. The hymn’s refuge is ultimately the Savior himself.</a:t>
            </a:r>
          </a:p>
        </p:txBody>
      </p:sp>
      <p:sp>
        <p:nvSpPr>
          <p:cNvPr id="11" name="TextBox 10"/>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4_dim_32.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FFFFFF"/>
                </a:solidFill>
                <a:latin typeface="Georgia"/>
              </a:rPr>
              <a:t>The Cross and Cleansing</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85800" y="1325880"/>
            <a:ext cx="5303520" cy="4023360"/>
          </a:xfrm>
          <a:prstGeom prst="roundRect">
            <a:avLst/>
          </a:prstGeom>
          <a:solidFill>
            <a:srgbClr val="0F2A40"/>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691640"/>
            <a:ext cx="4754880" cy="3108960"/>
          </a:xfrm>
          <a:prstGeom prst="rect">
            <a:avLst/>
          </a:prstGeom>
          <a:noFill/>
        </p:spPr>
        <p:txBody>
          <a:bodyPr wrap="square">
            <a:normAutofit/>
          </a:bodyPr>
          <a:lstStyle/>
          <a:p>
            <a:pPr>
              <a:spcAft>
                <a:spcPts val="500"/>
              </a:spcAft>
              <a:defRPr sz="1500">
                <a:solidFill>
                  <a:srgbClr val="FFFFFF"/>
                </a:solidFill>
                <a:latin typeface="Aptos"/>
              </a:defRPr>
            </a:pPr>
            <a:r>
              <a:t>John 19:34 gives the image of blood and water from Christ’s pierced side.</a:t>
            </a:r>
          </a:p>
          <a:p>
            <a:pPr>
              <a:spcAft>
                <a:spcPts val="500"/>
              </a:spcAft>
              <a:defRPr sz="1500">
                <a:solidFill>
                  <a:srgbClr val="FFFFFF"/>
                </a:solidFill>
                <a:latin typeface="Aptos"/>
              </a:defRPr>
            </a:pPr>
            <a:r>
              <a:t>Hebrews 9:22 connects cleansing and remission with the shedding of blood.</a:t>
            </a:r>
          </a:p>
          <a:p>
            <a:pPr>
              <a:spcAft>
                <a:spcPts val="500"/>
              </a:spcAft>
              <a:defRPr sz="1500">
                <a:solidFill>
                  <a:srgbClr val="FFFFFF"/>
                </a:solidFill>
                <a:latin typeface="Aptos"/>
              </a:defRPr>
            </a:pPr>
            <a:r>
              <a:t>The hymn teaches cleansing as a gift flowing from Christ, not an achievement produced by human effort.</a:t>
            </a:r>
          </a:p>
        </p:txBody>
      </p:sp>
      <p:sp>
        <p:nvSpPr>
          <p:cNvPr id="7" name="TextBox 6"/>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rock_bg_6_dim_45.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777240" y="2377440"/>
            <a:ext cx="7315200" cy="685800"/>
          </a:xfrm>
          <a:prstGeom prst="rect">
            <a:avLst/>
          </a:prstGeom>
          <a:noFill/>
        </p:spPr>
        <p:txBody>
          <a:bodyPr wrap="square">
            <a:normAutofit/>
          </a:bodyPr>
          <a:lstStyle/>
          <a:p>
            <a:r>
              <a:rPr sz="3600" b="1">
                <a:solidFill>
                  <a:srgbClr val="FFFFFF"/>
                </a:solidFill>
                <a:latin typeface="Georgia"/>
              </a:rPr>
              <a:t>Hymn-Section Study</a:t>
            </a:r>
          </a:p>
        </p:txBody>
      </p:sp>
      <p:sp>
        <p:nvSpPr>
          <p:cNvPr id="4" name="TextBox 3"/>
          <p:cNvSpPr txBox="1"/>
          <p:nvPr/>
        </p:nvSpPr>
        <p:spPr>
          <a:xfrm>
            <a:off x="822960" y="3127248"/>
            <a:ext cx="4572000" cy="365760"/>
          </a:xfrm>
          <a:prstGeom prst="rect">
            <a:avLst/>
          </a:prstGeom>
          <a:noFill/>
        </p:spPr>
        <p:txBody>
          <a:bodyPr wrap="square">
            <a:normAutofit/>
          </a:bodyPr>
          <a:lstStyle/>
          <a:p>
            <a:r>
              <a:rPr sz="2000" b="0">
                <a:solidFill>
                  <a:srgbClr val="C7923B"/>
                </a:solidFill>
                <a:latin typeface="Georgia"/>
              </a:rPr>
              <a:t>From refuge to final hope</a:t>
            </a:r>
          </a:p>
        </p:txBody>
      </p:sp>
      <p:sp>
        <p:nvSpPr>
          <p:cNvPr id="5" name="TextBox 4"/>
          <p:cNvSpPr txBox="1"/>
          <p:nvPr/>
        </p:nvSpPr>
        <p:spPr>
          <a:xfrm>
            <a:off x="411480" y="6510528"/>
            <a:ext cx="6583680" cy="164592"/>
          </a:xfrm>
          <a:prstGeom prst="rect">
            <a:avLst/>
          </a:prstGeom>
          <a:noFill/>
        </p:spPr>
        <p:txBody>
          <a:bodyPr wrap="none">
            <a:spAutoFit/>
          </a:bodyPr>
          <a:lstStyle/>
          <a:p>
            <a:r>
              <a:rPr sz="680">
                <a:solidFill>
                  <a:srgbClr val="FFFFFF"/>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6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02920"/>
          </a:xfrm>
          <a:prstGeom prst="rect">
            <a:avLst/>
          </a:prstGeom>
          <a:noFill/>
        </p:spPr>
        <p:txBody>
          <a:bodyPr wrap="none">
            <a:spAutoFit/>
          </a:bodyPr>
          <a:lstStyle/>
          <a:p>
            <a:r>
              <a:rPr b="1" sz="2700">
                <a:solidFill>
                  <a:srgbClr val="0D1F2D"/>
                </a:solidFill>
                <a:latin typeface="Georgia"/>
              </a:rPr>
              <a:t>Movement 1: Hide Me in Christ</a:t>
            </a:r>
          </a:p>
        </p:txBody>
      </p:sp>
      <p:sp>
        <p:nvSpPr>
          <p:cNvPr id="4" name="Rectangle 3"/>
          <p:cNvSpPr/>
          <p:nvPr/>
        </p:nvSpPr>
        <p:spPr>
          <a:xfrm>
            <a:off x="594360" y="932688"/>
            <a:ext cx="1828800" cy="32004"/>
          </a:xfrm>
          <a:prstGeom prst="rect">
            <a:avLst/>
          </a:prstGeom>
          <a:solidFill>
            <a:srgbClr val="C7923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rock_bg_2.jpg"/>
          <p:cNvPicPr>
            <a:picLocks noChangeAspect="1"/>
          </p:cNvPicPr>
          <p:nvPr/>
        </p:nvPicPr>
        <p:blipFill>
          <a:blip r:embed="rId2"/>
          <a:stretch>
            <a:fillRect/>
          </a:stretch>
        </p:blipFill>
        <p:spPr>
          <a:xfrm>
            <a:off x="6583680" y="1188720"/>
            <a:ext cx="4983480" cy="4114800"/>
          </a:xfrm>
          <a:prstGeom prst="rect">
            <a:avLst/>
          </a:prstGeom>
        </p:spPr>
      </p:pic>
      <p:sp>
        <p:nvSpPr>
          <p:cNvPr id="6" name="Rounded Rectangle 5"/>
          <p:cNvSpPr/>
          <p:nvPr/>
        </p:nvSpPr>
        <p:spPr>
          <a:xfrm>
            <a:off x="594360" y="1261872"/>
            <a:ext cx="5486400" cy="4160520"/>
          </a:xfrm>
          <a:prstGeom prst="roundRect">
            <a:avLst/>
          </a:prstGeom>
          <a:solidFill>
            <a:srgbClr val="FFFFFF"/>
          </a:solidFill>
          <a:ln w="8890">
            <a:solidFill>
              <a:srgbClr val="DBC9A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00200"/>
            <a:ext cx="4800600" cy="3200400"/>
          </a:xfrm>
          <a:prstGeom prst="rect">
            <a:avLst/>
          </a:prstGeom>
          <a:noFill/>
        </p:spPr>
        <p:txBody>
          <a:bodyPr wrap="square">
            <a:normAutofit/>
          </a:bodyPr>
          <a:lstStyle/>
          <a:p>
            <a:pPr>
              <a:spcAft>
                <a:spcPts val="500"/>
              </a:spcAft>
              <a:defRPr sz="1500">
                <a:solidFill>
                  <a:srgbClr val="0D1F2D"/>
                </a:solidFill>
                <a:latin typeface="Aptos"/>
              </a:defRPr>
            </a:pPr>
            <a:r>
              <a:t>The hymn begins as direct prayer to Christ.</a:t>
            </a:r>
          </a:p>
          <a:p>
            <a:pPr>
              <a:spcAft>
                <a:spcPts val="500"/>
              </a:spcAft>
              <a:defRPr sz="1500">
                <a:solidFill>
                  <a:srgbClr val="0D1F2D"/>
                </a:solidFill>
                <a:latin typeface="Aptos"/>
              </a:defRPr>
            </a:pPr>
            <a:r>
              <a:t>The singer seeks shelter in the Savior rather than explanation, status, or self-defense.</a:t>
            </a:r>
          </a:p>
          <a:p>
            <a:pPr>
              <a:spcAft>
                <a:spcPts val="500"/>
              </a:spcAft>
              <a:defRPr sz="1500">
                <a:solidFill>
                  <a:srgbClr val="0D1F2D"/>
                </a:solidFill>
                <a:latin typeface="Aptos"/>
              </a:defRPr>
            </a:pPr>
            <a:r>
              <a:t>Teaching emphasis: Christian assurance begins with refuge in Christ, not confidence in the self.</a:t>
            </a:r>
          </a:p>
        </p:txBody>
      </p:sp>
      <p:sp>
        <p:nvSpPr>
          <p:cNvPr id="8" name="TextBox 7"/>
          <p:cNvSpPr txBox="1"/>
          <p:nvPr/>
        </p:nvSpPr>
        <p:spPr>
          <a:xfrm>
            <a:off x="411480" y="6510528"/>
            <a:ext cx="6583680" cy="164592"/>
          </a:xfrm>
          <a:prstGeom prst="rect">
            <a:avLst/>
          </a:prstGeom>
          <a:noFill/>
        </p:spPr>
        <p:txBody>
          <a:bodyPr wrap="none">
            <a:spAutoFit/>
          </a:bodyPr>
          <a:lstStyle/>
          <a:p>
            <a:r>
              <a:rPr sz="680">
                <a:solidFill>
                  <a:srgbClr val="464646"/>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Rock of Ages, Cleft for Me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