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1828800"/>
            <a:ext cx="6858000" cy="731520"/>
          </a:xfrm>
          <a:prstGeom prst="rect">
            <a:avLst/>
          </a:prstGeom>
          <a:noFill/>
        </p:spPr>
        <p:txBody>
          <a:bodyPr wrap="square" lIns="109728" rIns="109728" tIns="109728" bIns="109728">
            <a:spAutoFit/>
          </a:bodyPr>
          <a:lstStyle/>
          <a:p>
            <a:pPr>
              <a:spcAft>
                <a:spcPts val="400"/>
              </a:spcAft>
            </a:pPr>
            <a:r>
              <a:rPr sz="3800" b="1">
                <a:solidFill>
                  <a:srgbClr val="FFFFFF"/>
                </a:solidFill>
                <a:latin typeface="Aptos"/>
              </a:rPr>
              <a:t>Hymn of Promise</a:t>
            </a:r>
          </a:p>
        </p:txBody>
      </p:sp>
      <p:sp>
        <p:nvSpPr>
          <p:cNvPr id="4" name="TextBox 3"/>
          <p:cNvSpPr txBox="1"/>
          <p:nvPr/>
        </p:nvSpPr>
        <p:spPr>
          <a:xfrm>
            <a:off x="713232" y="2633472"/>
            <a:ext cx="6492240" cy="731520"/>
          </a:xfrm>
          <a:prstGeom prst="rect">
            <a:avLst/>
          </a:prstGeom>
          <a:noFill/>
        </p:spPr>
        <p:txBody>
          <a:bodyPr wrap="square" lIns="109728" rIns="109728" tIns="109728" bIns="109728">
            <a:spAutoFit/>
          </a:bodyPr>
          <a:lstStyle/>
          <a:p>
            <a:pPr>
              <a:spcAft>
                <a:spcPts val="400"/>
              </a:spcAft>
            </a:pPr>
            <a:r>
              <a:rPr sz="1700" b="0">
                <a:solidFill>
                  <a:srgbClr val="EBEBEB"/>
                </a:solidFill>
                <a:latin typeface="Aptos"/>
              </a:rPr>
              <a:t>A hymn study on hidden promise, resurrection hope, and God's quiet work of renewal</a:t>
            </a:r>
          </a:p>
        </p:txBody>
      </p:sp>
      <p:sp>
        <p:nvSpPr>
          <p:cNvPr id="5" name="TextBox 4"/>
          <p:cNvSpPr txBox="1"/>
          <p:nvPr/>
        </p:nvSpPr>
        <p:spPr>
          <a:xfrm>
            <a:off x="713232" y="4892040"/>
            <a:ext cx="6858000" cy="694944"/>
          </a:xfrm>
          <a:prstGeom prst="rect">
            <a:avLst/>
          </a:prstGeom>
          <a:noFill/>
        </p:spPr>
        <p:txBody>
          <a:bodyPr wrap="none">
            <a:spAutoFit/>
          </a:bodyPr>
          <a:lstStyle/>
          <a:p/>
        </p:txBody>
      </p:sp>
      <p:sp>
        <p:nvSpPr>
          <p:cNvPr id="6" name="Rounded Rectangle 5"/>
          <p:cNvSpPr/>
          <p:nvPr/>
        </p:nvSpPr>
        <p:spPr>
          <a:xfrm>
            <a:off x="713232" y="4892040"/>
            <a:ext cx="6858000" cy="694944"/>
          </a:xfrm>
          <a:prstGeom prst="roundRect">
            <a:avLst/>
          </a:prstGeom>
          <a:solidFill>
            <a:srgbClr val="00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13232" y="4892040"/>
            <a:ext cx="6858000" cy="694944"/>
          </a:xfrm>
          <a:prstGeom prst="rect">
            <a:avLst/>
          </a:prstGeom>
          <a:noFill/>
        </p:spPr>
        <p:txBody>
          <a:bodyPr wrap="square" lIns="109728" rIns="109728" tIns="109728" bIns="109728">
            <a:spAutoFit/>
          </a:bodyPr>
          <a:lstStyle/>
          <a:p>
            <a:pPr>
              <a:spcAft>
                <a:spcPts val="400"/>
              </a:spcAft>
            </a:pPr>
            <a:r>
              <a:rPr sz="1300" b="0">
                <a:solidFill>
                  <a:srgbClr val="F0F0F0"/>
                </a:solidFill>
                <a:latin typeface="Aptos"/>
              </a:rPr>
              <a:t>First line: In the bulb there is a flower</a:t>
            </a:r>
          </a:p>
          <a:p>
            <a:pPr>
              <a:spcAft>
                <a:spcPts val="400"/>
              </a:spcAft>
            </a:pPr>
            <a:r>
              <a:rPr sz="1300" b="0">
                <a:solidFill>
                  <a:srgbClr val="F0F0F0"/>
                </a:solidFill>
                <a:latin typeface="Aptos"/>
              </a:rPr>
              <a:t>Natalie Sleeth, 1985 • Tune: PROMISE • Primary Scripture: John 12:24</a:t>
            </a:r>
          </a:p>
        </p:txBody>
      </p:sp>
      <p:sp>
        <p:nvSpPr>
          <p:cNvPr id="8" name="TextBox 7"/>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731520" y="2331720"/>
            <a:ext cx="10424160" cy="731520"/>
          </a:xfrm>
          <a:prstGeom prst="rect">
            <a:avLst/>
          </a:prstGeom>
          <a:noFill/>
        </p:spPr>
        <p:txBody>
          <a:bodyPr wrap="square" lIns="109728" rIns="109728" tIns="109728" bIns="109728">
            <a:spAutoFit/>
          </a:bodyPr>
          <a:lstStyle/>
          <a:p>
            <a:pPr>
              <a:spcAft>
                <a:spcPts val="400"/>
              </a:spcAft>
            </a:pPr>
            <a:r>
              <a:rPr sz="3800" b="1">
                <a:solidFill>
                  <a:srgbClr val="FFFFFF"/>
                </a:solidFill>
                <a:latin typeface="Aptos"/>
              </a:rPr>
              <a:t>Hymn-Section Study</a:t>
            </a:r>
          </a:p>
        </p:txBody>
      </p:sp>
      <p:sp>
        <p:nvSpPr>
          <p:cNvPr id="4" name="TextBox 3"/>
          <p:cNvSpPr txBox="1"/>
          <p:nvPr/>
        </p:nvSpPr>
        <p:spPr>
          <a:xfrm>
            <a:off x="786384" y="3063240"/>
            <a:ext cx="9326880" cy="475488"/>
          </a:xfrm>
          <a:prstGeom prst="rect">
            <a:avLst/>
          </a:prstGeom>
          <a:noFill/>
        </p:spPr>
        <p:txBody>
          <a:bodyPr wrap="square" lIns="109728" rIns="109728" tIns="109728" bIns="109728">
            <a:spAutoFit/>
          </a:bodyPr>
          <a:lstStyle/>
          <a:p>
            <a:pPr>
              <a:spcAft>
                <a:spcPts val="400"/>
              </a:spcAft>
            </a:pPr>
            <a:r>
              <a:rPr sz="1700" b="0">
                <a:solidFill>
                  <a:srgbClr val="EBEBEB"/>
                </a:solidFill>
                <a:latin typeface="Aptos"/>
              </a:rPr>
              <a:t>How the hymn moves from hiddenness to promise, from waiting to life</a:t>
            </a:r>
          </a:p>
        </p:txBody>
      </p:sp>
      <p:sp>
        <p:nvSpPr>
          <p:cNvPr id="5" name="TextBox 4"/>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AF4E6"/>
        </a:solidFill>
        <a:effectLst/>
      </p:bgPr>
    </p:bg>
    <p:spTree>
      <p:nvGrpSpPr>
        <p:cNvPr id="1" name=""/>
        <p:cNvGrpSpPr/>
        <p:nvPr/>
      </p:nvGrpSpPr>
      <p:grpSpPr/>
      <p:pic>
        <p:nvPicPr>
          <p:cNvPr id="2" name="Picture 1" descr="visual_1_side.jpg"/>
          <p:cNvPicPr>
            <a:picLocks noChangeAspect="1"/>
          </p:cNvPicPr>
          <p:nvPr/>
        </p:nvPicPr>
        <p:blipFill>
          <a:blip r:embed="rId2"/>
          <a:stretch>
            <a:fillRect/>
          </a:stretch>
        </p:blipFill>
        <p:spPr>
          <a:xfrm>
            <a:off x="7635240" y="0"/>
            <a:ext cx="4572000" cy="6858000"/>
          </a:xfrm>
          <a:prstGeom prst="rect">
            <a:avLst/>
          </a:prstGeom>
        </p:spPr>
      </p:pic>
      <p:sp>
        <p:nvSpPr>
          <p:cNvPr id="3" name="TextBox 2"/>
          <p:cNvSpPr txBox="1"/>
          <p:nvPr/>
        </p:nvSpPr>
        <p:spPr>
          <a:xfrm>
            <a:off x="658368" y="475488"/>
            <a:ext cx="6126480" cy="685800"/>
          </a:xfrm>
          <a:prstGeom prst="rect">
            <a:avLst/>
          </a:prstGeom>
          <a:noFill/>
        </p:spPr>
        <p:txBody>
          <a:bodyPr wrap="none">
            <a:spAutoFit/>
          </a:bodyPr>
          <a:lstStyle/>
          <a:p>
            <a:pPr algn="l"/>
            <a:r>
              <a:rPr sz="3400" b="1">
                <a:solidFill>
                  <a:srgbClr val="0D263A"/>
                </a:solidFill>
                <a:latin typeface="Georgia"/>
              </a:rPr>
              <a:t>Section 1: Hidden Promise</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555555"/>
                </a:solidFill>
                <a:latin typeface="Aptos"/>
              </a:rPr>
              <a:t>What is unseen may still be alive</a:t>
            </a:r>
          </a:p>
        </p:txBody>
      </p:sp>
      <p:sp>
        <p:nvSpPr>
          <p:cNvPr id="5" name="Rounded Rectangle 4"/>
          <p:cNvSpPr/>
          <p:nvPr/>
        </p:nvSpPr>
        <p:spPr>
          <a:xfrm>
            <a:off x="685800" y="1508760"/>
            <a:ext cx="6309360" cy="4343400"/>
          </a:xfrm>
          <a:prstGeom prst="round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95528" y="1600200"/>
            <a:ext cx="6080760" cy="4160520"/>
          </a:xfrm>
          <a:prstGeom prst="rect">
            <a:avLst/>
          </a:prstGeom>
          <a:noFill/>
        </p:spPr>
        <p:txBody>
          <a:bodyPr wrap="square">
            <a:spAutoFit/>
          </a:bodyPr>
          <a:lstStyle/>
          <a:p>
            <a:pPr>
              <a:lnSpc>
                <a:spcPct val="105000"/>
              </a:lnSpc>
              <a:spcAft>
                <a:spcPts val="500"/>
              </a:spcAft>
            </a:pPr>
            <a:r>
              <a:rPr sz="1750">
                <a:solidFill>
                  <a:srgbClr val="1C1B18"/>
                </a:solidFill>
                <a:latin typeface="Aptos"/>
              </a:rPr>
              <a:t>The hymn begins with ordinary images from the created world.</a:t>
            </a:r>
          </a:p>
          <a:p>
            <a:pPr>
              <a:lnSpc>
                <a:spcPct val="105000"/>
              </a:lnSpc>
              <a:spcAft>
                <a:spcPts val="500"/>
              </a:spcAft>
            </a:pPr>
            <a:r>
              <a:rPr sz="1750">
                <a:solidFill>
                  <a:srgbClr val="1C1B18"/>
                </a:solidFill>
                <a:latin typeface="Aptos"/>
              </a:rPr>
              <a:t>A bulb, seed, and hidden growth become pictures of promise before fulfillment.</a:t>
            </a:r>
          </a:p>
          <a:p>
            <a:pPr>
              <a:lnSpc>
                <a:spcPct val="105000"/>
              </a:lnSpc>
              <a:spcAft>
                <a:spcPts val="500"/>
              </a:spcAft>
            </a:pPr>
            <a:r>
              <a:rPr sz="1750">
                <a:solidFill>
                  <a:srgbClr val="1C1B18"/>
                </a:solidFill>
                <a:latin typeface="Aptos"/>
              </a:rPr>
              <a:t>This is a teaching moment for patience: God’s work may be real before it is visible.</a:t>
            </a:r>
          </a:p>
          <a:p>
            <a:pPr>
              <a:lnSpc>
                <a:spcPct val="105000"/>
              </a:lnSpc>
              <a:spcAft>
                <a:spcPts val="500"/>
              </a:spcAft>
            </a:pPr>
            <a:r>
              <a:rPr sz="1750">
                <a:solidFill>
                  <a:srgbClr val="1C1B18"/>
                </a:solidFill>
                <a:latin typeface="Aptos"/>
              </a:rPr>
              <a:t>Scripture link: John 12:24; 1 Corinthians 15:36-38.</a:t>
            </a:r>
          </a:p>
        </p:txBody>
      </p:sp>
      <p:sp>
        <p:nvSpPr>
          <p:cNvPr id="7" name="TextBox 6"/>
          <p:cNvSpPr txBox="1"/>
          <p:nvPr/>
        </p:nvSpPr>
        <p:spPr>
          <a:xfrm>
            <a:off x="411480" y="6473952"/>
            <a:ext cx="11338560" cy="228600"/>
          </a:xfrm>
          <a:prstGeom prst="rect">
            <a:avLst/>
          </a:prstGeom>
          <a:noFill/>
        </p:spPr>
        <p:txBody>
          <a:bodyPr wrap="none">
            <a:spAutoFit/>
          </a:bodyPr>
          <a:lstStyle/>
          <a:p>
            <a:pPr algn="ctr"/>
            <a:r>
              <a:rPr sz="850">
                <a:solidFill>
                  <a:srgbClr val="505050"/>
                </a:solidFill>
                <a:latin typeface="Aptos"/>
              </a:rP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58368" y="475488"/>
            <a:ext cx="10881360" cy="685800"/>
          </a:xfrm>
          <a:prstGeom prst="rect">
            <a:avLst/>
          </a:prstGeom>
          <a:noFill/>
        </p:spPr>
        <p:txBody>
          <a:bodyPr wrap="none">
            <a:spAutoFit/>
          </a:bodyPr>
          <a:lstStyle/>
          <a:p>
            <a:pPr algn="l"/>
            <a:r>
              <a:rPr sz="3400" b="1">
                <a:solidFill>
                  <a:srgbClr val="FFFFFF"/>
                </a:solidFill>
                <a:latin typeface="Georgia"/>
              </a:rPr>
              <a:t>Section 2: Seasons of Waiting</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E8E8E8"/>
                </a:solidFill>
                <a:latin typeface="Aptos"/>
              </a:rPr>
              <a:t>Winter is not the final word</a:t>
            </a:r>
          </a:p>
        </p:txBody>
      </p:sp>
      <p:sp>
        <p:nvSpPr>
          <p:cNvPr id="5" name="Rounded Rectangle 4"/>
          <p:cNvSpPr/>
          <p:nvPr/>
        </p:nvSpPr>
        <p:spPr>
          <a:xfrm>
            <a:off x="685800" y="1508760"/>
            <a:ext cx="6492240" cy="4434840"/>
          </a:xfrm>
          <a:prstGeom prst="roundRect">
            <a:avLst/>
          </a:prstGeom>
          <a:solidFill>
            <a:srgbClr val="00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95528" y="1600200"/>
            <a:ext cx="6263640" cy="4251959"/>
          </a:xfrm>
          <a:prstGeom prst="rect">
            <a:avLst/>
          </a:prstGeom>
          <a:noFill/>
        </p:spPr>
        <p:txBody>
          <a:bodyPr wrap="square">
            <a:spAutoFit/>
          </a:bodyPr>
          <a:lstStyle/>
          <a:p>
            <a:pPr>
              <a:lnSpc>
                <a:spcPct val="105000"/>
              </a:lnSpc>
              <a:spcAft>
                <a:spcPts val="500"/>
              </a:spcAft>
            </a:pPr>
            <a:r>
              <a:rPr sz="1739">
                <a:solidFill>
                  <a:srgbClr val="FFFFFF"/>
                </a:solidFill>
                <a:latin typeface="Aptos"/>
              </a:rPr>
              <a:t>Seasonal images teach that God’s timing includes dormancy, waiting, and renewal.</a:t>
            </a:r>
          </a:p>
          <a:p>
            <a:pPr>
              <a:lnSpc>
                <a:spcPct val="105000"/>
              </a:lnSpc>
              <a:spcAft>
                <a:spcPts val="500"/>
              </a:spcAft>
            </a:pPr>
            <a:r>
              <a:rPr sz="1739">
                <a:solidFill>
                  <a:srgbClr val="FFFFFF"/>
                </a:solidFill>
                <a:latin typeface="Aptos"/>
              </a:rPr>
              <a:t>The hymn does not rush past grief or barrenness; it names the possibility of life within them.</a:t>
            </a:r>
          </a:p>
          <a:p>
            <a:pPr>
              <a:lnSpc>
                <a:spcPct val="105000"/>
              </a:lnSpc>
              <a:spcAft>
                <a:spcPts val="500"/>
              </a:spcAft>
            </a:pPr>
            <a:r>
              <a:rPr sz="1739">
                <a:solidFill>
                  <a:srgbClr val="FFFFFF"/>
                </a:solidFill>
                <a:latin typeface="Aptos"/>
              </a:rPr>
              <a:t>This section works well for teaching Ecclesiastes 3 alongside Christian hope.</a:t>
            </a:r>
          </a:p>
          <a:p>
            <a:pPr>
              <a:lnSpc>
                <a:spcPct val="105000"/>
              </a:lnSpc>
              <a:spcAft>
                <a:spcPts val="500"/>
              </a:spcAft>
            </a:pPr>
            <a:r>
              <a:rPr sz="1739">
                <a:solidFill>
                  <a:srgbClr val="FFFFFF"/>
                </a:solidFill>
                <a:latin typeface="Aptos"/>
              </a:rPr>
              <a:t>Pastoral point: waiting is not wasted when held before God.</a:t>
            </a:r>
          </a:p>
        </p:txBody>
      </p:sp>
      <p:sp>
        <p:nvSpPr>
          <p:cNvPr id="7" name="TextBox 6"/>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E7EEEE"/>
        </a:solidFill>
        <a:effectLst/>
      </p:bgPr>
    </p:bg>
    <p:spTree>
      <p:nvGrpSpPr>
        <p:cNvPr id="1" name=""/>
        <p:cNvGrpSpPr/>
        <p:nvPr/>
      </p:nvGrpSpPr>
      <p:grpSpPr/>
      <p:pic>
        <p:nvPicPr>
          <p:cNvPr id="2" name="Picture 1" descr="visual_4_side.jpg"/>
          <p:cNvPicPr>
            <a:picLocks noChangeAspect="1"/>
          </p:cNvPicPr>
          <p:nvPr/>
        </p:nvPicPr>
        <p:blipFill>
          <a:blip r:embed="rId2"/>
          <a:stretch>
            <a:fillRect/>
          </a:stretch>
        </p:blipFill>
        <p:spPr>
          <a:xfrm>
            <a:off x="7498079" y="0"/>
            <a:ext cx="4690872" cy="6858000"/>
          </a:xfrm>
          <a:prstGeom prst="rect">
            <a:avLst/>
          </a:prstGeom>
        </p:spPr>
      </p:pic>
      <p:sp>
        <p:nvSpPr>
          <p:cNvPr id="3" name="TextBox 2"/>
          <p:cNvSpPr txBox="1"/>
          <p:nvPr/>
        </p:nvSpPr>
        <p:spPr>
          <a:xfrm>
            <a:off x="658368" y="475488"/>
            <a:ext cx="6126480" cy="685800"/>
          </a:xfrm>
          <a:prstGeom prst="rect">
            <a:avLst/>
          </a:prstGeom>
          <a:noFill/>
        </p:spPr>
        <p:txBody>
          <a:bodyPr wrap="none">
            <a:spAutoFit/>
          </a:bodyPr>
          <a:lstStyle/>
          <a:p>
            <a:pPr algn="l"/>
            <a:r>
              <a:rPr sz="3400" b="1">
                <a:solidFill>
                  <a:srgbClr val="0D263A"/>
                </a:solidFill>
                <a:latin typeface="Georgia"/>
              </a:rPr>
              <a:t>Section 3: Silence and Song</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555555"/>
                </a:solidFill>
                <a:latin typeface="Aptos"/>
              </a:rPr>
              <a:t>God’s promise can be present before it can be named</a:t>
            </a:r>
          </a:p>
        </p:txBody>
      </p:sp>
      <p:sp>
        <p:nvSpPr>
          <p:cNvPr id="5" name="Rounded Rectangle 4"/>
          <p:cNvSpPr/>
          <p:nvPr/>
        </p:nvSpPr>
        <p:spPr>
          <a:xfrm>
            <a:off x="685800" y="1508760"/>
            <a:ext cx="6263640" cy="4343400"/>
          </a:xfrm>
          <a:prstGeom prst="round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95528" y="1600200"/>
            <a:ext cx="6035040" cy="4160520"/>
          </a:xfrm>
          <a:prstGeom prst="rect">
            <a:avLst/>
          </a:prstGeom>
          <a:noFill/>
        </p:spPr>
        <p:txBody>
          <a:bodyPr wrap="square">
            <a:spAutoFit/>
          </a:bodyPr>
          <a:lstStyle/>
          <a:p>
            <a:pPr>
              <a:lnSpc>
                <a:spcPct val="105000"/>
              </a:lnSpc>
              <a:spcAft>
                <a:spcPts val="500"/>
              </a:spcAft>
            </a:pPr>
            <a:r>
              <a:rPr sz="1730">
                <a:solidFill>
                  <a:srgbClr val="1C1B18"/>
                </a:solidFill>
                <a:latin typeface="Aptos"/>
              </a:rPr>
              <a:t>The hymn links the quietness of waiting with the coming of song.</a:t>
            </a:r>
          </a:p>
          <a:p>
            <a:pPr>
              <a:lnSpc>
                <a:spcPct val="105000"/>
              </a:lnSpc>
              <a:spcAft>
                <a:spcPts val="500"/>
              </a:spcAft>
            </a:pPr>
            <a:r>
              <a:rPr sz="1730">
                <a:solidFill>
                  <a:srgbClr val="1C1B18"/>
                </a:solidFill>
                <a:latin typeface="Aptos"/>
              </a:rPr>
              <a:t>Silence is not absence; it may be the hidden place where God prepares praise.</a:t>
            </a:r>
          </a:p>
          <a:p>
            <a:pPr>
              <a:lnSpc>
                <a:spcPct val="105000"/>
              </a:lnSpc>
              <a:spcAft>
                <a:spcPts val="500"/>
              </a:spcAft>
            </a:pPr>
            <a:r>
              <a:rPr sz="1730">
                <a:solidFill>
                  <a:srgbClr val="1C1B18"/>
                </a:solidFill>
                <a:latin typeface="Aptos"/>
              </a:rPr>
              <a:t>The musical setting supports this movement by unfolding gently rather than dramatically.</a:t>
            </a:r>
          </a:p>
          <a:p>
            <a:pPr>
              <a:lnSpc>
                <a:spcPct val="105000"/>
              </a:lnSpc>
              <a:spcAft>
                <a:spcPts val="500"/>
              </a:spcAft>
            </a:pPr>
            <a:r>
              <a:rPr sz="1730">
                <a:solidFill>
                  <a:srgbClr val="1C1B18"/>
                </a:solidFill>
                <a:latin typeface="Aptos"/>
              </a:rPr>
              <a:t>Scripture link: Romans 8:24-25; Isaiah 43:19.</a:t>
            </a:r>
          </a:p>
        </p:txBody>
      </p:sp>
      <p:sp>
        <p:nvSpPr>
          <p:cNvPr id="7" name="TextBox 6"/>
          <p:cNvSpPr txBox="1"/>
          <p:nvPr/>
        </p:nvSpPr>
        <p:spPr>
          <a:xfrm>
            <a:off x="411480" y="6473952"/>
            <a:ext cx="11338560" cy="228600"/>
          </a:xfrm>
          <a:prstGeom prst="rect">
            <a:avLst/>
          </a:prstGeom>
          <a:noFill/>
        </p:spPr>
        <p:txBody>
          <a:bodyPr wrap="none">
            <a:spAutoFit/>
          </a:bodyPr>
          <a:lstStyle/>
          <a:p>
            <a:pPr algn="ctr"/>
            <a:r>
              <a:rPr sz="850">
                <a:solidFill>
                  <a:srgbClr val="505050"/>
                </a:solidFill>
                <a:latin typeface="Aptos"/>
              </a:rP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58368" y="475488"/>
            <a:ext cx="10881360" cy="685800"/>
          </a:xfrm>
          <a:prstGeom prst="rect">
            <a:avLst/>
          </a:prstGeom>
          <a:noFill/>
        </p:spPr>
        <p:txBody>
          <a:bodyPr wrap="none">
            <a:spAutoFit/>
          </a:bodyPr>
          <a:lstStyle/>
          <a:p>
            <a:pPr algn="l"/>
            <a:r>
              <a:rPr sz="3400" b="1">
                <a:solidFill>
                  <a:srgbClr val="FFFFFF"/>
                </a:solidFill>
                <a:latin typeface="Georgia"/>
              </a:rPr>
              <a:t>Section 4: Death and Resurrection Hope</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E8E8E8"/>
                </a:solidFill>
                <a:latin typeface="Aptos"/>
              </a:rPr>
              <a:t>The hymn moves from natural promise to Christian confession</a:t>
            </a:r>
          </a:p>
        </p:txBody>
      </p:sp>
      <p:sp>
        <p:nvSpPr>
          <p:cNvPr id="5" name="Rounded Rectangle 4"/>
          <p:cNvSpPr/>
          <p:nvPr/>
        </p:nvSpPr>
        <p:spPr>
          <a:xfrm>
            <a:off x="685800" y="1508760"/>
            <a:ext cx="6492240" cy="4343400"/>
          </a:xfrm>
          <a:prstGeom prst="roundRect">
            <a:avLst/>
          </a:prstGeom>
          <a:solidFill>
            <a:srgbClr val="00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95528" y="1600200"/>
            <a:ext cx="6263640" cy="4160520"/>
          </a:xfrm>
          <a:prstGeom prst="rect">
            <a:avLst/>
          </a:prstGeom>
          <a:noFill/>
        </p:spPr>
        <p:txBody>
          <a:bodyPr wrap="square">
            <a:spAutoFit/>
          </a:bodyPr>
          <a:lstStyle/>
          <a:p>
            <a:pPr>
              <a:lnSpc>
                <a:spcPct val="105000"/>
              </a:lnSpc>
              <a:spcAft>
                <a:spcPts val="500"/>
              </a:spcAft>
            </a:pPr>
            <a:r>
              <a:rPr sz="1720">
                <a:solidFill>
                  <a:srgbClr val="FFFFFF"/>
                </a:solidFill>
                <a:latin typeface="Aptos"/>
              </a:rPr>
              <a:t>Its imagery finally points beyond cycles of nature to the resurrection hope of the gospel.</a:t>
            </a:r>
          </a:p>
          <a:p>
            <a:pPr>
              <a:lnSpc>
                <a:spcPct val="105000"/>
              </a:lnSpc>
              <a:spcAft>
                <a:spcPts val="500"/>
              </a:spcAft>
            </a:pPr>
            <a:r>
              <a:rPr sz="1720">
                <a:solidFill>
                  <a:srgbClr val="FFFFFF"/>
                </a:solidFill>
                <a:latin typeface="Aptos"/>
              </a:rPr>
              <a:t>In Christ, death is a defeated enemy, not merely a natural transition.</a:t>
            </a:r>
          </a:p>
          <a:p>
            <a:pPr>
              <a:lnSpc>
                <a:spcPct val="105000"/>
              </a:lnSpc>
              <a:spcAft>
                <a:spcPts val="500"/>
              </a:spcAft>
            </a:pPr>
            <a:r>
              <a:rPr sz="1720">
                <a:solidFill>
                  <a:srgbClr val="FFFFFF"/>
                </a:solidFill>
                <a:latin typeface="Aptos"/>
              </a:rPr>
              <a:t>Use this section carefully in funerals: it can comfort without pretending grief is easy.</a:t>
            </a:r>
          </a:p>
          <a:p>
            <a:pPr>
              <a:lnSpc>
                <a:spcPct val="105000"/>
              </a:lnSpc>
              <a:spcAft>
                <a:spcPts val="500"/>
              </a:spcAft>
            </a:pPr>
            <a:r>
              <a:rPr sz="1720">
                <a:solidFill>
                  <a:srgbClr val="FFFFFF"/>
                </a:solidFill>
                <a:latin typeface="Aptos"/>
              </a:rPr>
              <a:t>Scripture link: John 12:24; 1 Corinthians 15.</a:t>
            </a:r>
          </a:p>
        </p:txBody>
      </p:sp>
      <p:sp>
        <p:nvSpPr>
          <p:cNvPr id="7" name="TextBox 6"/>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4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58368" y="475488"/>
            <a:ext cx="10881360" cy="685800"/>
          </a:xfrm>
          <a:prstGeom prst="rect">
            <a:avLst/>
          </a:prstGeom>
          <a:noFill/>
        </p:spPr>
        <p:txBody>
          <a:bodyPr wrap="none">
            <a:spAutoFit/>
          </a:bodyPr>
          <a:lstStyle/>
          <a:p>
            <a:pPr algn="l"/>
            <a:r>
              <a:rPr sz="3400" b="1">
                <a:solidFill>
                  <a:srgbClr val="FFFFFF"/>
                </a:solidFill>
                <a:latin typeface="Georgia"/>
              </a:rPr>
              <a:t>The Hymn’s Recurring Movement</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E8E8E8"/>
                </a:solidFill>
                <a:latin typeface="Aptos"/>
              </a:rPr>
              <a:t>From hidden beginnings to revealed grace</a:t>
            </a:r>
          </a:p>
        </p:txBody>
      </p:sp>
      <p:sp>
        <p:nvSpPr>
          <p:cNvPr id="5" name="TextBox 4"/>
          <p:cNvSpPr txBox="1"/>
          <p:nvPr/>
        </p:nvSpPr>
        <p:spPr>
          <a:xfrm>
            <a:off x="777240" y="1645920"/>
            <a:ext cx="6675120" cy="1417320"/>
          </a:xfrm>
          <a:prstGeom prst="rect">
            <a:avLst/>
          </a:prstGeom>
          <a:noFill/>
        </p:spPr>
        <p:txBody>
          <a:bodyPr wrap="none">
            <a:spAutoFit/>
          </a:bodyPr>
          <a:lstStyle/>
          <a:p/>
        </p:txBody>
      </p:sp>
      <p:sp>
        <p:nvSpPr>
          <p:cNvPr id="6" name="Rounded Rectangle 5"/>
          <p:cNvSpPr/>
          <p:nvPr/>
        </p:nvSpPr>
        <p:spPr>
          <a:xfrm>
            <a:off x="777240" y="1645920"/>
            <a:ext cx="6675120" cy="1417320"/>
          </a:xfrm>
          <a:prstGeom prst="roundRect">
            <a:avLst/>
          </a:prstGeom>
          <a:solidFill>
            <a:srgbClr val="00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 y="1645920"/>
            <a:ext cx="6675120" cy="1417320"/>
          </a:xfrm>
          <a:prstGeom prst="rect">
            <a:avLst/>
          </a:prstGeom>
          <a:noFill/>
        </p:spPr>
        <p:txBody>
          <a:bodyPr wrap="square" lIns="109728" rIns="109728" tIns="109728" bIns="109728">
            <a:spAutoFit/>
          </a:bodyPr>
          <a:lstStyle/>
          <a:p>
            <a:pPr>
              <a:spcAft>
                <a:spcPts val="400"/>
              </a:spcAft>
            </a:pPr>
            <a:r>
              <a:rPr sz="2100" b="0">
                <a:solidFill>
                  <a:srgbClr val="FFFFFF"/>
                </a:solidFill>
                <a:latin typeface="Aptos"/>
              </a:rPr>
              <a:t>Rather than relying on a separate refrain, the hymn repeats a pattern of contrast: what is hidden, silent, waiting, or unfinished is gathered into God’s promised future.</a:t>
            </a:r>
          </a:p>
        </p:txBody>
      </p:sp>
      <p:sp>
        <p:nvSpPr>
          <p:cNvPr id="8" name="TextBox 7"/>
          <p:cNvSpPr txBox="1"/>
          <p:nvPr/>
        </p:nvSpPr>
        <p:spPr>
          <a:xfrm>
            <a:off x="777240" y="3794760"/>
            <a:ext cx="6675120" cy="914400"/>
          </a:xfrm>
          <a:prstGeom prst="rect">
            <a:avLst/>
          </a:prstGeom>
          <a:noFill/>
        </p:spPr>
        <p:txBody>
          <a:bodyPr wrap="none">
            <a:spAutoFit/>
          </a:bodyPr>
          <a:lstStyle/>
          <a:p/>
        </p:txBody>
      </p:sp>
      <p:sp>
        <p:nvSpPr>
          <p:cNvPr id="9" name="Rounded Rectangle 8"/>
          <p:cNvSpPr/>
          <p:nvPr/>
        </p:nvSpPr>
        <p:spPr>
          <a:xfrm>
            <a:off x="777240" y="3794760"/>
            <a:ext cx="6675120" cy="914400"/>
          </a:xfrm>
          <a:prstGeom prst="roundRect">
            <a:avLst/>
          </a:prstGeom>
          <a:solidFill>
            <a:srgbClr val="00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77240" y="3794760"/>
            <a:ext cx="6675120" cy="914400"/>
          </a:xfrm>
          <a:prstGeom prst="rect">
            <a:avLst/>
          </a:prstGeom>
          <a:noFill/>
        </p:spPr>
        <p:txBody>
          <a:bodyPr wrap="square" lIns="109728" rIns="109728" tIns="109728" bIns="109728">
            <a:spAutoFit/>
          </a:bodyPr>
          <a:lstStyle/>
          <a:p>
            <a:pPr>
              <a:spcAft>
                <a:spcPts val="400"/>
              </a:spcAft>
            </a:pPr>
            <a:r>
              <a:rPr sz="1900" b="0">
                <a:solidFill>
                  <a:srgbClr val="FFF4D2"/>
                </a:solidFill>
                <a:latin typeface="Aptos"/>
              </a:rPr>
              <a:t>Teaching emphasis: The repeated movement teaches worshipers to look at life with resurrection-shaped imagination.</a:t>
            </a:r>
          </a:p>
        </p:txBody>
      </p:sp>
      <p:sp>
        <p:nvSpPr>
          <p:cNvPr id="11" name="TextBox 10"/>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D263A"/>
        </a:solidFill>
        <a:effectLst/>
      </p:bgPr>
    </p:bg>
    <p:spTree>
      <p:nvGrpSpPr>
        <p:cNvPr id="1" name=""/>
        <p:cNvGrpSpPr/>
        <p:nvPr/>
      </p:nvGrpSpPr>
      <p:grpSpPr/>
      <p:sp>
        <p:nvSpPr>
          <p:cNvPr id="2" name="TextBox 1"/>
          <p:cNvSpPr txBox="1"/>
          <p:nvPr/>
        </p:nvSpPr>
        <p:spPr>
          <a:xfrm>
            <a:off x="658368" y="475488"/>
            <a:ext cx="10881360" cy="685800"/>
          </a:xfrm>
          <a:prstGeom prst="rect">
            <a:avLst/>
          </a:prstGeom>
          <a:noFill/>
        </p:spPr>
        <p:txBody>
          <a:bodyPr wrap="none">
            <a:spAutoFit/>
          </a:bodyPr>
          <a:lstStyle/>
          <a:p>
            <a:pPr algn="l"/>
            <a:r>
              <a:rPr sz="3400" b="1">
                <a:solidFill>
                  <a:srgbClr val="FFFFFF"/>
                </a:solidFill>
                <a:latin typeface="Georgia"/>
              </a:rPr>
              <a:t>Theological Themes</a:t>
            </a:r>
          </a:p>
        </p:txBody>
      </p:sp>
      <p:sp>
        <p:nvSpPr>
          <p:cNvPr id="3" name="TextBox 2"/>
          <p:cNvSpPr txBox="1"/>
          <p:nvPr/>
        </p:nvSpPr>
        <p:spPr>
          <a:xfrm>
            <a:off x="694944" y="1115568"/>
            <a:ext cx="9784080" cy="384048"/>
          </a:xfrm>
          <a:prstGeom prst="rect">
            <a:avLst/>
          </a:prstGeom>
          <a:noFill/>
        </p:spPr>
        <p:txBody>
          <a:bodyPr wrap="none">
            <a:spAutoFit/>
          </a:bodyPr>
          <a:lstStyle/>
          <a:p>
            <a:r>
              <a:rPr sz="1400">
                <a:solidFill>
                  <a:srgbClr val="E8E8E8"/>
                </a:solidFill>
                <a:latin typeface="Aptos"/>
              </a:rPr>
              <a:t>What the hymn teaches the church</a:t>
            </a:r>
          </a:p>
        </p:txBody>
      </p:sp>
      <p:sp>
        <p:nvSpPr>
          <p:cNvPr id="4" name="TextBox 3"/>
          <p:cNvSpPr txBox="1"/>
          <p:nvPr/>
        </p:nvSpPr>
        <p:spPr>
          <a:xfrm>
            <a:off x="685800" y="1417320"/>
            <a:ext cx="3246120" cy="347472"/>
          </a:xfrm>
          <a:prstGeom prst="rect">
            <a:avLst/>
          </a:prstGeom>
          <a:noFill/>
        </p:spPr>
        <p:txBody>
          <a:bodyPr wrap="square" lIns="109728" rIns="109728" tIns="109728" bIns="109728">
            <a:spAutoFit/>
          </a:bodyPr>
          <a:lstStyle/>
          <a:p>
            <a:pPr>
              <a:spcAft>
                <a:spcPts val="400"/>
              </a:spcAft>
            </a:pPr>
            <a:r>
              <a:rPr sz="2100" b="1">
                <a:solidFill>
                  <a:srgbClr val="D9AA4D"/>
                </a:solidFill>
                <a:latin typeface="Aptos"/>
              </a:rPr>
              <a:t>Resurrection</a:t>
            </a:r>
          </a:p>
        </p:txBody>
      </p:sp>
      <p:sp>
        <p:nvSpPr>
          <p:cNvPr id="5" name="TextBox 4"/>
          <p:cNvSpPr txBox="1"/>
          <p:nvPr/>
        </p:nvSpPr>
        <p:spPr>
          <a:xfrm>
            <a:off x="685800" y="1828800"/>
            <a:ext cx="3108960" cy="685800"/>
          </a:xfrm>
          <a:prstGeom prst="rect">
            <a:avLst/>
          </a:prstGeom>
          <a:noFill/>
        </p:spPr>
        <p:txBody>
          <a:bodyPr wrap="none">
            <a:spAutoFit/>
          </a:bodyPr>
          <a:lstStyle/>
          <a:p/>
        </p:txBody>
      </p:sp>
      <p:sp>
        <p:nvSpPr>
          <p:cNvPr id="6" name="Rounded Rectangle 5"/>
          <p:cNvSpPr/>
          <p:nvPr/>
        </p:nvSpPr>
        <p:spPr>
          <a:xfrm>
            <a:off x="685800" y="1828800"/>
            <a:ext cx="3108960" cy="685800"/>
          </a:xfrm>
          <a:prstGeom prst="roundRect">
            <a:avLst/>
          </a:prstGeom>
          <a:solidFill>
            <a:srgbClr val="1C5258"/>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1828800"/>
            <a:ext cx="3108960" cy="685800"/>
          </a:xfrm>
          <a:prstGeom prst="rect">
            <a:avLst/>
          </a:prstGeom>
          <a:noFill/>
        </p:spPr>
        <p:txBody>
          <a:bodyPr wrap="square" lIns="109728" rIns="109728" tIns="109728" bIns="109728">
            <a:spAutoFit/>
          </a:bodyPr>
          <a:lstStyle/>
          <a:p>
            <a:pPr>
              <a:spcAft>
                <a:spcPts val="400"/>
              </a:spcAft>
            </a:pPr>
            <a:r>
              <a:rPr sz="1550" b="0">
                <a:solidFill>
                  <a:srgbClr val="FFFFFF"/>
                </a:solidFill>
                <a:latin typeface="Aptos"/>
              </a:rPr>
              <a:t>God brings life beyond death.</a:t>
            </a:r>
          </a:p>
        </p:txBody>
      </p:sp>
      <p:sp>
        <p:nvSpPr>
          <p:cNvPr id="8" name="TextBox 7"/>
          <p:cNvSpPr txBox="1"/>
          <p:nvPr/>
        </p:nvSpPr>
        <p:spPr>
          <a:xfrm>
            <a:off x="4434840" y="1417320"/>
            <a:ext cx="3246120" cy="347472"/>
          </a:xfrm>
          <a:prstGeom prst="rect">
            <a:avLst/>
          </a:prstGeom>
          <a:noFill/>
        </p:spPr>
        <p:txBody>
          <a:bodyPr wrap="square" lIns="109728" rIns="109728" tIns="109728" bIns="109728">
            <a:spAutoFit/>
          </a:bodyPr>
          <a:lstStyle/>
          <a:p>
            <a:pPr>
              <a:spcAft>
                <a:spcPts val="400"/>
              </a:spcAft>
            </a:pPr>
            <a:r>
              <a:rPr sz="2100" b="1">
                <a:solidFill>
                  <a:srgbClr val="D9AA4D"/>
                </a:solidFill>
                <a:latin typeface="Aptos"/>
              </a:rPr>
              <a:t>Providence</a:t>
            </a:r>
          </a:p>
        </p:txBody>
      </p:sp>
      <p:sp>
        <p:nvSpPr>
          <p:cNvPr id="9" name="TextBox 8"/>
          <p:cNvSpPr txBox="1"/>
          <p:nvPr/>
        </p:nvSpPr>
        <p:spPr>
          <a:xfrm>
            <a:off x="4434840" y="1828800"/>
            <a:ext cx="3108960" cy="685800"/>
          </a:xfrm>
          <a:prstGeom prst="rect">
            <a:avLst/>
          </a:prstGeom>
          <a:noFill/>
        </p:spPr>
        <p:txBody>
          <a:bodyPr wrap="none">
            <a:spAutoFit/>
          </a:bodyPr>
          <a:lstStyle/>
          <a:p/>
        </p:txBody>
      </p:sp>
      <p:sp>
        <p:nvSpPr>
          <p:cNvPr id="10" name="Rounded Rectangle 9"/>
          <p:cNvSpPr/>
          <p:nvPr/>
        </p:nvSpPr>
        <p:spPr>
          <a:xfrm>
            <a:off x="4434840" y="1828800"/>
            <a:ext cx="3108960" cy="685800"/>
          </a:xfrm>
          <a:prstGeom prst="roundRect">
            <a:avLst/>
          </a:prstGeom>
          <a:solidFill>
            <a:srgbClr val="1C5258"/>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434840" y="1828800"/>
            <a:ext cx="3108960" cy="685800"/>
          </a:xfrm>
          <a:prstGeom prst="rect">
            <a:avLst/>
          </a:prstGeom>
          <a:noFill/>
        </p:spPr>
        <p:txBody>
          <a:bodyPr wrap="square" lIns="109728" rIns="109728" tIns="109728" bIns="109728">
            <a:spAutoFit/>
          </a:bodyPr>
          <a:lstStyle/>
          <a:p>
            <a:pPr>
              <a:spcAft>
                <a:spcPts val="400"/>
              </a:spcAft>
            </a:pPr>
            <a:r>
              <a:rPr sz="1550" b="0">
                <a:solidFill>
                  <a:srgbClr val="FFFFFF"/>
                </a:solidFill>
                <a:latin typeface="Aptos"/>
              </a:rPr>
              <a:t>God works before we can see the result.</a:t>
            </a:r>
          </a:p>
        </p:txBody>
      </p:sp>
      <p:sp>
        <p:nvSpPr>
          <p:cNvPr id="12" name="TextBox 11"/>
          <p:cNvSpPr txBox="1"/>
          <p:nvPr/>
        </p:nvSpPr>
        <p:spPr>
          <a:xfrm>
            <a:off x="8183879" y="1417320"/>
            <a:ext cx="3246120" cy="347472"/>
          </a:xfrm>
          <a:prstGeom prst="rect">
            <a:avLst/>
          </a:prstGeom>
          <a:noFill/>
        </p:spPr>
        <p:txBody>
          <a:bodyPr wrap="square" lIns="109728" rIns="109728" tIns="109728" bIns="109728">
            <a:spAutoFit/>
          </a:bodyPr>
          <a:lstStyle/>
          <a:p>
            <a:pPr>
              <a:spcAft>
                <a:spcPts val="400"/>
              </a:spcAft>
            </a:pPr>
            <a:r>
              <a:rPr sz="2100" b="1">
                <a:solidFill>
                  <a:srgbClr val="D9AA4D"/>
                </a:solidFill>
                <a:latin typeface="Aptos"/>
              </a:rPr>
              <a:t>Hope</a:t>
            </a:r>
          </a:p>
        </p:txBody>
      </p:sp>
      <p:sp>
        <p:nvSpPr>
          <p:cNvPr id="13" name="TextBox 12"/>
          <p:cNvSpPr txBox="1"/>
          <p:nvPr/>
        </p:nvSpPr>
        <p:spPr>
          <a:xfrm>
            <a:off x="8183879" y="1828800"/>
            <a:ext cx="3108960" cy="685800"/>
          </a:xfrm>
          <a:prstGeom prst="rect">
            <a:avLst/>
          </a:prstGeom>
          <a:noFill/>
        </p:spPr>
        <p:txBody>
          <a:bodyPr wrap="none">
            <a:spAutoFit/>
          </a:bodyPr>
          <a:lstStyle/>
          <a:p/>
        </p:txBody>
      </p:sp>
      <p:sp>
        <p:nvSpPr>
          <p:cNvPr id="14" name="Rounded Rectangle 13"/>
          <p:cNvSpPr/>
          <p:nvPr/>
        </p:nvSpPr>
        <p:spPr>
          <a:xfrm>
            <a:off x="8183879" y="1828800"/>
            <a:ext cx="3108960" cy="685800"/>
          </a:xfrm>
          <a:prstGeom prst="roundRect">
            <a:avLst/>
          </a:prstGeom>
          <a:solidFill>
            <a:srgbClr val="1C5258"/>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183879" y="1828800"/>
            <a:ext cx="3108960" cy="685800"/>
          </a:xfrm>
          <a:prstGeom prst="rect">
            <a:avLst/>
          </a:prstGeom>
          <a:noFill/>
        </p:spPr>
        <p:txBody>
          <a:bodyPr wrap="square" lIns="109728" rIns="109728" tIns="109728" bIns="109728">
            <a:spAutoFit/>
          </a:bodyPr>
          <a:lstStyle/>
          <a:p>
            <a:pPr>
              <a:spcAft>
                <a:spcPts val="400"/>
              </a:spcAft>
            </a:pPr>
            <a:r>
              <a:rPr sz="1550" b="0">
                <a:solidFill>
                  <a:srgbClr val="FFFFFF"/>
                </a:solidFill>
                <a:latin typeface="Aptos"/>
              </a:rPr>
              <a:t>Believers wait for what God has promised.</a:t>
            </a:r>
          </a:p>
        </p:txBody>
      </p:sp>
      <p:sp>
        <p:nvSpPr>
          <p:cNvPr id="16" name="TextBox 15"/>
          <p:cNvSpPr txBox="1"/>
          <p:nvPr/>
        </p:nvSpPr>
        <p:spPr>
          <a:xfrm>
            <a:off x="685800" y="3291839"/>
            <a:ext cx="3246120" cy="347472"/>
          </a:xfrm>
          <a:prstGeom prst="rect">
            <a:avLst/>
          </a:prstGeom>
          <a:noFill/>
        </p:spPr>
        <p:txBody>
          <a:bodyPr wrap="square" lIns="109728" rIns="109728" tIns="109728" bIns="109728">
            <a:spAutoFit/>
          </a:bodyPr>
          <a:lstStyle/>
          <a:p>
            <a:pPr>
              <a:spcAft>
                <a:spcPts val="400"/>
              </a:spcAft>
            </a:pPr>
            <a:r>
              <a:rPr sz="2100" b="1">
                <a:solidFill>
                  <a:srgbClr val="D9AA4D"/>
                </a:solidFill>
                <a:latin typeface="Aptos"/>
              </a:rPr>
              <a:t>Creation</a:t>
            </a:r>
          </a:p>
        </p:txBody>
      </p:sp>
      <p:sp>
        <p:nvSpPr>
          <p:cNvPr id="17" name="TextBox 16"/>
          <p:cNvSpPr txBox="1"/>
          <p:nvPr/>
        </p:nvSpPr>
        <p:spPr>
          <a:xfrm>
            <a:off x="685800" y="3703320"/>
            <a:ext cx="3108960" cy="685800"/>
          </a:xfrm>
          <a:prstGeom prst="rect">
            <a:avLst/>
          </a:prstGeom>
          <a:noFill/>
        </p:spPr>
        <p:txBody>
          <a:bodyPr wrap="none">
            <a:spAutoFit/>
          </a:bodyPr>
          <a:lstStyle/>
          <a:p/>
        </p:txBody>
      </p:sp>
      <p:sp>
        <p:nvSpPr>
          <p:cNvPr id="18" name="Rounded Rectangle 17"/>
          <p:cNvSpPr/>
          <p:nvPr/>
        </p:nvSpPr>
        <p:spPr>
          <a:xfrm>
            <a:off x="685800" y="3703320"/>
            <a:ext cx="3108960" cy="685800"/>
          </a:xfrm>
          <a:prstGeom prst="roundRect">
            <a:avLst/>
          </a:prstGeom>
          <a:solidFill>
            <a:srgbClr val="1C5258"/>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85800" y="3703320"/>
            <a:ext cx="3108960" cy="685800"/>
          </a:xfrm>
          <a:prstGeom prst="rect">
            <a:avLst/>
          </a:prstGeom>
          <a:noFill/>
        </p:spPr>
        <p:txBody>
          <a:bodyPr wrap="square" lIns="109728" rIns="109728" tIns="109728" bIns="109728">
            <a:spAutoFit/>
          </a:bodyPr>
          <a:lstStyle/>
          <a:p>
            <a:pPr>
              <a:spcAft>
                <a:spcPts val="400"/>
              </a:spcAft>
            </a:pPr>
            <a:r>
              <a:rPr sz="1550" b="0">
                <a:solidFill>
                  <a:srgbClr val="FFFFFF"/>
                </a:solidFill>
                <a:latin typeface="Aptos"/>
              </a:rPr>
              <a:t>Nature can witness to God’s renewing work.</a:t>
            </a:r>
          </a:p>
        </p:txBody>
      </p:sp>
      <p:sp>
        <p:nvSpPr>
          <p:cNvPr id="20" name="TextBox 19"/>
          <p:cNvSpPr txBox="1"/>
          <p:nvPr/>
        </p:nvSpPr>
        <p:spPr>
          <a:xfrm>
            <a:off x="4434840" y="3291839"/>
            <a:ext cx="3246120" cy="347472"/>
          </a:xfrm>
          <a:prstGeom prst="rect">
            <a:avLst/>
          </a:prstGeom>
          <a:noFill/>
        </p:spPr>
        <p:txBody>
          <a:bodyPr wrap="square" lIns="109728" rIns="109728" tIns="109728" bIns="109728">
            <a:spAutoFit/>
          </a:bodyPr>
          <a:lstStyle/>
          <a:p>
            <a:pPr>
              <a:spcAft>
                <a:spcPts val="400"/>
              </a:spcAft>
            </a:pPr>
            <a:r>
              <a:rPr sz="2100" b="1">
                <a:solidFill>
                  <a:srgbClr val="D9AA4D"/>
                </a:solidFill>
                <a:latin typeface="Aptos"/>
              </a:rPr>
              <a:t>Comfort</a:t>
            </a:r>
          </a:p>
        </p:txBody>
      </p:sp>
      <p:sp>
        <p:nvSpPr>
          <p:cNvPr id="21" name="TextBox 20"/>
          <p:cNvSpPr txBox="1"/>
          <p:nvPr/>
        </p:nvSpPr>
        <p:spPr>
          <a:xfrm>
            <a:off x="4434840" y="3703320"/>
            <a:ext cx="3108960" cy="685800"/>
          </a:xfrm>
          <a:prstGeom prst="rect">
            <a:avLst/>
          </a:prstGeom>
          <a:noFill/>
        </p:spPr>
        <p:txBody>
          <a:bodyPr wrap="none">
            <a:spAutoFit/>
          </a:bodyPr>
          <a:lstStyle/>
          <a:p/>
        </p:txBody>
      </p:sp>
      <p:sp>
        <p:nvSpPr>
          <p:cNvPr id="22" name="Rounded Rectangle 21"/>
          <p:cNvSpPr/>
          <p:nvPr/>
        </p:nvSpPr>
        <p:spPr>
          <a:xfrm>
            <a:off x="4434840" y="3703320"/>
            <a:ext cx="3108960" cy="685800"/>
          </a:xfrm>
          <a:prstGeom prst="roundRect">
            <a:avLst/>
          </a:prstGeom>
          <a:solidFill>
            <a:srgbClr val="1C5258"/>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434840" y="3703320"/>
            <a:ext cx="3108960" cy="685800"/>
          </a:xfrm>
          <a:prstGeom prst="rect">
            <a:avLst/>
          </a:prstGeom>
          <a:noFill/>
        </p:spPr>
        <p:txBody>
          <a:bodyPr wrap="square" lIns="109728" rIns="109728" tIns="109728" bIns="109728">
            <a:spAutoFit/>
          </a:bodyPr>
          <a:lstStyle/>
          <a:p>
            <a:pPr>
              <a:spcAft>
                <a:spcPts val="400"/>
              </a:spcAft>
            </a:pPr>
            <a:r>
              <a:rPr sz="1550" b="0">
                <a:solidFill>
                  <a:srgbClr val="FFFFFF"/>
                </a:solidFill>
                <a:latin typeface="Aptos"/>
              </a:rPr>
              <a:t>Grief is met with patient, gospel-shaped hope.</a:t>
            </a:r>
          </a:p>
        </p:txBody>
      </p:sp>
      <p:sp>
        <p:nvSpPr>
          <p:cNvPr id="24" name="TextBox 23"/>
          <p:cNvSpPr txBox="1"/>
          <p:nvPr/>
        </p:nvSpPr>
        <p:spPr>
          <a:xfrm>
            <a:off x="8183879" y="3291839"/>
            <a:ext cx="3246120" cy="347472"/>
          </a:xfrm>
          <a:prstGeom prst="rect">
            <a:avLst/>
          </a:prstGeom>
          <a:noFill/>
        </p:spPr>
        <p:txBody>
          <a:bodyPr wrap="square" lIns="109728" rIns="109728" tIns="109728" bIns="109728">
            <a:spAutoFit/>
          </a:bodyPr>
          <a:lstStyle/>
          <a:p>
            <a:pPr>
              <a:spcAft>
                <a:spcPts val="400"/>
              </a:spcAft>
            </a:pPr>
            <a:r>
              <a:rPr sz="2100" b="1">
                <a:solidFill>
                  <a:srgbClr val="D9AA4D"/>
                </a:solidFill>
                <a:latin typeface="Aptos"/>
              </a:rPr>
              <a:t>Easter Faith</a:t>
            </a:r>
          </a:p>
        </p:txBody>
      </p:sp>
      <p:sp>
        <p:nvSpPr>
          <p:cNvPr id="25" name="TextBox 24"/>
          <p:cNvSpPr txBox="1"/>
          <p:nvPr/>
        </p:nvSpPr>
        <p:spPr>
          <a:xfrm>
            <a:off x="8183879" y="3703320"/>
            <a:ext cx="3108960" cy="685800"/>
          </a:xfrm>
          <a:prstGeom prst="rect">
            <a:avLst/>
          </a:prstGeom>
          <a:noFill/>
        </p:spPr>
        <p:txBody>
          <a:bodyPr wrap="none">
            <a:spAutoFit/>
          </a:bodyPr>
          <a:lstStyle/>
          <a:p/>
        </p:txBody>
      </p:sp>
      <p:sp>
        <p:nvSpPr>
          <p:cNvPr id="26" name="Rounded Rectangle 25"/>
          <p:cNvSpPr/>
          <p:nvPr/>
        </p:nvSpPr>
        <p:spPr>
          <a:xfrm>
            <a:off x="8183879" y="3703320"/>
            <a:ext cx="3108960" cy="685800"/>
          </a:xfrm>
          <a:prstGeom prst="roundRect">
            <a:avLst/>
          </a:prstGeom>
          <a:solidFill>
            <a:srgbClr val="1C5258"/>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8183879" y="3703320"/>
            <a:ext cx="3108960" cy="685800"/>
          </a:xfrm>
          <a:prstGeom prst="rect">
            <a:avLst/>
          </a:prstGeom>
          <a:noFill/>
        </p:spPr>
        <p:txBody>
          <a:bodyPr wrap="square" lIns="109728" rIns="109728" tIns="109728" bIns="109728">
            <a:spAutoFit/>
          </a:bodyPr>
          <a:lstStyle/>
          <a:p>
            <a:pPr>
              <a:spcAft>
                <a:spcPts val="400"/>
              </a:spcAft>
            </a:pPr>
            <a:r>
              <a:rPr sz="1550" b="0">
                <a:solidFill>
                  <a:srgbClr val="FFFFFF"/>
                </a:solidFill>
                <a:latin typeface="Aptos"/>
              </a:rPr>
              <a:t>The risen Christ gives the hymn its deepest meaning.</a:t>
            </a:r>
          </a:p>
        </p:txBody>
      </p:sp>
      <p:sp>
        <p:nvSpPr>
          <p:cNvPr id="28" name="TextBox 27"/>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AF4E6"/>
        </a:solidFill>
        <a:effectLst/>
      </p:bgPr>
    </p:bg>
    <p:spTree>
      <p:nvGrpSpPr>
        <p:cNvPr id="1" name=""/>
        <p:cNvGrpSpPr/>
        <p:nvPr/>
      </p:nvGrpSpPr>
      <p:grpSpPr/>
      <p:pic>
        <p:nvPicPr>
          <p:cNvPr id="2" name="Picture 1" descr="visual_4_side.jpg"/>
          <p:cNvPicPr>
            <a:picLocks noChangeAspect="1"/>
          </p:cNvPicPr>
          <p:nvPr/>
        </p:nvPicPr>
        <p:blipFill>
          <a:blip r:embed="rId2"/>
          <a:stretch>
            <a:fillRect/>
          </a:stretch>
        </p:blipFill>
        <p:spPr>
          <a:xfrm>
            <a:off x="7406640" y="0"/>
            <a:ext cx="4800600" cy="6858000"/>
          </a:xfrm>
          <a:prstGeom prst="rect">
            <a:avLst/>
          </a:prstGeom>
        </p:spPr>
      </p:pic>
      <p:sp>
        <p:nvSpPr>
          <p:cNvPr id="3" name="TextBox 2"/>
          <p:cNvSpPr txBox="1"/>
          <p:nvPr/>
        </p:nvSpPr>
        <p:spPr>
          <a:xfrm>
            <a:off x="658368" y="475488"/>
            <a:ext cx="6126480" cy="685800"/>
          </a:xfrm>
          <a:prstGeom prst="rect">
            <a:avLst/>
          </a:prstGeom>
          <a:noFill/>
        </p:spPr>
        <p:txBody>
          <a:bodyPr wrap="none">
            <a:spAutoFit/>
          </a:bodyPr>
          <a:lstStyle/>
          <a:p>
            <a:pPr algn="l"/>
            <a:r>
              <a:rPr sz="3400" b="1">
                <a:solidFill>
                  <a:srgbClr val="0D263A"/>
                </a:solidFill>
                <a:latin typeface="Georgia"/>
              </a:rPr>
              <a:t>Musical and Literary Observations</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555555"/>
                </a:solidFill>
                <a:latin typeface="Aptos"/>
              </a:rPr>
              <a:t>A melody that supports quiet confidence</a:t>
            </a:r>
          </a:p>
        </p:txBody>
      </p:sp>
      <p:sp>
        <p:nvSpPr>
          <p:cNvPr id="5" name="Rounded Rectangle 4"/>
          <p:cNvSpPr/>
          <p:nvPr/>
        </p:nvSpPr>
        <p:spPr>
          <a:xfrm>
            <a:off x="685800" y="1417320"/>
            <a:ext cx="6263640" cy="4572000"/>
          </a:xfrm>
          <a:prstGeom prst="round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95528" y="1508760"/>
            <a:ext cx="6035040" cy="4389120"/>
          </a:xfrm>
          <a:prstGeom prst="rect">
            <a:avLst/>
          </a:prstGeom>
          <a:noFill/>
        </p:spPr>
        <p:txBody>
          <a:bodyPr wrap="square">
            <a:spAutoFit/>
          </a:bodyPr>
          <a:lstStyle/>
          <a:p>
            <a:pPr>
              <a:lnSpc>
                <a:spcPct val="105000"/>
              </a:lnSpc>
              <a:spcAft>
                <a:spcPts val="500"/>
              </a:spcAft>
            </a:pPr>
            <a:r>
              <a:rPr sz="1660">
                <a:solidFill>
                  <a:srgbClr val="1C1B18"/>
                </a:solidFill>
                <a:latin typeface="Aptos"/>
              </a:rPr>
              <a:t>Tune: PROMISE, composed by Natalie Sleeth.</a:t>
            </a:r>
          </a:p>
          <a:p>
            <a:pPr>
              <a:lnSpc>
                <a:spcPct val="105000"/>
              </a:lnSpc>
              <a:spcAft>
                <a:spcPts val="500"/>
              </a:spcAft>
            </a:pPr>
            <a:r>
              <a:rPr sz="1660">
                <a:solidFill>
                  <a:srgbClr val="1C1B18"/>
                </a:solidFill>
                <a:latin typeface="Aptos"/>
              </a:rPr>
              <a:t>Common meter listing: 8.7.8.7.D.</a:t>
            </a:r>
          </a:p>
          <a:p>
            <a:pPr>
              <a:lnSpc>
                <a:spcPct val="105000"/>
              </a:lnSpc>
              <a:spcAft>
                <a:spcPts val="500"/>
              </a:spcAft>
            </a:pPr>
            <a:r>
              <a:rPr sz="1660">
                <a:solidFill>
                  <a:srgbClr val="1C1B18"/>
                </a:solidFill>
                <a:latin typeface="Aptos"/>
              </a:rPr>
              <a:t>The melody unfolds gently, fitting a text about emergence and patient hope.</a:t>
            </a:r>
          </a:p>
          <a:p>
            <a:pPr>
              <a:lnSpc>
                <a:spcPct val="105000"/>
              </a:lnSpc>
              <a:spcAft>
                <a:spcPts val="500"/>
              </a:spcAft>
            </a:pPr>
            <a:r>
              <a:rPr sz="1660">
                <a:solidFill>
                  <a:srgbClr val="1C1B18"/>
                </a:solidFill>
                <a:latin typeface="Aptos"/>
              </a:rPr>
              <a:t>Best sung with warmth and restraint; avoid rushing the phrases.</a:t>
            </a:r>
          </a:p>
          <a:p>
            <a:pPr>
              <a:lnSpc>
                <a:spcPct val="105000"/>
              </a:lnSpc>
              <a:spcAft>
                <a:spcPts val="500"/>
              </a:spcAft>
            </a:pPr>
            <a:r>
              <a:rPr sz="1660">
                <a:solidFill>
                  <a:srgbClr val="1C1B18"/>
                </a:solidFill>
                <a:latin typeface="Aptos"/>
              </a:rPr>
              <a:t>Choirs can help the congregation feel the movement from quietness to assurance.</a:t>
            </a:r>
          </a:p>
        </p:txBody>
      </p:sp>
      <p:sp>
        <p:nvSpPr>
          <p:cNvPr id="7" name="TextBox 6"/>
          <p:cNvSpPr txBox="1"/>
          <p:nvPr/>
        </p:nvSpPr>
        <p:spPr>
          <a:xfrm>
            <a:off x="411480" y="6473952"/>
            <a:ext cx="11338560" cy="228600"/>
          </a:xfrm>
          <a:prstGeom prst="rect">
            <a:avLst/>
          </a:prstGeom>
          <a:noFill/>
        </p:spPr>
        <p:txBody>
          <a:bodyPr wrap="none">
            <a:spAutoFit/>
          </a:bodyPr>
          <a:lstStyle/>
          <a:p>
            <a:pPr algn="ctr"/>
            <a:r>
              <a:rPr sz="850">
                <a:solidFill>
                  <a:srgbClr val="505050"/>
                </a:solidFill>
                <a:latin typeface="Aptos"/>
              </a:rP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58368" y="475488"/>
            <a:ext cx="10881360" cy="685800"/>
          </a:xfrm>
          <a:prstGeom prst="rect">
            <a:avLst/>
          </a:prstGeom>
          <a:noFill/>
        </p:spPr>
        <p:txBody>
          <a:bodyPr wrap="none">
            <a:spAutoFit/>
          </a:bodyPr>
          <a:lstStyle/>
          <a:p>
            <a:pPr algn="l"/>
            <a:r>
              <a:rPr sz="3400" b="1">
                <a:solidFill>
                  <a:srgbClr val="FFFFFF"/>
                </a:solidFill>
                <a:latin typeface="Georgia"/>
              </a:rPr>
              <a:t>Pastoral and Worship Use</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E8E8E8"/>
                </a:solidFill>
                <a:latin typeface="Aptos"/>
              </a:rPr>
              <a:t>Where the hymn can serve the church well</a:t>
            </a:r>
          </a:p>
        </p:txBody>
      </p:sp>
      <p:sp>
        <p:nvSpPr>
          <p:cNvPr id="5" name="Rounded Rectangle 4"/>
          <p:cNvSpPr/>
          <p:nvPr/>
        </p:nvSpPr>
        <p:spPr>
          <a:xfrm>
            <a:off x="685800" y="1508760"/>
            <a:ext cx="6400800" cy="4480560"/>
          </a:xfrm>
          <a:prstGeom prst="roundRect">
            <a:avLst/>
          </a:prstGeom>
          <a:solidFill>
            <a:srgbClr val="00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95528" y="1600200"/>
            <a:ext cx="6172200" cy="4297680"/>
          </a:xfrm>
          <a:prstGeom prst="rect">
            <a:avLst/>
          </a:prstGeom>
          <a:noFill/>
        </p:spPr>
        <p:txBody>
          <a:bodyPr wrap="square">
            <a:spAutoFit/>
          </a:bodyPr>
          <a:lstStyle/>
          <a:p>
            <a:pPr>
              <a:lnSpc>
                <a:spcPct val="105000"/>
              </a:lnSpc>
              <a:spcAft>
                <a:spcPts val="500"/>
              </a:spcAft>
            </a:pPr>
            <a:r>
              <a:rPr sz="1750">
                <a:solidFill>
                  <a:srgbClr val="FFFFFF"/>
                </a:solidFill>
                <a:latin typeface="Aptos"/>
              </a:rPr>
              <a:t>Easter season and services centered on resurrection hope</a:t>
            </a:r>
          </a:p>
          <a:p>
            <a:pPr>
              <a:lnSpc>
                <a:spcPct val="105000"/>
              </a:lnSpc>
              <a:spcAft>
                <a:spcPts val="500"/>
              </a:spcAft>
            </a:pPr>
            <a:r>
              <a:rPr sz="1750">
                <a:solidFill>
                  <a:srgbClr val="FFFFFF"/>
                </a:solidFill>
                <a:latin typeface="Aptos"/>
              </a:rPr>
              <a:t>Funerals, memorial services, and grief-care gatherings</a:t>
            </a:r>
          </a:p>
          <a:p>
            <a:pPr>
              <a:lnSpc>
                <a:spcPct val="105000"/>
              </a:lnSpc>
              <a:spcAft>
                <a:spcPts val="500"/>
              </a:spcAft>
            </a:pPr>
            <a:r>
              <a:rPr sz="1750">
                <a:solidFill>
                  <a:srgbClr val="FFFFFF"/>
                </a:solidFill>
                <a:latin typeface="Aptos"/>
              </a:rPr>
              <a:t>Pastoral-care settings where people are living with uncertainty</a:t>
            </a:r>
          </a:p>
          <a:p>
            <a:pPr>
              <a:lnSpc>
                <a:spcPct val="105000"/>
              </a:lnSpc>
              <a:spcAft>
                <a:spcPts val="500"/>
              </a:spcAft>
            </a:pPr>
            <a:r>
              <a:rPr sz="1750">
                <a:solidFill>
                  <a:srgbClr val="FFFFFF"/>
                </a:solidFill>
                <a:latin typeface="Aptos"/>
              </a:rPr>
              <a:t>Choir anthems or reflective congregational singing</a:t>
            </a:r>
          </a:p>
          <a:p>
            <a:pPr>
              <a:lnSpc>
                <a:spcPct val="105000"/>
              </a:lnSpc>
              <a:spcAft>
                <a:spcPts val="500"/>
              </a:spcAft>
            </a:pPr>
            <a:r>
              <a:rPr sz="1750">
                <a:solidFill>
                  <a:srgbClr val="FFFFFF"/>
                </a:solidFill>
                <a:latin typeface="Aptos"/>
              </a:rPr>
              <a:t>Lessons on providence, waiting, seasons, and Christian hope</a:t>
            </a:r>
          </a:p>
        </p:txBody>
      </p:sp>
      <p:sp>
        <p:nvSpPr>
          <p:cNvPr id="7" name="TextBox 6"/>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EDF1E7"/>
        </a:solidFill>
        <a:effectLst/>
      </p:bgPr>
    </p:bg>
    <p:spTree>
      <p:nvGrpSpPr>
        <p:cNvPr id="1" name=""/>
        <p:cNvGrpSpPr/>
        <p:nvPr/>
      </p:nvGrpSpPr>
      <p:grpSpPr/>
      <p:pic>
        <p:nvPicPr>
          <p:cNvPr id="2" name="Picture 1" descr="visual_2_side.jpg"/>
          <p:cNvPicPr>
            <a:picLocks noChangeAspect="1"/>
          </p:cNvPicPr>
          <p:nvPr/>
        </p:nvPicPr>
        <p:blipFill>
          <a:blip r:embed="rId2"/>
          <a:stretch>
            <a:fillRect/>
          </a:stretch>
        </p:blipFill>
        <p:spPr>
          <a:xfrm>
            <a:off x="7406640" y="0"/>
            <a:ext cx="4800600" cy="6858000"/>
          </a:xfrm>
          <a:prstGeom prst="rect">
            <a:avLst/>
          </a:prstGeom>
        </p:spPr>
      </p:pic>
      <p:sp>
        <p:nvSpPr>
          <p:cNvPr id="3" name="TextBox 2"/>
          <p:cNvSpPr txBox="1"/>
          <p:nvPr/>
        </p:nvSpPr>
        <p:spPr>
          <a:xfrm>
            <a:off x="658368" y="475488"/>
            <a:ext cx="6126480" cy="685800"/>
          </a:xfrm>
          <a:prstGeom prst="rect">
            <a:avLst/>
          </a:prstGeom>
          <a:noFill/>
        </p:spPr>
        <p:txBody>
          <a:bodyPr wrap="none">
            <a:spAutoFit/>
          </a:bodyPr>
          <a:lstStyle/>
          <a:p>
            <a:pPr algn="l"/>
            <a:r>
              <a:rPr sz="3400" b="1">
                <a:solidFill>
                  <a:srgbClr val="0D263A"/>
                </a:solidFill>
                <a:latin typeface="Georgia"/>
              </a:rPr>
              <a:t>Teaching Questions</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555555"/>
                </a:solidFill>
                <a:latin typeface="Aptos"/>
              </a:rPr>
              <a:t>For discussion in class, choir, or small group</a:t>
            </a:r>
          </a:p>
        </p:txBody>
      </p:sp>
      <p:sp>
        <p:nvSpPr>
          <p:cNvPr id="5" name="Rounded Rectangle 4"/>
          <p:cNvSpPr/>
          <p:nvPr/>
        </p:nvSpPr>
        <p:spPr>
          <a:xfrm>
            <a:off x="685800" y="1481328"/>
            <a:ext cx="6263640" cy="4480560"/>
          </a:xfrm>
          <a:prstGeom prst="round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95528" y="1572768"/>
            <a:ext cx="6035040" cy="4297680"/>
          </a:xfrm>
          <a:prstGeom prst="rect">
            <a:avLst/>
          </a:prstGeom>
          <a:noFill/>
        </p:spPr>
        <p:txBody>
          <a:bodyPr wrap="square">
            <a:spAutoFit/>
          </a:bodyPr>
          <a:lstStyle/>
          <a:p>
            <a:pPr>
              <a:lnSpc>
                <a:spcPct val="105000"/>
              </a:lnSpc>
              <a:spcAft>
                <a:spcPts val="500"/>
              </a:spcAft>
            </a:pPr>
            <a:r>
              <a:rPr sz="1720">
                <a:solidFill>
                  <a:srgbClr val="1C1B18"/>
                </a:solidFill>
                <a:latin typeface="Aptos"/>
              </a:rPr>
              <a:t>What does the hymn teach about hope that is not yet visible?</a:t>
            </a:r>
          </a:p>
          <a:p>
            <a:pPr>
              <a:lnSpc>
                <a:spcPct val="105000"/>
              </a:lnSpc>
              <a:spcAft>
                <a:spcPts val="500"/>
              </a:spcAft>
            </a:pPr>
            <a:r>
              <a:rPr sz="1720">
                <a:solidFill>
                  <a:srgbClr val="1C1B18"/>
                </a:solidFill>
                <a:latin typeface="Aptos"/>
              </a:rPr>
              <a:t>How do seed and season images help us speak about resurrection?</a:t>
            </a:r>
          </a:p>
          <a:p>
            <a:pPr>
              <a:lnSpc>
                <a:spcPct val="105000"/>
              </a:lnSpc>
              <a:spcAft>
                <a:spcPts val="500"/>
              </a:spcAft>
            </a:pPr>
            <a:r>
              <a:rPr sz="1720">
                <a:solidFill>
                  <a:srgbClr val="1C1B18"/>
                </a:solidFill>
                <a:latin typeface="Aptos"/>
              </a:rPr>
              <a:t>Where might this hymn comfort grieving people without sounding simplistic?</a:t>
            </a:r>
          </a:p>
          <a:p>
            <a:pPr>
              <a:lnSpc>
                <a:spcPct val="105000"/>
              </a:lnSpc>
              <a:spcAft>
                <a:spcPts val="500"/>
              </a:spcAft>
            </a:pPr>
            <a:r>
              <a:rPr sz="1720">
                <a:solidFill>
                  <a:srgbClr val="1C1B18"/>
                </a:solidFill>
                <a:latin typeface="Aptos"/>
              </a:rPr>
              <a:t>How does Romans 8 help us wait without despair?</a:t>
            </a:r>
          </a:p>
          <a:p>
            <a:pPr>
              <a:lnSpc>
                <a:spcPct val="105000"/>
              </a:lnSpc>
              <a:spcAft>
                <a:spcPts val="500"/>
              </a:spcAft>
            </a:pPr>
            <a:r>
              <a:rPr sz="1720">
                <a:solidFill>
                  <a:srgbClr val="1C1B18"/>
                </a:solidFill>
                <a:latin typeface="Aptos"/>
              </a:rPr>
              <a:t>What practices can help a church become a community of patient hope?</a:t>
            </a:r>
          </a:p>
        </p:txBody>
      </p:sp>
      <p:sp>
        <p:nvSpPr>
          <p:cNvPr id="7" name="TextBox 6"/>
          <p:cNvSpPr txBox="1"/>
          <p:nvPr/>
        </p:nvSpPr>
        <p:spPr>
          <a:xfrm>
            <a:off x="411480" y="6473952"/>
            <a:ext cx="11338560" cy="228600"/>
          </a:xfrm>
          <a:prstGeom prst="rect">
            <a:avLst/>
          </a:prstGeom>
          <a:noFill/>
        </p:spPr>
        <p:txBody>
          <a:bodyPr wrap="none">
            <a:spAutoFit/>
          </a:bodyPr>
          <a:lstStyle/>
          <a:p>
            <a:pPr algn="ctr"/>
            <a:r>
              <a:rPr sz="850">
                <a:solidFill>
                  <a:srgbClr val="505050"/>
                </a:solidFill>
                <a:latin typeface="Aptos"/>
              </a:rP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58368" y="475488"/>
            <a:ext cx="10881360" cy="685800"/>
          </a:xfrm>
          <a:prstGeom prst="rect">
            <a:avLst/>
          </a:prstGeom>
          <a:noFill/>
        </p:spPr>
        <p:txBody>
          <a:bodyPr wrap="none">
            <a:spAutoFit/>
          </a:bodyPr>
          <a:lstStyle/>
          <a:p>
            <a:pPr algn="l"/>
            <a:r>
              <a:rPr sz="3400" b="1">
                <a:solidFill>
                  <a:srgbClr val="FFFFFF"/>
                </a:solidFill>
                <a:latin typeface="Georgia"/>
              </a:rPr>
              <a:t>Teaching Aim</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E8E8E8"/>
                </a:solidFill>
                <a:latin typeface="Aptos"/>
              </a:rPr>
              <a:t>A lesson that helps worshipers wait, trust, and hope</a:t>
            </a:r>
          </a:p>
        </p:txBody>
      </p:sp>
      <p:sp>
        <p:nvSpPr>
          <p:cNvPr id="5" name="TextBox 4"/>
          <p:cNvSpPr txBox="1"/>
          <p:nvPr/>
        </p:nvSpPr>
        <p:spPr>
          <a:xfrm>
            <a:off x="685800" y="1828800"/>
            <a:ext cx="3154680" cy="347472"/>
          </a:xfrm>
          <a:prstGeom prst="rect">
            <a:avLst/>
          </a:prstGeom>
          <a:noFill/>
        </p:spPr>
        <p:txBody>
          <a:bodyPr wrap="square" lIns="109728" rIns="109728" tIns="109728" bIns="109728">
            <a:spAutoFit/>
          </a:bodyPr>
          <a:lstStyle/>
          <a:p>
            <a:pPr>
              <a:spcAft>
                <a:spcPts val="400"/>
              </a:spcAft>
            </a:pPr>
            <a:r>
              <a:rPr sz="2200" b="1">
                <a:solidFill>
                  <a:srgbClr val="D9AA4D"/>
                </a:solidFill>
                <a:latin typeface="Aptos"/>
              </a:rPr>
              <a:t>Understand</a:t>
            </a:r>
          </a:p>
        </p:txBody>
      </p:sp>
      <p:sp>
        <p:nvSpPr>
          <p:cNvPr id="6" name="TextBox 5"/>
          <p:cNvSpPr txBox="1"/>
          <p:nvPr/>
        </p:nvSpPr>
        <p:spPr>
          <a:xfrm>
            <a:off x="685800" y="2331720"/>
            <a:ext cx="3063240" cy="1143000"/>
          </a:xfrm>
          <a:prstGeom prst="rect">
            <a:avLst/>
          </a:prstGeom>
          <a:noFill/>
        </p:spPr>
        <p:txBody>
          <a:bodyPr wrap="none">
            <a:spAutoFit/>
          </a:bodyPr>
          <a:lstStyle/>
          <a:p/>
        </p:txBody>
      </p:sp>
      <p:sp>
        <p:nvSpPr>
          <p:cNvPr id="7" name="Rounded Rectangle 6"/>
          <p:cNvSpPr/>
          <p:nvPr/>
        </p:nvSpPr>
        <p:spPr>
          <a:xfrm>
            <a:off x="685800" y="2331720"/>
            <a:ext cx="3063240" cy="1143000"/>
          </a:xfrm>
          <a:prstGeom prst="roundRect">
            <a:avLst/>
          </a:prstGeom>
          <a:solidFill>
            <a:srgbClr val="081722"/>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85800" y="2331720"/>
            <a:ext cx="3063240" cy="1143000"/>
          </a:xfrm>
          <a:prstGeom prst="rect">
            <a:avLst/>
          </a:prstGeom>
          <a:noFill/>
        </p:spPr>
        <p:txBody>
          <a:bodyPr wrap="square" lIns="109728" rIns="109728" tIns="109728" bIns="109728">
            <a:spAutoFit/>
          </a:bodyPr>
          <a:lstStyle/>
          <a:p>
            <a:pPr>
              <a:spcAft>
                <a:spcPts val="400"/>
              </a:spcAft>
            </a:pPr>
            <a:r>
              <a:rPr sz="1700" b="0">
                <a:solidFill>
                  <a:srgbClr val="FFFFFF"/>
                </a:solidFill>
                <a:latin typeface="Aptos"/>
              </a:rPr>
              <a:t>God often works beneath the surface before his promise is seen.</a:t>
            </a:r>
          </a:p>
        </p:txBody>
      </p:sp>
      <p:sp>
        <p:nvSpPr>
          <p:cNvPr id="9" name="TextBox 8"/>
          <p:cNvSpPr txBox="1"/>
          <p:nvPr/>
        </p:nvSpPr>
        <p:spPr>
          <a:xfrm>
            <a:off x="4480560" y="1828800"/>
            <a:ext cx="3154680" cy="347472"/>
          </a:xfrm>
          <a:prstGeom prst="rect">
            <a:avLst/>
          </a:prstGeom>
          <a:noFill/>
        </p:spPr>
        <p:txBody>
          <a:bodyPr wrap="square" lIns="109728" rIns="109728" tIns="109728" bIns="109728">
            <a:spAutoFit/>
          </a:bodyPr>
          <a:lstStyle/>
          <a:p>
            <a:pPr>
              <a:spcAft>
                <a:spcPts val="400"/>
              </a:spcAft>
            </a:pPr>
            <a:r>
              <a:rPr sz="2200" b="1">
                <a:solidFill>
                  <a:srgbClr val="D9AA4D"/>
                </a:solidFill>
                <a:latin typeface="Aptos"/>
              </a:rPr>
              <a:t>Feel</a:t>
            </a:r>
          </a:p>
        </p:txBody>
      </p:sp>
      <p:sp>
        <p:nvSpPr>
          <p:cNvPr id="10" name="TextBox 9"/>
          <p:cNvSpPr txBox="1"/>
          <p:nvPr/>
        </p:nvSpPr>
        <p:spPr>
          <a:xfrm>
            <a:off x="4480560" y="2331720"/>
            <a:ext cx="3063240" cy="1143000"/>
          </a:xfrm>
          <a:prstGeom prst="rect">
            <a:avLst/>
          </a:prstGeom>
          <a:noFill/>
        </p:spPr>
        <p:txBody>
          <a:bodyPr wrap="none">
            <a:spAutoFit/>
          </a:bodyPr>
          <a:lstStyle/>
          <a:p/>
        </p:txBody>
      </p:sp>
      <p:sp>
        <p:nvSpPr>
          <p:cNvPr id="11" name="Rounded Rectangle 10"/>
          <p:cNvSpPr/>
          <p:nvPr/>
        </p:nvSpPr>
        <p:spPr>
          <a:xfrm>
            <a:off x="4480560" y="2331720"/>
            <a:ext cx="3063240" cy="1143000"/>
          </a:xfrm>
          <a:prstGeom prst="roundRect">
            <a:avLst/>
          </a:prstGeom>
          <a:solidFill>
            <a:srgbClr val="081722"/>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480560" y="2331720"/>
            <a:ext cx="3063240" cy="1143000"/>
          </a:xfrm>
          <a:prstGeom prst="rect">
            <a:avLst/>
          </a:prstGeom>
          <a:noFill/>
        </p:spPr>
        <p:txBody>
          <a:bodyPr wrap="square" lIns="109728" rIns="109728" tIns="109728" bIns="109728">
            <a:spAutoFit/>
          </a:bodyPr>
          <a:lstStyle/>
          <a:p>
            <a:pPr>
              <a:spcAft>
                <a:spcPts val="400"/>
              </a:spcAft>
            </a:pPr>
            <a:r>
              <a:rPr sz="1700" b="0">
                <a:solidFill>
                  <a:srgbClr val="FFFFFF"/>
                </a:solidFill>
                <a:latin typeface="Aptos"/>
              </a:rPr>
              <a:t>Hope can be gentle and strong, even when grief or uncertainty remains.</a:t>
            </a:r>
          </a:p>
        </p:txBody>
      </p:sp>
      <p:sp>
        <p:nvSpPr>
          <p:cNvPr id="13" name="TextBox 12"/>
          <p:cNvSpPr txBox="1"/>
          <p:nvPr/>
        </p:nvSpPr>
        <p:spPr>
          <a:xfrm>
            <a:off x="8275320" y="1828800"/>
            <a:ext cx="3154680" cy="347472"/>
          </a:xfrm>
          <a:prstGeom prst="rect">
            <a:avLst/>
          </a:prstGeom>
          <a:noFill/>
        </p:spPr>
        <p:txBody>
          <a:bodyPr wrap="square" lIns="109728" rIns="109728" tIns="109728" bIns="109728">
            <a:spAutoFit/>
          </a:bodyPr>
          <a:lstStyle/>
          <a:p>
            <a:pPr>
              <a:spcAft>
                <a:spcPts val="400"/>
              </a:spcAft>
            </a:pPr>
            <a:r>
              <a:rPr sz="2200" b="1">
                <a:solidFill>
                  <a:srgbClr val="D9AA4D"/>
                </a:solidFill>
                <a:latin typeface="Aptos"/>
              </a:rPr>
              <a:t>Practice</a:t>
            </a:r>
          </a:p>
        </p:txBody>
      </p:sp>
      <p:sp>
        <p:nvSpPr>
          <p:cNvPr id="14" name="TextBox 13"/>
          <p:cNvSpPr txBox="1"/>
          <p:nvPr/>
        </p:nvSpPr>
        <p:spPr>
          <a:xfrm>
            <a:off x="8275320" y="2331720"/>
            <a:ext cx="3063240" cy="1143000"/>
          </a:xfrm>
          <a:prstGeom prst="rect">
            <a:avLst/>
          </a:prstGeom>
          <a:noFill/>
        </p:spPr>
        <p:txBody>
          <a:bodyPr wrap="none">
            <a:spAutoFit/>
          </a:bodyPr>
          <a:lstStyle/>
          <a:p/>
        </p:txBody>
      </p:sp>
      <p:sp>
        <p:nvSpPr>
          <p:cNvPr id="15" name="Rounded Rectangle 14"/>
          <p:cNvSpPr/>
          <p:nvPr/>
        </p:nvSpPr>
        <p:spPr>
          <a:xfrm>
            <a:off x="8275320" y="2331720"/>
            <a:ext cx="3063240" cy="1143000"/>
          </a:xfrm>
          <a:prstGeom prst="roundRect">
            <a:avLst/>
          </a:prstGeom>
          <a:solidFill>
            <a:srgbClr val="081722"/>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275320" y="2331720"/>
            <a:ext cx="3063240" cy="1143000"/>
          </a:xfrm>
          <a:prstGeom prst="rect">
            <a:avLst/>
          </a:prstGeom>
          <a:noFill/>
        </p:spPr>
        <p:txBody>
          <a:bodyPr wrap="square" lIns="109728" rIns="109728" tIns="109728" bIns="109728">
            <a:spAutoFit/>
          </a:bodyPr>
          <a:lstStyle/>
          <a:p>
            <a:pPr>
              <a:spcAft>
                <a:spcPts val="400"/>
              </a:spcAft>
            </a:pPr>
            <a:r>
              <a:rPr sz="1700" b="0">
                <a:solidFill>
                  <a:srgbClr val="FFFFFF"/>
                </a:solidFill>
                <a:latin typeface="Aptos"/>
              </a:rPr>
              <a:t>Wait with patience, pray with trust, and look for signs of renewal.</a:t>
            </a:r>
          </a:p>
        </p:txBody>
      </p:sp>
      <p:sp>
        <p:nvSpPr>
          <p:cNvPr id="17" name="TextBox 16"/>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58368" y="475488"/>
            <a:ext cx="10881360" cy="685800"/>
          </a:xfrm>
          <a:prstGeom prst="rect">
            <a:avLst/>
          </a:prstGeom>
          <a:noFill/>
        </p:spPr>
        <p:txBody>
          <a:bodyPr wrap="none">
            <a:spAutoFit/>
          </a:bodyPr>
          <a:lstStyle/>
          <a:p>
            <a:pPr algn="l"/>
            <a:r>
              <a:rPr sz="3400" b="1">
                <a:solidFill>
                  <a:srgbClr val="FFFFFF"/>
                </a:solidFill>
                <a:latin typeface="Georgia"/>
              </a:rPr>
              <a:t>Application: Living the Promise</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E8E8E8"/>
                </a:solidFill>
                <a:latin typeface="Aptos"/>
              </a:rPr>
              <a:t>Four practices for the week ahead</a:t>
            </a:r>
          </a:p>
        </p:txBody>
      </p:sp>
      <p:sp>
        <p:nvSpPr>
          <p:cNvPr id="5" name="Rounded Rectangle 4"/>
          <p:cNvSpPr/>
          <p:nvPr/>
        </p:nvSpPr>
        <p:spPr>
          <a:xfrm>
            <a:off x="685800" y="1508760"/>
            <a:ext cx="6492240" cy="4297680"/>
          </a:xfrm>
          <a:prstGeom prst="roundRect">
            <a:avLst/>
          </a:prstGeom>
          <a:solidFill>
            <a:srgbClr val="00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95528" y="1600200"/>
            <a:ext cx="6263640" cy="4114800"/>
          </a:xfrm>
          <a:prstGeom prst="rect">
            <a:avLst/>
          </a:prstGeom>
          <a:noFill/>
        </p:spPr>
        <p:txBody>
          <a:bodyPr wrap="square">
            <a:spAutoFit/>
          </a:bodyPr>
          <a:lstStyle/>
          <a:p>
            <a:pPr>
              <a:lnSpc>
                <a:spcPct val="105000"/>
              </a:lnSpc>
              <a:spcAft>
                <a:spcPts val="500"/>
              </a:spcAft>
            </a:pPr>
            <a:r>
              <a:rPr sz="1800">
                <a:solidFill>
                  <a:srgbClr val="FFFFFF"/>
                </a:solidFill>
                <a:latin typeface="Aptos"/>
              </a:rPr>
              <a:t>Name one place where you are waiting for God’s renewal.</a:t>
            </a:r>
          </a:p>
          <a:p>
            <a:pPr>
              <a:lnSpc>
                <a:spcPct val="105000"/>
              </a:lnSpc>
              <a:spcAft>
                <a:spcPts val="500"/>
              </a:spcAft>
            </a:pPr>
            <a:r>
              <a:rPr sz="1800">
                <a:solidFill>
                  <a:srgbClr val="FFFFFF"/>
                </a:solidFill>
                <a:latin typeface="Aptos"/>
              </a:rPr>
              <a:t>Pray John 12:24 or Romans 8:24-25 slowly each day.</a:t>
            </a:r>
          </a:p>
          <a:p>
            <a:pPr>
              <a:lnSpc>
                <a:spcPct val="105000"/>
              </a:lnSpc>
              <a:spcAft>
                <a:spcPts val="500"/>
              </a:spcAft>
            </a:pPr>
            <a:r>
              <a:rPr sz="1800">
                <a:solidFill>
                  <a:srgbClr val="FFFFFF"/>
                </a:solidFill>
                <a:latin typeface="Aptos"/>
              </a:rPr>
              <a:t>Encourage someone who is grieving or discouraged.</a:t>
            </a:r>
          </a:p>
          <a:p>
            <a:pPr>
              <a:lnSpc>
                <a:spcPct val="105000"/>
              </a:lnSpc>
              <a:spcAft>
                <a:spcPts val="500"/>
              </a:spcAft>
            </a:pPr>
            <a:r>
              <a:rPr sz="1800">
                <a:solidFill>
                  <a:srgbClr val="FFFFFF"/>
                </a:solidFill>
                <a:latin typeface="Aptos"/>
              </a:rPr>
              <a:t>Look for one small sign of God’s grace that you might otherwise miss.</a:t>
            </a:r>
          </a:p>
        </p:txBody>
      </p:sp>
      <p:sp>
        <p:nvSpPr>
          <p:cNvPr id="7" name="TextBox 6"/>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D263A"/>
        </a:solidFill>
        <a:effectLst/>
      </p:bgPr>
    </p:bg>
    <p:spTree>
      <p:nvGrpSpPr>
        <p:cNvPr id="1" name=""/>
        <p:cNvGrpSpPr/>
        <p:nvPr/>
      </p:nvGrpSpPr>
      <p:grpSpPr/>
      <p:sp>
        <p:nvSpPr>
          <p:cNvPr id="2" name="TextBox 1"/>
          <p:cNvSpPr txBox="1"/>
          <p:nvPr/>
        </p:nvSpPr>
        <p:spPr>
          <a:xfrm>
            <a:off x="658368" y="475488"/>
            <a:ext cx="10881360" cy="685800"/>
          </a:xfrm>
          <a:prstGeom prst="rect">
            <a:avLst/>
          </a:prstGeom>
          <a:noFill/>
        </p:spPr>
        <p:txBody>
          <a:bodyPr wrap="none">
            <a:spAutoFit/>
          </a:bodyPr>
          <a:lstStyle/>
          <a:p>
            <a:pPr algn="l"/>
            <a:r>
              <a:rPr sz="3400" b="1">
                <a:solidFill>
                  <a:srgbClr val="FFFFFF"/>
                </a:solidFill>
                <a:latin typeface="Georgia"/>
              </a:rPr>
              <a:t>Suggested 30-Minute Lesson Flow</a:t>
            </a:r>
          </a:p>
        </p:txBody>
      </p:sp>
      <p:sp>
        <p:nvSpPr>
          <p:cNvPr id="3" name="TextBox 2"/>
          <p:cNvSpPr txBox="1"/>
          <p:nvPr/>
        </p:nvSpPr>
        <p:spPr>
          <a:xfrm>
            <a:off x="694944" y="1115568"/>
            <a:ext cx="9784080" cy="384048"/>
          </a:xfrm>
          <a:prstGeom prst="rect">
            <a:avLst/>
          </a:prstGeom>
          <a:noFill/>
        </p:spPr>
        <p:txBody>
          <a:bodyPr wrap="none">
            <a:spAutoFit/>
          </a:bodyPr>
          <a:lstStyle/>
          <a:p>
            <a:r>
              <a:rPr sz="1400">
                <a:solidFill>
                  <a:srgbClr val="E8E8E8"/>
                </a:solidFill>
                <a:latin typeface="Aptos"/>
              </a:rPr>
              <a:t>Simple structure for Sunday school or choir devotion</a:t>
            </a:r>
          </a:p>
        </p:txBody>
      </p:sp>
      <p:sp>
        <p:nvSpPr>
          <p:cNvPr id="4" name="TextBox 3"/>
          <p:cNvSpPr txBox="1"/>
          <p:nvPr/>
        </p:nvSpPr>
        <p:spPr>
          <a:xfrm>
            <a:off x="777240" y="1417320"/>
            <a:ext cx="1280160" cy="347472"/>
          </a:xfrm>
          <a:prstGeom prst="rect">
            <a:avLst/>
          </a:prstGeom>
          <a:noFill/>
        </p:spPr>
        <p:txBody>
          <a:bodyPr wrap="square" lIns="109728" rIns="109728" tIns="109728" bIns="109728">
            <a:spAutoFit/>
          </a:bodyPr>
          <a:lstStyle/>
          <a:p>
            <a:pPr>
              <a:spcAft>
                <a:spcPts val="400"/>
              </a:spcAft>
            </a:pPr>
            <a:r>
              <a:rPr sz="1800" b="1">
                <a:solidFill>
                  <a:srgbClr val="D9AA4D"/>
                </a:solidFill>
                <a:latin typeface="Aptos"/>
              </a:rPr>
              <a:t>0-5 min</a:t>
            </a:r>
          </a:p>
        </p:txBody>
      </p:sp>
      <p:sp>
        <p:nvSpPr>
          <p:cNvPr id="5" name="TextBox 4"/>
          <p:cNvSpPr txBox="1"/>
          <p:nvPr/>
        </p:nvSpPr>
        <p:spPr>
          <a:xfrm>
            <a:off x="2148840" y="1371600"/>
            <a:ext cx="8046720" cy="502920"/>
          </a:xfrm>
          <a:prstGeom prst="rect">
            <a:avLst/>
          </a:prstGeom>
          <a:noFill/>
        </p:spPr>
        <p:txBody>
          <a:bodyPr wrap="square" lIns="109728" rIns="109728" tIns="109728" bIns="109728">
            <a:spAutoFit/>
          </a:bodyPr>
          <a:lstStyle/>
          <a:p>
            <a:pPr>
              <a:spcAft>
                <a:spcPts val="400"/>
              </a:spcAft>
            </a:pPr>
            <a:r>
              <a:rPr sz="1600" b="0">
                <a:solidFill>
                  <a:srgbClr val="FFFFFF"/>
                </a:solidFill>
                <a:latin typeface="Aptos"/>
              </a:rPr>
              <a:t>Read John 12:24 and introduce the hymn’s hope-filled imagery.</a:t>
            </a:r>
          </a:p>
        </p:txBody>
      </p:sp>
      <p:sp>
        <p:nvSpPr>
          <p:cNvPr id="6" name="TextBox 5"/>
          <p:cNvSpPr txBox="1"/>
          <p:nvPr/>
        </p:nvSpPr>
        <p:spPr>
          <a:xfrm>
            <a:off x="777240" y="2560320"/>
            <a:ext cx="1280160" cy="347472"/>
          </a:xfrm>
          <a:prstGeom prst="rect">
            <a:avLst/>
          </a:prstGeom>
          <a:noFill/>
        </p:spPr>
        <p:txBody>
          <a:bodyPr wrap="square" lIns="109728" rIns="109728" tIns="109728" bIns="109728">
            <a:spAutoFit/>
          </a:bodyPr>
          <a:lstStyle/>
          <a:p>
            <a:pPr>
              <a:spcAft>
                <a:spcPts val="400"/>
              </a:spcAft>
            </a:pPr>
            <a:r>
              <a:rPr sz="1800" b="1">
                <a:solidFill>
                  <a:srgbClr val="D9AA4D"/>
                </a:solidFill>
                <a:latin typeface="Aptos"/>
              </a:rPr>
              <a:t>5-15 min</a:t>
            </a:r>
          </a:p>
        </p:txBody>
      </p:sp>
      <p:sp>
        <p:nvSpPr>
          <p:cNvPr id="7" name="TextBox 6"/>
          <p:cNvSpPr txBox="1"/>
          <p:nvPr/>
        </p:nvSpPr>
        <p:spPr>
          <a:xfrm>
            <a:off x="2148840" y="2514600"/>
            <a:ext cx="8046720" cy="502920"/>
          </a:xfrm>
          <a:prstGeom prst="rect">
            <a:avLst/>
          </a:prstGeom>
          <a:noFill/>
        </p:spPr>
        <p:txBody>
          <a:bodyPr wrap="square" lIns="109728" rIns="109728" tIns="109728" bIns="109728">
            <a:spAutoFit/>
          </a:bodyPr>
          <a:lstStyle/>
          <a:p>
            <a:pPr>
              <a:spcAft>
                <a:spcPts val="400"/>
              </a:spcAft>
            </a:pPr>
            <a:r>
              <a:rPr sz="1600" b="0">
                <a:solidFill>
                  <a:srgbClr val="FFFFFF"/>
                </a:solidFill>
                <a:latin typeface="Aptos"/>
              </a:rPr>
              <a:t>Teach the hymn’s movement from hiddenness to revealed promise.</a:t>
            </a:r>
          </a:p>
        </p:txBody>
      </p:sp>
      <p:sp>
        <p:nvSpPr>
          <p:cNvPr id="8" name="TextBox 7"/>
          <p:cNvSpPr txBox="1"/>
          <p:nvPr/>
        </p:nvSpPr>
        <p:spPr>
          <a:xfrm>
            <a:off x="777240" y="3703320"/>
            <a:ext cx="1280160" cy="347472"/>
          </a:xfrm>
          <a:prstGeom prst="rect">
            <a:avLst/>
          </a:prstGeom>
          <a:noFill/>
        </p:spPr>
        <p:txBody>
          <a:bodyPr wrap="square" lIns="109728" rIns="109728" tIns="109728" bIns="109728">
            <a:spAutoFit/>
          </a:bodyPr>
          <a:lstStyle/>
          <a:p>
            <a:pPr>
              <a:spcAft>
                <a:spcPts val="400"/>
              </a:spcAft>
            </a:pPr>
            <a:r>
              <a:rPr sz="1800" b="1">
                <a:solidFill>
                  <a:srgbClr val="D9AA4D"/>
                </a:solidFill>
                <a:latin typeface="Aptos"/>
              </a:rPr>
              <a:t>15-23 min</a:t>
            </a:r>
          </a:p>
        </p:txBody>
      </p:sp>
      <p:sp>
        <p:nvSpPr>
          <p:cNvPr id="9" name="TextBox 8"/>
          <p:cNvSpPr txBox="1"/>
          <p:nvPr/>
        </p:nvSpPr>
        <p:spPr>
          <a:xfrm>
            <a:off x="2148840" y="3657600"/>
            <a:ext cx="8046720" cy="502920"/>
          </a:xfrm>
          <a:prstGeom prst="rect">
            <a:avLst/>
          </a:prstGeom>
          <a:noFill/>
        </p:spPr>
        <p:txBody>
          <a:bodyPr wrap="square" lIns="109728" rIns="109728" tIns="109728" bIns="109728">
            <a:spAutoFit/>
          </a:bodyPr>
          <a:lstStyle/>
          <a:p>
            <a:pPr>
              <a:spcAft>
                <a:spcPts val="400"/>
              </a:spcAft>
            </a:pPr>
            <a:r>
              <a:rPr sz="1600" b="0">
                <a:solidFill>
                  <a:srgbClr val="FFFFFF"/>
                </a:solidFill>
                <a:latin typeface="Aptos"/>
              </a:rPr>
              <a:t>Discuss seasons of waiting and how the church can give comfort.</a:t>
            </a:r>
          </a:p>
        </p:txBody>
      </p:sp>
      <p:sp>
        <p:nvSpPr>
          <p:cNvPr id="10" name="TextBox 9"/>
          <p:cNvSpPr txBox="1"/>
          <p:nvPr/>
        </p:nvSpPr>
        <p:spPr>
          <a:xfrm>
            <a:off x="777240" y="4846320"/>
            <a:ext cx="1280160" cy="347472"/>
          </a:xfrm>
          <a:prstGeom prst="rect">
            <a:avLst/>
          </a:prstGeom>
          <a:noFill/>
        </p:spPr>
        <p:txBody>
          <a:bodyPr wrap="square" lIns="109728" rIns="109728" tIns="109728" bIns="109728">
            <a:spAutoFit/>
          </a:bodyPr>
          <a:lstStyle/>
          <a:p>
            <a:pPr>
              <a:spcAft>
                <a:spcPts val="400"/>
              </a:spcAft>
            </a:pPr>
            <a:r>
              <a:rPr sz="1800" b="1">
                <a:solidFill>
                  <a:srgbClr val="D9AA4D"/>
                </a:solidFill>
                <a:latin typeface="Aptos"/>
              </a:rPr>
              <a:t>23-30 min</a:t>
            </a:r>
          </a:p>
        </p:txBody>
      </p:sp>
      <p:sp>
        <p:nvSpPr>
          <p:cNvPr id="11" name="TextBox 10"/>
          <p:cNvSpPr txBox="1"/>
          <p:nvPr/>
        </p:nvSpPr>
        <p:spPr>
          <a:xfrm>
            <a:off x="2148840" y="4800600"/>
            <a:ext cx="8046720" cy="502920"/>
          </a:xfrm>
          <a:prstGeom prst="rect">
            <a:avLst/>
          </a:prstGeom>
          <a:noFill/>
        </p:spPr>
        <p:txBody>
          <a:bodyPr wrap="square" lIns="109728" rIns="109728" tIns="109728" bIns="109728">
            <a:spAutoFit/>
          </a:bodyPr>
          <a:lstStyle/>
          <a:p>
            <a:pPr>
              <a:spcAft>
                <a:spcPts val="400"/>
              </a:spcAft>
            </a:pPr>
            <a:r>
              <a:rPr sz="1600" b="0">
                <a:solidFill>
                  <a:srgbClr val="FFFFFF"/>
                </a:solidFill>
                <a:latin typeface="Aptos"/>
              </a:rPr>
              <a:t>Pray for those living with grief, uncertainty, or change.</a:t>
            </a:r>
          </a:p>
        </p:txBody>
      </p:sp>
      <p:sp>
        <p:nvSpPr>
          <p:cNvPr id="12" name="TextBox 11"/>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58368" y="475488"/>
            <a:ext cx="10881360" cy="685800"/>
          </a:xfrm>
          <a:prstGeom prst="rect">
            <a:avLst/>
          </a:prstGeom>
          <a:noFill/>
        </p:spPr>
        <p:txBody>
          <a:bodyPr wrap="none">
            <a:spAutoFit/>
          </a:bodyPr>
          <a:lstStyle/>
          <a:p>
            <a:pPr algn="l"/>
            <a:r>
              <a:rPr sz="3400" b="1">
                <a:solidFill>
                  <a:srgbClr val="FFFFFF"/>
                </a:solidFill>
                <a:latin typeface="Georgia"/>
              </a:rPr>
              <a:t>Suggested 60-Minute Lesson Flow</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E8E8E8"/>
                </a:solidFill>
                <a:latin typeface="Aptos"/>
              </a:rPr>
              <a:t>A deeper session for hymn study or small-group teaching</a:t>
            </a:r>
          </a:p>
        </p:txBody>
      </p:sp>
      <p:sp>
        <p:nvSpPr>
          <p:cNvPr id="5" name="Rounded Rectangle 4"/>
          <p:cNvSpPr/>
          <p:nvPr/>
        </p:nvSpPr>
        <p:spPr>
          <a:xfrm>
            <a:off x="685800" y="1508760"/>
            <a:ext cx="6537960" cy="4434840"/>
          </a:xfrm>
          <a:prstGeom prst="roundRect">
            <a:avLst/>
          </a:prstGeom>
          <a:solidFill>
            <a:srgbClr val="00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95528" y="1600200"/>
            <a:ext cx="6309360" cy="4251959"/>
          </a:xfrm>
          <a:prstGeom prst="rect">
            <a:avLst/>
          </a:prstGeom>
          <a:noFill/>
        </p:spPr>
        <p:txBody>
          <a:bodyPr wrap="square">
            <a:spAutoFit/>
          </a:bodyPr>
          <a:lstStyle/>
          <a:p>
            <a:pPr>
              <a:lnSpc>
                <a:spcPct val="105000"/>
              </a:lnSpc>
              <a:spcAft>
                <a:spcPts val="500"/>
              </a:spcAft>
            </a:pPr>
            <a:r>
              <a:rPr sz="1720">
                <a:solidFill>
                  <a:srgbClr val="FFFFFF"/>
                </a:solidFill>
                <a:latin typeface="Aptos"/>
              </a:rPr>
              <a:t>Opening prayer and shared reflection on waiting (10 minutes)</a:t>
            </a:r>
          </a:p>
          <a:p>
            <a:pPr>
              <a:lnSpc>
                <a:spcPct val="105000"/>
              </a:lnSpc>
              <a:spcAft>
                <a:spcPts val="500"/>
              </a:spcAft>
            </a:pPr>
            <a:r>
              <a:rPr sz="1720">
                <a:solidFill>
                  <a:srgbClr val="FFFFFF"/>
                </a:solidFill>
                <a:latin typeface="Aptos"/>
              </a:rPr>
              <a:t>Historical background and hymn identity (10 minutes)</a:t>
            </a:r>
          </a:p>
          <a:p>
            <a:pPr>
              <a:lnSpc>
                <a:spcPct val="105000"/>
              </a:lnSpc>
              <a:spcAft>
                <a:spcPts val="500"/>
              </a:spcAft>
            </a:pPr>
            <a:r>
              <a:rPr sz="1720">
                <a:solidFill>
                  <a:srgbClr val="FFFFFF"/>
                </a:solidFill>
                <a:latin typeface="Aptos"/>
              </a:rPr>
              <a:t>Scripture study: John 12, Romans 8, 1 Corinthians 15 (18 minutes)</a:t>
            </a:r>
          </a:p>
          <a:p>
            <a:pPr>
              <a:lnSpc>
                <a:spcPct val="105000"/>
              </a:lnSpc>
              <a:spcAft>
                <a:spcPts val="500"/>
              </a:spcAft>
            </a:pPr>
            <a:r>
              <a:rPr sz="1720">
                <a:solidFill>
                  <a:srgbClr val="FFFFFF"/>
                </a:solidFill>
                <a:latin typeface="Aptos"/>
              </a:rPr>
              <a:t>Hymn-section study with pastoral application (15 minutes)</a:t>
            </a:r>
          </a:p>
          <a:p>
            <a:pPr>
              <a:lnSpc>
                <a:spcPct val="105000"/>
              </a:lnSpc>
              <a:spcAft>
                <a:spcPts val="500"/>
              </a:spcAft>
            </a:pPr>
            <a:r>
              <a:rPr sz="1720">
                <a:solidFill>
                  <a:srgbClr val="FFFFFF"/>
                </a:solidFill>
                <a:latin typeface="Aptos"/>
              </a:rPr>
              <a:t>Closing prayer for resurrection hope and patient trust (7 minutes)</a:t>
            </a:r>
          </a:p>
        </p:txBody>
      </p:sp>
      <p:sp>
        <p:nvSpPr>
          <p:cNvPr id="7" name="TextBox 6"/>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58368" y="475488"/>
            <a:ext cx="10881360" cy="685800"/>
          </a:xfrm>
          <a:prstGeom prst="rect">
            <a:avLst/>
          </a:prstGeom>
          <a:noFill/>
        </p:spPr>
        <p:txBody>
          <a:bodyPr wrap="none">
            <a:spAutoFit/>
          </a:bodyPr>
          <a:lstStyle/>
          <a:p>
            <a:pPr algn="l"/>
            <a:r>
              <a:rPr sz="3400" b="1">
                <a:solidFill>
                  <a:srgbClr val="FFFFFF"/>
                </a:solidFill>
                <a:latin typeface="Georgia"/>
              </a:rPr>
              <a:t>Closing Summary</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E8E8E8"/>
                </a:solidFill>
                <a:latin typeface="Aptos"/>
              </a:rPr>
              <a:t>What the hymn teaches us to believe</a:t>
            </a:r>
          </a:p>
        </p:txBody>
      </p:sp>
      <p:sp>
        <p:nvSpPr>
          <p:cNvPr id="5" name="TextBox 4"/>
          <p:cNvSpPr txBox="1"/>
          <p:nvPr/>
        </p:nvSpPr>
        <p:spPr>
          <a:xfrm>
            <a:off x="777240" y="1691640"/>
            <a:ext cx="6675120" cy="1920240"/>
          </a:xfrm>
          <a:prstGeom prst="rect">
            <a:avLst/>
          </a:prstGeom>
          <a:noFill/>
        </p:spPr>
        <p:txBody>
          <a:bodyPr wrap="none">
            <a:spAutoFit/>
          </a:bodyPr>
          <a:lstStyle/>
          <a:p/>
        </p:txBody>
      </p:sp>
      <p:sp>
        <p:nvSpPr>
          <p:cNvPr id="6" name="Rounded Rectangle 5"/>
          <p:cNvSpPr/>
          <p:nvPr/>
        </p:nvSpPr>
        <p:spPr>
          <a:xfrm>
            <a:off x="777240" y="1691640"/>
            <a:ext cx="6675120" cy="1920240"/>
          </a:xfrm>
          <a:prstGeom prst="roundRect">
            <a:avLst/>
          </a:prstGeom>
          <a:solidFill>
            <a:srgbClr val="00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 y="1691640"/>
            <a:ext cx="6675120" cy="1920240"/>
          </a:xfrm>
          <a:prstGeom prst="rect">
            <a:avLst/>
          </a:prstGeom>
          <a:noFill/>
        </p:spPr>
        <p:txBody>
          <a:bodyPr wrap="square" lIns="109728" rIns="109728" tIns="109728" bIns="109728">
            <a:spAutoFit/>
          </a:bodyPr>
          <a:lstStyle/>
          <a:p>
            <a:pPr>
              <a:spcAft>
                <a:spcPts val="400"/>
              </a:spcAft>
            </a:pPr>
            <a:r>
              <a:rPr sz="2200" b="0">
                <a:solidFill>
                  <a:srgbClr val="FFFFFF"/>
                </a:solidFill>
                <a:latin typeface="Aptos"/>
              </a:rPr>
              <a:t>God’s promise may be hidden, but it is not absent. In Christ, death is not the final word. The church waits, sings, and serves in hope because God is already making all things new.</a:t>
            </a:r>
          </a:p>
        </p:txBody>
      </p:sp>
      <p:sp>
        <p:nvSpPr>
          <p:cNvPr id="8" name="TextBox 7"/>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58368" y="475488"/>
            <a:ext cx="10881360" cy="685800"/>
          </a:xfrm>
          <a:prstGeom prst="rect">
            <a:avLst/>
          </a:prstGeom>
          <a:noFill/>
        </p:spPr>
        <p:txBody>
          <a:bodyPr wrap="none">
            <a:spAutoFit/>
          </a:bodyPr>
          <a:lstStyle/>
          <a:p>
            <a:pPr algn="l"/>
            <a:r>
              <a:rPr sz="3400" b="1">
                <a:solidFill>
                  <a:srgbClr val="FFFFFF"/>
                </a:solidFill>
                <a:latin typeface="Georgia"/>
              </a:rPr>
              <a:t>Closing Prayer</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E8E8E8"/>
                </a:solidFill>
                <a:latin typeface="Aptos"/>
              </a:rPr>
              <a:t>A prayer for hope in God’s hidden work</a:t>
            </a:r>
          </a:p>
        </p:txBody>
      </p:sp>
      <p:sp>
        <p:nvSpPr>
          <p:cNvPr id="5" name="TextBox 4"/>
          <p:cNvSpPr txBox="1"/>
          <p:nvPr/>
        </p:nvSpPr>
        <p:spPr>
          <a:xfrm>
            <a:off x="777240" y="1600200"/>
            <a:ext cx="6858000" cy="2743200"/>
          </a:xfrm>
          <a:prstGeom prst="rect">
            <a:avLst/>
          </a:prstGeom>
          <a:noFill/>
        </p:spPr>
        <p:txBody>
          <a:bodyPr wrap="none">
            <a:spAutoFit/>
          </a:bodyPr>
          <a:lstStyle/>
          <a:p/>
        </p:txBody>
      </p:sp>
      <p:sp>
        <p:nvSpPr>
          <p:cNvPr id="6" name="Rounded Rectangle 5"/>
          <p:cNvSpPr/>
          <p:nvPr/>
        </p:nvSpPr>
        <p:spPr>
          <a:xfrm>
            <a:off x="777240" y="1600200"/>
            <a:ext cx="6858000" cy="2743200"/>
          </a:xfrm>
          <a:prstGeom prst="roundRect">
            <a:avLst/>
          </a:prstGeom>
          <a:solidFill>
            <a:srgbClr val="00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 y="1600200"/>
            <a:ext cx="6858000" cy="2743200"/>
          </a:xfrm>
          <a:prstGeom prst="rect">
            <a:avLst/>
          </a:prstGeom>
          <a:noFill/>
        </p:spPr>
        <p:txBody>
          <a:bodyPr wrap="square" lIns="109728" rIns="109728" tIns="109728" bIns="109728">
            <a:spAutoFit/>
          </a:bodyPr>
          <a:lstStyle/>
          <a:p>
            <a:pPr>
              <a:spcAft>
                <a:spcPts val="400"/>
              </a:spcAft>
            </a:pPr>
            <a:r>
              <a:rPr sz="2100" b="0">
                <a:solidFill>
                  <a:srgbClr val="FFFFFF"/>
                </a:solidFill>
                <a:latin typeface="Aptos"/>
              </a:rPr>
              <a:t>Lord of life, teach us to trust you in the hidden seasons. Give us patience when we cannot yet see the flower, the song, or the harvest. Anchor our hope in Christ, who died and rose again, and make us people who comfort others with the promise of your new creation. Amen.</a:t>
            </a:r>
          </a:p>
        </p:txBody>
      </p:sp>
      <p:sp>
        <p:nvSpPr>
          <p:cNvPr id="8" name="TextBox 7"/>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AF4E6"/>
        </a:solidFill>
        <a:effectLst/>
      </p:bgPr>
    </p:bg>
    <p:spTree>
      <p:nvGrpSpPr>
        <p:cNvPr id="1" name=""/>
        <p:cNvGrpSpPr/>
        <p:nvPr/>
      </p:nvGrpSpPr>
      <p:grpSpPr/>
      <p:pic>
        <p:nvPicPr>
          <p:cNvPr id="2" name="Picture 1" descr="visual_4_side.jpg"/>
          <p:cNvPicPr>
            <a:picLocks noChangeAspect="1"/>
          </p:cNvPicPr>
          <p:nvPr/>
        </p:nvPicPr>
        <p:blipFill>
          <a:blip r:embed="rId2"/>
          <a:stretch>
            <a:fillRect/>
          </a:stretch>
        </p:blipFill>
        <p:spPr>
          <a:xfrm>
            <a:off x="7589520" y="0"/>
            <a:ext cx="4599432" cy="6858000"/>
          </a:xfrm>
          <a:prstGeom prst="rect">
            <a:avLst/>
          </a:prstGeom>
        </p:spPr>
      </p:pic>
      <p:sp>
        <p:nvSpPr>
          <p:cNvPr id="3" name="TextBox 2"/>
          <p:cNvSpPr txBox="1"/>
          <p:nvPr/>
        </p:nvSpPr>
        <p:spPr>
          <a:xfrm>
            <a:off x="658368" y="475488"/>
            <a:ext cx="6126480" cy="685800"/>
          </a:xfrm>
          <a:prstGeom prst="rect">
            <a:avLst/>
          </a:prstGeom>
          <a:noFill/>
        </p:spPr>
        <p:txBody>
          <a:bodyPr wrap="none">
            <a:spAutoFit/>
          </a:bodyPr>
          <a:lstStyle/>
          <a:p>
            <a:pPr algn="l"/>
            <a:r>
              <a:rPr sz="3400" b="1">
                <a:solidFill>
                  <a:srgbClr val="0D263A"/>
                </a:solidFill>
                <a:latin typeface="Georgia"/>
              </a:rPr>
              <a:t>For Teaching Use</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555555"/>
                </a:solidFill>
                <a:latin typeface="Aptos"/>
              </a:rPr>
              <a:t>Thank you for using this HymnInfo resource</a:t>
            </a:r>
          </a:p>
        </p:txBody>
      </p:sp>
      <p:sp>
        <p:nvSpPr>
          <p:cNvPr id="5" name="TextBox 4"/>
          <p:cNvSpPr txBox="1"/>
          <p:nvPr/>
        </p:nvSpPr>
        <p:spPr>
          <a:xfrm>
            <a:off x="777240" y="1828800"/>
            <a:ext cx="5943600" cy="914400"/>
          </a:xfrm>
          <a:prstGeom prst="rect">
            <a:avLst/>
          </a:prstGeom>
          <a:noFill/>
        </p:spPr>
        <p:txBody>
          <a:bodyPr wrap="square" lIns="109728" rIns="109728" tIns="109728" bIns="109728">
            <a:spAutoFit/>
          </a:bodyPr>
          <a:lstStyle/>
          <a:p>
            <a:pPr>
              <a:spcAft>
                <a:spcPts val="400"/>
              </a:spcAft>
            </a:pPr>
            <a:r>
              <a:rPr sz="1350" b="0">
                <a:solidFill>
                  <a:srgbClr val="1C1B18"/>
                </a:solidFill>
                <a:latin typeface="Aptos"/>
              </a:rPr>
              <a:t>© HymnInfo.com. Free for personal, church, classroom, and small-group teaching use. Please do not sell, repost, or redistribute as downloadable files without permission.</a:t>
            </a:r>
          </a:p>
        </p:txBody>
      </p:sp>
      <p:sp>
        <p:nvSpPr>
          <p:cNvPr id="6" name="TextBox 5"/>
          <p:cNvSpPr txBox="1"/>
          <p:nvPr/>
        </p:nvSpPr>
        <p:spPr>
          <a:xfrm>
            <a:off x="777240" y="3840480"/>
            <a:ext cx="5486400" cy="320040"/>
          </a:xfrm>
          <a:prstGeom prst="rect">
            <a:avLst/>
          </a:prstGeom>
          <a:noFill/>
        </p:spPr>
        <p:txBody>
          <a:bodyPr wrap="square" lIns="109728" rIns="109728" tIns="109728" bIns="109728">
            <a:spAutoFit/>
          </a:bodyPr>
          <a:lstStyle/>
          <a:p>
            <a:pPr>
              <a:spcAft>
                <a:spcPts val="400"/>
              </a:spcAft>
            </a:pPr>
            <a:r>
              <a:rPr sz="1200" b="0">
                <a:solidFill>
                  <a:srgbClr val="266260"/>
                </a:solidFill>
                <a:latin typeface="Aptos"/>
              </a:rP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4E6"/>
        </a:solidFill>
        <a:effectLst/>
      </p:bgPr>
    </p:bg>
    <p:spTree>
      <p:nvGrpSpPr>
        <p:cNvPr id="1" name=""/>
        <p:cNvGrpSpPr/>
        <p:nvPr/>
      </p:nvGrpSpPr>
      <p:grpSpPr/>
      <p:pic>
        <p:nvPicPr>
          <p:cNvPr id="2" name="Picture 1" descr="visual_3_side.jpg"/>
          <p:cNvPicPr>
            <a:picLocks noChangeAspect="1"/>
          </p:cNvPicPr>
          <p:nvPr/>
        </p:nvPicPr>
        <p:blipFill>
          <a:blip r:embed="rId2"/>
          <a:stretch>
            <a:fillRect/>
          </a:stretch>
        </p:blipFill>
        <p:spPr>
          <a:xfrm>
            <a:off x="7543800" y="0"/>
            <a:ext cx="4663440" cy="6858000"/>
          </a:xfrm>
          <a:prstGeom prst="rect">
            <a:avLst/>
          </a:prstGeom>
        </p:spPr>
      </p:pic>
      <p:sp>
        <p:nvSpPr>
          <p:cNvPr id="3" name="TextBox 2"/>
          <p:cNvSpPr txBox="1"/>
          <p:nvPr/>
        </p:nvSpPr>
        <p:spPr>
          <a:xfrm>
            <a:off x="658368" y="475488"/>
            <a:ext cx="6126480" cy="685800"/>
          </a:xfrm>
          <a:prstGeom prst="rect">
            <a:avLst/>
          </a:prstGeom>
          <a:noFill/>
        </p:spPr>
        <p:txBody>
          <a:bodyPr wrap="none">
            <a:spAutoFit/>
          </a:bodyPr>
          <a:lstStyle/>
          <a:p>
            <a:pPr algn="l"/>
            <a:r>
              <a:rPr sz="3400" b="1">
                <a:solidFill>
                  <a:srgbClr val="0D263A"/>
                </a:solidFill>
                <a:latin typeface="Georgia"/>
              </a:rPr>
              <a:t>Hymn Identity</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555555"/>
                </a:solidFill>
                <a:latin typeface="Aptos"/>
              </a:rPr>
              <a:t>Basic information for teachers and worship planners</a:t>
            </a:r>
          </a:p>
        </p:txBody>
      </p:sp>
      <p:sp>
        <p:nvSpPr>
          <p:cNvPr id="5" name="Rounded Rectangle 4"/>
          <p:cNvSpPr/>
          <p:nvPr/>
        </p:nvSpPr>
        <p:spPr>
          <a:xfrm>
            <a:off x="685800" y="1691640"/>
            <a:ext cx="6309360" cy="4069080"/>
          </a:xfrm>
          <a:prstGeom prst="round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95528" y="1783080"/>
            <a:ext cx="6080760" cy="3886200"/>
          </a:xfrm>
          <a:prstGeom prst="rect">
            <a:avLst/>
          </a:prstGeom>
          <a:noFill/>
        </p:spPr>
        <p:txBody>
          <a:bodyPr wrap="square">
            <a:spAutoFit/>
          </a:bodyPr>
          <a:lstStyle/>
          <a:p>
            <a:pPr>
              <a:lnSpc>
                <a:spcPct val="105000"/>
              </a:lnSpc>
              <a:spcAft>
                <a:spcPts val="500"/>
              </a:spcAft>
            </a:pPr>
            <a:r>
              <a:rPr sz="1700">
                <a:solidFill>
                  <a:srgbClr val="1C1B18"/>
                </a:solidFill>
                <a:latin typeface="Aptos"/>
              </a:rPr>
              <a:t>Title: Hymn of Promise</a:t>
            </a:r>
          </a:p>
          <a:p>
            <a:pPr>
              <a:lnSpc>
                <a:spcPct val="105000"/>
              </a:lnSpc>
              <a:spcAft>
                <a:spcPts val="500"/>
              </a:spcAft>
            </a:pPr>
            <a:r>
              <a:rPr sz="1700">
                <a:solidFill>
                  <a:srgbClr val="1C1B18"/>
                </a:solidFill>
                <a:latin typeface="Aptos"/>
              </a:rPr>
              <a:t>First line: In the bulb there is a flower</a:t>
            </a:r>
          </a:p>
          <a:p>
            <a:pPr>
              <a:lnSpc>
                <a:spcPct val="105000"/>
              </a:lnSpc>
              <a:spcAft>
                <a:spcPts val="500"/>
              </a:spcAft>
            </a:pPr>
            <a:r>
              <a:rPr sz="1700">
                <a:solidFill>
                  <a:srgbClr val="1C1B18"/>
                </a:solidFill>
                <a:latin typeface="Aptos"/>
              </a:rPr>
              <a:t>Writer and composer: Natalie Sleeth</a:t>
            </a:r>
          </a:p>
          <a:p>
            <a:pPr>
              <a:lnSpc>
                <a:spcPct val="105000"/>
              </a:lnSpc>
              <a:spcAft>
                <a:spcPts val="500"/>
              </a:spcAft>
            </a:pPr>
            <a:r>
              <a:rPr sz="1700">
                <a:solidFill>
                  <a:srgbClr val="1C1B18"/>
                </a:solidFill>
                <a:latin typeface="Aptos"/>
              </a:rPr>
              <a:t>Tune: PROMISE</a:t>
            </a:r>
          </a:p>
          <a:p>
            <a:pPr>
              <a:lnSpc>
                <a:spcPct val="105000"/>
              </a:lnSpc>
              <a:spcAft>
                <a:spcPts val="500"/>
              </a:spcAft>
            </a:pPr>
            <a:r>
              <a:rPr sz="1700">
                <a:solidFill>
                  <a:srgbClr val="1C1B18"/>
                </a:solidFill>
                <a:latin typeface="Aptos"/>
              </a:rPr>
              <a:t>Meter: 8.7.8.7.D</a:t>
            </a:r>
          </a:p>
          <a:p>
            <a:pPr>
              <a:lnSpc>
                <a:spcPct val="105000"/>
              </a:lnSpc>
              <a:spcAft>
                <a:spcPts val="500"/>
              </a:spcAft>
            </a:pPr>
            <a:r>
              <a:rPr sz="1700">
                <a:solidFill>
                  <a:srgbClr val="1C1B18"/>
                </a:solidFill>
                <a:latin typeface="Aptos"/>
              </a:rPr>
              <a:t>Written as a choral anthem in 1985; later adapted for congregational singing</a:t>
            </a:r>
          </a:p>
        </p:txBody>
      </p:sp>
      <p:sp>
        <p:nvSpPr>
          <p:cNvPr id="7" name="TextBox 6"/>
          <p:cNvSpPr txBox="1"/>
          <p:nvPr/>
        </p:nvSpPr>
        <p:spPr>
          <a:xfrm>
            <a:off x="411480" y="6473952"/>
            <a:ext cx="11338560" cy="228600"/>
          </a:xfrm>
          <a:prstGeom prst="rect">
            <a:avLst/>
          </a:prstGeom>
          <a:noFill/>
        </p:spPr>
        <p:txBody>
          <a:bodyPr wrap="none">
            <a:spAutoFit/>
          </a:bodyPr>
          <a:lstStyle/>
          <a:p>
            <a:pPr algn="ctr"/>
            <a:r>
              <a:rPr sz="850">
                <a:solidFill>
                  <a:srgbClr val="505050"/>
                </a:solidFill>
                <a:latin typeface="Aptos"/>
              </a:rP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58368" y="475488"/>
            <a:ext cx="10881360" cy="685800"/>
          </a:xfrm>
          <a:prstGeom prst="rect">
            <a:avLst/>
          </a:prstGeom>
          <a:noFill/>
        </p:spPr>
        <p:txBody>
          <a:bodyPr wrap="none">
            <a:spAutoFit/>
          </a:bodyPr>
          <a:lstStyle/>
          <a:p>
            <a:pPr algn="l"/>
            <a:r>
              <a:rPr sz="3400" b="1">
                <a:solidFill>
                  <a:srgbClr val="FFFFFF"/>
                </a:solidFill>
                <a:latin typeface="Georgia"/>
              </a:rPr>
              <a:t>Historical Background</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E8E8E8"/>
                </a:solidFill>
                <a:latin typeface="Aptos"/>
              </a:rPr>
              <a:t>Natalie Sleeth, PROMISE, and a hymn born from pastoral hope</a:t>
            </a:r>
          </a:p>
        </p:txBody>
      </p:sp>
      <p:sp>
        <p:nvSpPr>
          <p:cNvPr id="5" name="Rounded Rectangle 4"/>
          <p:cNvSpPr/>
          <p:nvPr/>
        </p:nvSpPr>
        <p:spPr>
          <a:xfrm>
            <a:off x="685800" y="1645920"/>
            <a:ext cx="6400800" cy="4297680"/>
          </a:xfrm>
          <a:prstGeom prst="roundRect">
            <a:avLst/>
          </a:prstGeom>
          <a:solidFill>
            <a:srgbClr val="00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95528" y="1737360"/>
            <a:ext cx="6172200" cy="4114800"/>
          </a:xfrm>
          <a:prstGeom prst="rect">
            <a:avLst/>
          </a:prstGeom>
          <a:noFill/>
        </p:spPr>
        <p:txBody>
          <a:bodyPr wrap="square">
            <a:spAutoFit/>
          </a:bodyPr>
          <a:lstStyle/>
          <a:p>
            <a:pPr>
              <a:lnSpc>
                <a:spcPct val="105000"/>
              </a:lnSpc>
              <a:spcAft>
                <a:spcPts val="500"/>
              </a:spcAft>
            </a:pPr>
            <a:r>
              <a:rPr sz="1700">
                <a:solidFill>
                  <a:srgbClr val="FFFFFF"/>
                </a:solidFill>
                <a:latin typeface="Aptos"/>
              </a:rPr>
              <a:t>Natalie Sleeth wrote the hymn as a choral anthem in early 1985.</a:t>
            </a:r>
          </a:p>
          <a:p>
            <a:pPr>
              <a:lnSpc>
                <a:spcPct val="105000"/>
              </a:lnSpc>
              <a:spcAft>
                <a:spcPts val="500"/>
              </a:spcAft>
            </a:pPr>
            <a:r>
              <a:rPr sz="1700">
                <a:solidFill>
                  <a:srgbClr val="FFFFFF"/>
                </a:solidFill>
                <a:latin typeface="Aptos"/>
              </a:rPr>
              <a:t>Biographical accounts often connect the hymn with hope during her husband Ron Sleeth’s illness and death.</a:t>
            </a:r>
          </a:p>
          <a:p>
            <a:pPr>
              <a:lnSpc>
                <a:spcPct val="105000"/>
              </a:lnSpc>
              <a:spcAft>
                <a:spcPts val="500"/>
              </a:spcAft>
            </a:pPr>
            <a:r>
              <a:rPr sz="1700">
                <a:solidFill>
                  <a:srgbClr val="FFFFFF"/>
                </a:solidFill>
                <a:latin typeface="Aptos"/>
              </a:rPr>
              <a:t>The anthem was later adapted for congregational singing and entered many Protestant and ecumenical hymnals.</a:t>
            </a:r>
          </a:p>
          <a:p>
            <a:pPr>
              <a:lnSpc>
                <a:spcPct val="105000"/>
              </a:lnSpc>
              <a:spcAft>
                <a:spcPts val="500"/>
              </a:spcAft>
            </a:pPr>
            <a:r>
              <a:rPr sz="1700">
                <a:solidFill>
                  <a:srgbClr val="FFFFFF"/>
                </a:solidFill>
                <a:latin typeface="Aptos"/>
              </a:rPr>
              <a:t>The tune name PROMISE fits both the music and the central message of the text.</a:t>
            </a:r>
          </a:p>
        </p:txBody>
      </p:sp>
      <p:sp>
        <p:nvSpPr>
          <p:cNvPr id="7" name="TextBox 6"/>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58368" y="475488"/>
            <a:ext cx="10881360" cy="685800"/>
          </a:xfrm>
          <a:prstGeom prst="rect">
            <a:avLst/>
          </a:prstGeom>
          <a:noFill/>
        </p:spPr>
        <p:txBody>
          <a:bodyPr wrap="none">
            <a:spAutoFit/>
          </a:bodyPr>
          <a:lstStyle/>
          <a:p>
            <a:pPr algn="l"/>
            <a:r>
              <a:rPr sz="3400" b="1">
                <a:solidFill>
                  <a:srgbClr val="FFFFFF"/>
                </a:solidFill>
                <a:latin typeface="Georgia"/>
              </a:rPr>
              <a:t>Why This Hymn Matters Today</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E8E8E8"/>
                </a:solidFill>
                <a:latin typeface="Aptos"/>
              </a:rPr>
              <a:t>A gentle song for seasons of waiting, loss, and renewal</a:t>
            </a:r>
          </a:p>
        </p:txBody>
      </p:sp>
      <p:sp>
        <p:nvSpPr>
          <p:cNvPr id="5" name="Rounded Rectangle 4"/>
          <p:cNvSpPr/>
          <p:nvPr/>
        </p:nvSpPr>
        <p:spPr>
          <a:xfrm>
            <a:off x="685800" y="1508760"/>
            <a:ext cx="6583680" cy="4343400"/>
          </a:xfrm>
          <a:prstGeom prst="roundRect">
            <a:avLst/>
          </a:prstGeom>
          <a:solidFill>
            <a:srgbClr val="00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95528" y="1600200"/>
            <a:ext cx="6355080" cy="4160520"/>
          </a:xfrm>
          <a:prstGeom prst="rect">
            <a:avLst/>
          </a:prstGeom>
          <a:noFill/>
        </p:spPr>
        <p:txBody>
          <a:bodyPr wrap="square">
            <a:spAutoFit/>
          </a:bodyPr>
          <a:lstStyle/>
          <a:p>
            <a:pPr>
              <a:lnSpc>
                <a:spcPct val="105000"/>
              </a:lnSpc>
              <a:spcAft>
                <a:spcPts val="500"/>
              </a:spcAft>
            </a:pPr>
            <a:r>
              <a:rPr sz="1800">
                <a:solidFill>
                  <a:srgbClr val="FFFFFF"/>
                </a:solidFill>
                <a:latin typeface="Aptos"/>
              </a:rPr>
              <a:t>It gives the church truthful language for hope without denying grief.</a:t>
            </a:r>
          </a:p>
          <a:p>
            <a:pPr>
              <a:lnSpc>
                <a:spcPct val="105000"/>
              </a:lnSpc>
              <a:spcAft>
                <a:spcPts val="500"/>
              </a:spcAft>
            </a:pPr>
            <a:r>
              <a:rPr sz="1800">
                <a:solidFill>
                  <a:srgbClr val="FFFFFF"/>
                </a:solidFill>
                <a:latin typeface="Aptos"/>
              </a:rPr>
              <a:t>It teaches resurrection through images that children and adults can grasp.</a:t>
            </a:r>
          </a:p>
          <a:p>
            <a:pPr>
              <a:lnSpc>
                <a:spcPct val="105000"/>
              </a:lnSpc>
              <a:spcAft>
                <a:spcPts val="500"/>
              </a:spcAft>
            </a:pPr>
            <a:r>
              <a:rPr sz="1800">
                <a:solidFill>
                  <a:srgbClr val="FFFFFF"/>
                </a:solidFill>
                <a:latin typeface="Aptos"/>
              </a:rPr>
              <a:t>It serves Easter, funerals, memorial services, and pastoral-care settings.</a:t>
            </a:r>
          </a:p>
          <a:p>
            <a:pPr>
              <a:lnSpc>
                <a:spcPct val="105000"/>
              </a:lnSpc>
              <a:spcAft>
                <a:spcPts val="500"/>
              </a:spcAft>
            </a:pPr>
            <a:r>
              <a:rPr sz="1800">
                <a:solidFill>
                  <a:srgbClr val="FFFFFF"/>
                </a:solidFill>
                <a:latin typeface="Aptos"/>
              </a:rPr>
              <a:t>It helps believers trust God’s hidden work when outcomes are unclear.</a:t>
            </a:r>
          </a:p>
        </p:txBody>
      </p:sp>
      <p:sp>
        <p:nvSpPr>
          <p:cNvPr id="7" name="TextBox 6"/>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4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731520" y="2331720"/>
            <a:ext cx="10424160" cy="731520"/>
          </a:xfrm>
          <a:prstGeom prst="rect">
            <a:avLst/>
          </a:prstGeom>
          <a:noFill/>
        </p:spPr>
        <p:txBody>
          <a:bodyPr wrap="square" lIns="109728" rIns="109728" tIns="109728" bIns="109728">
            <a:spAutoFit/>
          </a:bodyPr>
          <a:lstStyle/>
          <a:p>
            <a:pPr>
              <a:spcAft>
                <a:spcPts val="400"/>
              </a:spcAft>
            </a:pPr>
            <a:r>
              <a:rPr sz="3800" b="1">
                <a:solidFill>
                  <a:srgbClr val="FFFFFF"/>
                </a:solidFill>
                <a:latin typeface="Aptos"/>
              </a:rPr>
              <a:t>Biblical Foundation</a:t>
            </a:r>
          </a:p>
        </p:txBody>
      </p:sp>
      <p:sp>
        <p:nvSpPr>
          <p:cNvPr id="4" name="TextBox 3"/>
          <p:cNvSpPr txBox="1"/>
          <p:nvPr/>
        </p:nvSpPr>
        <p:spPr>
          <a:xfrm>
            <a:off x="786384" y="3063240"/>
            <a:ext cx="9326880" cy="475488"/>
          </a:xfrm>
          <a:prstGeom prst="rect">
            <a:avLst/>
          </a:prstGeom>
          <a:noFill/>
        </p:spPr>
        <p:txBody>
          <a:bodyPr wrap="square" lIns="109728" rIns="109728" tIns="109728" bIns="109728">
            <a:spAutoFit/>
          </a:bodyPr>
          <a:lstStyle/>
          <a:p>
            <a:pPr>
              <a:spcAft>
                <a:spcPts val="400"/>
              </a:spcAft>
            </a:pPr>
            <a:r>
              <a:rPr sz="1700" b="0">
                <a:solidFill>
                  <a:srgbClr val="EBEBEB"/>
                </a:solidFill>
                <a:latin typeface="Aptos"/>
              </a:rPr>
              <a:t>Seed, seasons, waiting, and the promise of life in Christ</a:t>
            </a:r>
          </a:p>
        </p:txBody>
      </p:sp>
      <p:sp>
        <p:nvSpPr>
          <p:cNvPr id="5" name="TextBox 4"/>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EDF1E7"/>
        </a:solidFill>
        <a:effectLst/>
      </p:bgPr>
    </p:bg>
    <p:spTree>
      <p:nvGrpSpPr>
        <p:cNvPr id="1" name=""/>
        <p:cNvGrpSpPr/>
        <p:nvPr/>
      </p:nvGrpSpPr>
      <p:grpSpPr/>
      <p:pic>
        <p:nvPicPr>
          <p:cNvPr id="2" name="Picture 1" descr="visual_3_side.jpg"/>
          <p:cNvPicPr>
            <a:picLocks noChangeAspect="1"/>
          </p:cNvPicPr>
          <p:nvPr/>
        </p:nvPicPr>
        <p:blipFill>
          <a:blip r:embed="rId2"/>
          <a:stretch>
            <a:fillRect/>
          </a:stretch>
        </p:blipFill>
        <p:spPr>
          <a:xfrm>
            <a:off x="7315200" y="0"/>
            <a:ext cx="4873752" cy="6858000"/>
          </a:xfrm>
          <a:prstGeom prst="rect">
            <a:avLst/>
          </a:prstGeom>
        </p:spPr>
      </p:pic>
      <p:sp>
        <p:nvSpPr>
          <p:cNvPr id="3" name="TextBox 2"/>
          <p:cNvSpPr txBox="1"/>
          <p:nvPr/>
        </p:nvSpPr>
        <p:spPr>
          <a:xfrm>
            <a:off x="658368" y="475488"/>
            <a:ext cx="6126480" cy="685800"/>
          </a:xfrm>
          <a:prstGeom prst="rect">
            <a:avLst/>
          </a:prstGeom>
          <a:noFill/>
        </p:spPr>
        <p:txBody>
          <a:bodyPr wrap="none">
            <a:spAutoFit/>
          </a:bodyPr>
          <a:lstStyle/>
          <a:p>
            <a:pPr algn="l"/>
            <a:r>
              <a:rPr sz="3400" b="1">
                <a:solidFill>
                  <a:srgbClr val="0D263A"/>
                </a:solidFill>
                <a:latin typeface="Georgia"/>
              </a:rPr>
              <a:t>Scripture That Grounds the Hymn</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555555"/>
                </a:solidFill>
                <a:latin typeface="Aptos"/>
              </a:rPr>
              <a:t>Direct and thematic connections</a:t>
            </a:r>
          </a:p>
        </p:txBody>
      </p:sp>
      <p:sp>
        <p:nvSpPr>
          <p:cNvPr id="5" name="Rounded Rectangle 4"/>
          <p:cNvSpPr/>
          <p:nvPr/>
        </p:nvSpPr>
        <p:spPr>
          <a:xfrm>
            <a:off x="685800" y="1508760"/>
            <a:ext cx="6309360" cy="4434840"/>
          </a:xfrm>
          <a:prstGeom prst="round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95528" y="1600200"/>
            <a:ext cx="6080760" cy="4251959"/>
          </a:xfrm>
          <a:prstGeom prst="rect">
            <a:avLst/>
          </a:prstGeom>
          <a:noFill/>
        </p:spPr>
        <p:txBody>
          <a:bodyPr wrap="square">
            <a:spAutoFit/>
          </a:bodyPr>
          <a:lstStyle/>
          <a:p>
            <a:pPr>
              <a:lnSpc>
                <a:spcPct val="105000"/>
              </a:lnSpc>
              <a:spcAft>
                <a:spcPts val="500"/>
              </a:spcAft>
            </a:pPr>
            <a:r>
              <a:rPr sz="1620">
                <a:solidFill>
                  <a:srgbClr val="1C1B18"/>
                </a:solidFill>
                <a:latin typeface="Aptos"/>
              </a:rPr>
              <a:t>John 12:24 — a grain falls, dies, and bears fruit.</a:t>
            </a:r>
          </a:p>
          <a:p>
            <a:pPr>
              <a:lnSpc>
                <a:spcPct val="105000"/>
              </a:lnSpc>
              <a:spcAft>
                <a:spcPts val="500"/>
              </a:spcAft>
            </a:pPr>
            <a:r>
              <a:rPr sz="1620">
                <a:solidFill>
                  <a:srgbClr val="1C1B18"/>
                </a:solidFill>
                <a:latin typeface="Aptos"/>
              </a:rPr>
              <a:t>1 Corinthians 15:36-38 — seed imagery helps the church speak of resurrection.</a:t>
            </a:r>
          </a:p>
          <a:p>
            <a:pPr>
              <a:lnSpc>
                <a:spcPct val="105000"/>
              </a:lnSpc>
              <a:spcAft>
                <a:spcPts val="500"/>
              </a:spcAft>
            </a:pPr>
            <a:r>
              <a:rPr sz="1620">
                <a:solidFill>
                  <a:srgbClr val="1C1B18"/>
                </a:solidFill>
                <a:latin typeface="Aptos"/>
              </a:rPr>
              <a:t>Romans 8:18-25 — creation groans while believers wait in hope.</a:t>
            </a:r>
          </a:p>
          <a:p>
            <a:pPr>
              <a:lnSpc>
                <a:spcPct val="105000"/>
              </a:lnSpc>
              <a:spcAft>
                <a:spcPts val="500"/>
              </a:spcAft>
            </a:pPr>
            <a:r>
              <a:rPr sz="1620">
                <a:solidFill>
                  <a:srgbClr val="1C1B18"/>
                </a:solidFill>
                <a:latin typeface="Aptos"/>
              </a:rPr>
              <a:t>Ecclesiastes 3:1-8 — every season is held within God’s time.</a:t>
            </a:r>
          </a:p>
          <a:p>
            <a:pPr>
              <a:lnSpc>
                <a:spcPct val="105000"/>
              </a:lnSpc>
              <a:spcAft>
                <a:spcPts val="500"/>
              </a:spcAft>
            </a:pPr>
            <a:r>
              <a:rPr sz="1620">
                <a:solidFill>
                  <a:srgbClr val="1C1B18"/>
                </a:solidFill>
                <a:latin typeface="Aptos"/>
              </a:rPr>
              <a:t>Isaiah 43:19 — God brings forth a new thing where life seemed impossible.</a:t>
            </a:r>
          </a:p>
        </p:txBody>
      </p:sp>
      <p:sp>
        <p:nvSpPr>
          <p:cNvPr id="7" name="TextBox 6"/>
          <p:cNvSpPr txBox="1"/>
          <p:nvPr/>
        </p:nvSpPr>
        <p:spPr>
          <a:xfrm>
            <a:off x="411480" y="6473952"/>
            <a:ext cx="11338560" cy="228600"/>
          </a:xfrm>
          <a:prstGeom prst="rect">
            <a:avLst/>
          </a:prstGeom>
          <a:noFill/>
        </p:spPr>
        <p:txBody>
          <a:bodyPr wrap="none">
            <a:spAutoFit/>
          </a:bodyPr>
          <a:lstStyle/>
          <a:p>
            <a:pPr algn="ctr"/>
            <a:r>
              <a:rPr sz="850">
                <a:solidFill>
                  <a:srgbClr val="505050"/>
                </a:solidFill>
                <a:latin typeface="Aptos"/>
              </a:rP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58368" y="475488"/>
            <a:ext cx="10881360" cy="685800"/>
          </a:xfrm>
          <a:prstGeom prst="rect">
            <a:avLst/>
          </a:prstGeom>
          <a:noFill/>
        </p:spPr>
        <p:txBody>
          <a:bodyPr wrap="none">
            <a:spAutoFit/>
          </a:bodyPr>
          <a:lstStyle/>
          <a:p>
            <a:pPr algn="l"/>
            <a:r>
              <a:rPr sz="3400" b="1">
                <a:solidFill>
                  <a:srgbClr val="FFFFFF"/>
                </a:solidFill>
                <a:latin typeface="Georgia"/>
              </a:rPr>
              <a:t>John 12:24: Life Through Death</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E8E8E8"/>
                </a:solidFill>
                <a:latin typeface="Aptos"/>
              </a:rPr>
              <a:t>The seed image is at the heart of Christian hope</a:t>
            </a:r>
          </a:p>
        </p:txBody>
      </p:sp>
      <p:sp>
        <p:nvSpPr>
          <p:cNvPr id="5" name="TextBox 4"/>
          <p:cNvSpPr txBox="1"/>
          <p:nvPr/>
        </p:nvSpPr>
        <p:spPr>
          <a:xfrm>
            <a:off x="777240" y="1645920"/>
            <a:ext cx="6126480" cy="2011680"/>
          </a:xfrm>
          <a:prstGeom prst="rect">
            <a:avLst/>
          </a:prstGeom>
          <a:noFill/>
        </p:spPr>
        <p:txBody>
          <a:bodyPr wrap="none">
            <a:spAutoFit/>
          </a:bodyPr>
          <a:lstStyle/>
          <a:p/>
        </p:txBody>
      </p:sp>
      <p:sp>
        <p:nvSpPr>
          <p:cNvPr id="6" name="Rounded Rectangle 5"/>
          <p:cNvSpPr/>
          <p:nvPr/>
        </p:nvSpPr>
        <p:spPr>
          <a:xfrm>
            <a:off x="777240" y="1645920"/>
            <a:ext cx="6126480" cy="2011680"/>
          </a:xfrm>
          <a:prstGeom prst="roundRect">
            <a:avLst/>
          </a:prstGeom>
          <a:solidFill>
            <a:srgbClr val="00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 y="1645920"/>
            <a:ext cx="6126480" cy="2011680"/>
          </a:xfrm>
          <a:prstGeom prst="rect">
            <a:avLst/>
          </a:prstGeom>
          <a:noFill/>
        </p:spPr>
        <p:txBody>
          <a:bodyPr wrap="square" lIns="109728" rIns="109728" tIns="109728" bIns="109728">
            <a:spAutoFit/>
          </a:bodyPr>
          <a:lstStyle/>
          <a:p>
            <a:pPr>
              <a:spcAft>
                <a:spcPts val="400"/>
              </a:spcAft>
            </a:pPr>
            <a:r>
              <a:rPr sz="2000" b="0">
                <a:solidFill>
                  <a:srgbClr val="FFFFFF"/>
                </a:solidFill>
                <a:latin typeface="Aptos"/>
              </a:rPr>
              <a:t>Jesus speaks of a grain that must fall into the earth and die before it bears fruit. The hymn’s nature imagery resonates with this biblical pattern: hiddenness, surrender, waiting, and the fruitfulness God gives.</a:t>
            </a:r>
          </a:p>
        </p:txBody>
      </p:sp>
      <p:sp>
        <p:nvSpPr>
          <p:cNvPr id="8" name="TextBox 7"/>
          <p:cNvSpPr txBox="1"/>
          <p:nvPr/>
        </p:nvSpPr>
        <p:spPr>
          <a:xfrm>
            <a:off x="777240" y="3931920"/>
            <a:ext cx="5943600" cy="1188720"/>
          </a:xfrm>
          <a:prstGeom prst="rect">
            <a:avLst/>
          </a:prstGeom>
          <a:noFill/>
        </p:spPr>
        <p:txBody>
          <a:bodyPr wrap="none">
            <a:spAutoFit/>
          </a:bodyPr>
          <a:lstStyle/>
          <a:p/>
        </p:txBody>
      </p:sp>
      <p:sp>
        <p:nvSpPr>
          <p:cNvPr id="9" name="Rounded Rectangle 8"/>
          <p:cNvSpPr/>
          <p:nvPr/>
        </p:nvSpPr>
        <p:spPr>
          <a:xfrm>
            <a:off x="777240" y="3931920"/>
            <a:ext cx="5943600" cy="1188720"/>
          </a:xfrm>
          <a:prstGeom prst="roundRect">
            <a:avLst/>
          </a:prstGeom>
          <a:solidFill>
            <a:srgbClr val="00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77240" y="3931920"/>
            <a:ext cx="5943600" cy="1188720"/>
          </a:xfrm>
          <a:prstGeom prst="rect">
            <a:avLst/>
          </a:prstGeom>
          <a:noFill/>
        </p:spPr>
        <p:txBody>
          <a:bodyPr wrap="square" lIns="109728" rIns="109728" tIns="109728" bIns="109728">
            <a:spAutoFit/>
          </a:bodyPr>
          <a:lstStyle/>
          <a:p>
            <a:pPr>
              <a:spcAft>
                <a:spcPts val="400"/>
              </a:spcAft>
            </a:pPr>
            <a:r>
              <a:rPr sz="1800" b="0">
                <a:solidFill>
                  <a:srgbClr val="FFF6D2"/>
                </a:solidFill>
                <a:latin typeface="Aptos"/>
              </a:rPr>
              <a:t>Teaching emphasis: Christian hope is not vague optimism. It is grounded in God’s power to bring life where human sight sees only an ending.</a:t>
            </a:r>
          </a:p>
        </p:txBody>
      </p:sp>
      <p:sp>
        <p:nvSpPr>
          <p:cNvPr id="11" name="TextBox 10"/>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58368" y="475488"/>
            <a:ext cx="10881360" cy="685800"/>
          </a:xfrm>
          <a:prstGeom prst="rect">
            <a:avLst/>
          </a:prstGeom>
          <a:noFill/>
        </p:spPr>
        <p:txBody>
          <a:bodyPr wrap="none">
            <a:spAutoFit/>
          </a:bodyPr>
          <a:lstStyle/>
          <a:p>
            <a:pPr algn="l"/>
            <a:r>
              <a:rPr sz="3400" b="1">
                <a:solidFill>
                  <a:srgbClr val="FFFFFF"/>
                </a:solidFill>
                <a:latin typeface="Georgia"/>
              </a:rPr>
              <a:t>Romans 8: Waiting With Hope</a:t>
            </a:r>
          </a:p>
        </p:txBody>
      </p:sp>
      <p:sp>
        <p:nvSpPr>
          <p:cNvPr id="4" name="TextBox 3"/>
          <p:cNvSpPr txBox="1"/>
          <p:nvPr/>
        </p:nvSpPr>
        <p:spPr>
          <a:xfrm>
            <a:off x="694944" y="1115568"/>
            <a:ext cx="9784080" cy="384048"/>
          </a:xfrm>
          <a:prstGeom prst="rect">
            <a:avLst/>
          </a:prstGeom>
          <a:noFill/>
        </p:spPr>
        <p:txBody>
          <a:bodyPr wrap="none">
            <a:spAutoFit/>
          </a:bodyPr>
          <a:lstStyle/>
          <a:p>
            <a:r>
              <a:rPr sz="1400">
                <a:solidFill>
                  <a:srgbClr val="E8E8E8"/>
                </a:solidFill>
                <a:latin typeface="Aptos"/>
              </a:rPr>
              <a:t>Creation groans, but God has not finished his work</a:t>
            </a:r>
          </a:p>
        </p:txBody>
      </p:sp>
      <p:sp>
        <p:nvSpPr>
          <p:cNvPr id="5" name="Rounded Rectangle 4"/>
          <p:cNvSpPr/>
          <p:nvPr/>
        </p:nvSpPr>
        <p:spPr>
          <a:xfrm>
            <a:off x="777240" y="1691640"/>
            <a:ext cx="6309360" cy="3063240"/>
          </a:xfrm>
          <a:prstGeom prst="roundRect">
            <a:avLst/>
          </a:prstGeom>
          <a:solidFill>
            <a:srgbClr val="000000"/>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86968" y="1783080"/>
            <a:ext cx="6080760" cy="2880360"/>
          </a:xfrm>
          <a:prstGeom prst="rect">
            <a:avLst/>
          </a:prstGeom>
          <a:noFill/>
        </p:spPr>
        <p:txBody>
          <a:bodyPr wrap="square">
            <a:spAutoFit/>
          </a:bodyPr>
          <a:lstStyle/>
          <a:p>
            <a:pPr>
              <a:lnSpc>
                <a:spcPct val="105000"/>
              </a:lnSpc>
              <a:spcAft>
                <a:spcPts val="500"/>
              </a:spcAft>
            </a:pPr>
            <a:r>
              <a:rPr sz="1900">
                <a:solidFill>
                  <a:srgbClr val="FFFFFF"/>
                </a:solidFill>
                <a:latin typeface="Aptos"/>
              </a:rPr>
              <a:t>The present season may include suffering, decay, and unanswered questions.</a:t>
            </a:r>
          </a:p>
          <a:p>
            <a:pPr>
              <a:lnSpc>
                <a:spcPct val="105000"/>
              </a:lnSpc>
              <a:spcAft>
                <a:spcPts val="500"/>
              </a:spcAft>
            </a:pPr>
            <a:r>
              <a:rPr sz="1900">
                <a:solidFill>
                  <a:srgbClr val="FFFFFF"/>
                </a:solidFill>
                <a:latin typeface="Aptos"/>
              </a:rPr>
              <a:t>Christian hope waits for the redemption God has promised.</a:t>
            </a:r>
          </a:p>
          <a:p>
            <a:pPr>
              <a:lnSpc>
                <a:spcPct val="105000"/>
              </a:lnSpc>
              <a:spcAft>
                <a:spcPts val="500"/>
              </a:spcAft>
            </a:pPr>
            <a:r>
              <a:rPr sz="1900">
                <a:solidFill>
                  <a:srgbClr val="FFFFFF"/>
                </a:solidFill>
                <a:latin typeface="Aptos"/>
              </a:rPr>
              <a:t>The hymn gives worshipers a way to sing patiently, not triumphalistically.</a:t>
            </a:r>
          </a:p>
        </p:txBody>
      </p:sp>
      <p:sp>
        <p:nvSpPr>
          <p:cNvPr id="7" name="TextBox 6"/>
          <p:cNvSpPr txBox="1"/>
          <p:nvPr/>
        </p:nvSpPr>
        <p:spPr>
          <a:xfrm>
            <a:off x="411480" y="6473952"/>
            <a:ext cx="11338560" cy="228600"/>
          </a:xfrm>
          <a:prstGeom prst="rect">
            <a:avLst/>
          </a:prstGeom>
          <a:noFill/>
        </p:spPr>
        <p:txBody>
          <a:bodyPr wrap="none">
            <a:spAutoFit/>
          </a:bodyPr>
          <a:lstStyle/>
          <a:p>
            <a:pPr algn="ctr"/>
            <a:r>
              <a:rPr sz="850">
                <a:solidFill>
                  <a:srgbClr val="E1E1E1"/>
                </a:solidFill>
                <a:latin typeface="Aptos"/>
              </a:rP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Hymn of Promise Teaching Guide</dc:title>
  <dc:subject>Hymn study resource</dc:subject>
  <dc:creator>HymnInfo.com</dc:creator>
  <cp:keywords>hymn study, Christian worship, church teaching, HymnInfo</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