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iknow_assets/visual_1_dark.jpg">    </p:cNvPr>
          <p:cNvPicPr>
            <a:picLocks noChangeAspect="1"/>
          </p:cNvPicPr>
          <p:nvPr/>
        </p:nvPicPr>
        <p:blipFill>
          <a:blip r:embed="rId1"/>
          <a:srcRect l="1" r="1" t="0" b="0"/>
          <a:stretch/>
        </p:blipFill>
        <p:spPr>
          <a:xfrm>
            <a:off x="0" y="0"/>
            <a:ext cx="12191695" cy="6858000"/>
          </a:xfrm>
          <a:prstGeom prst="rect">
            <a:avLst/>
          </a:prstGeom>
        </p:spPr>
      </p:pic>
      <p:sp>
        <p:nvSpPr>
          <p:cNvPr id="3" name="Text 0"/>
          <p:cNvSpPr/>
          <p:nvPr/>
        </p:nvSpPr>
        <p:spPr>
          <a:xfrm>
            <a:off x="640080" y="713232"/>
            <a:ext cx="6903720" cy="1234440"/>
          </a:xfrm>
          <a:prstGeom prst="rect">
            <a:avLst/>
          </a:prstGeom>
          <a:noFill/>
          <a:ln/>
        </p:spPr>
        <p:txBody>
          <a:bodyPr wrap="square" lIns="0" tIns="0" rIns="0" bIns="0" rtlCol="0" anchor="ctr">
            <a:normAutofit/>
          </a:bodyPr>
          <a:lstStyle/>
          <a:p>
            <a:pPr indent="0" marL="0">
              <a:buNone/>
            </a:pPr>
            <a:r>
              <a:rPr lang="en-US" sz="4100" b="1" dirty="0">
                <a:solidFill>
                  <a:srgbClr val="FFFFFF"/>
                </a:solidFill>
                <a:latin typeface="Georgia" pitchFamily="34" charset="0"/>
                <a:ea typeface="Georgia" pitchFamily="34" charset="-122"/>
                <a:cs typeface="Georgia" pitchFamily="34" charset="-120"/>
              </a:rPr>
              <a:t>I Know Whom</a:t>
            </a:r>
            <a:endParaRPr lang="en-US" sz="4100" dirty="0"/>
          </a:p>
          <a:p>
            <a:pPr indent="0" marL="0">
              <a:buNone/>
            </a:pPr>
            <a:r>
              <a:rPr lang="en-US" sz="4100" b="1" dirty="0">
                <a:solidFill>
                  <a:srgbClr val="FFFFFF"/>
                </a:solidFill>
                <a:latin typeface="Georgia" pitchFamily="34" charset="0"/>
                <a:ea typeface="Georgia" pitchFamily="34" charset="-122"/>
                <a:cs typeface="Georgia" pitchFamily="34" charset="-120"/>
              </a:rPr>
              <a:t>I Have Believed</a:t>
            </a:r>
            <a:endParaRPr lang="en-US" sz="4100" dirty="0"/>
          </a:p>
        </p:txBody>
      </p:sp>
      <p:sp>
        <p:nvSpPr>
          <p:cNvPr id="4" name="Text 1"/>
          <p:cNvSpPr/>
          <p:nvPr/>
        </p:nvSpPr>
        <p:spPr>
          <a:xfrm>
            <a:off x="685800" y="2057400"/>
            <a:ext cx="6629400" cy="320040"/>
          </a:xfrm>
          <a:prstGeom prst="rect">
            <a:avLst/>
          </a:prstGeom>
          <a:noFill/>
          <a:ln/>
        </p:spPr>
        <p:txBody>
          <a:bodyPr wrap="square" lIns="0" tIns="0" rIns="0" bIns="0" rtlCol="0" anchor="ctr">
            <a:normAutofit/>
          </a:bodyPr>
          <a:lstStyle/>
          <a:p>
            <a:pPr indent="0" marL="0">
              <a:buNone/>
            </a:pPr>
            <a:r>
              <a:rPr lang="en-US" sz="2000" i="1" dirty="0">
                <a:solidFill>
                  <a:srgbClr val="F5D98E"/>
                </a:solidFill>
                <a:latin typeface="Georgia" pitchFamily="34" charset="0"/>
                <a:ea typeface="Georgia" pitchFamily="34" charset="-122"/>
                <a:cs typeface="Georgia" pitchFamily="34" charset="-120"/>
              </a:rPr>
              <a:t>Assurance in the Faithful Christ</a:t>
            </a:r>
            <a:endParaRPr lang="en-US" sz="2000" dirty="0"/>
          </a:p>
        </p:txBody>
      </p:sp>
      <p:sp>
        <p:nvSpPr>
          <p:cNvPr id="5" name="Shape 2"/>
          <p:cNvSpPr/>
          <p:nvPr/>
        </p:nvSpPr>
        <p:spPr>
          <a:xfrm>
            <a:off x="685800" y="2496312"/>
            <a:ext cx="4297680" cy="0"/>
          </a:xfrm>
          <a:prstGeom prst="line">
            <a:avLst/>
          </a:prstGeom>
          <a:noFill/>
          <a:ln w="12700">
            <a:solidFill>
              <a:srgbClr val="D5A64F"/>
            </a:solidFill>
            <a:prstDash val="solid"/>
          </a:ln>
        </p:spPr>
      </p:sp>
      <p:sp>
        <p:nvSpPr>
          <p:cNvPr id="6" name="Shape 3"/>
          <p:cNvSpPr/>
          <p:nvPr/>
        </p:nvSpPr>
        <p:spPr>
          <a:xfrm>
            <a:off x="685800" y="4434840"/>
            <a:ext cx="6812280" cy="1371600"/>
          </a:xfrm>
          <a:prstGeom prst="roundRect">
            <a:avLst/>
          </a:prstGeom>
          <a:solidFill>
            <a:srgbClr val="0E2B48">
              <a:alpha val="97000"/>
            </a:srgbClr>
          </a:solidFill>
          <a:ln w="12700">
            <a:solidFill>
              <a:srgbClr val="D5A64F"/>
            </a:solidFill>
            <a:prstDash val="solid"/>
          </a:ln>
        </p:spPr>
      </p:sp>
      <p:sp>
        <p:nvSpPr>
          <p:cNvPr id="7" name="Text 4"/>
          <p:cNvSpPr/>
          <p:nvPr/>
        </p:nvSpPr>
        <p:spPr>
          <a:xfrm>
            <a:off x="914400" y="4736592"/>
            <a:ext cx="6355080" cy="256032"/>
          </a:xfrm>
          <a:prstGeom prst="rect">
            <a:avLst/>
          </a:prstGeom>
          <a:noFill/>
          <a:ln/>
        </p:spPr>
        <p:txBody>
          <a:bodyPr wrap="square" lIns="0" tIns="0" rIns="0" bIns="0" rtlCol="0" anchor="ctr">
            <a:normAutofit/>
          </a:bodyPr>
          <a:lstStyle/>
          <a:p>
            <a:pPr algn="ctr" indent="0" marL="0">
              <a:buNone/>
            </a:pPr>
            <a:r>
              <a:rPr lang="en-US" sz="1350" dirty="0">
                <a:solidFill>
                  <a:srgbClr val="FFFFFF"/>
                </a:solidFill>
                <a:latin typeface="Aptos" pitchFamily="34" charset="0"/>
                <a:ea typeface="Aptos" pitchFamily="34" charset="-122"/>
                <a:cs typeface="Aptos" pitchFamily="34" charset="-120"/>
              </a:rPr>
              <a:t>A Teaching Guide for Pastors, Teachers, and Worship Leaders</a:t>
            </a:r>
            <a:endParaRPr lang="en-US" sz="1350" dirty="0"/>
          </a:p>
        </p:txBody>
      </p:sp>
      <p:sp>
        <p:nvSpPr>
          <p:cNvPr id="8" name="Text 5"/>
          <p:cNvSpPr/>
          <p:nvPr/>
        </p:nvSpPr>
        <p:spPr>
          <a:xfrm>
            <a:off x="914400" y="5230368"/>
            <a:ext cx="6355080" cy="219456"/>
          </a:xfrm>
          <a:prstGeom prst="rect">
            <a:avLst/>
          </a:prstGeom>
          <a:noFill/>
          <a:ln/>
        </p:spPr>
        <p:txBody>
          <a:bodyPr wrap="square" lIns="0" tIns="0" rIns="0" bIns="0" rtlCol="0" anchor="ctr">
            <a:normAutofit/>
          </a:bodyPr>
          <a:lstStyle/>
          <a:p>
            <a:pPr algn="ctr" indent="0" marL="0">
              <a:buNone/>
            </a:pPr>
            <a:r>
              <a:rPr lang="en-US" sz="1050" dirty="0">
                <a:solidFill>
                  <a:srgbClr val="F7E6BE"/>
                </a:solidFill>
                <a:latin typeface="Aptos" pitchFamily="34" charset="0"/>
                <a:ea typeface="Aptos" pitchFamily="34" charset="-122"/>
                <a:cs typeface="Aptos" pitchFamily="34" charset="-120"/>
              </a:rPr>
              <a:t>Text: Daniel W. Whittle   •   Tune: EL NATHAN by James McGranahan   •   Key Scripture: 2 Timothy 1:12</a:t>
            </a:r>
            <a:endParaRPr lang="en-US" sz="1050" dirty="0"/>
          </a:p>
        </p:txBody>
      </p:sp>
      <p:sp>
        <p:nvSpPr>
          <p:cNvPr id="9" name="Text 6"/>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F7F0E4"/>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mnt/data/iknow_assets/visual_2.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Teaching Aim</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What this lesson helps the church receive</a:t>
            </a:r>
            <a:endParaRPr lang="en-US" sz="1050" dirty="0"/>
          </a:p>
        </p:txBody>
      </p:sp>
      <p:sp>
        <p:nvSpPr>
          <p:cNvPr id="6" name="Shape 3"/>
          <p:cNvSpPr/>
          <p:nvPr/>
        </p:nvSpPr>
        <p:spPr>
          <a:xfrm>
            <a:off x="841248" y="1508760"/>
            <a:ext cx="1965960" cy="3154680"/>
          </a:xfrm>
          <a:prstGeom prst="roundRect">
            <a:avLst>
              <a:gd name="adj" fmla="val 3721"/>
            </a:avLst>
          </a:prstGeom>
          <a:solidFill>
            <a:srgbClr val="FFFFFF">
              <a:alpha val="98000"/>
            </a:srgbClr>
          </a:solidFill>
          <a:ln w="12700">
            <a:solidFill>
              <a:srgbClr val="E7D6AF"/>
            </a:solidFill>
            <a:prstDash val="solid"/>
          </a:ln>
        </p:spPr>
      </p:sp>
      <p:sp>
        <p:nvSpPr>
          <p:cNvPr id="7" name="Text 4"/>
          <p:cNvSpPr/>
          <p:nvPr/>
        </p:nvSpPr>
        <p:spPr>
          <a:xfrm>
            <a:off x="1005840" y="1655064"/>
            <a:ext cx="1636776" cy="286207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UNDERSTAND</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Assurance rests in Christ’s faithfulness, not in complete knowledge of every mystery.</a:t>
            </a:r>
            <a:endParaRPr lang="en-US" sz="1220" dirty="0"/>
          </a:p>
        </p:txBody>
      </p:sp>
      <p:sp>
        <p:nvSpPr>
          <p:cNvPr id="8" name="Shape 5"/>
          <p:cNvSpPr/>
          <p:nvPr/>
        </p:nvSpPr>
        <p:spPr>
          <a:xfrm>
            <a:off x="841248" y="1508760"/>
            <a:ext cx="73152" cy="3154680"/>
          </a:xfrm>
          <a:prstGeom prst="rect">
            <a:avLst/>
          </a:prstGeom>
          <a:solidFill>
            <a:srgbClr val="0E2B48"/>
          </a:solidFill>
          <a:ln w="12700">
            <a:solidFill>
              <a:srgbClr val="0E2B48"/>
            </a:solidFill>
            <a:prstDash val="solid"/>
          </a:ln>
        </p:spPr>
      </p:sp>
      <p:sp>
        <p:nvSpPr>
          <p:cNvPr id="9" name="Shape 6"/>
          <p:cNvSpPr/>
          <p:nvPr/>
        </p:nvSpPr>
        <p:spPr>
          <a:xfrm>
            <a:off x="2926080" y="1508760"/>
            <a:ext cx="1965960" cy="3154680"/>
          </a:xfrm>
          <a:prstGeom prst="roundRect">
            <a:avLst>
              <a:gd name="adj" fmla="val 3721"/>
            </a:avLst>
          </a:prstGeom>
          <a:solidFill>
            <a:srgbClr val="FFFFFF">
              <a:alpha val="98000"/>
            </a:srgbClr>
          </a:solidFill>
          <a:ln w="12700">
            <a:solidFill>
              <a:srgbClr val="E7D6AF"/>
            </a:solidFill>
            <a:prstDash val="solid"/>
          </a:ln>
        </p:spPr>
      </p:sp>
      <p:sp>
        <p:nvSpPr>
          <p:cNvPr id="10" name="Text 7"/>
          <p:cNvSpPr/>
          <p:nvPr/>
        </p:nvSpPr>
        <p:spPr>
          <a:xfrm>
            <a:off x="3090672" y="1655064"/>
            <a:ext cx="1636776" cy="286207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FEEL</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The hymn gives courage to believers who carry questions, weakness, or uncertainty.</a:t>
            </a:r>
            <a:endParaRPr lang="en-US" sz="1220" dirty="0"/>
          </a:p>
        </p:txBody>
      </p:sp>
      <p:sp>
        <p:nvSpPr>
          <p:cNvPr id="11" name="Shape 8"/>
          <p:cNvSpPr/>
          <p:nvPr/>
        </p:nvSpPr>
        <p:spPr>
          <a:xfrm>
            <a:off x="2926080" y="1508760"/>
            <a:ext cx="73152" cy="3154680"/>
          </a:xfrm>
          <a:prstGeom prst="rect">
            <a:avLst/>
          </a:prstGeom>
          <a:solidFill>
            <a:srgbClr val="6D1E26"/>
          </a:solidFill>
          <a:ln w="12700">
            <a:solidFill>
              <a:srgbClr val="6D1E26"/>
            </a:solidFill>
            <a:prstDash val="solid"/>
          </a:ln>
        </p:spPr>
      </p:sp>
      <p:sp>
        <p:nvSpPr>
          <p:cNvPr id="12" name="Shape 9"/>
          <p:cNvSpPr/>
          <p:nvPr/>
        </p:nvSpPr>
        <p:spPr>
          <a:xfrm>
            <a:off x="5010912" y="1508760"/>
            <a:ext cx="1965960" cy="3154680"/>
          </a:xfrm>
          <a:prstGeom prst="roundRect">
            <a:avLst>
              <a:gd name="adj" fmla="val 3721"/>
            </a:avLst>
          </a:prstGeom>
          <a:solidFill>
            <a:srgbClr val="FFFFFF">
              <a:alpha val="98000"/>
            </a:srgbClr>
          </a:solidFill>
          <a:ln w="12700">
            <a:solidFill>
              <a:srgbClr val="E7D6AF"/>
            </a:solidFill>
            <a:prstDash val="solid"/>
          </a:ln>
        </p:spPr>
      </p:sp>
      <p:sp>
        <p:nvSpPr>
          <p:cNvPr id="13" name="Text 10"/>
          <p:cNvSpPr/>
          <p:nvPr/>
        </p:nvSpPr>
        <p:spPr>
          <a:xfrm>
            <a:off x="5175504" y="1655064"/>
            <a:ext cx="1636776" cy="286207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PRACTICE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Learners respond by entrusting themselves again to the Savior who is able to keep.</a:t>
            </a:r>
            <a:endParaRPr lang="en-US" sz="1220" dirty="0"/>
          </a:p>
        </p:txBody>
      </p:sp>
      <p:sp>
        <p:nvSpPr>
          <p:cNvPr id="14" name="Shape 11"/>
          <p:cNvSpPr/>
          <p:nvPr/>
        </p:nvSpPr>
        <p:spPr>
          <a:xfrm>
            <a:off x="5010912" y="1508760"/>
            <a:ext cx="73152" cy="3154680"/>
          </a:xfrm>
          <a:prstGeom prst="rect">
            <a:avLst/>
          </a:prstGeom>
          <a:solidFill>
            <a:srgbClr val="D5A64F"/>
          </a:solidFill>
          <a:ln w="12700">
            <a:solidFill>
              <a:srgbClr val="D5A64F"/>
            </a:solidFill>
            <a:prstDash val="solid"/>
          </a:ln>
        </p:spPr>
      </p:sp>
      <p:sp>
        <p:nvSpPr>
          <p:cNvPr id="15" name="Text 12"/>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mnt/data/iknow_assets/visual_3.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Hymn Identity</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A gospel testimony shaped by Scripture</a:t>
            </a:r>
            <a:endParaRPr lang="en-US" sz="1050" dirty="0"/>
          </a:p>
        </p:txBody>
      </p:sp>
      <p:sp>
        <p:nvSpPr>
          <p:cNvPr id="6" name="Shape 3"/>
          <p:cNvSpPr/>
          <p:nvPr/>
        </p:nvSpPr>
        <p:spPr>
          <a:xfrm>
            <a:off x="868680" y="1417320"/>
            <a:ext cx="2834640" cy="960120"/>
          </a:xfrm>
          <a:prstGeom prst="roundRect">
            <a:avLst>
              <a:gd name="adj" fmla="val 7619"/>
            </a:avLst>
          </a:prstGeom>
          <a:solidFill>
            <a:srgbClr val="FFFFFF">
              <a:alpha val="98000"/>
            </a:srgbClr>
          </a:solidFill>
          <a:ln w="12700">
            <a:solidFill>
              <a:srgbClr val="E7D6AF"/>
            </a:solidFill>
            <a:prstDash val="solid"/>
          </a:ln>
        </p:spPr>
      </p:sp>
      <p:sp>
        <p:nvSpPr>
          <p:cNvPr id="7" name="Text 4"/>
          <p:cNvSpPr/>
          <p:nvPr/>
        </p:nvSpPr>
        <p:spPr>
          <a:xfrm>
            <a:off x="1033272" y="1563624"/>
            <a:ext cx="2505456" cy="66751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TITLE AND FIRST LINE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“I Know Whom I Have Believed” opens with wonder before God’s gracious work.</a:t>
            </a:r>
            <a:endParaRPr lang="en-US" sz="1220" dirty="0"/>
          </a:p>
        </p:txBody>
      </p:sp>
      <p:sp>
        <p:nvSpPr>
          <p:cNvPr id="8" name="Shape 5"/>
          <p:cNvSpPr/>
          <p:nvPr/>
        </p:nvSpPr>
        <p:spPr>
          <a:xfrm>
            <a:off x="868680" y="1417320"/>
            <a:ext cx="73152" cy="960120"/>
          </a:xfrm>
          <a:prstGeom prst="rect">
            <a:avLst/>
          </a:prstGeom>
          <a:solidFill>
            <a:srgbClr val="0E2B48"/>
          </a:solidFill>
          <a:ln w="12700">
            <a:solidFill>
              <a:srgbClr val="0E2B48"/>
            </a:solidFill>
            <a:prstDash val="solid"/>
          </a:ln>
        </p:spPr>
      </p:sp>
      <p:sp>
        <p:nvSpPr>
          <p:cNvPr id="9" name="Shape 6"/>
          <p:cNvSpPr/>
          <p:nvPr/>
        </p:nvSpPr>
        <p:spPr>
          <a:xfrm>
            <a:off x="3977640" y="1417320"/>
            <a:ext cx="2834640" cy="960120"/>
          </a:xfrm>
          <a:prstGeom prst="roundRect">
            <a:avLst>
              <a:gd name="adj" fmla="val 7619"/>
            </a:avLst>
          </a:prstGeom>
          <a:solidFill>
            <a:srgbClr val="FFFFFF">
              <a:alpha val="98000"/>
            </a:srgbClr>
          </a:solidFill>
          <a:ln w="12700">
            <a:solidFill>
              <a:srgbClr val="E7D6AF"/>
            </a:solidFill>
            <a:prstDash val="solid"/>
          </a:ln>
        </p:spPr>
      </p:sp>
      <p:sp>
        <p:nvSpPr>
          <p:cNvPr id="10" name="Text 7"/>
          <p:cNvSpPr/>
          <p:nvPr/>
        </p:nvSpPr>
        <p:spPr>
          <a:xfrm>
            <a:off x="4142232" y="1563624"/>
            <a:ext cx="2505456" cy="66751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TEXT</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Daniel W. Whittle, an American evangelist and gospel hymn writer.</a:t>
            </a:r>
            <a:endParaRPr lang="en-US" sz="1220" dirty="0"/>
          </a:p>
        </p:txBody>
      </p:sp>
      <p:sp>
        <p:nvSpPr>
          <p:cNvPr id="11" name="Shape 8"/>
          <p:cNvSpPr/>
          <p:nvPr/>
        </p:nvSpPr>
        <p:spPr>
          <a:xfrm>
            <a:off x="3977640" y="1417320"/>
            <a:ext cx="73152" cy="960120"/>
          </a:xfrm>
          <a:prstGeom prst="rect">
            <a:avLst/>
          </a:prstGeom>
          <a:solidFill>
            <a:srgbClr val="0E2B48"/>
          </a:solidFill>
          <a:ln w="12700">
            <a:solidFill>
              <a:srgbClr val="0E2B48"/>
            </a:solidFill>
            <a:prstDash val="solid"/>
          </a:ln>
        </p:spPr>
      </p:sp>
      <p:sp>
        <p:nvSpPr>
          <p:cNvPr id="12" name="Shape 9"/>
          <p:cNvSpPr/>
          <p:nvPr/>
        </p:nvSpPr>
        <p:spPr>
          <a:xfrm>
            <a:off x="868680" y="2615184"/>
            <a:ext cx="2834640" cy="960120"/>
          </a:xfrm>
          <a:prstGeom prst="roundRect">
            <a:avLst>
              <a:gd name="adj" fmla="val 7619"/>
            </a:avLst>
          </a:prstGeom>
          <a:solidFill>
            <a:srgbClr val="FFFFFF">
              <a:alpha val="98000"/>
            </a:srgbClr>
          </a:solidFill>
          <a:ln w="12700">
            <a:solidFill>
              <a:srgbClr val="E7D6AF"/>
            </a:solidFill>
            <a:prstDash val="solid"/>
          </a:ln>
        </p:spPr>
      </p:sp>
      <p:sp>
        <p:nvSpPr>
          <p:cNvPr id="13" name="Text 10"/>
          <p:cNvSpPr/>
          <p:nvPr/>
        </p:nvSpPr>
        <p:spPr>
          <a:xfrm>
            <a:off x="1033272" y="2761488"/>
            <a:ext cx="2505456" cy="66751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TUNE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EL NATHAN by James McGranahan, named after Whittle’s pseudonym.</a:t>
            </a:r>
            <a:endParaRPr lang="en-US" sz="1220" dirty="0"/>
          </a:p>
        </p:txBody>
      </p:sp>
      <p:sp>
        <p:nvSpPr>
          <p:cNvPr id="14" name="Shape 11"/>
          <p:cNvSpPr/>
          <p:nvPr/>
        </p:nvSpPr>
        <p:spPr>
          <a:xfrm>
            <a:off x="868680" y="2615184"/>
            <a:ext cx="73152" cy="960120"/>
          </a:xfrm>
          <a:prstGeom prst="rect">
            <a:avLst/>
          </a:prstGeom>
          <a:solidFill>
            <a:srgbClr val="0E2B48"/>
          </a:solidFill>
          <a:ln w="12700">
            <a:solidFill>
              <a:srgbClr val="0E2B48"/>
            </a:solidFill>
            <a:prstDash val="solid"/>
          </a:ln>
        </p:spPr>
      </p:sp>
      <p:sp>
        <p:nvSpPr>
          <p:cNvPr id="15" name="Shape 12"/>
          <p:cNvSpPr/>
          <p:nvPr/>
        </p:nvSpPr>
        <p:spPr>
          <a:xfrm>
            <a:off x="3977640" y="2615184"/>
            <a:ext cx="2834640" cy="960120"/>
          </a:xfrm>
          <a:prstGeom prst="roundRect">
            <a:avLst>
              <a:gd name="adj" fmla="val 7619"/>
            </a:avLst>
          </a:prstGeom>
          <a:solidFill>
            <a:srgbClr val="FFFFFF">
              <a:alpha val="98000"/>
            </a:srgbClr>
          </a:solidFill>
          <a:ln w="12700">
            <a:solidFill>
              <a:srgbClr val="E7D6AF"/>
            </a:solidFill>
            <a:prstDash val="solid"/>
          </a:ln>
        </p:spPr>
      </p:sp>
      <p:sp>
        <p:nvSpPr>
          <p:cNvPr id="16" name="Text 13"/>
          <p:cNvSpPr/>
          <p:nvPr/>
        </p:nvSpPr>
        <p:spPr>
          <a:xfrm>
            <a:off x="4142232" y="2761488"/>
            <a:ext cx="2505456" cy="66751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DATE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Commonly associated with 1883 in hymnal references.</a:t>
            </a:r>
            <a:endParaRPr lang="en-US" sz="1220" dirty="0"/>
          </a:p>
        </p:txBody>
      </p:sp>
      <p:sp>
        <p:nvSpPr>
          <p:cNvPr id="17" name="Shape 14"/>
          <p:cNvSpPr/>
          <p:nvPr/>
        </p:nvSpPr>
        <p:spPr>
          <a:xfrm>
            <a:off x="3977640" y="2615184"/>
            <a:ext cx="73152" cy="960120"/>
          </a:xfrm>
          <a:prstGeom prst="rect">
            <a:avLst/>
          </a:prstGeom>
          <a:solidFill>
            <a:srgbClr val="0E2B48"/>
          </a:solidFill>
          <a:ln w="12700">
            <a:solidFill>
              <a:srgbClr val="0E2B48"/>
            </a:solidFill>
            <a:prstDash val="solid"/>
          </a:ln>
        </p:spPr>
      </p:sp>
      <p:sp>
        <p:nvSpPr>
          <p:cNvPr id="18" name="Shape 15"/>
          <p:cNvSpPr/>
          <p:nvPr/>
        </p:nvSpPr>
        <p:spPr>
          <a:xfrm>
            <a:off x="868680" y="3813048"/>
            <a:ext cx="2834640" cy="960120"/>
          </a:xfrm>
          <a:prstGeom prst="roundRect">
            <a:avLst>
              <a:gd name="adj" fmla="val 7619"/>
            </a:avLst>
          </a:prstGeom>
          <a:solidFill>
            <a:srgbClr val="FFFFFF">
              <a:alpha val="98000"/>
            </a:srgbClr>
          </a:solidFill>
          <a:ln w="12700">
            <a:solidFill>
              <a:srgbClr val="E7D6AF"/>
            </a:solidFill>
            <a:prstDash val="solid"/>
          </a:ln>
        </p:spPr>
      </p:sp>
      <p:sp>
        <p:nvSpPr>
          <p:cNvPr id="19" name="Text 16"/>
          <p:cNvSpPr/>
          <p:nvPr/>
        </p:nvSpPr>
        <p:spPr>
          <a:xfrm>
            <a:off x="1033272" y="3959352"/>
            <a:ext cx="2505456" cy="66751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METER</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Common meter with refrain, often listed as 8.6.8.6 with refrain.</a:t>
            </a:r>
            <a:endParaRPr lang="en-US" sz="1220" dirty="0"/>
          </a:p>
        </p:txBody>
      </p:sp>
      <p:sp>
        <p:nvSpPr>
          <p:cNvPr id="20" name="Shape 17"/>
          <p:cNvSpPr/>
          <p:nvPr/>
        </p:nvSpPr>
        <p:spPr>
          <a:xfrm>
            <a:off x="868680" y="3813048"/>
            <a:ext cx="73152" cy="960120"/>
          </a:xfrm>
          <a:prstGeom prst="rect">
            <a:avLst/>
          </a:prstGeom>
          <a:solidFill>
            <a:srgbClr val="0E2B48"/>
          </a:solidFill>
          <a:ln w="12700">
            <a:solidFill>
              <a:srgbClr val="0E2B48"/>
            </a:solidFill>
            <a:prstDash val="solid"/>
          </a:ln>
        </p:spPr>
      </p:sp>
      <p:sp>
        <p:nvSpPr>
          <p:cNvPr id="21" name="Shape 18"/>
          <p:cNvSpPr/>
          <p:nvPr/>
        </p:nvSpPr>
        <p:spPr>
          <a:xfrm>
            <a:off x="3977640" y="3813048"/>
            <a:ext cx="2834640" cy="960120"/>
          </a:xfrm>
          <a:prstGeom prst="roundRect">
            <a:avLst>
              <a:gd name="adj" fmla="val 7619"/>
            </a:avLst>
          </a:prstGeom>
          <a:solidFill>
            <a:srgbClr val="FFFFFF">
              <a:alpha val="98000"/>
            </a:srgbClr>
          </a:solidFill>
          <a:ln w="12700">
            <a:solidFill>
              <a:srgbClr val="E7D6AF"/>
            </a:solidFill>
            <a:prstDash val="solid"/>
          </a:ln>
        </p:spPr>
      </p:sp>
      <p:sp>
        <p:nvSpPr>
          <p:cNvPr id="22" name="Text 19"/>
          <p:cNvSpPr/>
          <p:nvPr/>
        </p:nvSpPr>
        <p:spPr>
          <a:xfrm>
            <a:off x="4142232" y="3959352"/>
            <a:ext cx="2505456" cy="66751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SCRIPTURE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2 Timothy 1:12 supplies the central confession of assurance.</a:t>
            </a:r>
            <a:endParaRPr lang="en-US" sz="1220" dirty="0"/>
          </a:p>
        </p:txBody>
      </p:sp>
      <p:sp>
        <p:nvSpPr>
          <p:cNvPr id="23" name="Shape 20"/>
          <p:cNvSpPr/>
          <p:nvPr/>
        </p:nvSpPr>
        <p:spPr>
          <a:xfrm>
            <a:off x="3977640" y="3813048"/>
            <a:ext cx="73152" cy="960120"/>
          </a:xfrm>
          <a:prstGeom prst="rect">
            <a:avLst/>
          </a:prstGeom>
          <a:solidFill>
            <a:srgbClr val="0E2B48"/>
          </a:solidFill>
          <a:ln w="12700">
            <a:solidFill>
              <a:srgbClr val="0E2B48"/>
            </a:solidFill>
            <a:prstDash val="solid"/>
          </a:ln>
        </p:spPr>
      </p:sp>
      <p:sp>
        <p:nvSpPr>
          <p:cNvPr id="24" name="Text 21"/>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nt/data/iknow_assets/visual_3.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Historical Background</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Whittle, McGranahan, and gospel-song witness</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Whittle and McGranahan worked in the evangelistic stream associated with Dwight L. Moody.</a:t>
            </a:r>
            <a:endParaRPr lang="en-US" sz="1500" dirty="0"/>
          </a:p>
          <a:p>
            <a:r>
              <a:rPr lang="en-US" sz="1500" dirty="0">
                <a:solidFill>
                  <a:srgbClr val="1F2933"/>
                </a:solidFill>
                <a:latin typeface="Aptos" pitchFamily="34" charset="0"/>
                <a:ea typeface="Aptos" pitchFamily="34" charset="-122"/>
                <a:cs typeface="Aptos" pitchFamily="34" charset="-120"/>
              </a:rPr>
              <a:t>The hymn combines testimony, Scripture, and a strong refrain suited to congregational confidence.</a:t>
            </a:r>
            <a:endParaRPr lang="en-US" sz="1500" dirty="0"/>
          </a:p>
          <a:p>
            <a:r>
              <a:rPr lang="en-US" sz="1500" dirty="0">
                <a:solidFill>
                  <a:srgbClr val="1F2933"/>
                </a:solidFill>
                <a:latin typeface="Aptos" pitchFamily="34" charset="0"/>
                <a:ea typeface="Aptos" pitchFamily="34" charset="-122"/>
                <a:cs typeface="Aptos" pitchFamily="34" charset="-120"/>
              </a:rPr>
              <a:t>The first known book publication appeared in Gospel Hymns No. 5, with earlier campaign leaflet use possible.</a:t>
            </a:r>
            <a:endParaRPr lang="en-US" sz="1500" dirty="0"/>
          </a:p>
          <a:p>
            <a:r>
              <a:rPr lang="en-US" sz="1500" dirty="0">
                <a:solidFill>
                  <a:srgbClr val="1F2933"/>
                </a:solidFill>
                <a:latin typeface="Aptos" pitchFamily="34" charset="0"/>
                <a:ea typeface="Aptos" pitchFamily="34" charset="-122"/>
                <a:cs typeface="Aptos" pitchFamily="34" charset="-120"/>
              </a:rPr>
              <a:t>EL NATHAN became a durable tune for revival meetings, testimony services, and Protestant hymnals.</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iknow_assets/visual_6_dark.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685800" y="3703320"/>
            <a:ext cx="6675120" cy="1508760"/>
          </a:xfrm>
          <a:prstGeom prst="roundRect">
            <a:avLst/>
          </a:prstGeom>
          <a:solidFill>
            <a:srgbClr val="0E2B48">
              <a:alpha val="98000"/>
            </a:srgbClr>
          </a:solidFill>
          <a:ln w="12700">
            <a:solidFill>
              <a:srgbClr val="D5A64F"/>
            </a:solidFill>
            <a:prstDash val="solid"/>
          </a:ln>
        </p:spPr>
      </p:sp>
      <p:sp>
        <p:nvSpPr>
          <p:cNvPr id="4" name="Text 1"/>
          <p:cNvSpPr/>
          <p:nvPr/>
        </p:nvSpPr>
        <p:spPr>
          <a:xfrm>
            <a:off x="960120" y="3977640"/>
            <a:ext cx="6172200" cy="411480"/>
          </a:xfrm>
          <a:prstGeom prst="rect">
            <a:avLst/>
          </a:prstGeom>
          <a:noFill/>
          <a:ln/>
        </p:spPr>
        <p:txBody>
          <a:bodyPr wrap="square" lIns="0" tIns="0" rIns="0" bIns="0" rtlCol="0" anchor="ctr">
            <a:normAutofit/>
          </a:bodyPr>
          <a:lstStyle/>
          <a:p>
            <a:pPr indent="0" marL="0">
              <a:buNone/>
            </a:pPr>
            <a:r>
              <a:rPr lang="en-US" sz="2800" b="1" dirty="0">
                <a:solidFill>
                  <a:srgbClr val="FFFFFF"/>
                </a:solidFill>
                <a:latin typeface="Georgia" pitchFamily="34" charset="0"/>
                <a:ea typeface="Georgia" pitchFamily="34" charset="-122"/>
                <a:cs typeface="Georgia" pitchFamily="34" charset="-120"/>
              </a:rPr>
              <a:t>Scripture and Assurance</a:t>
            </a:r>
            <a:endParaRPr lang="en-US" sz="2800" dirty="0"/>
          </a:p>
        </p:txBody>
      </p:sp>
      <p:sp>
        <p:nvSpPr>
          <p:cNvPr id="5" name="Text 2"/>
          <p:cNvSpPr/>
          <p:nvPr/>
        </p:nvSpPr>
        <p:spPr>
          <a:xfrm>
            <a:off x="987552" y="4535424"/>
            <a:ext cx="6035040" cy="274320"/>
          </a:xfrm>
          <a:prstGeom prst="rect">
            <a:avLst/>
          </a:prstGeom>
          <a:noFill/>
          <a:ln/>
        </p:spPr>
        <p:txBody>
          <a:bodyPr wrap="square" lIns="0" tIns="0" rIns="0" bIns="0" rtlCol="0" anchor="ctr">
            <a:normAutofit/>
          </a:bodyPr>
          <a:lstStyle/>
          <a:p>
            <a:pPr indent="0" marL="0">
              <a:buNone/>
            </a:pPr>
            <a:r>
              <a:rPr lang="en-US" sz="1350" dirty="0">
                <a:solidFill>
                  <a:srgbClr val="FFE6A8"/>
                </a:solidFill>
                <a:latin typeface="Aptos" pitchFamily="34" charset="0"/>
                <a:ea typeface="Aptos" pitchFamily="34" charset="-122"/>
                <a:cs typeface="Aptos" pitchFamily="34" charset="-120"/>
              </a:rPr>
              <a:t>Knowing Christ when we do not know everything</a:t>
            </a:r>
            <a:endParaRPr lang="en-US" sz="1350" dirty="0"/>
          </a:p>
        </p:txBody>
      </p:sp>
      <p:sp>
        <p:nvSpPr>
          <p:cNvPr id="6" name="Text 3"/>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F7F0E4"/>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iknow_assets/visual_2.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Biblical Foundation</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2 Timothy 1:12 at the center</a:t>
            </a:r>
            <a:endParaRPr lang="en-US" sz="1050" dirty="0"/>
          </a:p>
        </p:txBody>
      </p:sp>
      <p:sp>
        <p:nvSpPr>
          <p:cNvPr id="6" name="Text 3"/>
          <p:cNvSpPr/>
          <p:nvPr/>
        </p:nvSpPr>
        <p:spPr>
          <a:xfrm>
            <a:off x="841248" y="1481328"/>
            <a:ext cx="6263640" cy="297180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Paul’s confidence is personal: he knows the One he has believed.</a:t>
            </a:r>
            <a:endParaRPr lang="en-US" sz="1500" dirty="0"/>
          </a:p>
          <a:p>
            <a:r>
              <a:rPr lang="en-US" sz="1500" dirty="0">
                <a:solidFill>
                  <a:srgbClr val="1F2933"/>
                </a:solidFill>
                <a:latin typeface="Aptos" pitchFamily="34" charset="0"/>
                <a:ea typeface="Aptos" pitchFamily="34" charset="-122"/>
                <a:cs typeface="Aptos" pitchFamily="34" charset="-120"/>
              </a:rPr>
              <a:t>Assurance is grounded in God’s ability to guard what is entrusted.</a:t>
            </a:r>
            <a:endParaRPr lang="en-US" sz="1500" dirty="0"/>
          </a:p>
          <a:p>
            <a:r>
              <a:rPr lang="en-US" sz="1500" dirty="0">
                <a:solidFill>
                  <a:srgbClr val="1F2933"/>
                </a:solidFill>
                <a:latin typeface="Aptos" pitchFamily="34" charset="0"/>
                <a:ea typeface="Aptos" pitchFamily="34" charset="-122"/>
                <a:cs typeface="Aptos" pitchFamily="34" charset="-120"/>
              </a:rPr>
              <a:t>The phrase “that day” points faith toward final hope and completion.</a:t>
            </a:r>
            <a:endParaRPr lang="en-US" sz="1500" dirty="0"/>
          </a:p>
          <a:p>
            <a:r>
              <a:rPr lang="en-US" sz="1500" dirty="0">
                <a:solidFill>
                  <a:srgbClr val="1F2933"/>
                </a:solidFill>
                <a:latin typeface="Aptos" pitchFamily="34" charset="0"/>
                <a:ea typeface="Aptos" pitchFamily="34" charset="-122"/>
                <a:cs typeface="Aptos" pitchFamily="34" charset="-120"/>
              </a:rPr>
              <a:t>Faith does not require control of tomorrow before it trusts Christ today.</a:t>
            </a:r>
            <a:endParaRPr lang="en-US" sz="1500" dirty="0"/>
          </a:p>
        </p:txBody>
      </p:sp>
      <p:sp>
        <p:nvSpPr>
          <p:cNvPr id="7" name="Shape 4"/>
          <p:cNvSpPr/>
          <p:nvPr/>
        </p:nvSpPr>
        <p:spPr>
          <a:xfrm>
            <a:off x="914400" y="4892040"/>
            <a:ext cx="6263640" cy="804672"/>
          </a:xfrm>
          <a:prstGeom prst="roundRect">
            <a:avLst/>
          </a:prstGeom>
          <a:solidFill>
            <a:srgbClr val="0E2B48"/>
          </a:solidFill>
          <a:ln w="12700">
            <a:solidFill>
              <a:srgbClr val="D5A64F"/>
            </a:solidFill>
            <a:prstDash val="solid"/>
          </a:ln>
        </p:spPr>
      </p:sp>
      <p:sp>
        <p:nvSpPr>
          <p:cNvPr id="8" name="Text 5"/>
          <p:cNvSpPr/>
          <p:nvPr/>
        </p:nvSpPr>
        <p:spPr>
          <a:xfrm>
            <a:off x="1143000" y="5102352"/>
            <a:ext cx="5806440" cy="292608"/>
          </a:xfrm>
          <a:prstGeom prst="rect">
            <a:avLst/>
          </a:prstGeom>
          <a:noFill/>
          <a:ln/>
        </p:spPr>
        <p:txBody>
          <a:bodyPr wrap="square" lIns="0" tIns="0" rIns="0" bIns="0" rtlCol="0" anchor="ctr">
            <a:normAutofit/>
          </a:bodyPr>
          <a:lstStyle/>
          <a:p>
            <a:pPr algn="ctr" indent="0" marL="0">
              <a:buNone/>
            </a:pPr>
            <a:r>
              <a:rPr lang="en-US" sz="1600" i="1" dirty="0">
                <a:solidFill>
                  <a:srgbClr val="FFE6A8"/>
                </a:solidFill>
                <a:latin typeface="Georgia" pitchFamily="34" charset="0"/>
                <a:ea typeface="Georgia" pitchFamily="34" charset="-122"/>
                <a:cs typeface="Georgia" pitchFamily="34" charset="-120"/>
              </a:rPr>
              <a:t>“I know him whom I have believed.”</a:t>
            </a:r>
            <a:endParaRPr lang="en-US" sz="1600" dirty="0"/>
          </a:p>
        </p:txBody>
      </p:sp>
      <p:sp>
        <p:nvSpPr>
          <p:cNvPr id="9" name="Text 6"/>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nt/data/iknow_assets/visual_5.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Why This Hymn Matters Today</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Pastoral value for anxious and questioning believers</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It gives the church a vocabulary for faith that is honest about unanswered questions.</a:t>
            </a:r>
            <a:endParaRPr lang="en-US" sz="1500" dirty="0"/>
          </a:p>
          <a:p>
            <a:r>
              <a:rPr lang="en-US" sz="1500" dirty="0">
                <a:solidFill>
                  <a:srgbClr val="1F2933"/>
                </a:solidFill>
                <a:latin typeface="Aptos" pitchFamily="34" charset="0"/>
                <a:ea typeface="Aptos" pitchFamily="34" charset="-122"/>
                <a:cs typeface="Aptos" pitchFamily="34" charset="-120"/>
              </a:rPr>
              <a:t>It teaches assurance without pretending that believers understand all of God’s ways.</a:t>
            </a:r>
            <a:endParaRPr lang="en-US" sz="1500" dirty="0"/>
          </a:p>
          <a:p>
            <a:r>
              <a:rPr lang="en-US" sz="1500" dirty="0">
                <a:solidFill>
                  <a:srgbClr val="1F2933"/>
                </a:solidFill>
                <a:latin typeface="Aptos" pitchFamily="34" charset="0"/>
                <a:ea typeface="Aptos" pitchFamily="34" charset="-122"/>
                <a:cs typeface="Aptos" pitchFamily="34" charset="-120"/>
              </a:rPr>
              <a:t>It turns the heart away from self-confidence and toward Christ’s keeping grace.</a:t>
            </a:r>
            <a:endParaRPr lang="en-US" sz="1500" dirty="0"/>
          </a:p>
          <a:p>
            <a:r>
              <a:rPr lang="en-US" sz="1500" dirty="0">
                <a:solidFill>
                  <a:srgbClr val="1F2933"/>
                </a:solidFill>
                <a:latin typeface="Aptos" pitchFamily="34" charset="0"/>
                <a:ea typeface="Aptos" pitchFamily="34" charset="-122"/>
                <a:cs typeface="Aptos" pitchFamily="34" charset="-120"/>
              </a:rPr>
              <a:t>It strengthens public testimony by making Scripture the heart of assurance.</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iknow_assets/visual_1.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The Hymn’s Inner Movement</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From mystery to confession</a:t>
            </a:r>
            <a:endParaRPr lang="en-US" sz="1050" dirty="0"/>
          </a:p>
        </p:txBody>
      </p:sp>
      <p:sp>
        <p:nvSpPr>
          <p:cNvPr id="6" name="Text 3"/>
          <p:cNvSpPr/>
          <p:nvPr/>
        </p:nvSpPr>
        <p:spPr>
          <a:xfrm>
            <a:off x="841248" y="1481328"/>
            <a:ext cx="6263640" cy="297180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The repeated pattern is not ignorance but humility: the believer does not claim full explanation.</a:t>
            </a:r>
            <a:endParaRPr lang="en-US" sz="1500" dirty="0"/>
          </a:p>
          <a:p>
            <a:r>
              <a:rPr lang="en-US" sz="1500" dirty="0">
                <a:solidFill>
                  <a:srgbClr val="1F2933"/>
                </a:solidFill>
                <a:latin typeface="Aptos" pitchFamily="34" charset="0"/>
                <a:ea typeface="Aptos" pitchFamily="34" charset="-122"/>
                <a:cs typeface="Aptos" pitchFamily="34" charset="-120"/>
              </a:rPr>
              <a:t>Each uncertainty is answered by a stronger certainty: Christ is known, trusted, and able to keep.</a:t>
            </a:r>
            <a:endParaRPr lang="en-US" sz="1500" dirty="0"/>
          </a:p>
          <a:p>
            <a:r>
              <a:rPr lang="en-US" sz="1500" dirty="0">
                <a:solidFill>
                  <a:srgbClr val="1F2933"/>
                </a:solidFill>
                <a:latin typeface="Aptos" pitchFamily="34" charset="0"/>
                <a:ea typeface="Aptos" pitchFamily="34" charset="-122"/>
                <a:cs typeface="Aptos" pitchFamily="34" charset="-120"/>
              </a:rPr>
              <a:t>The hymn’s center is not an idea about assurance but a person: Jesus Christ.</a:t>
            </a:r>
            <a:endParaRPr lang="en-US" sz="1500" dirty="0"/>
          </a:p>
          <a:p>
            <a:r>
              <a:rPr lang="en-US" sz="1500" dirty="0">
                <a:solidFill>
                  <a:srgbClr val="1F2933"/>
                </a:solidFill>
                <a:latin typeface="Aptos" pitchFamily="34" charset="0"/>
                <a:ea typeface="Aptos" pitchFamily="34" charset="-122"/>
                <a:cs typeface="Aptos" pitchFamily="34" charset="-120"/>
              </a:rPr>
              <a:t>Its movement ends with hope before God’s final day.</a:t>
            </a:r>
            <a:endParaRPr lang="en-US" sz="1500" dirty="0"/>
          </a:p>
        </p:txBody>
      </p:sp>
      <p:sp>
        <p:nvSpPr>
          <p:cNvPr id="7" name="Shape 4"/>
          <p:cNvSpPr/>
          <p:nvPr/>
        </p:nvSpPr>
        <p:spPr>
          <a:xfrm>
            <a:off x="914400" y="4892040"/>
            <a:ext cx="6263640" cy="804672"/>
          </a:xfrm>
          <a:prstGeom prst="roundRect">
            <a:avLst/>
          </a:prstGeom>
          <a:solidFill>
            <a:srgbClr val="0E2B48"/>
          </a:solidFill>
          <a:ln w="12700">
            <a:solidFill>
              <a:srgbClr val="D5A64F"/>
            </a:solidFill>
            <a:prstDash val="solid"/>
          </a:ln>
        </p:spPr>
      </p:sp>
      <p:sp>
        <p:nvSpPr>
          <p:cNvPr id="8" name="Text 5"/>
          <p:cNvSpPr/>
          <p:nvPr/>
        </p:nvSpPr>
        <p:spPr>
          <a:xfrm>
            <a:off x="1143000" y="5102352"/>
            <a:ext cx="5806440" cy="292608"/>
          </a:xfrm>
          <a:prstGeom prst="rect">
            <a:avLst/>
          </a:prstGeom>
          <a:noFill/>
          <a:ln/>
        </p:spPr>
        <p:txBody>
          <a:bodyPr wrap="square" lIns="0" tIns="0" rIns="0" bIns="0" rtlCol="0" anchor="ctr">
            <a:normAutofit/>
          </a:bodyPr>
          <a:lstStyle/>
          <a:p>
            <a:pPr algn="ctr" indent="0" marL="0">
              <a:buNone/>
            </a:pPr>
            <a:r>
              <a:rPr lang="en-US" sz="1600" i="1" dirty="0">
                <a:solidFill>
                  <a:srgbClr val="FFE6A8"/>
                </a:solidFill>
                <a:latin typeface="Georgia" pitchFamily="34" charset="0"/>
                <a:ea typeface="Georgia" pitchFamily="34" charset="-122"/>
                <a:cs typeface="Georgia" pitchFamily="34" charset="-120"/>
              </a:rPr>
              <a:t>Not all mysteries are answered; the Savior is known.</a:t>
            </a:r>
            <a:endParaRPr lang="en-US" sz="1600" dirty="0"/>
          </a:p>
        </p:txBody>
      </p:sp>
      <p:sp>
        <p:nvSpPr>
          <p:cNvPr id="9" name="Text 6"/>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mnt/data/iknow_assets/visual_4.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Grace Begins the Song</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Wonder before God’s saving initiative</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The hymn opens with astonishment that God’s wondrous grace has reached the sinner.</a:t>
            </a:r>
            <a:endParaRPr lang="en-US" sz="1500" dirty="0"/>
          </a:p>
          <a:p>
            <a:r>
              <a:rPr lang="en-US" sz="1500" dirty="0">
                <a:solidFill>
                  <a:srgbClr val="1F2933"/>
                </a:solidFill>
                <a:latin typeface="Aptos" pitchFamily="34" charset="0"/>
                <a:ea typeface="Aptos" pitchFamily="34" charset="-122"/>
                <a:cs typeface="Aptos" pitchFamily="34" charset="-120"/>
              </a:rPr>
              <a:t>Ephesians 2:8-9 guards the lesson: salvation is God’s gift, not human achievement.</a:t>
            </a:r>
            <a:endParaRPr lang="en-US" sz="1500" dirty="0"/>
          </a:p>
          <a:p>
            <a:r>
              <a:rPr lang="en-US" sz="1500" dirty="0">
                <a:solidFill>
                  <a:srgbClr val="1F2933"/>
                </a:solidFill>
                <a:latin typeface="Aptos" pitchFamily="34" charset="0"/>
                <a:ea typeface="Aptos" pitchFamily="34" charset="-122"/>
                <a:cs typeface="Aptos" pitchFamily="34" charset="-120"/>
              </a:rPr>
              <a:t>Teaching emphasis: assurance begins where boasting ends.</a:t>
            </a:r>
            <a:endParaRPr lang="en-US" sz="1500" dirty="0"/>
          </a:p>
          <a:p>
            <a:r>
              <a:rPr lang="en-US" sz="1500" dirty="0">
                <a:solidFill>
                  <a:srgbClr val="1F2933"/>
                </a:solidFill>
                <a:latin typeface="Aptos" pitchFamily="34" charset="0"/>
                <a:ea typeface="Aptos" pitchFamily="34" charset="-122"/>
                <a:cs typeface="Aptos" pitchFamily="34" charset="-120"/>
              </a:rPr>
              <a:t>Pastoral word: weak faith may still rest on a strong Savior.</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mnt/data/iknow_assets/visual_2.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Faith Hears the Word</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The promise that forms trust</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Romans 10:17 connects faith with hearing God’s word.</a:t>
            </a:r>
            <a:endParaRPr lang="en-US" sz="1500" dirty="0"/>
          </a:p>
          <a:p>
            <a:r>
              <a:rPr lang="en-US" sz="1500" dirty="0">
                <a:solidFill>
                  <a:srgbClr val="1F2933"/>
                </a:solidFill>
                <a:latin typeface="Aptos" pitchFamily="34" charset="0"/>
                <a:ea typeface="Aptos" pitchFamily="34" charset="-122"/>
                <a:cs typeface="Aptos" pitchFamily="34" charset="-120"/>
              </a:rPr>
              <a:t>The hymn does not treat faith as a vague feeling, but as trust awakened by divine promise.</a:t>
            </a:r>
            <a:endParaRPr lang="en-US" sz="1500" dirty="0"/>
          </a:p>
          <a:p>
            <a:r>
              <a:rPr lang="en-US" sz="1500" dirty="0">
                <a:solidFill>
                  <a:srgbClr val="1F2933"/>
                </a:solidFill>
                <a:latin typeface="Aptos" pitchFamily="34" charset="0"/>
                <a:ea typeface="Aptos" pitchFamily="34" charset="-122"/>
                <a:cs typeface="Aptos" pitchFamily="34" charset="-120"/>
              </a:rPr>
              <a:t>Congregational singing helps believers carry Scripture-shaped confidence into memory.</a:t>
            </a:r>
            <a:endParaRPr lang="en-US" sz="1500" dirty="0"/>
          </a:p>
          <a:p>
            <a:r>
              <a:rPr lang="en-US" sz="1500" dirty="0">
                <a:solidFill>
                  <a:srgbClr val="1F2933"/>
                </a:solidFill>
                <a:latin typeface="Aptos" pitchFamily="34" charset="0"/>
                <a:ea typeface="Aptos" pitchFamily="34" charset="-122"/>
                <a:cs typeface="Aptos" pitchFamily="34" charset="-120"/>
              </a:rPr>
              <a:t>Teaching emphasis: faith rests on what God has spoken.</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mnt/data/iknow_assets/visual_4_dark.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685800" y="3703320"/>
            <a:ext cx="6675120" cy="1508760"/>
          </a:xfrm>
          <a:prstGeom prst="roundRect">
            <a:avLst/>
          </a:prstGeom>
          <a:solidFill>
            <a:srgbClr val="0E2B48">
              <a:alpha val="98000"/>
            </a:srgbClr>
          </a:solidFill>
          <a:ln w="12700">
            <a:solidFill>
              <a:srgbClr val="D5A64F"/>
            </a:solidFill>
            <a:prstDash val="solid"/>
          </a:ln>
        </p:spPr>
      </p:sp>
      <p:sp>
        <p:nvSpPr>
          <p:cNvPr id="4" name="Text 1"/>
          <p:cNvSpPr/>
          <p:nvPr/>
        </p:nvSpPr>
        <p:spPr>
          <a:xfrm>
            <a:off x="960120" y="3977640"/>
            <a:ext cx="6172200" cy="411480"/>
          </a:xfrm>
          <a:prstGeom prst="rect">
            <a:avLst/>
          </a:prstGeom>
          <a:noFill/>
          <a:ln/>
        </p:spPr>
        <p:txBody>
          <a:bodyPr wrap="square" lIns="0" tIns="0" rIns="0" bIns="0" rtlCol="0" anchor="ctr">
            <a:normAutofit/>
          </a:bodyPr>
          <a:lstStyle/>
          <a:p>
            <a:pPr indent="0" marL="0">
              <a:buNone/>
            </a:pPr>
            <a:r>
              <a:rPr lang="en-US" sz="2800" b="1" dirty="0">
                <a:solidFill>
                  <a:srgbClr val="FFFFFF"/>
                </a:solidFill>
                <a:latin typeface="Georgia" pitchFamily="34" charset="0"/>
                <a:ea typeface="Georgia" pitchFamily="34" charset="-122"/>
                <a:cs typeface="Georgia" pitchFamily="34" charset="-120"/>
              </a:rPr>
              <a:t>Christ Is Able to Keep</a:t>
            </a:r>
            <a:endParaRPr lang="en-US" sz="2800" dirty="0"/>
          </a:p>
        </p:txBody>
      </p:sp>
      <p:sp>
        <p:nvSpPr>
          <p:cNvPr id="5" name="Text 2"/>
          <p:cNvSpPr/>
          <p:nvPr/>
        </p:nvSpPr>
        <p:spPr>
          <a:xfrm>
            <a:off x="987552" y="4535424"/>
            <a:ext cx="6035040" cy="274320"/>
          </a:xfrm>
          <a:prstGeom prst="rect">
            <a:avLst/>
          </a:prstGeom>
          <a:noFill/>
          <a:ln/>
        </p:spPr>
        <p:txBody>
          <a:bodyPr wrap="square" lIns="0" tIns="0" rIns="0" bIns="0" rtlCol="0" anchor="ctr">
            <a:normAutofit/>
          </a:bodyPr>
          <a:lstStyle/>
          <a:p>
            <a:pPr indent="0" marL="0">
              <a:buNone/>
            </a:pPr>
            <a:r>
              <a:rPr lang="en-US" sz="1350" dirty="0">
                <a:solidFill>
                  <a:srgbClr val="FFE6A8"/>
                </a:solidFill>
                <a:latin typeface="Aptos" pitchFamily="34" charset="0"/>
                <a:ea typeface="Aptos" pitchFamily="34" charset="-122"/>
                <a:cs typeface="Aptos" pitchFamily="34" charset="-120"/>
              </a:rPr>
              <a:t>The heart of the hymn’s assurance</a:t>
            </a:r>
            <a:endParaRPr lang="en-US" sz="1350" dirty="0"/>
          </a:p>
        </p:txBody>
      </p:sp>
      <p:sp>
        <p:nvSpPr>
          <p:cNvPr id="6" name="Text 3"/>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F7F0E4"/>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mnt/data/iknow_assets/visual_5.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What We Entrust to Christ</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Life, guilt, weakness, and future</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The hymn’s confidence is not confidence in our grip on Christ but in his faithful keeping.</a:t>
            </a:r>
            <a:endParaRPr lang="en-US" sz="1500" dirty="0"/>
          </a:p>
          <a:p>
            <a:r>
              <a:rPr lang="en-US" sz="1500" dirty="0">
                <a:solidFill>
                  <a:srgbClr val="1F2933"/>
                </a:solidFill>
                <a:latin typeface="Aptos" pitchFamily="34" charset="0"/>
                <a:ea typeface="Aptos" pitchFamily="34" charset="-122"/>
                <a:cs typeface="Aptos" pitchFamily="34" charset="-120"/>
              </a:rPr>
              <a:t>The believer entrusts guilt to mercy, weakness to grace, questions to wisdom, and tomorrow to Christ.</a:t>
            </a:r>
            <a:endParaRPr lang="en-US" sz="1500" dirty="0"/>
          </a:p>
          <a:p>
            <a:r>
              <a:rPr lang="en-US" sz="1500" dirty="0">
                <a:solidFill>
                  <a:srgbClr val="1F2933"/>
                </a:solidFill>
                <a:latin typeface="Aptos" pitchFamily="34" charset="0"/>
                <a:ea typeface="Aptos" pitchFamily="34" charset="-122"/>
                <a:cs typeface="Aptos" pitchFamily="34" charset="-120"/>
              </a:rPr>
              <a:t>Jude 24 deepens the theme: God is able to keep his people from stumbling.</a:t>
            </a:r>
            <a:endParaRPr lang="en-US" sz="1500" dirty="0"/>
          </a:p>
          <a:p>
            <a:r>
              <a:rPr lang="en-US" sz="1500" dirty="0">
                <a:solidFill>
                  <a:srgbClr val="1F2933"/>
                </a:solidFill>
                <a:latin typeface="Aptos" pitchFamily="34" charset="0"/>
                <a:ea typeface="Aptos" pitchFamily="34" charset="-122"/>
                <a:cs typeface="Aptos" pitchFamily="34" charset="-120"/>
              </a:rPr>
              <a:t>Teaching emphasis: assurance is God-centered before it is experience-centered.</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iknow_assets/visual_1.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Until That Day</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Assurance with a future horizon</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2 Timothy 1:12 looks toward a final day when God’s preserving power is fully displayed.</a:t>
            </a:r>
            <a:endParaRPr lang="en-US" sz="1500" dirty="0"/>
          </a:p>
          <a:p>
            <a:r>
              <a:rPr lang="en-US" sz="1500" dirty="0">
                <a:solidFill>
                  <a:srgbClr val="1F2933"/>
                </a:solidFill>
                <a:latin typeface="Aptos" pitchFamily="34" charset="0"/>
                <a:ea typeface="Aptos" pitchFamily="34" charset="-122"/>
                <a:cs typeface="Aptos" pitchFamily="34" charset="-120"/>
              </a:rPr>
              <a:t>Philippians 1:6 teaches that God completes the good work he begins.</a:t>
            </a:r>
            <a:endParaRPr lang="en-US" sz="1500" dirty="0"/>
          </a:p>
          <a:p>
            <a:r>
              <a:rPr lang="en-US" sz="1500" dirty="0">
                <a:solidFill>
                  <a:srgbClr val="1F2933"/>
                </a:solidFill>
                <a:latin typeface="Aptos" pitchFamily="34" charset="0"/>
                <a:ea typeface="Aptos" pitchFamily="34" charset="-122"/>
                <a:cs typeface="Aptos" pitchFamily="34" charset="-120"/>
              </a:rPr>
              <a:t>The hymn gives present courage because the ending is held by Christ.</a:t>
            </a:r>
            <a:endParaRPr lang="en-US" sz="1500" dirty="0"/>
          </a:p>
          <a:p>
            <a:r>
              <a:rPr lang="en-US" sz="1500" dirty="0">
                <a:solidFill>
                  <a:srgbClr val="1F2933"/>
                </a:solidFill>
                <a:latin typeface="Aptos" pitchFamily="34" charset="0"/>
                <a:ea typeface="Aptos" pitchFamily="34" charset="-122"/>
                <a:cs typeface="Aptos" pitchFamily="34" charset="-120"/>
              </a:rPr>
              <a:t>Teaching emphasis: Christian hope is confidence in the Savior’s promise.</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iknow_assets/visual_6.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The Refrain’s Power</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A sung confession of assurance</a:t>
            </a:r>
            <a:endParaRPr lang="en-US" sz="1050" dirty="0"/>
          </a:p>
        </p:txBody>
      </p:sp>
      <p:sp>
        <p:nvSpPr>
          <p:cNvPr id="6" name="Text 3"/>
          <p:cNvSpPr/>
          <p:nvPr/>
        </p:nvSpPr>
        <p:spPr>
          <a:xfrm>
            <a:off x="841248" y="1481328"/>
            <a:ext cx="6263640" cy="297180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The refrain gathers the hymn’s theology into a clear, memorable confession.</a:t>
            </a:r>
            <a:endParaRPr lang="en-US" sz="1500" dirty="0"/>
          </a:p>
          <a:p>
            <a:r>
              <a:rPr lang="en-US" sz="1500" dirty="0">
                <a:solidFill>
                  <a:srgbClr val="1F2933"/>
                </a:solidFill>
                <a:latin typeface="Aptos" pitchFamily="34" charset="0"/>
                <a:ea typeface="Aptos" pitchFamily="34" charset="-122"/>
                <a:cs typeface="Aptos" pitchFamily="34" charset="-120"/>
              </a:rPr>
              <a:t>It shifts from questions to persuasion: faith is convinced of Christ’s ability.</a:t>
            </a:r>
            <a:endParaRPr lang="en-US" sz="1500" dirty="0"/>
          </a:p>
          <a:p>
            <a:r>
              <a:rPr lang="en-US" sz="1500" dirty="0">
                <a:solidFill>
                  <a:srgbClr val="1F2933"/>
                </a:solidFill>
                <a:latin typeface="Aptos" pitchFamily="34" charset="0"/>
                <a:ea typeface="Aptos" pitchFamily="34" charset="-122"/>
                <a:cs typeface="Aptos" pitchFamily="34" charset="-120"/>
              </a:rPr>
              <a:t>The melody reinforces the testimony with strength and forward movement.</a:t>
            </a:r>
            <a:endParaRPr lang="en-US" sz="1500" dirty="0"/>
          </a:p>
          <a:p>
            <a:r>
              <a:rPr lang="en-US" sz="1500" dirty="0">
                <a:solidFill>
                  <a:srgbClr val="1F2933"/>
                </a:solidFill>
                <a:latin typeface="Aptos" pitchFamily="34" charset="0"/>
                <a:ea typeface="Aptos" pitchFamily="34" charset="-122"/>
                <a:cs typeface="Aptos" pitchFamily="34" charset="-120"/>
              </a:rPr>
              <a:t>In worship, the refrain can function as congregational proclamation after Scripture.</a:t>
            </a:r>
            <a:endParaRPr lang="en-US" sz="1500" dirty="0"/>
          </a:p>
        </p:txBody>
      </p:sp>
      <p:sp>
        <p:nvSpPr>
          <p:cNvPr id="7" name="Shape 4"/>
          <p:cNvSpPr/>
          <p:nvPr/>
        </p:nvSpPr>
        <p:spPr>
          <a:xfrm>
            <a:off x="914400" y="4892040"/>
            <a:ext cx="6263640" cy="804672"/>
          </a:xfrm>
          <a:prstGeom prst="roundRect">
            <a:avLst/>
          </a:prstGeom>
          <a:solidFill>
            <a:srgbClr val="0E2B48"/>
          </a:solidFill>
          <a:ln w="12700">
            <a:solidFill>
              <a:srgbClr val="D5A64F"/>
            </a:solidFill>
            <a:prstDash val="solid"/>
          </a:ln>
        </p:spPr>
      </p:sp>
      <p:sp>
        <p:nvSpPr>
          <p:cNvPr id="8" name="Text 5"/>
          <p:cNvSpPr/>
          <p:nvPr/>
        </p:nvSpPr>
        <p:spPr>
          <a:xfrm>
            <a:off x="1143000" y="5102352"/>
            <a:ext cx="5806440" cy="292608"/>
          </a:xfrm>
          <a:prstGeom prst="rect">
            <a:avLst/>
          </a:prstGeom>
          <a:noFill/>
          <a:ln/>
        </p:spPr>
        <p:txBody>
          <a:bodyPr wrap="square" lIns="0" tIns="0" rIns="0" bIns="0" rtlCol="0" anchor="ctr">
            <a:normAutofit/>
          </a:bodyPr>
          <a:lstStyle/>
          <a:p>
            <a:pPr algn="ctr" indent="0" marL="0">
              <a:buNone/>
            </a:pPr>
            <a:r>
              <a:rPr lang="en-US" sz="1600" i="1" dirty="0">
                <a:solidFill>
                  <a:srgbClr val="FFE6A8"/>
                </a:solidFill>
                <a:latin typeface="Georgia" pitchFamily="34" charset="0"/>
                <a:ea typeface="Georgia" pitchFamily="34" charset="-122"/>
                <a:cs typeface="Georgia" pitchFamily="34" charset="-120"/>
              </a:rPr>
              <a:t>Assurance sings best when Scripture gives it words.</a:t>
            </a:r>
            <a:endParaRPr lang="en-US" sz="1600" dirty="0"/>
          </a:p>
        </p:txBody>
      </p:sp>
      <p:sp>
        <p:nvSpPr>
          <p:cNvPr id="9" name="Text 6"/>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mnt/data/iknow_assets/visual_4.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Theological Themes</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What the hymn teaches</a:t>
            </a:r>
            <a:endParaRPr lang="en-US" sz="1050" dirty="0"/>
          </a:p>
        </p:txBody>
      </p:sp>
      <p:sp>
        <p:nvSpPr>
          <p:cNvPr id="6" name="Shape 3"/>
          <p:cNvSpPr/>
          <p:nvPr/>
        </p:nvSpPr>
        <p:spPr>
          <a:xfrm>
            <a:off x="868680" y="1353312"/>
            <a:ext cx="2743200" cy="914400"/>
          </a:xfrm>
          <a:prstGeom prst="roundRect">
            <a:avLst>
              <a:gd name="adj" fmla="val 8000"/>
            </a:avLst>
          </a:prstGeom>
          <a:solidFill>
            <a:srgbClr val="FFFFFF">
              <a:alpha val="98000"/>
            </a:srgbClr>
          </a:solidFill>
          <a:ln w="12700">
            <a:solidFill>
              <a:srgbClr val="E7D6AF"/>
            </a:solidFill>
            <a:prstDash val="solid"/>
          </a:ln>
        </p:spPr>
      </p:sp>
      <p:sp>
        <p:nvSpPr>
          <p:cNvPr id="7" name="Text 4"/>
          <p:cNvSpPr/>
          <p:nvPr/>
        </p:nvSpPr>
        <p:spPr>
          <a:xfrm>
            <a:off x="1033272" y="1499616"/>
            <a:ext cx="2414016" cy="6217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Grace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God’s saving initiative</a:t>
            </a:r>
            <a:endParaRPr lang="en-US" sz="1220" dirty="0"/>
          </a:p>
        </p:txBody>
      </p:sp>
      <p:sp>
        <p:nvSpPr>
          <p:cNvPr id="8" name="Shape 5"/>
          <p:cNvSpPr/>
          <p:nvPr/>
        </p:nvSpPr>
        <p:spPr>
          <a:xfrm>
            <a:off x="868680" y="1353312"/>
            <a:ext cx="73152" cy="914400"/>
          </a:xfrm>
          <a:prstGeom prst="rect">
            <a:avLst/>
          </a:prstGeom>
          <a:solidFill>
            <a:srgbClr val="0E2B48"/>
          </a:solidFill>
          <a:ln w="12700">
            <a:solidFill>
              <a:srgbClr val="0E2B48"/>
            </a:solidFill>
            <a:prstDash val="solid"/>
          </a:ln>
        </p:spPr>
      </p:sp>
      <p:sp>
        <p:nvSpPr>
          <p:cNvPr id="9" name="Shape 6"/>
          <p:cNvSpPr/>
          <p:nvPr/>
        </p:nvSpPr>
        <p:spPr>
          <a:xfrm>
            <a:off x="3977640" y="1353312"/>
            <a:ext cx="2743200" cy="914400"/>
          </a:xfrm>
          <a:prstGeom prst="roundRect">
            <a:avLst>
              <a:gd name="adj" fmla="val 8000"/>
            </a:avLst>
          </a:prstGeom>
          <a:solidFill>
            <a:srgbClr val="FFFFFF">
              <a:alpha val="98000"/>
            </a:srgbClr>
          </a:solidFill>
          <a:ln w="12700">
            <a:solidFill>
              <a:srgbClr val="E7D6AF"/>
            </a:solidFill>
            <a:prstDash val="solid"/>
          </a:ln>
        </p:spPr>
      </p:sp>
      <p:sp>
        <p:nvSpPr>
          <p:cNvPr id="10" name="Text 7"/>
          <p:cNvSpPr/>
          <p:nvPr/>
        </p:nvSpPr>
        <p:spPr>
          <a:xfrm>
            <a:off x="4142232" y="1499616"/>
            <a:ext cx="2414016" cy="6217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Faith</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Trust shaped by God’s word</a:t>
            </a:r>
            <a:endParaRPr lang="en-US" sz="1220" dirty="0"/>
          </a:p>
        </p:txBody>
      </p:sp>
      <p:sp>
        <p:nvSpPr>
          <p:cNvPr id="11" name="Shape 8"/>
          <p:cNvSpPr/>
          <p:nvPr/>
        </p:nvSpPr>
        <p:spPr>
          <a:xfrm>
            <a:off x="3977640" y="1353312"/>
            <a:ext cx="73152" cy="914400"/>
          </a:xfrm>
          <a:prstGeom prst="rect">
            <a:avLst/>
          </a:prstGeom>
          <a:solidFill>
            <a:srgbClr val="6D1E26"/>
          </a:solidFill>
          <a:ln w="12700">
            <a:solidFill>
              <a:srgbClr val="6D1E26"/>
            </a:solidFill>
            <a:prstDash val="solid"/>
          </a:ln>
        </p:spPr>
      </p:sp>
      <p:sp>
        <p:nvSpPr>
          <p:cNvPr id="12" name="Shape 9"/>
          <p:cNvSpPr/>
          <p:nvPr/>
        </p:nvSpPr>
        <p:spPr>
          <a:xfrm>
            <a:off x="868680" y="2587752"/>
            <a:ext cx="2743200" cy="914400"/>
          </a:xfrm>
          <a:prstGeom prst="roundRect">
            <a:avLst>
              <a:gd name="adj" fmla="val 8000"/>
            </a:avLst>
          </a:prstGeom>
          <a:solidFill>
            <a:srgbClr val="FFFFFF">
              <a:alpha val="98000"/>
            </a:srgbClr>
          </a:solidFill>
          <a:ln w="12700">
            <a:solidFill>
              <a:srgbClr val="E7D6AF"/>
            </a:solidFill>
            <a:prstDash val="solid"/>
          </a:ln>
        </p:spPr>
      </p:sp>
      <p:sp>
        <p:nvSpPr>
          <p:cNvPr id="13" name="Text 10"/>
          <p:cNvSpPr/>
          <p:nvPr/>
        </p:nvSpPr>
        <p:spPr>
          <a:xfrm>
            <a:off x="1033272" y="2734056"/>
            <a:ext cx="2414016" cy="6217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Assurance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Confidence in Christ’s keeping power</a:t>
            </a:r>
            <a:endParaRPr lang="en-US" sz="1220" dirty="0"/>
          </a:p>
        </p:txBody>
      </p:sp>
      <p:sp>
        <p:nvSpPr>
          <p:cNvPr id="14" name="Shape 11"/>
          <p:cNvSpPr/>
          <p:nvPr/>
        </p:nvSpPr>
        <p:spPr>
          <a:xfrm>
            <a:off x="868680" y="2587752"/>
            <a:ext cx="73152" cy="914400"/>
          </a:xfrm>
          <a:prstGeom prst="rect">
            <a:avLst/>
          </a:prstGeom>
          <a:solidFill>
            <a:srgbClr val="0E2B48"/>
          </a:solidFill>
          <a:ln w="12700">
            <a:solidFill>
              <a:srgbClr val="0E2B48"/>
            </a:solidFill>
            <a:prstDash val="solid"/>
          </a:ln>
        </p:spPr>
      </p:sp>
      <p:sp>
        <p:nvSpPr>
          <p:cNvPr id="15" name="Shape 12"/>
          <p:cNvSpPr/>
          <p:nvPr/>
        </p:nvSpPr>
        <p:spPr>
          <a:xfrm>
            <a:off x="3977640" y="2587752"/>
            <a:ext cx="2743200" cy="914400"/>
          </a:xfrm>
          <a:prstGeom prst="roundRect">
            <a:avLst>
              <a:gd name="adj" fmla="val 8000"/>
            </a:avLst>
          </a:prstGeom>
          <a:solidFill>
            <a:srgbClr val="FFFFFF">
              <a:alpha val="98000"/>
            </a:srgbClr>
          </a:solidFill>
          <a:ln w="12700">
            <a:solidFill>
              <a:srgbClr val="E7D6AF"/>
            </a:solidFill>
            <a:prstDash val="solid"/>
          </a:ln>
        </p:spPr>
      </p:sp>
      <p:sp>
        <p:nvSpPr>
          <p:cNvPr id="16" name="Text 13"/>
          <p:cNvSpPr/>
          <p:nvPr/>
        </p:nvSpPr>
        <p:spPr>
          <a:xfrm>
            <a:off x="4142232" y="2734056"/>
            <a:ext cx="2414016" cy="6217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Perseverance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God completes what he begins</a:t>
            </a:r>
            <a:endParaRPr lang="en-US" sz="1220" dirty="0"/>
          </a:p>
        </p:txBody>
      </p:sp>
      <p:sp>
        <p:nvSpPr>
          <p:cNvPr id="17" name="Shape 14"/>
          <p:cNvSpPr/>
          <p:nvPr/>
        </p:nvSpPr>
        <p:spPr>
          <a:xfrm>
            <a:off x="3977640" y="2587752"/>
            <a:ext cx="73152" cy="914400"/>
          </a:xfrm>
          <a:prstGeom prst="rect">
            <a:avLst/>
          </a:prstGeom>
          <a:solidFill>
            <a:srgbClr val="6D1E26"/>
          </a:solidFill>
          <a:ln w="12700">
            <a:solidFill>
              <a:srgbClr val="6D1E26"/>
            </a:solidFill>
            <a:prstDash val="solid"/>
          </a:ln>
        </p:spPr>
      </p:sp>
      <p:sp>
        <p:nvSpPr>
          <p:cNvPr id="18" name="Shape 15"/>
          <p:cNvSpPr/>
          <p:nvPr/>
        </p:nvSpPr>
        <p:spPr>
          <a:xfrm>
            <a:off x="868680" y="3822192"/>
            <a:ext cx="2743200" cy="914400"/>
          </a:xfrm>
          <a:prstGeom prst="roundRect">
            <a:avLst>
              <a:gd name="adj" fmla="val 8000"/>
            </a:avLst>
          </a:prstGeom>
          <a:solidFill>
            <a:srgbClr val="FFFFFF">
              <a:alpha val="98000"/>
            </a:srgbClr>
          </a:solidFill>
          <a:ln w="12700">
            <a:solidFill>
              <a:srgbClr val="E7D6AF"/>
            </a:solidFill>
            <a:prstDash val="solid"/>
          </a:ln>
        </p:spPr>
      </p:sp>
      <p:sp>
        <p:nvSpPr>
          <p:cNvPr id="19" name="Text 16"/>
          <p:cNvSpPr/>
          <p:nvPr/>
        </p:nvSpPr>
        <p:spPr>
          <a:xfrm>
            <a:off x="1033272" y="3968496"/>
            <a:ext cx="2414016" cy="6217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Providence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Mystery held by divine wisdom</a:t>
            </a:r>
            <a:endParaRPr lang="en-US" sz="1220" dirty="0"/>
          </a:p>
        </p:txBody>
      </p:sp>
      <p:sp>
        <p:nvSpPr>
          <p:cNvPr id="20" name="Shape 17"/>
          <p:cNvSpPr/>
          <p:nvPr/>
        </p:nvSpPr>
        <p:spPr>
          <a:xfrm>
            <a:off x="868680" y="3822192"/>
            <a:ext cx="73152" cy="914400"/>
          </a:xfrm>
          <a:prstGeom prst="rect">
            <a:avLst/>
          </a:prstGeom>
          <a:solidFill>
            <a:srgbClr val="0E2B48"/>
          </a:solidFill>
          <a:ln w="12700">
            <a:solidFill>
              <a:srgbClr val="0E2B48"/>
            </a:solidFill>
            <a:prstDash val="solid"/>
          </a:ln>
        </p:spPr>
      </p:sp>
      <p:sp>
        <p:nvSpPr>
          <p:cNvPr id="21" name="Shape 18"/>
          <p:cNvSpPr/>
          <p:nvPr/>
        </p:nvSpPr>
        <p:spPr>
          <a:xfrm>
            <a:off x="3977640" y="3822192"/>
            <a:ext cx="2743200" cy="914400"/>
          </a:xfrm>
          <a:prstGeom prst="roundRect">
            <a:avLst>
              <a:gd name="adj" fmla="val 8000"/>
            </a:avLst>
          </a:prstGeom>
          <a:solidFill>
            <a:srgbClr val="FFFFFF">
              <a:alpha val="98000"/>
            </a:srgbClr>
          </a:solidFill>
          <a:ln w="12700">
            <a:solidFill>
              <a:srgbClr val="E7D6AF"/>
            </a:solidFill>
            <a:prstDash val="solid"/>
          </a:ln>
        </p:spPr>
      </p:sp>
      <p:sp>
        <p:nvSpPr>
          <p:cNvPr id="22" name="Text 19"/>
          <p:cNvSpPr/>
          <p:nvPr/>
        </p:nvSpPr>
        <p:spPr>
          <a:xfrm>
            <a:off x="4142232" y="3968496"/>
            <a:ext cx="2414016" cy="6217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Hope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Looking toward the final day</a:t>
            </a:r>
            <a:endParaRPr lang="en-US" sz="1220" dirty="0"/>
          </a:p>
        </p:txBody>
      </p:sp>
      <p:sp>
        <p:nvSpPr>
          <p:cNvPr id="23" name="Shape 20"/>
          <p:cNvSpPr/>
          <p:nvPr/>
        </p:nvSpPr>
        <p:spPr>
          <a:xfrm>
            <a:off x="3977640" y="3822192"/>
            <a:ext cx="73152" cy="914400"/>
          </a:xfrm>
          <a:prstGeom prst="rect">
            <a:avLst/>
          </a:prstGeom>
          <a:solidFill>
            <a:srgbClr val="6D1E26"/>
          </a:solidFill>
          <a:ln w="12700">
            <a:solidFill>
              <a:srgbClr val="6D1E26"/>
            </a:solidFill>
            <a:prstDash val="solid"/>
          </a:ln>
        </p:spPr>
      </p:sp>
      <p:sp>
        <p:nvSpPr>
          <p:cNvPr id="24" name="Text 21"/>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mnt/data/iknow_assets/visual_3.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Literary and Musical Observations</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Why the hymn works in congregational song</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The text uses a repeated contrast: honest limits give way to known confidence.</a:t>
            </a:r>
            <a:endParaRPr lang="en-US" sz="1500" dirty="0"/>
          </a:p>
          <a:p>
            <a:r>
              <a:rPr lang="en-US" sz="1500" dirty="0">
                <a:solidFill>
                  <a:srgbClr val="1F2933"/>
                </a:solidFill>
                <a:latin typeface="Aptos" pitchFamily="34" charset="0"/>
                <a:ea typeface="Aptos" pitchFamily="34" charset="-122"/>
                <a:cs typeface="Aptos" pitchFamily="34" charset="-120"/>
              </a:rPr>
              <a:t>This contrast makes the hymn candid without making it hopeless.</a:t>
            </a:r>
            <a:endParaRPr lang="en-US" sz="1500" dirty="0"/>
          </a:p>
          <a:p>
            <a:r>
              <a:rPr lang="en-US" sz="1500" dirty="0">
                <a:solidFill>
                  <a:srgbClr val="1F2933"/>
                </a:solidFill>
                <a:latin typeface="Aptos" pitchFamily="34" charset="0"/>
                <a:ea typeface="Aptos" pitchFamily="34" charset="-122"/>
                <a:cs typeface="Aptos" pitchFamily="34" charset="-120"/>
              </a:rPr>
              <a:t>EL NATHAN has accessible gospel-song phrasing and a strong refrain climax.</a:t>
            </a:r>
            <a:endParaRPr lang="en-US" sz="1500" dirty="0"/>
          </a:p>
          <a:p>
            <a:r>
              <a:rPr lang="en-US" sz="1500" dirty="0">
                <a:solidFill>
                  <a:srgbClr val="1F2933"/>
                </a:solidFill>
                <a:latin typeface="Aptos" pitchFamily="34" charset="0"/>
                <a:ea typeface="Aptos" pitchFamily="34" charset="-122"/>
                <a:cs typeface="Aptos" pitchFamily="34" charset="-120"/>
              </a:rPr>
              <a:t>The tune supports testimony singing: clear, confident, and memorable.</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mnt/data/iknow_assets/visual_2.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Pastoral and Worship Use</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Where the hymn serves the church well</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Services emphasizing assurance, salvation, grace, perseverance, and testimony.</a:t>
            </a:r>
            <a:endParaRPr lang="en-US" sz="1500" dirty="0"/>
          </a:p>
          <a:p>
            <a:r>
              <a:rPr lang="en-US" sz="1500" dirty="0">
                <a:solidFill>
                  <a:srgbClr val="1F2933"/>
                </a:solidFill>
                <a:latin typeface="Aptos" pitchFamily="34" charset="0"/>
                <a:ea typeface="Aptos" pitchFamily="34" charset="-122"/>
                <a:cs typeface="Aptos" pitchFamily="34" charset="-120"/>
              </a:rPr>
              <a:t>Prayer responses after Scripture readings from 2 Timothy, Ephesians, or Philippians.</a:t>
            </a:r>
            <a:endParaRPr lang="en-US" sz="1500" dirty="0"/>
          </a:p>
          <a:p>
            <a:r>
              <a:rPr lang="en-US" sz="1500" dirty="0">
                <a:solidFill>
                  <a:srgbClr val="1F2933"/>
                </a:solidFill>
                <a:latin typeface="Aptos" pitchFamily="34" charset="0"/>
                <a:ea typeface="Aptos" pitchFamily="34" charset="-122"/>
                <a:cs typeface="Aptos" pitchFamily="34" charset="-120"/>
              </a:rPr>
              <a:t>Small group teaching on faith during uncertainty or seasons of doubt.</a:t>
            </a:r>
            <a:endParaRPr lang="en-US" sz="1500" dirty="0"/>
          </a:p>
          <a:p>
            <a:r>
              <a:rPr lang="en-US" sz="1500" dirty="0">
                <a:solidFill>
                  <a:srgbClr val="1F2933"/>
                </a:solidFill>
                <a:latin typeface="Aptos" pitchFamily="34" charset="0"/>
                <a:ea typeface="Aptos" pitchFamily="34" charset="-122"/>
                <a:cs typeface="Aptos" pitchFamily="34" charset="-120"/>
              </a:rPr>
              <a:t>Congregational moments where believers confess trust in Christ together.</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mnt/data/iknow_assets/visual_5.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Teaching Questions</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For class, choir, or small group discussion</a:t>
            </a:r>
            <a:endParaRPr lang="en-US" sz="1050" dirty="0"/>
          </a:p>
        </p:txBody>
      </p:sp>
      <p:sp>
        <p:nvSpPr>
          <p:cNvPr id="6" name="Text 3"/>
          <p:cNvSpPr/>
          <p:nvPr/>
        </p:nvSpPr>
        <p:spPr>
          <a:xfrm>
            <a:off x="841248" y="1481328"/>
            <a:ext cx="6263640" cy="420624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What is the difference between knowing answers and knowing Christ?</a:t>
            </a:r>
            <a:endParaRPr lang="en-US" sz="1500" dirty="0"/>
          </a:p>
          <a:p>
            <a:r>
              <a:rPr lang="en-US" sz="1500" dirty="0">
                <a:solidFill>
                  <a:srgbClr val="1F2933"/>
                </a:solidFill>
                <a:latin typeface="Aptos" pitchFamily="34" charset="0"/>
                <a:ea typeface="Aptos" pitchFamily="34" charset="-122"/>
                <a:cs typeface="Aptos" pitchFamily="34" charset="-120"/>
              </a:rPr>
              <a:t>How does 2 Timothy 1:12 shape the hymn’s central assurance?</a:t>
            </a:r>
            <a:endParaRPr lang="en-US" sz="1500" dirty="0"/>
          </a:p>
          <a:p>
            <a:r>
              <a:rPr lang="en-US" sz="1500" dirty="0">
                <a:solidFill>
                  <a:srgbClr val="1F2933"/>
                </a:solidFill>
                <a:latin typeface="Aptos" pitchFamily="34" charset="0"/>
                <a:ea typeface="Aptos" pitchFamily="34" charset="-122"/>
                <a:cs typeface="Aptos" pitchFamily="34" charset="-120"/>
              </a:rPr>
              <a:t>Why is it comforting that God is able to guard what we entrust to him?</a:t>
            </a:r>
            <a:endParaRPr lang="en-US" sz="1500" dirty="0"/>
          </a:p>
          <a:p>
            <a:r>
              <a:rPr lang="en-US" sz="1500" dirty="0">
                <a:solidFill>
                  <a:srgbClr val="1F2933"/>
                </a:solidFill>
                <a:latin typeface="Aptos" pitchFamily="34" charset="0"/>
                <a:ea typeface="Aptos" pitchFamily="34" charset="-122"/>
                <a:cs typeface="Aptos" pitchFamily="34" charset="-120"/>
              </a:rPr>
              <a:t>How can a congregation sing about assurance with humility rather than pride?</a:t>
            </a:r>
            <a:endParaRPr lang="en-US" sz="1500" dirty="0"/>
          </a:p>
          <a:p>
            <a:r>
              <a:rPr lang="en-US" sz="1500" dirty="0">
                <a:solidFill>
                  <a:srgbClr val="1F2933"/>
                </a:solidFill>
                <a:latin typeface="Aptos" pitchFamily="34" charset="0"/>
                <a:ea typeface="Aptos" pitchFamily="34" charset="-122"/>
                <a:cs typeface="Aptos" pitchFamily="34" charset="-120"/>
              </a:rPr>
              <a:t>What promise from Scripture should shape your confidence this week?</a:t>
            </a:r>
            <a:endParaRPr lang="en-US" sz="1500" dirty="0"/>
          </a:p>
        </p:txBody>
      </p:sp>
      <p:sp>
        <p:nvSpPr>
          <p:cNvPr id="7" name="Text 4"/>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mnt/data/iknow_assets/visual_4.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Application</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Practicing trust in the faithful Christ</a:t>
            </a:r>
            <a:endParaRPr lang="en-US" sz="1050" dirty="0"/>
          </a:p>
        </p:txBody>
      </p:sp>
      <p:sp>
        <p:nvSpPr>
          <p:cNvPr id="6" name="Text 3"/>
          <p:cNvSpPr/>
          <p:nvPr/>
        </p:nvSpPr>
        <p:spPr>
          <a:xfrm>
            <a:off x="841248" y="1481328"/>
            <a:ext cx="6263640" cy="2971800"/>
          </a:xfrm>
          <a:prstGeom prst="rect">
            <a:avLst/>
          </a:prstGeom>
          <a:noFill/>
          <a:ln/>
        </p:spPr>
        <p:txBody>
          <a:bodyPr wrap="square" lIns="635" tIns="635" rIns="635" bIns="635" rtlCol="0" anchor="ctr">
            <a:normAutofit/>
          </a:bodyPr>
          <a:lstStyle/>
          <a:p>
            <a:r>
              <a:rPr lang="en-US" sz="1500" dirty="0">
                <a:solidFill>
                  <a:srgbClr val="1F2933"/>
                </a:solidFill>
                <a:latin typeface="Aptos" pitchFamily="34" charset="0"/>
                <a:ea typeface="Aptos" pitchFamily="34" charset="-122"/>
                <a:cs typeface="Aptos" pitchFamily="34" charset="-120"/>
              </a:rPr>
              <a:t>Name one mystery you cannot resolve and bring it to Christ in prayer.</a:t>
            </a:r>
            <a:endParaRPr lang="en-US" sz="1500" dirty="0"/>
          </a:p>
          <a:p>
            <a:r>
              <a:rPr lang="en-US" sz="1500" dirty="0">
                <a:solidFill>
                  <a:srgbClr val="1F2933"/>
                </a:solidFill>
                <a:latin typeface="Aptos" pitchFamily="34" charset="0"/>
                <a:ea typeface="Aptos" pitchFamily="34" charset="-122"/>
                <a:cs typeface="Aptos" pitchFamily="34" charset="-120"/>
              </a:rPr>
              <a:t>Memorize 2 Timothy 1:12 as a confession of assurance.</a:t>
            </a:r>
            <a:endParaRPr lang="en-US" sz="1500" dirty="0"/>
          </a:p>
          <a:p>
            <a:r>
              <a:rPr lang="en-US" sz="1500" dirty="0">
                <a:solidFill>
                  <a:srgbClr val="1F2933"/>
                </a:solidFill>
                <a:latin typeface="Aptos" pitchFamily="34" charset="0"/>
                <a:ea typeface="Aptos" pitchFamily="34" charset="-122"/>
                <a:cs typeface="Aptos" pitchFamily="34" charset="-120"/>
              </a:rPr>
              <a:t>Encourage a believer who is struggling to rest in God’s keeping grace.</a:t>
            </a:r>
            <a:endParaRPr lang="en-US" sz="1500" dirty="0"/>
          </a:p>
          <a:p>
            <a:r>
              <a:rPr lang="en-US" sz="1500" dirty="0">
                <a:solidFill>
                  <a:srgbClr val="1F2933"/>
                </a:solidFill>
                <a:latin typeface="Aptos" pitchFamily="34" charset="0"/>
                <a:ea typeface="Aptos" pitchFamily="34" charset="-122"/>
                <a:cs typeface="Aptos" pitchFamily="34" charset="-120"/>
              </a:rPr>
              <a:t>Let your testimony point beyond your experience to the reliability of Christ.</a:t>
            </a:r>
            <a:endParaRPr lang="en-US" sz="1500" dirty="0"/>
          </a:p>
        </p:txBody>
      </p:sp>
      <p:sp>
        <p:nvSpPr>
          <p:cNvPr id="7" name="Shape 4"/>
          <p:cNvSpPr/>
          <p:nvPr/>
        </p:nvSpPr>
        <p:spPr>
          <a:xfrm>
            <a:off x="914400" y="4892040"/>
            <a:ext cx="6263640" cy="804672"/>
          </a:xfrm>
          <a:prstGeom prst="roundRect">
            <a:avLst/>
          </a:prstGeom>
          <a:solidFill>
            <a:srgbClr val="0E2B48"/>
          </a:solidFill>
          <a:ln w="12700">
            <a:solidFill>
              <a:srgbClr val="D5A64F"/>
            </a:solidFill>
            <a:prstDash val="solid"/>
          </a:ln>
        </p:spPr>
      </p:sp>
      <p:sp>
        <p:nvSpPr>
          <p:cNvPr id="8" name="Text 5"/>
          <p:cNvSpPr/>
          <p:nvPr/>
        </p:nvSpPr>
        <p:spPr>
          <a:xfrm>
            <a:off x="1143000" y="5102352"/>
            <a:ext cx="5806440" cy="292608"/>
          </a:xfrm>
          <a:prstGeom prst="rect">
            <a:avLst/>
          </a:prstGeom>
          <a:noFill/>
          <a:ln/>
        </p:spPr>
        <p:txBody>
          <a:bodyPr wrap="square" lIns="0" tIns="0" rIns="0" bIns="0" rtlCol="0" anchor="ctr">
            <a:normAutofit/>
          </a:bodyPr>
          <a:lstStyle/>
          <a:p>
            <a:pPr algn="ctr" indent="0" marL="0">
              <a:buNone/>
            </a:pPr>
            <a:r>
              <a:rPr lang="en-US" sz="1600" i="1" dirty="0">
                <a:solidFill>
                  <a:srgbClr val="FFE6A8"/>
                </a:solidFill>
                <a:latin typeface="Georgia" pitchFamily="34" charset="0"/>
                <a:ea typeface="Georgia" pitchFamily="34" charset="-122"/>
                <a:cs typeface="Georgia" pitchFamily="34" charset="-120"/>
              </a:rPr>
              <a:t>Faith entrusts itself to Christ before every answer is visible.</a:t>
            </a:r>
            <a:endParaRPr lang="en-US" sz="1600" dirty="0"/>
          </a:p>
        </p:txBody>
      </p:sp>
      <p:sp>
        <p:nvSpPr>
          <p:cNvPr id="9" name="Text 6"/>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mnt/data/iknow_assets/visual_3.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502920" y="1170432"/>
            <a:ext cx="7086600" cy="4892040"/>
          </a:xfrm>
          <a:prstGeom prst="roundRect">
            <a:avLst>
              <a:gd name="adj" fmla="val 1495"/>
            </a:avLst>
          </a:prstGeom>
          <a:solidFill>
            <a:srgbClr val="FFFFFF">
              <a:alpha val="97000"/>
            </a:srgbClr>
          </a:solidFill>
          <a:ln w="12700">
            <a:solidFill>
              <a:srgbClr val="E5D2A8"/>
            </a:solidFill>
            <a:prstDash val="solid"/>
          </a:ln>
        </p:spPr>
      </p:sp>
      <p:sp>
        <p:nvSpPr>
          <p:cNvPr id="4" name="Text 1"/>
          <p:cNvSpPr/>
          <p:nvPr/>
        </p:nvSpPr>
        <p:spPr>
          <a:xfrm>
            <a:off x="640080" y="384048"/>
            <a:ext cx="6903720" cy="365760"/>
          </a:xfrm>
          <a:prstGeom prst="rect">
            <a:avLst/>
          </a:prstGeom>
          <a:noFill/>
          <a:ln/>
        </p:spPr>
        <p:txBody>
          <a:bodyPr wrap="square" lIns="0" tIns="0" rIns="0" bIns="0" rtlCol="0" anchor="ctr">
            <a:normAutofit/>
          </a:bodyPr>
          <a:lstStyle/>
          <a:p>
            <a:pPr indent="0" marL="0">
              <a:buNone/>
            </a:pPr>
            <a:r>
              <a:rPr lang="en-US" sz="2500" b="1" dirty="0">
                <a:solidFill>
                  <a:srgbClr val="0E2B48"/>
                </a:solidFill>
                <a:latin typeface="Georgia" pitchFamily="34" charset="0"/>
                <a:ea typeface="Georgia" pitchFamily="34" charset="-122"/>
                <a:cs typeface="Georgia" pitchFamily="34" charset="-120"/>
              </a:rPr>
              <a:t>Suggested Lesson Flow</a:t>
            </a:r>
            <a:endParaRPr lang="en-US" sz="2500" dirty="0"/>
          </a:p>
        </p:txBody>
      </p:sp>
      <p:sp>
        <p:nvSpPr>
          <p:cNvPr id="5" name="Text 2"/>
          <p:cNvSpPr/>
          <p:nvPr/>
        </p:nvSpPr>
        <p:spPr>
          <a:xfrm>
            <a:off x="658368" y="804672"/>
            <a:ext cx="6766560" cy="237744"/>
          </a:xfrm>
          <a:prstGeom prst="rect">
            <a:avLst/>
          </a:prstGeom>
          <a:noFill/>
          <a:ln/>
        </p:spPr>
        <p:txBody>
          <a:bodyPr wrap="square" lIns="0" tIns="0" rIns="0" bIns="0" rtlCol="0" anchor="ctr">
            <a:normAutofit/>
          </a:bodyPr>
          <a:lstStyle/>
          <a:p>
            <a:pPr indent="0" marL="0">
              <a:buNone/>
            </a:pPr>
            <a:r>
              <a:rPr lang="en-US" sz="1050" i="1" dirty="0">
                <a:solidFill>
                  <a:srgbClr val="6D1E26"/>
                </a:solidFill>
                <a:latin typeface="Aptos" pitchFamily="34" charset="0"/>
                <a:ea typeface="Aptos" pitchFamily="34" charset="-122"/>
                <a:cs typeface="Aptos" pitchFamily="34" charset="-120"/>
              </a:rPr>
              <a:t>Two ways to teach the hymn</a:t>
            </a:r>
            <a:endParaRPr lang="en-US" sz="1050" dirty="0"/>
          </a:p>
        </p:txBody>
      </p:sp>
      <p:sp>
        <p:nvSpPr>
          <p:cNvPr id="6" name="Shape 3"/>
          <p:cNvSpPr/>
          <p:nvPr/>
        </p:nvSpPr>
        <p:spPr>
          <a:xfrm>
            <a:off x="868680" y="1417320"/>
            <a:ext cx="2834640" cy="3429000"/>
          </a:xfrm>
          <a:prstGeom prst="roundRect">
            <a:avLst>
              <a:gd name="adj" fmla="val 2581"/>
            </a:avLst>
          </a:prstGeom>
          <a:solidFill>
            <a:srgbClr val="FFFFFF">
              <a:alpha val="98000"/>
            </a:srgbClr>
          </a:solidFill>
          <a:ln w="12700">
            <a:solidFill>
              <a:srgbClr val="E7D6AF"/>
            </a:solidFill>
            <a:prstDash val="solid"/>
          </a:ln>
        </p:spPr>
      </p:sp>
      <p:sp>
        <p:nvSpPr>
          <p:cNvPr id="7" name="Text 4"/>
          <p:cNvSpPr/>
          <p:nvPr/>
        </p:nvSpPr>
        <p:spPr>
          <a:xfrm>
            <a:off x="1033272" y="1563624"/>
            <a:ext cx="2505456" cy="31363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30-MINUTE PLAN</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1. Read 2 Timothy 1:12</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2. Identify the hymn’s repeated contrast</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3. Discuss grace and assurance</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4. Sing or pray the central confession</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5. Close with personal application</a:t>
            </a:r>
            <a:endParaRPr lang="en-US" sz="1220" dirty="0"/>
          </a:p>
        </p:txBody>
      </p:sp>
      <p:sp>
        <p:nvSpPr>
          <p:cNvPr id="8" name="Shape 5"/>
          <p:cNvSpPr/>
          <p:nvPr/>
        </p:nvSpPr>
        <p:spPr>
          <a:xfrm>
            <a:off x="868680" y="1417320"/>
            <a:ext cx="73152" cy="3429000"/>
          </a:xfrm>
          <a:prstGeom prst="rect">
            <a:avLst/>
          </a:prstGeom>
          <a:solidFill>
            <a:srgbClr val="0E2B48"/>
          </a:solidFill>
          <a:ln w="12700">
            <a:solidFill>
              <a:srgbClr val="0E2B48"/>
            </a:solidFill>
            <a:prstDash val="solid"/>
          </a:ln>
        </p:spPr>
      </p:sp>
      <p:sp>
        <p:nvSpPr>
          <p:cNvPr id="9" name="Shape 6"/>
          <p:cNvSpPr/>
          <p:nvPr/>
        </p:nvSpPr>
        <p:spPr>
          <a:xfrm>
            <a:off x="3977640" y="1417320"/>
            <a:ext cx="2834640" cy="3429000"/>
          </a:xfrm>
          <a:prstGeom prst="roundRect">
            <a:avLst>
              <a:gd name="adj" fmla="val 2581"/>
            </a:avLst>
          </a:prstGeom>
          <a:solidFill>
            <a:srgbClr val="FFFFFF">
              <a:alpha val="98000"/>
            </a:srgbClr>
          </a:solidFill>
          <a:ln w="12700">
            <a:solidFill>
              <a:srgbClr val="E7D6AF"/>
            </a:solidFill>
            <a:prstDash val="solid"/>
          </a:ln>
        </p:spPr>
      </p:sp>
      <p:sp>
        <p:nvSpPr>
          <p:cNvPr id="10" name="Text 7"/>
          <p:cNvSpPr/>
          <p:nvPr/>
        </p:nvSpPr>
        <p:spPr>
          <a:xfrm>
            <a:off x="4142232" y="1563624"/>
            <a:ext cx="2505456" cy="3136392"/>
          </a:xfrm>
          <a:prstGeom prst="rect">
            <a:avLst/>
          </a:prstGeom>
          <a:noFill/>
          <a:ln/>
        </p:spPr>
        <p:txBody>
          <a:bodyPr wrap="square" lIns="508" tIns="508" rIns="508" bIns="508" rtlCol="0" anchor="ctr">
            <a:normAutofit/>
          </a:bodyPr>
          <a:lstStyle/>
          <a:p>
            <a:pPr indent="0" marL="0">
              <a:buNone/>
            </a:pPr>
            <a:r>
              <a:rPr lang="en-US" sz="1220" dirty="0">
                <a:solidFill>
                  <a:srgbClr val="1F2933"/>
                </a:solidFill>
                <a:latin typeface="Aptos" pitchFamily="34" charset="0"/>
                <a:ea typeface="Aptos" pitchFamily="34" charset="-122"/>
                <a:cs typeface="Aptos" pitchFamily="34" charset="-120"/>
              </a:rPr>
              <a:t>60-MINUTE PLAN</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1. Historical background</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2. Scripture study in 2 Timothy</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3. Hymn-section study</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4. Musical observations</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5. Discussion and testimony</a:t>
            </a:r>
            <a:endParaRPr lang="en-US" sz="1220" dirty="0"/>
          </a:p>
          <a:p>
            <a:pPr indent="0" marL="0">
              <a:buNone/>
            </a:pPr>
            <a:r>
              <a:rPr lang="en-US" sz="1220" dirty="0">
                <a:solidFill>
                  <a:srgbClr val="1F2933"/>
                </a:solidFill>
                <a:latin typeface="Aptos" pitchFamily="34" charset="0"/>
                <a:ea typeface="Aptos" pitchFamily="34" charset="-122"/>
                <a:cs typeface="Aptos" pitchFamily="34" charset="-120"/>
              </a:rPr>
              <a:t>6. Prayer of entrustment</a:t>
            </a:r>
            <a:endParaRPr lang="en-US" sz="1220" dirty="0"/>
          </a:p>
        </p:txBody>
      </p:sp>
      <p:sp>
        <p:nvSpPr>
          <p:cNvPr id="11" name="Shape 8"/>
          <p:cNvSpPr/>
          <p:nvPr/>
        </p:nvSpPr>
        <p:spPr>
          <a:xfrm>
            <a:off x="3977640" y="1417320"/>
            <a:ext cx="73152" cy="3429000"/>
          </a:xfrm>
          <a:prstGeom prst="rect">
            <a:avLst/>
          </a:prstGeom>
          <a:solidFill>
            <a:srgbClr val="6D1E26"/>
          </a:solidFill>
          <a:ln w="12700">
            <a:solidFill>
              <a:srgbClr val="6D1E26"/>
            </a:solidFill>
            <a:prstDash val="solid"/>
          </a:ln>
        </p:spPr>
      </p:sp>
      <p:sp>
        <p:nvSpPr>
          <p:cNvPr id="12" name="Text 9"/>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0E2B48"/>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mnt/data/iknow_assets/visual_5_dark.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822960" y="1143000"/>
            <a:ext cx="6080760" cy="4206240"/>
          </a:xfrm>
          <a:prstGeom prst="roundRect">
            <a:avLst/>
          </a:prstGeom>
          <a:solidFill>
            <a:srgbClr val="0E2B48">
              <a:alpha val="97000"/>
            </a:srgbClr>
          </a:solidFill>
          <a:ln w="12700">
            <a:solidFill>
              <a:srgbClr val="D5A64F"/>
            </a:solidFill>
            <a:prstDash val="solid"/>
          </a:ln>
        </p:spPr>
      </p:sp>
      <p:sp>
        <p:nvSpPr>
          <p:cNvPr id="4" name="Text 1"/>
          <p:cNvSpPr/>
          <p:nvPr/>
        </p:nvSpPr>
        <p:spPr>
          <a:xfrm>
            <a:off x="1115568" y="1536192"/>
            <a:ext cx="5440680" cy="457200"/>
          </a:xfrm>
          <a:prstGeom prst="rect">
            <a:avLst/>
          </a:prstGeom>
          <a:noFill/>
          <a:ln/>
        </p:spPr>
        <p:txBody>
          <a:bodyPr wrap="square" lIns="0" tIns="0" rIns="0" bIns="0" rtlCol="0" anchor="ctr">
            <a:normAutofit/>
          </a:bodyPr>
          <a:lstStyle/>
          <a:p>
            <a:pPr indent="0" marL="0">
              <a:buNone/>
            </a:pPr>
            <a:r>
              <a:rPr lang="en-US" sz="3100" b="1" dirty="0">
                <a:solidFill>
                  <a:srgbClr val="FFFFFF"/>
                </a:solidFill>
                <a:latin typeface="Georgia" pitchFamily="34" charset="0"/>
                <a:ea typeface="Georgia" pitchFamily="34" charset="-122"/>
                <a:cs typeface="Georgia" pitchFamily="34" charset="-120"/>
              </a:rPr>
              <a:t>Closing Prayer</a:t>
            </a:r>
            <a:endParaRPr lang="en-US" sz="3100" dirty="0"/>
          </a:p>
        </p:txBody>
      </p:sp>
      <p:sp>
        <p:nvSpPr>
          <p:cNvPr id="5" name="Text 2"/>
          <p:cNvSpPr/>
          <p:nvPr/>
        </p:nvSpPr>
        <p:spPr>
          <a:xfrm>
            <a:off x="1143000" y="2377440"/>
            <a:ext cx="5440680" cy="1737360"/>
          </a:xfrm>
          <a:prstGeom prst="rect">
            <a:avLst/>
          </a:prstGeom>
          <a:noFill/>
          <a:ln/>
        </p:spPr>
        <p:txBody>
          <a:bodyPr wrap="square" lIns="635" tIns="635" rIns="635" bIns="635" rtlCol="0" anchor="ctr">
            <a:normAutofit/>
          </a:bodyPr>
          <a:lstStyle/>
          <a:p>
            <a:pPr indent="0" marL="0">
              <a:buNone/>
            </a:pPr>
            <a:r>
              <a:rPr lang="en-US" sz="1800" dirty="0">
                <a:solidFill>
                  <a:srgbClr val="FDF5E6"/>
                </a:solidFill>
                <a:latin typeface="Aptos" pitchFamily="34" charset="0"/>
                <a:ea typeface="Aptos" pitchFamily="34" charset="-122"/>
                <a:cs typeface="Aptos" pitchFamily="34" charset="-120"/>
              </a:rPr>
              <a:t>Faithful Savior, teach us to trust you when our understanding is small. Guard what we entrust to you, strengthen our faith through your word, and keep us in your grace until that day. Amen.</a:t>
            </a:r>
            <a:endParaRPr lang="en-US" sz="1800" dirty="0"/>
          </a:p>
        </p:txBody>
      </p:sp>
      <p:sp>
        <p:nvSpPr>
          <p:cNvPr id="6" name="Text 3"/>
          <p:cNvSpPr/>
          <p:nvPr/>
        </p:nvSpPr>
        <p:spPr>
          <a:xfrm>
            <a:off x="365760" y="6565392"/>
            <a:ext cx="11430000" cy="137160"/>
          </a:xfrm>
          <a:prstGeom prst="rect">
            <a:avLst/>
          </a:prstGeom>
          <a:noFill/>
          <a:ln/>
        </p:spPr>
        <p:txBody>
          <a:bodyPr wrap="square" lIns="0" tIns="0" rIns="0" bIns="0" rtlCol="0" anchor="ctr"/>
          <a:lstStyle/>
          <a:p>
            <a:pPr algn="ctr" indent="0" marL="0">
              <a:buNone/>
            </a:pPr>
            <a:r>
              <a:rPr lang="en-US" sz="700" dirty="0">
                <a:solidFill>
                  <a:srgbClr val="F7F0E4"/>
                </a:solidFill>
                <a:latin typeface="Aptos" pitchFamily="34" charset="0"/>
                <a:ea typeface="Aptos" pitchFamily="34" charset="-122"/>
                <a:cs typeface="Aptos" pitchFamily="34" charset="-120"/>
              </a:rPr>
              <a:t>Prepared for teaching and small group use - hymninfo.com</a:t>
            </a:r>
            <a:endParaRPr lang="en-US" sz="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mnt/data/iknow_assets/visual_6.jpg">    </p:cNvPr>
          <p:cNvPicPr>
            <a:picLocks noChangeAspect="1"/>
          </p:cNvPicPr>
          <p:nvPr/>
        </p:nvPicPr>
        <p:blipFill>
          <a:blip r:embed="rId1"/>
          <a:srcRect l="1" r="1" t="0" b="0"/>
          <a:stretch/>
        </p:blipFill>
        <p:spPr>
          <a:xfrm>
            <a:off x="0" y="0"/>
            <a:ext cx="12191695" cy="6858000"/>
          </a:xfrm>
          <a:prstGeom prst="rect">
            <a:avLst/>
          </a:prstGeom>
        </p:spPr>
      </p:pic>
      <p:sp>
        <p:nvSpPr>
          <p:cNvPr id="3" name="Shape 0"/>
          <p:cNvSpPr/>
          <p:nvPr/>
        </p:nvSpPr>
        <p:spPr>
          <a:xfrm>
            <a:off x="914400" y="914400"/>
            <a:ext cx="10332720" cy="4983480"/>
          </a:xfrm>
          <a:prstGeom prst="roundRect">
            <a:avLst/>
          </a:prstGeom>
          <a:solidFill>
            <a:srgbClr val="FFFFFF"/>
          </a:solidFill>
          <a:ln w="12700">
            <a:solidFill>
              <a:srgbClr val="D5A64F"/>
            </a:solidFill>
            <a:prstDash val="solid"/>
          </a:ln>
        </p:spPr>
      </p:sp>
      <p:sp>
        <p:nvSpPr>
          <p:cNvPr id="4" name="Text 1"/>
          <p:cNvSpPr/>
          <p:nvPr/>
        </p:nvSpPr>
        <p:spPr>
          <a:xfrm>
            <a:off x="1325880" y="1417320"/>
            <a:ext cx="9509760" cy="411480"/>
          </a:xfrm>
          <a:prstGeom prst="rect">
            <a:avLst/>
          </a:prstGeom>
          <a:noFill/>
          <a:ln/>
        </p:spPr>
        <p:txBody>
          <a:bodyPr wrap="square" lIns="0" tIns="0" rIns="0" bIns="0" rtlCol="0" anchor="ctr">
            <a:normAutofit/>
          </a:bodyPr>
          <a:lstStyle/>
          <a:p>
            <a:pPr algn="ctr" indent="0" marL="0">
              <a:buNone/>
            </a:pPr>
            <a:r>
              <a:rPr lang="en-US" sz="2700" b="1" dirty="0">
                <a:solidFill>
                  <a:srgbClr val="0E2B48"/>
                </a:solidFill>
                <a:latin typeface="Georgia" pitchFamily="34" charset="0"/>
                <a:ea typeface="Georgia" pitchFamily="34" charset="-122"/>
                <a:cs typeface="Georgia" pitchFamily="34" charset="-120"/>
              </a:rPr>
              <a:t>I Know Whom I Have Believed</a:t>
            </a:r>
            <a:endParaRPr lang="en-US" sz="2700" dirty="0"/>
          </a:p>
        </p:txBody>
      </p:sp>
      <p:sp>
        <p:nvSpPr>
          <p:cNvPr id="5" name="Text 2"/>
          <p:cNvSpPr/>
          <p:nvPr/>
        </p:nvSpPr>
        <p:spPr>
          <a:xfrm>
            <a:off x="1325880" y="2148840"/>
            <a:ext cx="9509760" cy="274320"/>
          </a:xfrm>
          <a:prstGeom prst="rect">
            <a:avLst/>
          </a:prstGeom>
          <a:noFill/>
          <a:ln/>
        </p:spPr>
        <p:txBody>
          <a:bodyPr wrap="square" lIns="0" tIns="0" rIns="0" bIns="0" rtlCol="0" anchor="ctr"/>
          <a:lstStyle/>
          <a:p>
            <a:pPr algn="ctr" indent="0" marL="0">
              <a:buNone/>
            </a:pPr>
            <a:r>
              <a:rPr lang="en-US" sz="1600" b="1" dirty="0">
                <a:solidFill>
                  <a:srgbClr val="6D1E26"/>
                </a:solidFill>
                <a:latin typeface="Georgia" pitchFamily="34" charset="0"/>
                <a:ea typeface="Georgia" pitchFamily="34" charset="-122"/>
                <a:cs typeface="Georgia" pitchFamily="34" charset="-120"/>
              </a:rPr>
              <a:t>Summary</a:t>
            </a:r>
            <a:endParaRPr lang="en-US" sz="1600" dirty="0"/>
          </a:p>
        </p:txBody>
      </p:sp>
      <p:sp>
        <p:nvSpPr>
          <p:cNvPr id="6" name="Text 3"/>
          <p:cNvSpPr/>
          <p:nvPr/>
        </p:nvSpPr>
        <p:spPr>
          <a:xfrm>
            <a:off x="1554480" y="2697480"/>
            <a:ext cx="9006840" cy="749808"/>
          </a:xfrm>
          <a:prstGeom prst="rect">
            <a:avLst/>
          </a:prstGeom>
          <a:noFill/>
          <a:ln/>
        </p:spPr>
        <p:txBody>
          <a:bodyPr wrap="square" lIns="635" tIns="635" rIns="635" bIns="635" rtlCol="0" anchor="ctr">
            <a:normAutofit/>
          </a:bodyPr>
          <a:lstStyle/>
          <a:p>
            <a:pPr algn="ctr" indent="0" marL="0">
              <a:buNone/>
            </a:pPr>
            <a:r>
              <a:rPr lang="en-US" sz="1800" dirty="0">
                <a:solidFill>
                  <a:srgbClr val="1F2933"/>
                </a:solidFill>
                <a:latin typeface="Aptos" pitchFamily="34" charset="0"/>
                <a:ea typeface="Aptos" pitchFamily="34" charset="-122"/>
                <a:cs typeface="Aptos" pitchFamily="34" charset="-120"/>
              </a:rPr>
              <a:t>The hymn gives the church a sturdy confession: we do not know every reason, method, or future detail, but we know Christ and trust his power to keep what we have committed to him.</a:t>
            </a:r>
            <a:endParaRPr lang="en-US" sz="1800" dirty="0"/>
          </a:p>
        </p:txBody>
      </p:sp>
      <p:sp>
        <p:nvSpPr>
          <p:cNvPr id="7" name="Text 4"/>
          <p:cNvSpPr/>
          <p:nvPr/>
        </p:nvSpPr>
        <p:spPr>
          <a:xfrm>
            <a:off x="1554480" y="4114800"/>
            <a:ext cx="9006840" cy="411480"/>
          </a:xfrm>
          <a:prstGeom prst="rect">
            <a:avLst/>
          </a:prstGeom>
          <a:noFill/>
          <a:ln/>
        </p:spPr>
        <p:txBody>
          <a:bodyPr wrap="square" lIns="635" tIns="635" rIns="635" bIns="635" rtlCol="0" anchor="ctr">
            <a:normAutofit/>
          </a:bodyPr>
          <a:lstStyle/>
          <a:p>
            <a:pPr algn="ctr" indent="0" marL="0">
              <a:buNone/>
            </a:pPr>
            <a:r>
              <a:rPr lang="en-US" sz="950" dirty="0">
                <a:solidFill>
                  <a:srgbClr val="5F6770"/>
                </a:solidFill>
                <a:latin typeface="Aptos" pitchFamily="34" charset="0"/>
                <a:ea typeface="Aptos" pitchFamily="34" charset="-122"/>
                <a:cs typeface="Aptos" pitchFamily="34" charset="-120"/>
              </a:rPr>
              <a:t>© HymnInfo.com. Free for personal, church, classroom, and small-group teaching use. Please do not sell, repost, or redistribute as downloadable files without permission.</a:t>
            </a:r>
            <a:endParaRPr lang="en-US" sz="950" dirty="0"/>
          </a:p>
        </p:txBody>
      </p:sp>
      <p:sp>
        <p:nvSpPr>
          <p:cNvPr id="8" name="Text 5"/>
          <p:cNvSpPr/>
          <p:nvPr/>
        </p:nvSpPr>
        <p:spPr>
          <a:xfrm>
            <a:off x="1554480" y="4919472"/>
            <a:ext cx="9006840" cy="228600"/>
          </a:xfrm>
          <a:prstGeom prst="rect">
            <a:avLst/>
          </a:prstGeom>
          <a:noFill/>
          <a:ln/>
        </p:spPr>
        <p:txBody>
          <a:bodyPr wrap="square" lIns="0" tIns="0" rIns="0" bIns="0" rtlCol="0" anchor="ctr"/>
          <a:lstStyle/>
          <a:p>
            <a:pPr algn="ctr" indent="0" marL="0">
              <a:buNone/>
            </a:pPr>
            <a:r>
              <a:rPr lang="en-US" sz="1050" b="1" dirty="0">
                <a:solidFill>
                  <a:srgbClr val="0E2B48"/>
                </a:solidFill>
                <a:latin typeface="Aptos" pitchFamily="34" charset="0"/>
                <a:ea typeface="Aptos" pitchFamily="34" charset="-122"/>
                <a:cs typeface="Aptos" pitchFamily="34" charset="-120"/>
              </a:rPr>
              <a:t>Prepared for teaching and small group use - hymninfo.com</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HymnInfo.com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Know Whom I Have Believed Teaching Guide</dc:title>
  <dc:subject>Hymn study resource</dc:subject>
  <dc:creator>HymnInfo.com</dc:creator>
  <cp:lastModifiedBy>HymnInfo.com</cp:lastModifiedBy>
  <cp:revision>1</cp:revision>
  <dcterms:created xsi:type="dcterms:W3CDTF">2026-07-08T01:05:06Z</dcterms:created>
  <dcterms:modified xsi:type="dcterms:W3CDTF">2026-07-08T01:05:06Z</dcterms:modified>
</cp:coreProperties>
</file>