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94360" y="731520"/>
            <a:ext cx="6492240" cy="3063240"/>
          </a:xfrm>
          <a:prstGeom prst="roundRect">
            <a:avLst/>
          </a:prstGeom>
          <a:solidFill>
            <a:srgbClr val="000000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024128"/>
            <a:ext cx="5943600" cy="10972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900" b="1">
                <a:solidFill>
                  <a:srgbClr val="FAF4E5"/>
                </a:solidFill>
                <a:latin typeface="Aptos"/>
              </a:defRPr>
            </a:pPr>
            <a:r>
              <a:t>O for a Thousand Tongues to Sing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331720"/>
            <a:ext cx="5486400" cy="5486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700" b="0">
                <a:solidFill>
                  <a:srgbClr val="E8B14B"/>
                </a:solidFill>
                <a:latin typeface="Aptos"/>
              </a:defRPr>
            </a:pPr>
            <a:r>
              <a:t>A hymn study on praise, testimony, and the saving name of Jesus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962656"/>
            <a:ext cx="5212080" cy="3657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FAF4E5"/>
                </a:solidFill>
                <a:latin typeface="Aptos"/>
              </a:defRPr>
            </a:pPr>
            <a:r>
              <a:t>Charles Wesley · 1739 · commonly sung to AZMON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Good News for the Broken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Luke 4:18 gives the hymn its liberating hope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691640"/>
            <a:ext cx="5212080" cy="3566160"/>
          </a:xfrm>
          <a:prstGeom prst="roundRect">
            <a:avLst/>
          </a:prstGeom>
          <a:solidFill>
            <a:srgbClr val="000000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057400"/>
            <a:ext cx="4572000" cy="242316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2100">
                <a:solidFill>
                  <a:srgbClr val="FAF4E5"/>
                </a:solidFill>
                <a:latin typeface="Aptos"/>
              </a:defRPr>
            </a:pPr>
            <a:r>
              <a:t>Good news for the poor</a:t>
            </a:r>
          </a:p>
          <a:p>
            <a:pPr>
              <a:spcAft>
                <a:spcPts val="600"/>
              </a:spcAft>
              <a:defRPr sz="2100">
                <a:solidFill>
                  <a:srgbClr val="FAF4E5"/>
                </a:solidFill>
                <a:latin typeface="Aptos"/>
              </a:defRPr>
            </a:pPr>
            <a:r>
              <a:t>Release for captives</a:t>
            </a:r>
          </a:p>
          <a:p>
            <a:pPr>
              <a:spcAft>
                <a:spcPts val="600"/>
              </a:spcAft>
              <a:defRPr sz="2100">
                <a:solidFill>
                  <a:srgbClr val="FAF4E5"/>
                </a:solidFill>
                <a:latin typeface="Aptos"/>
              </a:defRPr>
            </a:pPr>
            <a:r>
              <a:t>Sight for the blind</a:t>
            </a:r>
          </a:p>
          <a:p>
            <a:pPr>
              <a:spcAft>
                <a:spcPts val="600"/>
              </a:spcAft>
              <a:defRPr sz="2100">
                <a:solidFill>
                  <a:srgbClr val="FAF4E5"/>
                </a:solidFill>
                <a:latin typeface="Aptos"/>
              </a:defRPr>
            </a:pPr>
            <a:r>
              <a:t>Freedom for the oppressed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4343400"/>
            <a:ext cx="4389120" cy="7772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100" b="1">
                <a:solidFill>
                  <a:srgbClr val="FAF4E5"/>
                </a:solidFill>
                <a:latin typeface="Aptos"/>
              </a:defRPr>
            </a:pPr>
            <a:r>
              <a:t>This is praise with pastoral weight: Christ’s name meets real human bondage, fear, sorrow, and sin.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Praise Wider Than the Church Walls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Revelation 5:12–13</a:t>
            </a:r>
          </a:p>
        </p:txBody>
      </p:sp>
      <p:sp>
        <p:nvSpPr>
          <p:cNvPr id="5" name="Oval 4"/>
          <p:cNvSpPr/>
          <p:nvPr/>
        </p:nvSpPr>
        <p:spPr>
          <a:xfrm>
            <a:off x="1965960" y="1554480"/>
            <a:ext cx="8046720" cy="4389120"/>
          </a:xfrm>
          <a:prstGeom prst="ellipse">
            <a:avLst/>
          </a:prstGeom>
          <a:noFill/>
          <a:ln w="19050">
            <a:solidFill>
              <a:srgbClr val="4673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350008" y="1773936"/>
            <a:ext cx="7278624" cy="3950208"/>
          </a:xfrm>
          <a:prstGeom prst="ellipse">
            <a:avLst/>
          </a:prstGeom>
          <a:noFill/>
          <a:ln w="19050">
            <a:solidFill>
              <a:srgbClr val="5A7D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2734056" y="1993391"/>
            <a:ext cx="6510528" cy="3511296"/>
          </a:xfrm>
          <a:prstGeom prst="ellipse">
            <a:avLst/>
          </a:prstGeom>
          <a:noFill/>
          <a:ln w="19050">
            <a:solidFill>
              <a:srgbClr val="6E87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118104" y="2212848"/>
            <a:ext cx="5742432" cy="3072384"/>
          </a:xfrm>
          <a:prstGeom prst="ellipse">
            <a:avLst/>
          </a:prstGeom>
          <a:noFill/>
          <a:ln w="19050">
            <a:solidFill>
              <a:srgbClr val="8291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502152" y="2432304"/>
            <a:ext cx="4974336" cy="2633472"/>
          </a:xfrm>
          <a:prstGeom prst="ellipse">
            <a:avLst/>
          </a:prstGeom>
          <a:noFill/>
          <a:ln w="19050">
            <a:solidFill>
              <a:srgbClr val="969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886200" y="2651760"/>
            <a:ext cx="4206240" cy="2194560"/>
          </a:xfrm>
          <a:prstGeom prst="ellipse">
            <a:avLst/>
          </a:prstGeom>
          <a:noFill/>
          <a:ln w="19050">
            <a:solidFill>
              <a:srgbClr val="AAA5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26080" y="2834640"/>
            <a:ext cx="630936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800" b="1">
                <a:solidFill>
                  <a:srgbClr val="E8B14B"/>
                </a:solidFill>
                <a:latin typeface="Aptos"/>
              </a:defRPr>
            </a:pPr>
            <a:r>
              <a:t>“Every created thing” joins the praise of the Lamb.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3657600"/>
            <a:ext cx="667512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0">
                <a:solidFill>
                  <a:srgbClr val="FAF4E5"/>
                </a:solidFill>
                <a:latin typeface="Aptos"/>
              </a:defRPr>
            </a:pPr>
            <a:r>
              <a:t>The hymn trains local worship to hear the future chorus of heaven and earth.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AF4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0C1D34"/>
                </a:solidFill>
                <a:latin typeface="Aptos"/>
              </a:defRPr>
            </a:pPr>
            <a:r>
              <a:t>The Hymn’s Movement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C2842B"/>
                </a:solidFill>
                <a:latin typeface="Aptos"/>
              </a:defRPr>
            </a:pPr>
            <a:r>
              <a:t>From one converted heart to the praise of all creation</a:t>
            </a:r>
          </a:p>
        </p:txBody>
      </p:sp>
      <p:pic>
        <p:nvPicPr>
          <p:cNvPr id="5" name="Picture 4" descr="visual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417320"/>
            <a:ext cx="4572000" cy="2743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577840" y="1280160"/>
            <a:ext cx="539496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806440" y="1408176"/>
            <a:ext cx="2011680" cy="2286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1">
                <a:solidFill>
                  <a:srgbClr val="C2842B"/>
                </a:solidFill>
                <a:latin typeface="Aptos"/>
              </a:defRPr>
            </a:pPr>
            <a:r>
              <a:t>Grace received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09560" y="1389888"/>
            <a:ext cx="283464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The singer knows mercy personally.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77840" y="2359152"/>
            <a:ext cx="539496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806440" y="2487168"/>
            <a:ext cx="2011680" cy="2286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1">
                <a:solidFill>
                  <a:srgbClr val="C2842B"/>
                </a:solidFill>
                <a:latin typeface="Aptos"/>
              </a:defRPr>
            </a:pPr>
            <a:r>
              <a:t>Praise voiced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9560" y="2468880"/>
            <a:ext cx="283464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The tongue becomes an instrument of witness.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77840" y="3438144"/>
            <a:ext cx="539496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806440" y="3566160"/>
            <a:ext cx="2011680" cy="2286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1">
                <a:solidFill>
                  <a:srgbClr val="C2842B"/>
                </a:solidFill>
                <a:latin typeface="Aptos"/>
              </a:defRPr>
            </a:pPr>
            <a:r>
              <a:t>Christ proclaimed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9560" y="3547872"/>
            <a:ext cx="283464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Jesus’ name is announced as saving power.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577840" y="4517136"/>
            <a:ext cx="539496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806440" y="4645151"/>
            <a:ext cx="2011680" cy="2286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1">
                <a:solidFill>
                  <a:srgbClr val="C2842B"/>
                </a:solidFill>
                <a:latin typeface="Aptos"/>
              </a:defRPr>
            </a:pPr>
            <a:r>
              <a:t>Creation joins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9560" y="4626864"/>
            <a:ext cx="283464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Earth and heaven answer with praise.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148840"/>
            <a:ext cx="713232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4200" b="1">
                <a:solidFill>
                  <a:srgbClr val="FAF4E5"/>
                </a:solidFill>
                <a:latin typeface="Aptos"/>
              </a:defRPr>
            </a:pPr>
            <a:r>
              <a:t>Hymn-Section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880360"/>
            <a:ext cx="7498079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800" b="0">
                <a:solidFill>
                  <a:srgbClr val="E8B14B"/>
                </a:solidFill>
                <a:latin typeface="Aptos"/>
              </a:defRPr>
            </a:pPr>
            <a:r>
              <a:t>The familiar stanzas move like a testimony: longing, proclamation, freedom, and glory.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The Opening Cry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More voices for more praise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530352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1874519"/>
            <a:ext cx="4663440" cy="10515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500" b="1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singer longs for multiplied speech because Christ’s grace is too large for one voice.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3337560"/>
            <a:ext cx="438912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0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Teaching emphasis: Christian praise begins when grace overwhelms silence.</a:t>
            </a:r>
          </a:p>
        </p:txBody>
      </p:sp>
      <p:sp>
        <p:nvSpPr>
          <p:cNvPr id="8" name="Oval 7"/>
          <p:cNvSpPr/>
          <p:nvPr/>
        </p:nvSpPr>
        <p:spPr>
          <a:xfrm>
            <a:off x="6766560" y="155448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388352" y="155448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010144" y="155448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631936" y="155448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253728" y="155448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875520" y="155448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766560" y="205740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388352" y="205740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010144" y="205740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631936" y="205740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253728" y="205740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9875520" y="205740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766560" y="256032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388352" y="256032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010144" y="256032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631936" y="256032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253728" y="256032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875520" y="256032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766560" y="306324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388352" y="306324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010144" y="306324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8631936" y="306324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9253728" y="306324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9875520" y="306324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766560" y="356616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388352" y="356616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8010144" y="356616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8631936" y="3566160"/>
            <a:ext cx="256032" cy="256032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9253728" y="356616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9875520" y="3566160"/>
            <a:ext cx="256032" cy="256032"/>
          </a:xfrm>
          <a:prstGeom prst="ellipse">
            <a:avLst/>
          </a:prstGeom>
          <a:solidFill>
            <a:srgbClr val="D5E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949440" y="4663440"/>
            <a:ext cx="3840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3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Many voices, one Redeemer.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0C1D34"/>
                </a:solidFill>
                <a:latin typeface="Aptos"/>
              </a:defRPr>
            </a:pPr>
            <a:r>
              <a:t>Assisted Proclamation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C2842B"/>
                </a:solidFill>
                <a:latin typeface="Aptos"/>
              </a:defRPr>
            </a:pPr>
            <a:r>
              <a:t>Praise depends on God’s help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1069848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011680" y="1828800"/>
            <a:ext cx="914400" cy="914400"/>
          </a:xfrm>
          <a:prstGeom prst="ellipse">
            <a:avLst/>
          </a:prstGeom>
          <a:solidFill>
            <a:srgbClr val="C284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066544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Pray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164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Prayer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337560"/>
            <a:ext cx="2971800" cy="7772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0C1D34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singer asks God for help to proclaim.</a:t>
            </a:r>
          </a:p>
        </p:txBody>
      </p:sp>
      <p:sp>
        <p:nvSpPr>
          <p:cNvPr id="10" name="Oval 9"/>
          <p:cNvSpPr/>
          <p:nvPr/>
        </p:nvSpPr>
        <p:spPr>
          <a:xfrm>
            <a:off x="5532120" y="1828800"/>
            <a:ext cx="914400" cy="914400"/>
          </a:xfrm>
          <a:prstGeom prst="ellipse">
            <a:avLst/>
          </a:prstGeom>
          <a:solidFill>
            <a:srgbClr val="C284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586984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Witn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1208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Witness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3337560"/>
            <a:ext cx="2971800" cy="7772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0C1D34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Praise spreads outward beyond the singer.</a:t>
            </a:r>
          </a:p>
        </p:txBody>
      </p:sp>
      <p:sp>
        <p:nvSpPr>
          <p:cNvPr id="14" name="Oval 13"/>
          <p:cNvSpPr/>
          <p:nvPr/>
        </p:nvSpPr>
        <p:spPr>
          <a:xfrm>
            <a:off x="9052560" y="1828800"/>
            <a:ext cx="914400" cy="914400"/>
          </a:xfrm>
          <a:prstGeom prst="ellipse">
            <a:avLst/>
          </a:prstGeom>
          <a:solidFill>
            <a:srgbClr val="C284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07424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Name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3252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Name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720" y="3337560"/>
            <a:ext cx="2971800" cy="7772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0C1D34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honor belongs to Christ, not to the worshiper.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4892040"/>
            <a:ext cx="9418320" cy="3657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C2842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Class prompt: What do we need God to do before our witness becomes faithful and fruitful?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The Gospel Sets Prisoners Free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The hymn’s strongest pastoral claim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1600200"/>
            <a:ext cx="5074920" cy="3794760"/>
          </a:xfrm>
          <a:prstGeom prst="roundRect">
            <a:avLst/>
          </a:prstGeom>
          <a:solidFill>
            <a:srgbClr val="000000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2011680"/>
            <a:ext cx="4434840" cy="260604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Christ breaks sin’s power.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Christ frees the captive conscience.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Christ cleanses what shame says cannot be cleansed.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Christ makes testimony possible.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4754880"/>
            <a:ext cx="43891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900" b="1">
                <a:solidFill>
                  <a:srgbClr val="FAF4E5"/>
                </a:solidFill>
                <a:latin typeface="Aptos"/>
              </a:defRPr>
            </a:pPr>
            <a:r>
              <a:t>Use this slide slowly. It is often where the hymn moves from beautiful poetry to direct pastoral care.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Lamb and the Whole Church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A hymn that ends in doxology</a:t>
            </a:r>
          </a:p>
        </p:txBody>
      </p:sp>
      <p:pic>
        <p:nvPicPr>
          <p:cNvPr id="5" name="Picture 4" descr="visual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188720"/>
            <a:ext cx="4846320" cy="30632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7240" y="1508760"/>
            <a:ext cx="5074920" cy="374903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1828800"/>
            <a:ext cx="4526280" cy="11430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400" b="1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Wesley’s praise reaches its full horizon when the church on earth is joined with the saints 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566160"/>
            <a:ext cx="4434840" cy="7315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9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hymn is not only testimony. It is doxology: all glory returns to God.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57400"/>
            <a:ext cx="713232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4200" b="1">
                <a:solidFill>
                  <a:srgbClr val="FAF4E5"/>
                </a:solidFill>
                <a:latin typeface="Aptos"/>
              </a:defRPr>
            </a:pPr>
            <a:r>
              <a:t>Theological Themes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788920"/>
            <a:ext cx="667512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800" b="0">
                <a:solidFill>
                  <a:srgbClr val="E8B14B"/>
                </a:solidFill>
                <a:latin typeface="Aptos"/>
              </a:defRPr>
            </a:pPr>
            <a:r>
              <a:t>Grace, Christ’s name, liberation, witness, and global praise.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AF4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0C1D34"/>
                </a:solidFill>
                <a:latin typeface="Aptos"/>
              </a:defRPr>
            </a:pPr>
            <a:r>
              <a:t>What the Hymn Teaches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C2842B"/>
                </a:solidFill>
                <a:latin typeface="Aptos"/>
              </a:defRPr>
            </a:pPr>
            <a:r>
              <a:t>Five themes for careful teaching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417320"/>
            <a:ext cx="324612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618488"/>
            <a:ext cx="2880360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C2842B"/>
                </a:solidFill>
                <a:latin typeface="Aptos"/>
              </a:defRPr>
            </a:pPr>
            <a:r>
              <a:t>Redeeming Grace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075688"/>
            <a:ext cx="278892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400" b="0">
                <a:solidFill>
                  <a:srgbClr val="0C1D34"/>
                </a:solidFill>
                <a:latin typeface="Aptos"/>
              </a:defRPr>
            </a:pPr>
            <a:r>
              <a:t>God saves before we sing.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1417320"/>
            <a:ext cx="324612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18488"/>
            <a:ext cx="2880360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C2842B"/>
                </a:solidFill>
                <a:latin typeface="Aptos"/>
              </a:defRPr>
            </a:pPr>
            <a:r>
              <a:t>Christology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600" y="2075688"/>
            <a:ext cx="278892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400" b="0">
                <a:solidFill>
                  <a:srgbClr val="0C1D34"/>
                </a:solidFill>
                <a:latin typeface="Aptos"/>
              </a:defRPr>
            </a:pPr>
            <a:r>
              <a:t>Jesus is the center of praise.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321040" y="1417320"/>
            <a:ext cx="324612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19" y="1618488"/>
            <a:ext cx="2880360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C2842B"/>
                </a:solidFill>
                <a:latin typeface="Aptos"/>
              </a:defRPr>
            </a:pPr>
            <a:r>
              <a:t>Liberation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49640" y="2075688"/>
            <a:ext cx="278892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400" b="0">
                <a:solidFill>
                  <a:srgbClr val="0C1D34"/>
                </a:solidFill>
                <a:latin typeface="Aptos"/>
              </a:defRPr>
            </a:pPr>
            <a:r>
              <a:t>The gospel frees and heals.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3291839"/>
            <a:ext cx="324612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3493008"/>
            <a:ext cx="2880360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C2842B"/>
                </a:solidFill>
                <a:latin typeface="Aptos"/>
              </a:defRPr>
            </a:pPr>
            <a:r>
              <a:t>Witness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" y="3950207"/>
            <a:ext cx="278892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400" b="0">
                <a:solidFill>
                  <a:srgbClr val="0C1D34"/>
                </a:solidFill>
                <a:latin typeface="Aptos"/>
              </a:defRPr>
            </a:pPr>
            <a:r>
              <a:t>Praise becomes proclamation.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0" y="3291839"/>
            <a:ext cx="324612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54880" y="3493008"/>
            <a:ext cx="2880360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C2842B"/>
                </a:solidFill>
                <a:latin typeface="Aptos"/>
              </a:defRPr>
            </a:pPr>
            <a:r>
              <a:t>Hope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3950207"/>
            <a:ext cx="2788920" cy="38404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400" b="0">
                <a:solidFill>
                  <a:srgbClr val="0C1D34"/>
                </a:solidFill>
                <a:latin typeface="Aptos"/>
              </a:defRPr>
            </a:pPr>
            <a:r>
              <a:t>Earth’s worship anticipates heaven.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Teaching Aim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What this session should form in learners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011680" cy="32004"/>
          </a:xfrm>
          <a:prstGeom prst="rect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234440" y="192024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89304" y="211226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Hear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94436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Understand the hymn as praise born from grace</a:t>
            </a:r>
          </a:p>
        </p:txBody>
      </p:sp>
      <p:sp>
        <p:nvSpPr>
          <p:cNvPr id="9" name="Oval 8"/>
          <p:cNvSpPr/>
          <p:nvPr/>
        </p:nvSpPr>
        <p:spPr>
          <a:xfrm>
            <a:off x="5440680" y="192024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95544" y="211226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Feel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20640" y="294436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Receive the joy of Christ’s redeeming name</a:t>
            </a:r>
          </a:p>
        </p:txBody>
      </p:sp>
      <p:sp>
        <p:nvSpPr>
          <p:cNvPr id="12" name="Oval 11"/>
          <p:cNvSpPr/>
          <p:nvPr/>
        </p:nvSpPr>
        <p:spPr>
          <a:xfrm>
            <a:off x="9235440" y="192024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290304" y="211226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Go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5400" y="294436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Practice witness through song and speech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297680"/>
            <a:ext cx="10241280" cy="8686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000" b="0">
                <a:solidFill>
                  <a:srgbClr val="FAF4E5"/>
                </a:solidFill>
                <a:latin typeface="Aptos"/>
              </a:defRPr>
            </a:pPr>
            <a:r>
              <a:t>By the end, learners should be able to connect Wesley’s praise to Scripture, sing the hymn with clearer conviction, and name one concrete way their testimony can become worship.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Musical Observations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Why AZMON carries the text well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1828800"/>
            <a:ext cx="10515600" cy="18288"/>
          </a:xfrm>
          <a:prstGeom prst="rect">
            <a:avLst/>
          </a:prstGeom>
          <a:solidFill>
            <a:srgbClr val="506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22960" y="1993392"/>
            <a:ext cx="10515600" cy="18288"/>
          </a:xfrm>
          <a:prstGeom prst="rect">
            <a:avLst/>
          </a:prstGeom>
          <a:solidFill>
            <a:srgbClr val="506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2157984"/>
            <a:ext cx="10515600" cy="18288"/>
          </a:xfrm>
          <a:prstGeom prst="rect">
            <a:avLst/>
          </a:prstGeom>
          <a:solidFill>
            <a:srgbClr val="506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22960" y="2322576"/>
            <a:ext cx="10515600" cy="18288"/>
          </a:xfrm>
          <a:prstGeom prst="rect">
            <a:avLst/>
          </a:prstGeom>
          <a:solidFill>
            <a:srgbClr val="506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2487168"/>
            <a:ext cx="10515600" cy="18288"/>
          </a:xfrm>
          <a:prstGeom prst="rect">
            <a:avLst/>
          </a:prstGeom>
          <a:solidFill>
            <a:srgbClr val="506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914400" y="2788920"/>
            <a:ext cx="493776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355080" y="2788920"/>
            <a:ext cx="493776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3108960"/>
            <a:ext cx="4389120" cy="132588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Common meter makes it adaptable.</a:t>
            </a:r>
          </a:p>
          <a:p>
            <a:pPr>
              <a:spcAft>
                <a:spcPts val="600"/>
              </a:spcAft>
              <a:defRPr sz="170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AZMON gives bright, direct congregational energy.</a:t>
            </a:r>
          </a:p>
          <a:p>
            <a:pPr>
              <a:spcAft>
                <a:spcPts val="600"/>
              </a:spcAft>
              <a:defRPr sz="170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tune supports strong opening worship.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3108960"/>
            <a:ext cx="4389120" cy="132588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Keep the tempo alive but not hurried.</a:t>
            </a:r>
          </a:p>
          <a:p>
            <a:pPr>
              <a:spcAft>
                <a:spcPts val="600"/>
              </a:spcAft>
              <a:defRPr sz="170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Let the text carry gospel confidence.</a:t>
            </a:r>
          </a:p>
          <a:p>
            <a:pPr>
              <a:spcAft>
                <a:spcPts val="600"/>
              </a:spcAft>
              <a:defRPr sz="170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Use clear accompaniment that encourages singing.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Pastoral and Worship 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Where this hymn serves well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691640"/>
            <a:ext cx="5303520" cy="324612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Opening hymn of praise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Mission or evangelism emphasis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Baptism or conversion testimony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Church anniversary or heritage service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Services focused on the name of Jesus</a:t>
            </a:r>
          </a:p>
          <a:p>
            <a:pPr>
              <a:spcAft>
                <a:spcPts val="600"/>
              </a:spcAft>
              <a:defRPr sz="2000">
                <a:solidFill>
                  <a:srgbClr val="FAF4E5"/>
                </a:solidFill>
                <a:latin typeface="Aptos"/>
              </a:defRPr>
            </a:pPr>
            <a:r>
              <a:t>Teaching on assurance and witness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0840" y="4389120"/>
            <a:ext cx="4389120" cy="7772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000" b="1">
                <a:solidFill>
                  <a:srgbClr val="FAF4E5"/>
                </a:solidFill>
                <a:latin typeface="Aptos"/>
              </a:defRPr>
            </a:pPr>
            <a:r>
              <a:t>Worship planning note: choose a tune and tempo that help the congregation sound like a people gladly proclaiming grace.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6F0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0C1D34"/>
                </a:solidFill>
                <a:latin typeface="Aptos"/>
              </a:defRPr>
            </a:pPr>
            <a:r>
              <a:t>Teaching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C2842B"/>
                </a:solidFill>
                <a:latin typeface="Aptos"/>
              </a:defRPr>
            </a:pPr>
            <a:r>
              <a:t>For class or choir conversation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280160"/>
            <a:ext cx="1042416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987552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0C1D34"/>
                </a:solidFill>
                <a:latin typeface="Aptos"/>
              </a:defRPr>
            </a:pPr>
            <a:r>
              <a:t>What makes one voice feel too small for Christ’s praise?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148839"/>
            <a:ext cx="1042416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286000"/>
            <a:ext cx="987552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0C1D34"/>
                </a:solidFill>
                <a:latin typeface="Aptos"/>
              </a:defRPr>
            </a:pPr>
            <a:r>
              <a:t>How does personal conversion become public witness?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3017520"/>
            <a:ext cx="1042416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3154680"/>
            <a:ext cx="987552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0C1D34"/>
                </a:solidFill>
                <a:latin typeface="Aptos"/>
              </a:defRPr>
            </a:pPr>
            <a:r>
              <a:t>Which biblical text best illuminates the hymn for you?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3886200"/>
            <a:ext cx="1042416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7280" y="4023359"/>
            <a:ext cx="987552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0C1D34"/>
                </a:solidFill>
                <a:latin typeface="Aptos"/>
              </a:defRPr>
            </a:pPr>
            <a:r>
              <a:t>How should the church speak of freedom in Christ today?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754879"/>
            <a:ext cx="1042416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4892040"/>
            <a:ext cx="987552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0C1D34"/>
                </a:solidFill>
                <a:latin typeface="Aptos"/>
              </a:defRPr>
            </a:pPr>
            <a:r>
              <a:t>What would change if our daily speech became more worshipful?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Practice the Hymn This Week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Turn praise into daily witness</a:t>
            </a:r>
          </a:p>
        </p:txBody>
      </p:sp>
      <p:sp>
        <p:nvSpPr>
          <p:cNvPr id="5" name="Oval 4"/>
          <p:cNvSpPr/>
          <p:nvPr/>
        </p:nvSpPr>
        <p:spPr>
          <a:xfrm>
            <a:off x="914400" y="182880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9264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Spea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Speak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337560"/>
            <a:ext cx="1920240" cy="7315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FAF4E5"/>
                </a:solidFill>
                <a:latin typeface="Aptos"/>
              </a:defRPr>
            </a:pPr>
            <a:r>
              <a:t>Name one mercy of Christ in conversation.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182880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12463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756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Sing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3337560"/>
            <a:ext cx="1920240" cy="7315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FAF4E5"/>
                </a:solidFill>
                <a:latin typeface="Aptos"/>
              </a:defRPr>
            </a:pPr>
            <a:r>
              <a:t>Use the hymn as morning prayer.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0" y="182880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55664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Serv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Serve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0" y="3337560"/>
            <a:ext cx="1920240" cy="7315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FAF4E5"/>
                </a:solidFill>
                <a:latin typeface="Aptos"/>
              </a:defRPr>
            </a:pPr>
            <a:r>
              <a:t>Let praise become concrete love.</a:t>
            </a:r>
          </a:p>
        </p:txBody>
      </p:sp>
      <p:sp>
        <p:nvSpPr>
          <p:cNvPr id="17" name="Oval 16"/>
          <p:cNvSpPr/>
          <p:nvPr/>
        </p:nvSpPr>
        <p:spPr>
          <a:xfrm>
            <a:off x="9144000" y="1828800"/>
            <a:ext cx="914400" cy="914400"/>
          </a:xfrm>
          <a:prstGeom prst="ellipse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98864" y="2020824"/>
            <a:ext cx="804672" cy="292608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Tell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23960" y="2852928"/>
            <a:ext cx="155448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300" b="0">
                <a:solidFill>
                  <a:srgbClr val="FAF4E5"/>
                </a:solidFill>
                <a:latin typeface="Aptos"/>
              </a:defRPr>
            </a:pPr>
            <a:r>
              <a:t>Tell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0" y="3337560"/>
            <a:ext cx="1920240" cy="7315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0">
                <a:solidFill>
                  <a:srgbClr val="FAF4E5"/>
                </a:solidFill>
                <a:latin typeface="Aptos"/>
              </a:defRPr>
            </a:pPr>
            <a:r>
              <a:t>Share a brief testimony with someone who needs hope.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4937760"/>
            <a:ext cx="850392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400" b="1">
                <a:solidFill>
                  <a:srgbClr val="E8B14B"/>
                </a:solidFill>
                <a:latin typeface="Aptos"/>
              </a:defRPr>
            </a:pPr>
            <a:r>
              <a:t>The hymn asks not only, “Can I sing?” but also, “Will my life proclaim Christ?”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AF4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0C1D34"/>
                </a:solidFill>
                <a:latin typeface="Aptos"/>
              </a:defRPr>
            </a:pPr>
            <a:r>
              <a:t>Suggested Lesson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C2842B"/>
                </a:solidFill>
                <a:latin typeface="Aptos"/>
              </a:defRPr>
            </a:pPr>
            <a:r>
              <a:t>Two options for church teaching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371600"/>
            <a:ext cx="484632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0" y="1371600"/>
            <a:ext cx="484632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1691640"/>
            <a:ext cx="4297680" cy="3657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300" b="1">
                <a:solidFill>
                  <a:srgbClr val="C2842B"/>
                </a:solidFill>
                <a:latin typeface="Aptos"/>
              </a:defRPr>
            </a:pPr>
            <a:r>
              <a:t>30-Minute Session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2240280"/>
            <a:ext cx="4251960" cy="256032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5 min — Open with Philippians 2:9–11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8 min — Historical background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10 min — Hymn movement and themes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5 min — Group response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2 min — Closing prayer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1691640"/>
            <a:ext cx="4297680" cy="3657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300" b="1">
                <a:solidFill>
                  <a:srgbClr val="C2842B"/>
                </a:solidFill>
                <a:latin typeface="Aptos"/>
              </a:defRPr>
            </a:pPr>
            <a:r>
              <a:t>60-Minute Session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2240280"/>
            <a:ext cx="4251960" cy="256032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8 min — Opening reflection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12 min — Wesley and the Methodist context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15 min — Scripture study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15 min — Hymn-section discussion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7 min — Application planning</a:t>
            </a:r>
          </a:p>
          <a:p>
            <a:pPr>
              <a:spcAft>
                <a:spcPts val="600"/>
              </a:spcAft>
              <a:defRPr sz="1500">
                <a:solidFill>
                  <a:srgbClr val="0C1D34"/>
                </a:solidFill>
                <a:latin typeface="Aptos"/>
              </a:defRPr>
            </a:pPr>
            <a:r>
              <a:t>3 min — Prayer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5029200" cy="5486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4000" b="1">
                <a:solidFill>
                  <a:srgbClr val="FAF4E5"/>
                </a:solidFill>
                <a:latin typeface="Aptos"/>
              </a:defRPr>
            </a:pPr>
            <a:r>
              <a:t>Closing Prayer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691640"/>
            <a:ext cx="6217920" cy="2788920"/>
          </a:xfrm>
          <a:prstGeom prst="roundRect">
            <a:avLst/>
          </a:prstGeom>
          <a:solidFill>
            <a:srgbClr val="000000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057400"/>
            <a:ext cx="5669280" cy="1737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400" b="0">
                <a:solidFill>
                  <a:srgbClr val="FAF4E5"/>
                </a:solidFill>
                <a:latin typeface="Aptos"/>
              </a:defRPr>
            </a:pPr>
            <a:r>
              <a:t>Lord Jesus Christ, give your church a new song of praise. Loosen our tongues to speak of your mercy, free our hearts from fear, and make our worship a faithful witness to your redeeming grace. 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5897880"/>
            <a:ext cx="103327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850" b="0">
                <a:solidFill>
                  <a:srgbClr val="FAF4E5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72D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visual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0"/>
            <a:ext cx="4599432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40080" y="548640"/>
            <a:ext cx="6492240" cy="5669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868680"/>
            <a:ext cx="5120640" cy="4114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000" b="1">
                <a:solidFill>
                  <a:srgbClr val="0C1D34"/>
                </a:solidFill>
                <a:latin typeface="Aptos"/>
              </a:defRPr>
            </a:pPr>
            <a:r>
              <a:t>Hymn Identity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1508760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1508760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O for a Thousand Tongues to Sing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039112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First 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039112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O for a thousand tongues to 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569464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2569464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Charles Wesley, 1739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3099816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Common tune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099816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AZMON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3630168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Tune composer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3630168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Carl Gotthelf Gläser; arranged by Lowell Mason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4160520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Meter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4160520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Common meter: 8.6.8.6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" y="4690872"/>
            <a:ext cx="1737360" cy="256032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200" b="1">
                <a:solidFill>
                  <a:srgbClr val="C2842B"/>
                </a:solidFill>
                <a:latin typeface="Aptos"/>
              </a:defRPr>
            </a:pPr>
            <a:r>
              <a:t>Primary Scripture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4690872"/>
            <a:ext cx="4114800" cy="310896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300" b="0">
                <a:solidFill>
                  <a:srgbClr val="0C1D34"/>
                </a:solidFill>
                <a:latin typeface="Aptos"/>
              </a:defRPr>
            </a:pPr>
            <a:r>
              <a:t>Philippians 2:9–11; Luke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AF4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502920"/>
            <a:ext cx="11155680" cy="5715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0C1D34"/>
                </a:solidFill>
                <a:latin typeface="Aptos"/>
              </a:defRPr>
            </a:pPr>
            <a:r>
              <a:t>Historical Background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C2842B"/>
                </a:solidFill>
                <a:latin typeface="Aptos"/>
              </a:defRPr>
            </a:pPr>
            <a:r>
              <a:t>A conversion anniversary turned into congregational praise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600200"/>
            <a:ext cx="6492240" cy="333756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0C1D34"/>
                </a:solidFill>
                <a:latin typeface="Aptos"/>
              </a:defRPr>
            </a:pPr>
            <a:r>
              <a:t>Charles Wesley wrote the hymn in 1739 for the first anniversary of his evangelical conversion on May 21, 1738.</a:t>
            </a:r>
          </a:p>
          <a:p>
            <a:pPr>
              <a:spcAft>
                <a:spcPts val="600"/>
              </a:spcAft>
              <a:defRPr sz="1800">
                <a:solidFill>
                  <a:srgbClr val="0C1D34"/>
                </a:solidFill>
                <a:latin typeface="Aptos"/>
              </a:defRPr>
            </a:pPr>
            <a:r>
              <a:t>It first appeared within an eighteen-stanza poem in Hymns and Sacred Poems, 1740.</a:t>
            </a:r>
          </a:p>
          <a:p>
            <a:pPr>
              <a:spcAft>
                <a:spcPts val="600"/>
              </a:spcAft>
              <a:defRPr sz="1800">
                <a:solidFill>
                  <a:srgbClr val="0C1D34"/>
                </a:solidFill>
                <a:latin typeface="Aptos"/>
              </a:defRPr>
            </a:pPr>
            <a:r>
              <a:t>The now-familiar opening line later became the title and first stanza of the form many congregations sing today.</a:t>
            </a:r>
          </a:p>
          <a:p>
            <a:pPr>
              <a:spcAft>
                <a:spcPts val="600"/>
              </a:spcAft>
              <a:defRPr sz="1800">
                <a:solidFill>
                  <a:srgbClr val="0C1D34"/>
                </a:solidFill>
                <a:latin typeface="Aptos"/>
              </a:defRPr>
            </a:pPr>
            <a:r>
              <a:t>John Wesley gave the hymn a prominent place in the 1780 Methodist hymnal, helping anchor it in Methodist worship.</a:t>
            </a:r>
          </a:p>
        </p:txBody>
      </p:sp>
      <p:pic>
        <p:nvPicPr>
          <p:cNvPr id="7" name="Picture 6" descr="visual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234440"/>
            <a:ext cx="3429000" cy="1965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63840" y="3520440"/>
            <a:ext cx="3291840" cy="9144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800" b="1">
                <a:solidFill>
                  <a:srgbClr val="0C1D34"/>
                </a:solidFill>
                <a:latin typeface="Aptos"/>
              </a:defRPr>
            </a:pPr>
            <a:r>
              <a:t>Teaching emphasis: this hymn turns personal grace into public witness.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Why This Hymn Matters Today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Praise that refuses to stay private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600200"/>
            <a:ext cx="4800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783080"/>
            <a:ext cx="43891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2200" b="1">
                <a:solidFill>
                  <a:srgbClr val="E8B14B"/>
                </a:solidFill>
                <a:latin typeface="Aptos"/>
              </a:defRPr>
            </a:pPr>
            <a:r>
              <a:t>Praise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212848"/>
            <a:ext cx="434340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It gives the church large language for the greatness of Christ.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600200"/>
            <a:ext cx="4800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1783080"/>
            <a:ext cx="43891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2200" b="1">
                <a:solidFill>
                  <a:srgbClr val="E8B14B"/>
                </a:solidFill>
                <a:latin typeface="Aptos"/>
              </a:defRPr>
            </a:pPr>
            <a:r>
              <a:t>Testimony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2212848"/>
            <a:ext cx="434340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It teaches believers to speak of what grace has done.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429000"/>
            <a:ext cx="4800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3611880"/>
            <a:ext cx="43891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2200" b="1">
                <a:solidFill>
                  <a:srgbClr val="E8B14B"/>
                </a:solidFill>
                <a:latin typeface="Aptos"/>
              </a:defRPr>
            </a:pPr>
            <a:r>
              <a:t>Mission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4041648"/>
            <a:ext cx="434340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It points praise outward, “through all the earth.”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3429000"/>
            <a:ext cx="480060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3611880"/>
            <a:ext cx="43891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2200" b="1">
                <a:solidFill>
                  <a:srgbClr val="E8B14B"/>
                </a:solidFill>
                <a:latin typeface="Aptos"/>
              </a:defRPr>
            </a:pPr>
            <a:r>
              <a:t>Hope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4041648"/>
            <a:ext cx="4343400" cy="5029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5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It joins the church on earth with the worship of heaven.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694944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4200" b="1">
                <a:solidFill>
                  <a:srgbClr val="FAF4E5"/>
                </a:solidFill>
                <a:latin typeface="Aptos"/>
              </a:defRPr>
            </a:pPr>
            <a:r>
              <a:t>The Gospel in Song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834640"/>
            <a:ext cx="6400800" cy="5486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900" b="0">
                <a:solidFill>
                  <a:srgbClr val="E8B14B"/>
                </a:solidFill>
                <a:latin typeface="Aptos"/>
              </a:defRPr>
            </a:pPr>
            <a:r>
              <a:t>Wesley’s praise moves from redeemed speech to the reign of Christ.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7F1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visual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488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251960" y="502920"/>
            <a:ext cx="7406640" cy="5760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0" y="822960"/>
            <a:ext cx="6309360" cy="4572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100" b="1">
                <a:solidFill>
                  <a:srgbClr val="0C1D34"/>
                </a:solidFill>
                <a:latin typeface="Aptos"/>
              </a:defRPr>
            </a:pPr>
            <a:r>
              <a:t>Biblical Foundation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508760"/>
            <a:ext cx="6583680" cy="3429000"/>
          </a:xfrm>
          <a:prstGeom prst="rect">
            <a:avLst/>
          </a:prstGeom>
          <a:noFill/>
        </p:spPr>
        <p:txBody>
          <a:bodyPr wrap="square" tIns="27432" bIns="27432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0C1D34"/>
                </a:solidFill>
                <a:latin typeface="Aptos"/>
              </a:defRPr>
            </a:pPr>
            <a:r>
              <a:t>Psalm 35:28 — praise with the tongue all day long</a:t>
            </a:r>
          </a:p>
          <a:p>
            <a:pPr>
              <a:spcAft>
                <a:spcPts val="600"/>
              </a:spcAft>
              <a:defRPr sz="1700">
                <a:solidFill>
                  <a:srgbClr val="0C1D34"/>
                </a:solidFill>
                <a:latin typeface="Aptos"/>
              </a:defRPr>
            </a:pPr>
            <a:r>
              <a:t>Psalm 40:3 — God gives a new song that others may hear</a:t>
            </a:r>
          </a:p>
          <a:p>
            <a:pPr>
              <a:spcAft>
                <a:spcPts val="600"/>
              </a:spcAft>
              <a:defRPr sz="1700">
                <a:solidFill>
                  <a:srgbClr val="0C1D34"/>
                </a:solidFill>
                <a:latin typeface="Aptos"/>
              </a:defRPr>
            </a:pPr>
            <a:r>
              <a:t>Luke 4:18 — Christ brings good news, release, sight, and freedom</a:t>
            </a:r>
          </a:p>
          <a:p>
            <a:pPr>
              <a:spcAft>
                <a:spcPts val="600"/>
              </a:spcAft>
              <a:defRPr sz="1700">
                <a:solidFill>
                  <a:srgbClr val="0C1D34"/>
                </a:solidFill>
                <a:latin typeface="Aptos"/>
              </a:defRPr>
            </a:pPr>
            <a:r>
              <a:t>Philippians 2:9–11 — every tongue confesses Jesus as Lord</a:t>
            </a:r>
          </a:p>
          <a:p>
            <a:pPr>
              <a:spcAft>
                <a:spcPts val="600"/>
              </a:spcAft>
              <a:defRPr sz="1700">
                <a:solidFill>
                  <a:srgbClr val="0C1D34"/>
                </a:solidFill>
                <a:latin typeface="Aptos"/>
              </a:defRPr>
            </a:pPr>
            <a:r>
              <a:t>Revelation 5:12–13 — all creation blesses the Lamb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5166360"/>
            <a:ext cx="658368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700" b="1">
                <a:solidFill>
                  <a:srgbClr val="C2842B"/>
                </a:solidFill>
                <a:latin typeface="Aptos"/>
              </a:defRPr>
            </a:pPr>
            <a:r>
              <a:t>The hymn’s biblical movement is clear: grace gives song, song becomes witness, and witness anticipates heaven’s praise.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3C3C3C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C1D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A New Song in the Mouth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Psalm 40:3 and the grace that becomes praise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554480"/>
            <a:ext cx="466344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1920240"/>
            <a:ext cx="402336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500" b="1">
                <a:solidFill>
                  <a:srgbClr val="E8B14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God gives the song before the church sings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788920"/>
            <a:ext cx="4069080" cy="10058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000" b="0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The hymn does not begin with human achievement. It begins with grace so good that one voice feels too small.</a:t>
            </a:r>
          </a:p>
        </p:txBody>
      </p:sp>
      <p:sp>
        <p:nvSpPr>
          <p:cNvPr id="8" name="Arc 7"/>
          <p:cNvSpPr/>
          <p:nvPr/>
        </p:nvSpPr>
        <p:spPr>
          <a:xfrm>
            <a:off x="6400800" y="1828800"/>
            <a:ext cx="2103120" cy="2103120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6620256" y="1801368"/>
            <a:ext cx="2423160" cy="2423160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839712" y="1773936"/>
            <a:ext cx="2743200" cy="2743200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059168" y="1746504"/>
            <a:ext cx="3063239" cy="3063239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7278624" y="1719072"/>
            <a:ext cx="3383279" cy="3383279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7498079" y="1691640"/>
            <a:ext cx="3703320" cy="3703320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7717536" y="1664208"/>
            <a:ext cx="4023359" cy="4023359"/>
          </a:xfrm>
          <a:prstGeom prst="arc">
            <a:avLst/>
          </a:prstGeom>
          <a:ln w="254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0" y="4572000"/>
            <a:ext cx="3840480" cy="6400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2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Praise is not noise added to faith; it is faith learning to speak.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023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59436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3400" b="1">
                <a:solidFill>
                  <a:srgbClr val="FAF4E5"/>
                </a:solidFill>
                <a:latin typeface="Aptos"/>
              </a:defRPr>
            </a:pPr>
            <a:r>
              <a:t>The Name Above Every Name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78992"/>
            <a:ext cx="9875520" cy="32004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l">
              <a:defRPr sz="1400" b="0">
                <a:solidFill>
                  <a:srgbClr val="E8B14B"/>
                </a:solidFill>
                <a:latin typeface="Aptos"/>
              </a:defRPr>
            </a:pPr>
            <a:r>
              <a:t>Philippians 2:9–11</a:t>
            </a:r>
          </a:p>
        </p:txBody>
      </p:sp>
      <p:sp>
        <p:nvSpPr>
          <p:cNvPr id="5" name="Rectangle 4"/>
          <p:cNvSpPr/>
          <p:nvPr/>
        </p:nvSpPr>
        <p:spPr>
          <a:xfrm>
            <a:off x="5623560" y="1417320"/>
            <a:ext cx="411480" cy="3154680"/>
          </a:xfrm>
          <a:prstGeom prst="rect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800600" y="2148840"/>
            <a:ext cx="2057400" cy="411480"/>
          </a:xfrm>
          <a:prstGeom prst="rect">
            <a:avLst/>
          </a:prstGeom>
          <a:solidFill>
            <a:srgbClr val="E8B1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31520" y="5074920"/>
            <a:ext cx="214884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5257800"/>
            <a:ext cx="205740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Honor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66160" y="5074920"/>
            <a:ext cx="214884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11880" y="5257800"/>
            <a:ext cx="205740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Confession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5074920"/>
            <a:ext cx="214884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46520" y="5257800"/>
            <a:ext cx="205740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Lordship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235440" y="5074920"/>
            <a:ext cx="214884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8B1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281160" y="5257800"/>
            <a:ext cx="2057400" cy="27432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1600" b="1">
                <a:solidFill>
                  <a:srgbClr val="FAF4E5"/>
                </a:solidFill>
                <a:latin typeface="Aptos"/>
              </a:defRPr>
            </a:pPr>
            <a:r>
              <a:rPr>
                <a:solidFill>
                  <a:srgbClr val="0C1D34"/>
                </a:solidFill>
              </a:rPr>
              <a:t>Glory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1600200"/>
            <a:ext cx="3566160" cy="109728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000" b="0">
                <a:solidFill>
                  <a:srgbClr val="FAF4E5"/>
                </a:solidFill>
                <a:latin typeface="Aptos"/>
              </a:defRPr>
            </a:pPr>
            <a:r>
              <a:t>Wesley’s hymn gathers its praise around the person and saving work of Jesus Christ.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1691640"/>
            <a:ext cx="3474720" cy="914400"/>
          </a:xfrm>
          <a:prstGeom prst="rect">
            <a:avLst/>
          </a:prstGeom>
          <a:noFill/>
        </p:spPr>
        <p:txBody>
          <a:bodyPr wrap="none" lIns="45720" rIns="45720" tIns="18288" bIns="18288" anchor="t">
            <a:spAutoFit/>
          </a:bodyPr>
          <a:lstStyle/>
          <a:p>
            <a:pPr algn="ctr">
              <a:defRPr sz="2000" b="0">
                <a:solidFill>
                  <a:srgbClr val="FAF4E5"/>
                </a:solidFill>
                <a:latin typeface="Aptos"/>
              </a:defRPr>
            </a:pPr>
            <a:r>
              <a:t>The church sings because the crucified and risen Christ is Lord.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446520"/>
            <a:ext cx="7498079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850">
                <a:solidFill>
                  <a:srgbClr val="EBEBEB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