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notesMasterIdLst>
    <p:notesMasterId r:id="rId25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wantjesus/visual_1.jp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7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4343400"/>
            <a:ext cx="12191695" cy="1143000"/>
          </a:xfrm>
          <a:prstGeom prst="rect">
            <a:avLst/>
          </a:prstGeom>
          <a:solidFill>
            <a:srgbClr val="0B1F2E">
              <a:alpha val="92000"/>
            </a:srgbClr>
          </a:solidFill>
          <a:ln w="12700">
            <a:solidFill>
              <a:srgbClr val="0B1F2E">
                <a:alpha val="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777240" y="713232"/>
            <a:ext cx="7635240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 Want Jesus to</a:t>
            </a:r>
            <a:endParaRPr lang="en-US" sz="3800" dirty="0"/>
          </a:p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Walk with Me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822960" y="2423160"/>
            <a:ext cx="7040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F7DFA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Christ’s presence on the road of suffering and hope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4617720"/>
            <a:ext cx="8412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Traditional African American spiritual • Often sung to SOJOURNER / WALK WITH ME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822960" y="4965192"/>
            <a:ext cx="5943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6D48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Primary Scripture: Luke 24:15-16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411480" y="6547104"/>
            <a:ext cx="64922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30" dirty="0">
                <a:solidFill>
                  <a:srgbClr val="EDEDE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3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wantjesus/visual_1.jp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5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713232" y="1965960"/>
            <a:ext cx="10744200" cy="1828800"/>
          </a:xfrm>
          <a:prstGeom prst="rect">
            <a:avLst/>
          </a:prstGeom>
          <a:solidFill>
            <a:srgbClr val="0B1F2E">
              <a:alpha val="85000"/>
            </a:srgbClr>
          </a:solidFill>
          <a:ln w="12700">
            <a:solidFill>
              <a:srgbClr val="D4A24A">
                <a:alpha val="92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05840" y="2286000"/>
            <a:ext cx="1014984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Hymn-Section Study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1143000" y="2944368"/>
            <a:ext cx="98755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F4D99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Prayer, trouble, sorrow, and companionship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411480" y="6547104"/>
            <a:ext cx="64922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30" dirty="0">
                <a:solidFill>
                  <a:srgbClr val="EDEDE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3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0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9052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Opening Prayer: Companionship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502920" y="804672"/>
            <a:ext cx="2194560" cy="0"/>
          </a:xfrm>
          <a:prstGeom prst="line">
            <a:avLst/>
          </a:prstGeom>
          <a:noFill/>
          <a:ln w="17780">
            <a:solidFill>
              <a:srgbClr val="D4A24A"/>
            </a:solidFill>
            <a:prstDash val="solid"/>
          </a:ln>
        </p:spPr>
      </p:sp>
      <p:pic>
        <p:nvPicPr>
          <p:cNvPr id="4" name="Image 0" descr="/mnt/data/iwantjesus/visual_5.jpg">    </p:cNvPr>
          <p:cNvPicPr>
            <a:picLocks noChangeAspect="1"/>
          </p:cNvPicPr>
          <p:nvPr/>
        </p:nvPicPr>
        <p:blipFill>
          <a:blip r:embed="rId1"/>
          <a:srcRect l="29212" r="29212" t="0" b="0"/>
          <a:stretch/>
        </p:blipFill>
        <p:spPr>
          <a:xfrm>
            <a:off x="7863840" y="1051560"/>
            <a:ext cx="3749040" cy="50749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863840" y="1051560"/>
            <a:ext cx="3749040" cy="5074920"/>
          </a:xfrm>
          <a:prstGeom prst="rect">
            <a:avLst/>
          </a:prstGeom>
          <a:solidFill>
            <a:srgbClr val="000000">
              <a:alpha val="12000"/>
            </a:srgbClr>
          </a:solidFill>
          <a:ln w="12700">
            <a:solidFill>
              <a:srgbClr val="D4A24A">
                <a:alpha val="85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13232" y="1417320"/>
            <a:ext cx="6583680" cy="34747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central petition is direct: the believer longs for Jesus to be near in the journey itself.</a:t>
            </a:r>
            <a:pPr indent="0" marL="0">
              <a:buNone/>
            </a:pP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song begins as prayer rather than explanation.</a:t>
            </a:r>
            <a:endParaRPr lang="en-US" sz="1600" dirty="0"/>
          </a:p>
          <a:p>
            <a:pPr indent="0" marL="0">
              <a:buNone/>
            </a:pP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Teaching emphasis: faith may begin with one honest sentence spoken to Christ.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868680" y="5166360"/>
            <a:ext cx="6309360" cy="658368"/>
          </a:xfrm>
          <a:prstGeom prst="roundRect">
            <a:avLst>
              <a:gd name="adj" fmla="val 11111"/>
            </a:avLst>
          </a:prstGeom>
          <a:solidFill>
            <a:srgbClr val="EAF1F7"/>
          </a:solidFill>
          <a:ln w="12700">
            <a:solidFill>
              <a:srgbClr val="E2C98D">
                <a:alpha val="80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33272" y="5294376"/>
            <a:ext cx="59801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question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033272" y="5641848"/>
            <a:ext cx="5980176" cy="64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do people need most when the road feels lonely: information, presence, or both?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411480" y="6547104"/>
            <a:ext cx="64922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30" dirty="0">
                <a:solidFill>
                  <a:srgbClr val="6666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3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E8D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9052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Walking Through Trouble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502920" y="804672"/>
            <a:ext cx="2194560" cy="0"/>
          </a:xfrm>
          <a:prstGeom prst="line">
            <a:avLst/>
          </a:prstGeom>
          <a:noFill/>
          <a:ln w="17780">
            <a:solidFill>
              <a:srgbClr val="D4A24A"/>
            </a:solidFill>
            <a:prstDash val="solid"/>
          </a:ln>
        </p:spPr>
      </p:sp>
      <p:pic>
        <p:nvPicPr>
          <p:cNvPr id="4" name="Image 0" descr="/mnt/data/iwantjesus/visual_4.jpg">    </p:cNvPr>
          <p:cNvPicPr>
            <a:picLocks noChangeAspect="1"/>
          </p:cNvPicPr>
          <p:nvPr/>
        </p:nvPicPr>
        <p:blipFill>
          <a:blip r:embed="rId1"/>
          <a:srcRect l="29212" r="29212" t="0" b="0"/>
          <a:stretch/>
        </p:blipFill>
        <p:spPr>
          <a:xfrm>
            <a:off x="7863840" y="1051560"/>
            <a:ext cx="3749040" cy="50749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863840" y="1051560"/>
            <a:ext cx="3749040" cy="5074920"/>
          </a:xfrm>
          <a:prstGeom prst="rect">
            <a:avLst/>
          </a:prstGeom>
          <a:solidFill>
            <a:srgbClr val="000000">
              <a:alpha val="12000"/>
            </a:srgbClr>
          </a:solidFill>
          <a:ln w="12700">
            <a:solidFill>
              <a:srgbClr val="D4A24A">
                <a:alpha val="85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13232" y="1371600"/>
            <a:ext cx="6583680" cy="35661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spiritual is honest about difficulty. It does not pretend that faithful people avoid trouble.</a:t>
            </a:r>
            <a:pPr indent="0" marL="0">
              <a:buNone/>
            </a:pP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Its prayer is not escapism; it asks for Jesus’ companionship within the path of hardship.</a:t>
            </a:r>
            <a:endParaRPr lang="en-US" sz="1600" dirty="0"/>
          </a:p>
          <a:p>
            <a:pPr indent="0" marL="0">
              <a:buNone/>
            </a:pP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Psalm 23 and John 16 help us teach this without shallow optimism.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868680" y="5102352"/>
            <a:ext cx="6355080" cy="7315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E2C98D">
                <a:alpha val="80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33272" y="5230368"/>
            <a:ext cx="60258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Pastoral emphasis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033272" y="5577840"/>
            <a:ext cx="6025896" cy="1371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not rush worshipers out of lament. Lead them toward Christ in the midst of it.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411480" y="6547104"/>
            <a:ext cx="64922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30" dirty="0">
                <a:solidFill>
                  <a:srgbClr val="6666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3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0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9052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Sorrow Held in Faith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502920" y="804672"/>
            <a:ext cx="2194560" cy="0"/>
          </a:xfrm>
          <a:prstGeom prst="line">
            <a:avLst/>
          </a:prstGeom>
          <a:noFill/>
          <a:ln w="17780">
            <a:solidFill>
              <a:srgbClr val="D4A24A"/>
            </a:solidFill>
            <a:prstDash val="solid"/>
          </a:ln>
        </p:spPr>
      </p:sp>
      <p:pic>
        <p:nvPicPr>
          <p:cNvPr id="4" name="Image 0" descr="/mnt/data/iwantjesus/visual_2.jpg">    </p:cNvPr>
          <p:cNvPicPr>
            <a:picLocks noChangeAspect="1"/>
          </p:cNvPicPr>
          <p:nvPr/>
        </p:nvPicPr>
        <p:blipFill>
          <a:blip r:embed="rId1"/>
          <a:srcRect l="29212" r="29212" t="0" b="0"/>
          <a:stretch/>
        </p:blipFill>
        <p:spPr>
          <a:xfrm>
            <a:off x="7863840" y="1051560"/>
            <a:ext cx="3749040" cy="50749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863840" y="1051560"/>
            <a:ext cx="3749040" cy="5074920"/>
          </a:xfrm>
          <a:prstGeom prst="rect">
            <a:avLst/>
          </a:prstGeom>
          <a:solidFill>
            <a:srgbClr val="000000">
              <a:alpha val="12000"/>
            </a:srgbClr>
          </a:solidFill>
          <a:ln w="12700">
            <a:solidFill>
              <a:srgbClr val="D4A24A">
                <a:alpha val="85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13232" y="1371600"/>
            <a:ext cx="6583680" cy="35661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song allows sorrow to become prayer rather than silence.</a:t>
            </a:r>
            <a:pPr indent="0" marL="0">
              <a:buNone/>
            </a:pP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Simple repetition can carry grief when longer prayers are too difficult.</a:t>
            </a:r>
            <a:endParaRPr lang="en-US" sz="1600" dirty="0"/>
          </a:p>
          <a:p>
            <a:pPr indent="0" marL="0">
              <a:buNone/>
            </a:pP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In worship, the congregation can sing on behalf of those who cannot find words.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868680" y="5102352"/>
            <a:ext cx="6355080" cy="7315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E2C98D">
                <a:alpha val="80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33272" y="5230368"/>
            <a:ext cx="60258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Leader note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033272" y="5577840"/>
            <a:ext cx="6025896" cy="1371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Let the tempo breathe. The song’s strength is restrained intensity, not speed.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411480" y="6547104"/>
            <a:ext cx="64922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30" dirty="0">
                <a:solidFill>
                  <a:srgbClr val="6666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3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9052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Christian Life as Pilgrimage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502920" y="804672"/>
            <a:ext cx="2194560" cy="0"/>
          </a:xfrm>
          <a:prstGeom prst="line">
            <a:avLst/>
          </a:prstGeom>
          <a:noFill/>
          <a:ln w="17780">
            <a:solidFill>
              <a:srgbClr val="D4A24A"/>
            </a:solidFill>
            <a:prstDash val="solid"/>
          </a:ln>
        </p:spPr>
      </p:sp>
      <p:pic>
        <p:nvPicPr>
          <p:cNvPr id="4" name="Image 0" descr="/mnt/data/iwantjesus/visual_6.jpg">    </p:cNvPr>
          <p:cNvPicPr>
            <a:picLocks noChangeAspect="1"/>
          </p:cNvPicPr>
          <p:nvPr/>
        </p:nvPicPr>
        <p:blipFill>
          <a:blip r:embed="rId1"/>
          <a:srcRect l="29212" r="29212" t="0" b="0"/>
          <a:stretch/>
        </p:blipFill>
        <p:spPr>
          <a:xfrm>
            <a:off x="7863840" y="1051560"/>
            <a:ext cx="3749040" cy="50749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863840" y="1051560"/>
            <a:ext cx="3749040" cy="5074920"/>
          </a:xfrm>
          <a:prstGeom prst="rect">
            <a:avLst/>
          </a:prstGeom>
          <a:solidFill>
            <a:srgbClr val="000000">
              <a:alpha val="12000"/>
            </a:srgbClr>
          </a:solidFill>
          <a:ln w="12700">
            <a:solidFill>
              <a:srgbClr val="D4A24A">
                <a:alpha val="85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13232" y="1371600"/>
            <a:ext cx="6583680" cy="34747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Walking is a biblical image of daily dependence, obedience, and perseverance.</a:t>
            </a:r>
            <a:pPr indent="0" marL="0">
              <a:buNone/>
            </a:pP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believer does not ask to walk alone with greater strength, but to walk with Jesus.</a:t>
            </a:r>
            <a:endParaRPr lang="en-US" sz="1600" dirty="0"/>
          </a:p>
          <a:p>
            <a:pPr indent="0" marL="0">
              <a:buNone/>
            </a:pP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church joins this prayer by accompanying one another in Christ’s name.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411480" y="6547104"/>
            <a:ext cx="64922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30" dirty="0">
                <a:solidFill>
                  <a:srgbClr val="6666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3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0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9052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Witness of Spirituals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502920" y="804672"/>
            <a:ext cx="2194560" cy="0"/>
          </a:xfrm>
          <a:prstGeom prst="line">
            <a:avLst/>
          </a:prstGeom>
          <a:noFill/>
          <a:ln w="17780">
            <a:solidFill>
              <a:srgbClr val="D4A24A"/>
            </a:solidFill>
            <a:prstDash val="solid"/>
          </a:ln>
        </p:spPr>
      </p:sp>
      <p:pic>
        <p:nvPicPr>
          <p:cNvPr id="4" name="Image 0" descr="/mnt/data/iwantjesus/visual_3.jpg">    </p:cNvPr>
          <p:cNvPicPr>
            <a:picLocks noChangeAspect="1"/>
          </p:cNvPicPr>
          <p:nvPr/>
        </p:nvPicPr>
        <p:blipFill>
          <a:blip r:embed="rId1"/>
          <a:srcRect l="18669" r="18669" t="0" b="0"/>
          <a:stretch/>
        </p:blipFill>
        <p:spPr>
          <a:xfrm>
            <a:off x="502920" y="1097280"/>
            <a:ext cx="4937760" cy="443484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806440" y="1188720"/>
            <a:ext cx="54406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E2C98D">
                <a:alpha val="80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971032" y="1316736"/>
            <a:ext cx="5111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Faith under pressure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5971032" y="1664208"/>
            <a:ext cx="5111496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Spirituals carried Scripture, prayer, protest, endurance, and hope in communities marked by suffering.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5806440" y="2697480"/>
            <a:ext cx="54406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E2C98D">
                <a:alpha val="80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971032" y="2825496"/>
            <a:ext cx="5111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Communal depth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5971032" y="3172968"/>
            <a:ext cx="5111496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songs are personal, but they also bear the faith of a people, not only the feeling of one individual.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5806440" y="4206240"/>
            <a:ext cx="54406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E2C98D">
                <a:alpha val="80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971032" y="4334256"/>
            <a:ext cx="5111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Worship responsibility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5971032" y="4681728"/>
            <a:ext cx="5111496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Sing with gratitude, care, and humility. Let the history deepen the prayer.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11480" y="6547104"/>
            <a:ext cx="64922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30" dirty="0">
                <a:solidFill>
                  <a:srgbClr val="6666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3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wantjesus/visual_3.jp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5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713232" y="1965960"/>
            <a:ext cx="10744200" cy="1828800"/>
          </a:xfrm>
          <a:prstGeom prst="rect">
            <a:avLst/>
          </a:prstGeom>
          <a:solidFill>
            <a:srgbClr val="0B1F2E">
              <a:alpha val="85000"/>
            </a:srgbClr>
          </a:solidFill>
          <a:ln w="12700">
            <a:solidFill>
              <a:srgbClr val="D4A24A">
                <a:alpha val="92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05840" y="2286000"/>
            <a:ext cx="1014984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Theological Themes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1143000" y="2944368"/>
            <a:ext cx="98755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F4D99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Christ’s presence, lament, faith, and hope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411480" y="6547104"/>
            <a:ext cx="64922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30" dirty="0">
                <a:solidFill>
                  <a:srgbClr val="EDEDE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3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9052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Theological Themes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502920" y="804672"/>
            <a:ext cx="2194560" cy="0"/>
          </a:xfrm>
          <a:prstGeom prst="line">
            <a:avLst/>
          </a:prstGeom>
          <a:noFill/>
          <a:ln w="17780">
            <a:solidFill>
              <a:srgbClr val="D4A24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1188720"/>
            <a:ext cx="324612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E2C98D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" y="1316736"/>
            <a:ext cx="29169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Presence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04672" y="1664208"/>
            <a:ext cx="2916936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Jesus draws near to his people.</a:t>
            </a:r>
            <a:endParaRPr lang="en-US" sz="1280" dirty="0"/>
          </a:p>
        </p:txBody>
      </p:sp>
      <p:sp>
        <p:nvSpPr>
          <p:cNvPr id="7" name="Shape 5"/>
          <p:cNvSpPr/>
          <p:nvPr/>
        </p:nvSpPr>
        <p:spPr>
          <a:xfrm>
            <a:off x="4434840" y="1188720"/>
            <a:ext cx="324612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E2C98D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99432" y="1316736"/>
            <a:ext cx="29169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Lament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599432" y="1664208"/>
            <a:ext cx="2916936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Sorrow can be prayed, not hidden.</a:t>
            </a:r>
            <a:endParaRPr lang="en-US" sz="1280" dirty="0"/>
          </a:p>
        </p:txBody>
      </p:sp>
      <p:sp>
        <p:nvSpPr>
          <p:cNvPr id="10" name="Shape 8"/>
          <p:cNvSpPr/>
          <p:nvPr/>
        </p:nvSpPr>
        <p:spPr>
          <a:xfrm>
            <a:off x="8229600" y="1188720"/>
            <a:ext cx="324612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E2C98D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394192" y="1316736"/>
            <a:ext cx="29169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Guidance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8394192" y="1664208"/>
            <a:ext cx="2916936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road is walked with Christ.</a:t>
            </a:r>
            <a:endParaRPr lang="en-US" sz="1280" dirty="0"/>
          </a:p>
        </p:txBody>
      </p:sp>
      <p:sp>
        <p:nvSpPr>
          <p:cNvPr id="13" name="Shape 11"/>
          <p:cNvSpPr/>
          <p:nvPr/>
        </p:nvSpPr>
        <p:spPr>
          <a:xfrm>
            <a:off x="640080" y="3154680"/>
            <a:ext cx="324612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E2C98D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4672" y="3282696"/>
            <a:ext cx="29169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Comfort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04672" y="3630168"/>
            <a:ext cx="2916936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Shepherd is with us in the valley.</a:t>
            </a:r>
            <a:endParaRPr lang="en-US" sz="1280" dirty="0"/>
          </a:p>
        </p:txBody>
      </p:sp>
      <p:sp>
        <p:nvSpPr>
          <p:cNvPr id="16" name="Shape 14"/>
          <p:cNvSpPr/>
          <p:nvPr/>
        </p:nvSpPr>
        <p:spPr>
          <a:xfrm>
            <a:off x="4434840" y="3154680"/>
            <a:ext cx="324612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E2C98D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99432" y="3282696"/>
            <a:ext cx="29169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Endurance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4599432" y="3630168"/>
            <a:ext cx="2916936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Faith continues under pressure.</a:t>
            </a:r>
            <a:endParaRPr lang="en-US" sz="1280" dirty="0"/>
          </a:p>
        </p:txBody>
      </p:sp>
      <p:sp>
        <p:nvSpPr>
          <p:cNvPr id="19" name="Shape 17"/>
          <p:cNvSpPr/>
          <p:nvPr/>
        </p:nvSpPr>
        <p:spPr>
          <a:xfrm>
            <a:off x="8229600" y="3154680"/>
            <a:ext cx="324612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E2C98D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394192" y="3282696"/>
            <a:ext cx="29169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Community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8394192" y="3630168"/>
            <a:ext cx="2916936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church embodies Christ’s nearness.</a:t>
            </a:r>
            <a:endParaRPr lang="en-US" sz="1280" dirty="0"/>
          </a:p>
        </p:txBody>
      </p:sp>
      <p:sp>
        <p:nvSpPr>
          <p:cNvPr id="22" name="Text 20"/>
          <p:cNvSpPr/>
          <p:nvPr/>
        </p:nvSpPr>
        <p:spPr>
          <a:xfrm>
            <a:off x="411480" y="6547104"/>
            <a:ext cx="64922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30" dirty="0">
                <a:solidFill>
                  <a:srgbClr val="6666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3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7F0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9052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Musical and Literary Observations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502920" y="804672"/>
            <a:ext cx="2194560" cy="0"/>
          </a:xfrm>
          <a:prstGeom prst="line">
            <a:avLst/>
          </a:prstGeom>
          <a:noFill/>
          <a:ln w="17780">
            <a:solidFill>
              <a:srgbClr val="D4A24A"/>
            </a:solidFill>
            <a:prstDash val="solid"/>
          </a:ln>
        </p:spPr>
      </p:sp>
      <p:pic>
        <p:nvPicPr>
          <p:cNvPr id="4" name="Image 0" descr="/mnt/data/iwantjesus/visual_5.jpg">    </p:cNvPr>
          <p:cNvPicPr>
            <a:picLocks noChangeAspect="1"/>
          </p:cNvPicPr>
          <p:nvPr/>
        </p:nvPicPr>
        <p:blipFill>
          <a:blip r:embed="rId1"/>
          <a:srcRect l="29212" r="29212" t="0" b="0"/>
          <a:stretch/>
        </p:blipFill>
        <p:spPr>
          <a:xfrm>
            <a:off x="7863840" y="1051560"/>
            <a:ext cx="3749040" cy="50749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863840" y="1051560"/>
            <a:ext cx="3749040" cy="5074920"/>
          </a:xfrm>
          <a:prstGeom prst="rect">
            <a:avLst/>
          </a:prstGeom>
          <a:solidFill>
            <a:srgbClr val="000000">
              <a:alpha val="12000"/>
            </a:srgbClr>
          </a:solidFill>
          <a:ln w="12700">
            <a:solidFill>
              <a:srgbClr val="D4A24A">
                <a:alpha val="85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13232" y="1280160"/>
            <a:ext cx="6629400" cy="42062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text is brief and prayer-shaped, making it memorable for congregational use.</a:t>
            </a:r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Repetition deepens the petition and allows worshipers to carry the prayer beyond the service.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melody is often sung reflectively, with flexible phrasing and a steady sense of pilgrimage.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Leaders should avoid rushing; the song needs space for the congregation to pray.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411480" y="6547104"/>
            <a:ext cx="64922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30" dirty="0">
                <a:solidFill>
                  <a:srgbClr val="6666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3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4E8D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9052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Pastoral and Worship Use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502920" y="804672"/>
            <a:ext cx="2194560" cy="0"/>
          </a:xfrm>
          <a:prstGeom prst="line">
            <a:avLst/>
          </a:prstGeom>
          <a:noFill/>
          <a:ln w="17780">
            <a:solidFill>
              <a:srgbClr val="D4A24A"/>
            </a:solidFill>
            <a:prstDash val="solid"/>
          </a:ln>
        </p:spPr>
      </p:sp>
      <p:pic>
        <p:nvPicPr>
          <p:cNvPr id="4" name="Image 0" descr="/mnt/data/iwantjesus/visual_4.jpg">    </p:cNvPr>
          <p:cNvPicPr>
            <a:picLocks noChangeAspect="1"/>
          </p:cNvPicPr>
          <p:nvPr/>
        </p:nvPicPr>
        <p:blipFill>
          <a:blip r:embed="rId1"/>
          <a:srcRect l="28435" r="28435" t="0" b="0"/>
          <a:stretch/>
        </p:blipFill>
        <p:spPr>
          <a:xfrm>
            <a:off x="594360" y="1143000"/>
            <a:ext cx="3749040" cy="48920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663440" y="1298448"/>
            <a:ext cx="6675120" cy="44805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Lent and Holy Week services focused on pilgrimage or suffering.</a:t>
            </a:r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Funerals, memorial services, healing services, and pastoral-care gatherings.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Prayer response after Scripture readings from Luke 24, Psalm 23, Isaiah 43, or Matthew 28.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Choir rehearsal teaching on spirituals, lament, and congregational phrasing.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Small groups learning to pray honestly and accompany one another.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411480" y="6547104"/>
            <a:ext cx="64922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30" dirty="0">
                <a:solidFill>
                  <a:srgbClr val="6666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3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0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9052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Aim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502920" y="804672"/>
            <a:ext cx="2194560" cy="0"/>
          </a:xfrm>
          <a:prstGeom prst="line">
            <a:avLst/>
          </a:prstGeom>
          <a:noFill/>
          <a:ln w="17780">
            <a:solidFill>
              <a:srgbClr val="D4A24A"/>
            </a:solidFill>
            <a:prstDash val="solid"/>
          </a:ln>
        </p:spPr>
      </p:sp>
      <p:pic>
        <p:nvPicPr>
          <p:cNvPr id="4" name="Image 0" descr="/mnt/data/iwantjesus/visual_2.jpg">    </p:cNvPr>
          <p:cNvPicPr>
            <a:picLocks noChangeAspect="1"/>
          </p:cNvPicPr>
          <p:nvPr/>
        </p:nvPicPr>
        <p:blipFill>
          <a:blip r:embed="rId1"/>
          <a:srcRect l="29212" r="29212" t="0" b="0"/>
          <a:stretch/>
        </p:blipFill>
        <p:spPr>
          <a:xfrm>
            <a:off x="7863840" y="1051560"/>
            <a:ext cx="3749040" cy="50749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863840" y="1051560"/>
            <a:ext cx="3749040" cy="5074920"/>
          </a:xfrm>
          <a:prstGeom prst="rect">
            <a:avLst/>
          </a:prstGeom>
          <a:solidFill>
            <a:srgbClr val="000000">
              <a:alpha val="12000"/>
            </a:srgbClr>
          </a:solidFill>
          <a:ln w="12700">
            <a:solidFill>
              <a:srgbClr val="D4A24A">
                <a:alpha val="8500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40080" y="1234440"/>
            <a:ext cx="6583680" cy="1078992"/>
          </a:xfrm>
          <a:prstGeom prst="roundRect">
            <a:avLst>
              <a:gd name="adj" fmla="val 6780"/>
            </a:avLst>
          </a:prstGeom>
          <a:solidFill>
            <a:srgbClr val="FFFFFF"/>
          </a:solidFill>
          <a:ln w="12700">
            <a:solidFill>
              <a:srgbClr val="E2C98D">
                <a:alpha val="80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04672" y="1362456"/>
            <a:ext cx="625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Understand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804672" y="1709928"/>
            <a:ext cx="6254496" cy="484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6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this spiritual prays for Christ’s abiding presence through suffering, trouble, sorrow, and pilgrimage.</a:t>
            </a:r>
            <a:endParaRPr lang="en-US" sz="1060" dirty="0"/>
          </a:p>
        </p:txBody>
      </p:sp>
      <p:sp>
        <p:nvSpPr>
          <p:cNvPr id="9" name="Shape 6"/>
          <p:cNvSpPr/>
          <p:nvPr/>
        </p:nvSpPr>
        <p:spPr>
          <a:xfrm>
            <a:off x="640080" y="2651760"/>
            <a:ext cx="6583680" cy="1078992"/>
          </a:xfrm>
          <a:prstGeom prst="roundRect">
            <a:avLst>
              <a:gd name="adj" fmla="val 6780"/>
            </a:avLst>
          </a:prstGeom>
          <a:solidFill>
            <a:srgbClr val="FFFFFF"/>
          </a:solidFill>
          <a:ln w="12700">
            <a:solidFill>
              <a:srgbClr val="E2C98D">
                <a:alpha val="80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04672" y="2779776"/>
            <a:ext cx="625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Feel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804672" y="3127248"/>
            <a:ext cx="6254496" cy="484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6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pastoral honesty of a song that does not hide pain, yet entrusts the journey to Jesus.</a:t>
            </a:r>
            <a:endParaRPr lang="en-US" sz="1060" dirty="0"/>
          </a:p>
        </p:txBody>
      </p:sp>
      <p:sp>
        <p:nvSpPr>
          <p:cNvPr id="12" name="Shape 9"/>
          <p:cNvSpPr/>
          <p:nvPr/>
        </p:nvSpPr>
        <p:spPr>
          <a:xfrm>
            <a:off x="640080" y="4069080"/>
            <a:ext cx="6583680" cy="1078992"/>
          </a:xfrm>
          <a:prstGeom prst="roundRect">
            <a:avLst>
              <a:gd name="adj" fmla="val 6780"/>
            </a:avLst>
          </a:prstGeom>
          <a:solidFill>
            <a:srgbClr val="FFFFFF"/>
          </a:solidFill>
          <a:ln w="12700">
            <a:solidFill>
              <a:srgbClr val="E2C98D">
                <a:alpha val="80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04672" y="4197096"/>
            <a:ext cx="625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Practice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804672" y="4544568"/>
            <a:ext cx="6254496" cy="484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6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Honest prayer, patient endurance, and Christlike companionship for those who walk through hard places.</a:t>
            </a:r>
            <a:endParaRPr lang="en-US" sz="1060" dirty="0"/>
          </a:p>
        </p:txBody>
      </p:sp>
      <p:sp>
        <p:nvSpPr>
          <p:cNvPr id="15" name="Text 12"/>
          <p:cNvSpPr/>
          <p:nvPr/>
        </p:nvSpPr>
        <p:spPr>
          <a:xfrm>
            <a:off x="411480" y="6547104"/>
            <a:ext cx="64922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30" dirty="0">
                <a:solidFill>
                  <a:srgbClr val="6666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3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7F0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9052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Questions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502920" y="804672"/>
            <a:ext cx="2194560" cy="0"/>
          </a:xfrm>
          <a:prstGeom prst="line">
            <a:avLst/>
          </a:prstGeom>
          <a:noFill/>
          <a:ln w="17780">
            <a:solidFill>
              <a:srgbClr val="D4A24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85800" y="1097280"/>
            <a:ext cx="530352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E2C98D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25296"/>
            <a:ext cx="49743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Observation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850392" y="1572768"/>
            <a:ext cx="4974336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is the song asking Jesus to do?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217920" y="1097280"/>
            <a:ext cx="530352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E2C98D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382512" y="1225296"/>
            <a:ext cx="49743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Scripture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382512" y="1572768"/>
            <a:ext cx="4974336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Luke 24 and Psalm 23 deepen the prayer?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85800" y="2606040"/>
            <a:ext cx="530352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E2C98D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734056"/>
            <a:ext cx="49743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Theology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850392" y="3081528"/>
            <a:ext cx="4974336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does this song teach about Christ’s presence?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217920" y="2606040"/>
            <a:ext cx="530352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E2C98D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382512" y="2734056"/>
            <a:ext cx="49743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History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382512" y="3081528"/>
            <a:ext cx="4974336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should the church sing spirituals with reverence?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85800" y="4114800"/>
            <a:ext cx="530352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E2C98D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242816"/>
            <a:ext cx="49743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Application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50392" y="4590288"/>
            <a:ext cx="4974336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Where do we need Jesus to walk with us this week?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6217920" y="4114800"/>
            <a:ext cx="530352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E2C98D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382512" y="4242816"/>
            <a:ext cx="49743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Congregation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382512" y="4590288"/>
            <a:ext cx="4974336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our church walk with the burdened?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411480" y="6547104"/>
            <a:ext cx="64922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30" dirty="0">
                <a:solidFill>
                  <a:srgbClr val="6666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3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7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9052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Practicing the Hymn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502920" y="804672"/>
            <a:ext cx="2194560" cy="0"/>
          </a:xfrm>
          <a:prstGeom prst="line">
            <a:avLst/>
          </a:prstGeom>
          <a:noFill/>
          <a:ln w="17780">
            <a:solidFill>
              <a:srgbClr val="D4A24A"/>
            </a:solidFill>
            <a:prstDash val="solid"/>
          </a:ln>
        </p:spPr>
      </p:sp>
      <p:pic>
        <p:nvPicPr>
          <p:cNvPr id="4" name="Image 0" descr="/mnt/data/iwantjesus/visual_1.jpg">    </p:cNvPr>
          <p:cNvPicPr>
            <a:picLocks noChangeAspect="1"/>
          </p:cNvPicPr>
          <p:nvPr/>
        </p:nvPicPr>
        <p:blipFill>
          <a:blip r:embed="rId1"/>
          <a:srcRect l="29212" r="29212" t="0" b="0"/>
          <a:stretch/>
        </p:blipFill>
        <p:spPr>
          <a:xfrm>
            <a:off x="7863840" y="1051560"/>
            <a:ext cx="3749040" cy="50749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863840" y="1051560"/>
            <a:ext cx="3749040" cy="5074920"/>
          </a:xfrm>
          <a:prstGeom prst="rect">
            <a:avLst/>
          </a:prstGeom>
          <a:solidFill>
            <a:srgbClr val="000000">
              <a:alpha val="12000"/>
            </a:srgbClr>
          </a:solidFill>
          <a:ln w="12700">
            <a:solidFill>
              <a:srgbClr val="D4A24A">
                <a:alpha val="85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13232" y="1280160"/>
            <a:ext cx="6629400" cy="43891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Pray daily: “Lord Jesus, walk with me today.”</a:t>
            </a:r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Read Psalm 23 slowly and name one valley where you need courage.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Offer presence before advice to someone who is grieving or weary.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Let congregational singing become intercession for those carrying hidden burdens.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Ask how the church can embody the companionship of Christ in practical care.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411480" y="6547104"/>
            <a:ext cx="64922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30" dirty="0">
                <a:solidFill>
                  <a:srgbClr val="6666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3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7F0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9052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Suggested Lesson Flow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502920" y="804672"/>
            <a:ext cx="2194560" cy="0"/>
          </a:xfrm>
          <a:prstGeom prst="line">
            <a:avLst/>
          </a:prstGeom>
          <a:noFill/>
          <a:ln w="17780">
            <a:solidFill>
              <a:srgbClr val="D4A24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" y="1097280"/>
            <a:ext cx="5303520" cy="4526280"/>
          </a:xfrm>
          <a:prstGeom prst="roundRect">
            <a:avLst>
              <a:gd name="adj" fmla="val 1616"/>
            </a:avLst>
          </a:prstGeom>
          <a:solidFill>
            <a:srgbClr val="FFFFFF"/>
          </a:solidFill>
          <a:ln w="12700">
            <a:solidFill>
              <a:srgbClr val="E2C98D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96112" y="1225296"/>
            <a:ext cx="49743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30-Minute Class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896112" y="1572768"/>
            <a:ext cx="4974336" cy="3931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Read Luke 24:15-16.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Introduce the spiritual tradition with care.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Teach the central prayer: Christ with us on the road.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 Discuss one question about suffering and presence.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5. Close with a short prayer for those walking through trouble.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199632" y="1097280"/>
            <a:ext cx="5303520" cy="4526280"/>
          </a:xfrm>
          <a:prstGeom prst="roundRect">
            <a:avLst>
              <a:gd name="adj" fmla="val 1616"/>
            </a:avLst>
          </a:prstGeom>
          <a:solidFill>
            <a:srgbClr val="FFFFFF"/>
          </a:solidFill>
          <a:ln w="12700">
            <a:solidFill>
              <a:srgbClr val="E2C98D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364224" y="1225296"/>
            <a:ext cx="49743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60-Minute Class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364224" y="1572768"/>
            <a:ext cx="4974336" cy="3931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Opening reflection and Scripture.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Historical background and worship posture.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Section study: prayer, trouble, sorrow, pilgrimage.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 Musical leadership notes.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5. Group discussion and practical care commitments.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6. Closing intercession.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11480" y="6547104"/>
            <a:ext cx="64922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30" dirty="0">
                <a:solidFill>
                  <a:srgbClr val="6666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3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wantjesus/visual_6.jp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48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822960" y="960120"/>
            <a:ext cx="10561320" cy="4800600"/>
          </a:xfrm>
          <a:prstGeom prst="rect">
            <a:avLst/>
          </a:prstGeom>
          <a:solidFill>
            <a:srgbClr val="0B1F2E">
              <a:alpha val="88000"/>
            </a:srgbClr>
          </a:solidFill>
          <a:ln w="12700">
            <a:solidFill>
              <a:srgbClr val="D4A24A">
                <a:alpha val="90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143000" y="1261872"/>
            <a:ext cx="9921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Closing Summary and Prayer</a:t>
            </a:r>
            <a:endParaRPr lang="en-US" sz="2500" dirty="0"/>
          </a:p>
        </p:txBody>
      </p:sp>
      <p:sp>
        <p:nvSpPr>
          <p:cNvPr id="6" name="Text 3"/>
          <p:cNvSpPr/>
          <p:nvPr/>
        </p:nvSpPr>
        <p:spPr>
          <a:xfrm>
            <a:off x="1417320" y="2057400"/>
            <a:ext cx="9372600" cy="8686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This spiritual teaches the church to pray simply and honestly: Jesus, walk with us. It gives language for faith in trouble, comfort in sorrow, and courage for the road ahead.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417320" y="3246120"/>
            <a:ext cx="9372600" cy="8686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F4D99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Lord Jesus Christ, draw near to your people. Walk with the weary, strengthen the suffering, comfort the grieving, and teach us to accompany one another in your name. Amen.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188720" y="5989320"/>
            <a:ext cx="9784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EDEDE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© HymnInfo.com. Free for personal, church, classroom, and small-group teaching use. Please do not sell, repost, or redistribute as downloadable files without permission.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411480" y="6547104"/>
            <a:ext cx="64922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30" dirty="0">
                <a:solidFill>
                  <a:srgbClr val="EDEDE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3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9052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Hymn Identity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502920" y="804672"/>
            <a:ext cx="2194560" cy="0"/>
          </a:xfrm>
          <a:prstGeom prst="line">
            <a:avLst/>
          </a:prstGeom>
          <a:noFill/>
          <a:ln w="17780">
            <a:solidFill>
              <a:srgbClr val="D4A24A"/>
            </a:solidFill>
            <a:prstDash val="solid"/>
          </a:ln>
        </p:spPr>
      </p:sp>
      <p:pic>
        <p:nvPicPr>
          <p:cNvPr id="4" name="Image 0" descr="/mnt/data/iwantjesus/visual_3.jp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1E8">
              <a:alpha val="8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85800" y="1143000"/>
            <a:ext cx="4892040" cy="1051560"/>
          </a:xfrm>
          <a:prstGeom prst="roundRect">
            <a:avLst>
              <a:gd name="adj" fmla="val 6957"/>
            </a:avLst>
          </a:prstGeom>
          <a:solidFill>
            <a:srgbClr val="FFFFFF">
              <a:alpha val="95000"/>
            </a:srgbClr>
          </a:solidFill>
          <a:ln w="12700">
            <a:solidFill>
              <a:srgbClr val="E2C98D">
                <a:alpha val="80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50392" y="1271016"/>
            <a:ext cx="45628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Title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850392" y="1618488"/>
            <a:ext cx="4562856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Want Jesus to Walk with Me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6035040" y="1143000"/>
            <a:ext cx="4892040" cy="1051560"/>
          </a:xfrm>
          <a:prstGeom prst="roundRect">
            <a:avLst>
              <a:gd name="adj" fmla="val 6957"/>
            </a:avLst>
          </a:prstGeom>
          <a:solidFill>
            <a:srgbClr val="FFFFFF">
              <a:alpha val="95000"/>
            </a:srgbClr>
          </a:solidFill>
          <a:ln w="12700">
            <a:solidFill>
              <a:srgbClr val="E2C98D">
                <a:alpha val="80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199632" y="1271016"/>
            <a:ext cx="45628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First line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6199632" y="1618488"/>
            <a:ext cx="4562856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want Jesus to walk with me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85800" y="2560320"/>
            <a:ext cx="4892040" cy="1051560"/>
          </a:xfrm>
          <a:prstGeom prst="roundRect">
            <a:avLst>
              <a:gd name="adj" fmla="val 6957"/>
            </a:avLst>
          </a:prstGeom>
          <a:solidFill>
            <a:srgbClr val="FFFFFF">
              <a:alpha val="95000"/>
            </a:srgbClr>
          </a:solidFill>
          <a:ln w="12700">
            <a:solidFill>
              <a:srgbClr val="E2C98D">
                <a:alpha val="80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50392" y="2688336"/>
            <a:ext cx="45628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Tradition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850392" y="3035808"/>
            <a:ext cx="4562856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African American spiritual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6035040" y="2560320"/>
            <a:ext cx="4892040" cy="1051560"/>
          </a:xfrm>
          <a:prstGeom prst="roundRect">
            <a:avLst>
              <a:gd name="adj" fmla="val 6957"/>
            </a:avLst>
          </a:prstGeom>
          <a:solidFill>
            <a:srgbClr val="FFFFFF">
              <a:alpha val="95000"/>
            </a:srgbClr>
          </a:solidFill>
          <a:ln w="12700">
            <a:solidFill>
              <a:srgbClr val="E2C98D">
                <a:alpha val="80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199632" y="2688336"/>
            <a:ext cx="45628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Common tune names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199632" y="3035808"/>
            <a:ext cx="4562856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SOJOURNER / WALK WITH ME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685800" y="3977640"/>
            <a:ext cx="4892040" cy="1051560"/>
          </a:xfrm>
          <a:prstGeom prst="roundRect">
            <a:avLst>
              <a:gd name="adj" fmla="val 6957"/>
            </a:avLst>
          </a:prstGeom>
          <a:solidFill>
            <a:srgbClr val="FFFFFF">
              <a:alpha val="95000"/>
            </a:srgbClr>
          </a:solidFill>
          <a:ln w="12700">
            <a:solidFill>
              <a:srgbClr val="E2C98D">
                <a:alpha val="8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850392" y="4105656"/>
            <a:ext cx="45628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Central theme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850392" y="4453128"/>
            <a:ext cx="4562856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Christ’s presence with pilgrims in hardship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411480" y="6547104"/>
            <a:ext cx="64922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30" dirty="0">
                <a:solidFill>
                  <a:srgbClr val="6666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3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0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9052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Historical Background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502920" y="804672"/>
            <a:ext cx="2194560" cy="0"/>
          </a:xfrm>
          <a:prstGeom prst="line">
            <a:avLst/>
          </a:prstGeom>
          <a:noFill/>
          <a:ln w="17780">
            <a:solidFill>
              <a:srgbClr val="D4A24A"/>
            </a:solidFill>
            <a:prstDash val="solid"/>
          </a:ln>
        </p:spPr>
      </p:sp>
      <p:pic>
        <p:nvPicPr>
          <p:cNvPr id="4" name="Image 0" descr="/mnt/data/iwantjesus/visual_3.jpg">    </p:cNvPr>
          <p:cNvPicPr>
            <a:picLocks noChangeAspect="1"/>
          </p:cNvPicPr>
          <p:nvPr/>
        </p:nvPicPr>
        <p:blipFill>
          <a:blip r:embed="rId1"/>
          <a:srcRect l="29212" r="29212" t="0" b="0"/>
          <a:stretch/>
        </p:blipFill>
        <p:spPr>
          <a:xfrm>
            <a:off x="7863840" y="1051560"/>
            <a:ext cx="3749040" cy="50749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863840" y="1051560"/>
            <a:ext cx="3749040" cy="5074920"/>
          </a:xfrm>
          <a:prstGeom prst="rect">
            <a:avLst/>
          </a:prstGeom>
          <a:solidFill>
            <a:srgbClr val="000000">
              <a:alpha val="12000"/>
            </a:srgbClr>
          </a:solidFill>
          <a:ln w="12700">
            <a:solidFill>
              <a:srgbClr val="D4A24A">
                <a:alpha val="85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5800" y="1234440"/>
            <a:ext cx="6629400" cy="4526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song comes from the African American spiritual tradition, where faith was sung through suffering, labor, community, and hope.</a:t>
            </a:r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Its origin is communal rather than tied to one clearly documented writer.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Modern hymnals often use the tune names SOJOURNER or WALK WITH ME.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William Farley Smith helped prepare a widely used hymnal adaptation, but the spiritual itself belongs to a deeper oral tradition.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411480" y="6547104"/>
            <a:ext cx="64922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30" dirty="0">
                <a:solidFill>
                  <a:srgbClr val="6666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3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E9D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9052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With Reverence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502920" y="804672"/>
            <a:ext cx="2194560" cy="0"/>
          </a:xfrm>
          <a:prstGeom prst="line">
            <a:avLst/>
          </a:prstGeom>
          <a:noFill/>
          <a:ln w="17780">
            <a:solidFill>
              <a:srgbClr val="D4A24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13232" y="1143000"/>
            <a:ext cx="3383280" cy="4297680"/>
          </a:xfrm>
          <a:prstGeom prst="roundRect">
            <a:avLst>
              <a:gd name="adj" fmla="val 2162"/>
            </a:avLst>
          </a:prstGeom>
          <a:solidFill>
            <a:srgbClr val="FFFFFF"/>
          </a:solidFill>
          <a:ln w="12700">
            <a:solidFill>
              <a:srgbClr val="E2C98D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7824" y="1271016"/>
            <a:ext cx="30540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Historical humility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877824" y="1618488"/>
            <a:ext cx="3054096" cy="3703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Spirituals were shaped by communities whose worship carried sorrow, resilience, and hope. Teach the song as testimony, not as sentimental decoration.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407408" y="1143000"/>
            <a:ext cx="3383280" cy="4297680"/>
          </a:xfrm>
          <a:prstGeom prst="roundRect">
            <a:avLst>
              <a:gd name="adj" fmla="val 2162"/>
            </a:avLst>
          </a:prstGeom>
          <a:solidFill>
            <a:srgbClr val="FFFFFF"/>
          </a:solidFill>
          <a:ln w="12700">
            <a:solidFill>
              <a:srgbClr val="E2C98D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0" y="1271016"/>
            <a:ext cx="30540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Theological care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572000" y="1618488"/>
            <a:ext cx="3054096" cy="3703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song does not explain suffering away. It prays for Jesus to be present within the road the believer must walk.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8101584" y="1143000"/>
            <a:ext cx="3383280" cy="4297680"/>
          </a:xfrm>
          <a:prstGeom prst="roundRect">
            <a:avLst>
              <a:gd name="adj" fmla="val 2162"/>
            </a:avLst>
          </a:prstGeom>
          <a:solidFill>
            <a:srgbClr val="FFFFFF"/>
          </a:solidFill>
          <a:ln w="12700">
            <a:solidFill>
              <a:srgbClr val="E2C98D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66176" y="1271016"/>
            <a:ext cx="30540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Pastoral practice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8266176" y="1618488"/>
            <a:ext cx="3054096" cy="3703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When teaching or singing this hymn, give people room to pray honestly, quietly, and communally.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11480" y="6547104"/>
            <a:ext cx="64922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30" dirty="0">
                <a:solidFill>
                  <a:srgbClr val="6666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3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0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9052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This Spiritual Matters Today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502920" y="804672"/>
            <a:ext cx="2194560" cy="0"/>
          </a:xfrm>
          <a:prstGeom prst="line">
            <a:avLst/>
          </a:prstGeom>
          <a:noFill/>
          <a:ln w="17780">
            <a:solidFill>
              <a:srgbClr val="D4A24A"/>
            </a:solidFill>
            <a:prstDash val="solid"/>
          </a:ln>
        </p:spPr>
      </p:sp>
      <p:pic>
        <p:nvPicPr>
          <p:cNvPr id="4" name="Image 0" descr="/mnt/data/iwantjesus/visual_6.jpg">    </p:cNvPr>
          <p:cNvPicPr>
            <a:picLocks noChangeAspect="1"/>
          </p:cNvPicPr>
          <p:nvPr/>
        </p:nvPicPr>
        <p:blipFill>
          <a:blip r:embed="rId1"/>
          <a:srcRect l="29212" r="29212" t="0" b="0"/>
          <a:stretch/>
        </p:blipFill>
        <p:spPr>
          <a:xfrm>
            <a:off x="7863840" y="1051560"/>
            <a:ext cx="3749040" cy="50749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863840" y="1051560"/>
            <a:ext cx="3749040" cy="5074920"/>
          </a:xfrm>
          <a:prstGeom prst="rect">
            <a:avLst/>
          </a:prstGeom>
          <a:solidFill>
            <a:srgbClr val="000000">
              <a:alpha val="12000"/>
            </a:srgbClr>
          </a:solidFill>
          <a:ln w="12700">
            <a:solidFill>
              <a:srgbClr val="D4A24A">
                <a:alpha val="8500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58368" y="1143000"/>
            <a:ext cx="6537960" cy="1078992"/>
          </a:xfrm>
          <a:prstGeom prst="roundRect">
            <a:avLst>
              <a:gd name="adj" fmla="val 6780"/>
            </a:avLst>
          </a:prstGeom>
          <a:solidFill>
            <a:srgbClr val="FFFFFF"/>
          </a:solidFill>
          <a:ln w="12700">
            <a:solidFill>
              <a:srgbClr val="E2C98D">
                <a:alpha val="80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22960" y="1271016"/>
            <a:ext cx="62087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 the suffering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822960" y="1618488"/>
            <a:ext cx="6208776" cy="484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6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gives the church faithful words when grief, illness, injustice, or weariness make prayer difficult.</a:t>
            </a:r>
            <a:endParaRPr lang="en-US" sz="1060" dirty="0"/>
          </a:p>
        </p:txBody>
      </p:sp>
      <p:sp>
        <p:nvSpPr>
          <p:cNvPr id="9" name="Shape 6"/>
          <p:cNvSpPr/>
          <p:nvPr/>
        </p:nvSpPr>
        <p:spPr>
          <a:xfrm>
            <a:off x="658368" y="2542032"/>
            <a:ext cx="6537960" cy="1078992"/>
          </a:xfrm>
          <a:prstGeom prst="roundRect">
            <a:avLst>
              <a:gd name="adj" fmla="val 6780"/>
            </a:avLst>
          </a:prstGeom>
          <a:solidFill>
            <a:srgbClr val="FFFFFF"/>
          </a:solidFill>
          <a:ln w="12700">
            <a:solidFill>
              <a:srgbClr val="E2C98D">
                <a:alpha val="80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22960" y="2670048"/>
            <a:ext cx="62087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 worship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822960" y="3017520"/>
            <a:ext cx="6208776" cy="484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6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can function as congregational prayer, lament, assurance, and response after Scripture.</a:t>
            </a:r>
            <a:endParaRPr lang="en-US" sz="1060" dirty="0"/>
          </a:p>
        </p:txBody>
      </p:sp>
      <p:sp>
        <p:nvSpPr>
          <p:cNvPr id="12" name="Shape 9"/>
          <p:cNvSpPr/>
          <p:nvPr/>
        </p:nvSpPr>
        <p:spPr>
          <a:xfrm>
            <a:off x="658368" y="3941064"/>
            <a:ext cx="6537960" cy="1078992"/>
          </a:xfrm>
          <a:prstGeom prst="roundRect">
            <a:avLst>
              <a:gd name="adj" fmla="val 6780"/>
            </a:avLst>
          </a:prstGeom>
          <a:solidFill>
            <a:srgbClr val="FFFFFF"/>
          </a:solidFill>
          <a:ln w="12700">
            <a:solidFill>
              <a:srgbClr val="E2C98D">
                <a:alpha val="80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22960" y="4069080"/>
            <a:ext cx="62087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 discipleship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822960" y="4416552"/>
            <a:ext cx="6208776" cy="484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6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teaches believers to ask not only for easier roads, but for deeper fellowship with Christ on the road.</a:t>
            </a:r>
            <a:endParaRPr lang="en-US" sz="1060" dirty="0"/>
          </a:p>
        </p:txBody>
      </p:sp>
      <p:sp>
        <p:nvSpPr>
          <p:cNvPr id="15" name="Text 12"/>
          <p:cNvSpPr/>
          <p:nvPr/>
        </p:nvSpPr>
        <p:spPr>
          <a:xfrm>
            <a:off x="411480" y="6547104"/>
            <a:ext cx="64922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30" dirty="0">
                <a:solidFill>
                  <a:srgbClr val="6666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3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wantjesus/visual_2.jp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5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713232" y="1965960"/>
            <a:ext cx="10744200" cy="1828800"/>
          </a:xfrm>
          <a:prstGeom prst="rect">
            <a:avLst/>
          </a:prstGeom>
          <a:solidFill>
            <a:srgbClr val="0B1F2E">
              <a:alpha val="85000"/>
            </a:srgbClr>
          </a:solidFill>
          <a:ln w="12700">
            <a:solidFill>
              <a:srgbClr val="D4A24A">
                <a:alpha val="92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05840" y="2286000"/>
            <a:ext cx="1014984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Biblical Foundation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1143000" y="2944368"/>
            <a:ext cx="98755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F4D99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Jesus comes near and walks with his people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411480" y="6547104"/>
            <a:ext cx="64922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30" dirty="0">
                <a:solidFill>
                  <a:srgbClr val="EDEDE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3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9052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Luke 24: Jesus on the Road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502920" y="804672"/>
            <a:ext cx="2194560" cy="0"/>
          </a:xfrm>
          <a:prstGeom prst="line">
            <a:avLst/>
          </a:prstGeom>
          <a:noFill/>
          <a:ln w="17780">
            <a:solidFill>
              <a:srgbClr val="D4A24A"/>
            </a:solidFill>
            <a:prstDash val="solid"/>
          </a:ln>
        </p:spPr>
      </p:sp>
      <p:pic>
        <p:nvPicPr>
          <p:cNvPr id="4" name="Image 0" descr="/mnt/data/iwantjesus/visual_2.jpg">    </p:cNvPr>
          <p:cNvPicPr>
            <a:picLocks noChangeAspect="1"/>
          </p:cNvPicPr>
          <p:nvPr/>
        </p:nvPicPr>
        <p:blipFill>
          <a:blip r:embed="rId1"/>
          <a:srcRect l="29212" r="29212" t="0" b="0"/>
          <a:stretch/>
        </p:blipFill>
        <p:spPr>
          <a:xfrm>
            <a:off x="7863840" y="1051560"/>
            <a:ext cx="3749040" cy="50749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863840" y="1051560"/>
            <a:ext cx="3749040" cy="5074920"/>
          </a:xfrm>
          <a:prstGeom prst="rect">
            <a:avLst/>
          </a:prstGeom>
          <a:solidFill>
            <a:srgbClr val="000000">
              <a:alpha val="12000"/>
            </a:srgbClr>
          </a:solidFill>
          <a:ln w="12700">
            <a:solidFill>
              <a:srgbClr val="D4A24A">
                <a:alpha val="85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13232" y="1234440"/>
            <a:ext cx="649224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2000" i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“Jesus himself came near, and went with them.”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777240" y="2057400"/>
            <a:ext cx="6400800" cy="34290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disciples are walking in grief and confusion.</a:t>
            </a:r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Jesus joins them before they recognize him.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His presence begins healing before their understanding is complete.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This gives the spiritual a strong biblical image: Christ accompanies believers on the road.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411480" y="6547104"/>
            <a:ext cx="64922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30" dirty="0">
                <a:solidFill>
                  <a:srgbClr val="6666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3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0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9052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Scripture Threads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502920" y="804672"/>
            <a:ext cx="2194560" cy="0"/>
          </a:xfrm>
          <a:prstGeom prst="line">
            <a:avLst/>
          </a:prstGeom>
          <a:noFill/>
          <a:ln w="17780">
            <a:solidFill>
              <a:srgbClr val="D4A24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77240" y="1325880"/>
            <a:ext cx="4892040" cy="1261872"/>
          </a:xfrm>
          <a:prstGeom prst="roundRect">
            <a:avLst>
              <a:gd name="adj" fmla="val 5797"/>
            </a:avLst>
          </a:prstGeom>
          <a:solidFill>
            <a:srgbClr val="FFFFFF"/>
          </a:solidFill>
          <a:ln w="12700">
            <a:solidFill>
              <a:srgbClr val="E2C98D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41832" y="1453896"/>
            <a:ext cx="45628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Psalm 23:4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941832" y="1801368"/>
            <a:ext cx="4562856" cy="6675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Presence in the valley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355080" y="1325880"/>
            <a:ext cx="4892040" cy="1261872"/>
          </a:xfrm>
          <a:prstGeom prst="roundRect">
            <a:avLst>
              <a:gd name="adj" fmla="val 5797"/>
            </a:avLst>
          </a:prstGeom>
          <a:solidFill>
            <a:srgbClr val="FFFFFF"/>
          </a:solidFill>
          <a:ln w="12700">
            <a:solidFill>
              <a:srgbClr val="E2C98D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519672" y="1453896"/>
            <a:ext cx="45628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Isaiah 43:2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519672" y="1801368"/>
            <a:ext cx="4562856" cy="6675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Presence through waters and fire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777240" y="3246120"/>
            <a:ext cx="4892040" cy="1261872"/>
          </a:xfrm>
          <a:prstGeom prst="roundRect">
            <a:avLst>
              <a:gd name="adj" fmla="val 5797"/>
            </a:avLst>
          </a:prstGeom>
          <a:solidFill>
            <a:srgbClr val="FFFFFF"/>
          </a:solidFill>
          <a:ln w="12700">
            <a:solidFill>
              <a:srgbClr val="E2C98D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41832" y="3374136"/>
            <a:ext cx="45628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Matthew 28:20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941832" y="3721608"/>
            <a:ext cx="4562856" cy="6675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Presence to the end of the age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6355080" y="3246120"/>
            <a:ext cx="4892040" cy="1261872"/>
          </a:xfrm>
          <a:prstGeom prst="roundRect">
            <a:avLst>
              <a:gd name="adj" fmla="val 5797"/>
            </a:avLst>
          </a:prstGeom>
          <a:solidFill>
            <a:srgbClr val="FFFFFF"/>
          </a:solidFill>
          <a:ln w="12700">
            <a:solidFill>
              <a:srgbClr val="E2C98D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519672" y="3374136"/>
            <a:ext cx="45628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John 16:33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519672" y="3721608"/>
            <a:ext cx="4562856" cy="6675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7171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Peace amid trouble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1325880" y="4645152"/>
            <a:ext cx="9326880" cy="0"/>
          </a:xfrm>
          <a:prstGeom prst="line">
            <a:avLst/>
          </a:prstGeom>
          <a:noFill/>
          <a:ln w="12700">
            <a:solidFill>
              <a:srgbClr val="D4A24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234440" y="4864608"/>
            <a:ext cx="969264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420" dirty="0">
                <a:solidFill>
                  <a:srgbClr val="132B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Together these passages teach that Christ’s nearness is not fragile. He is present on the road, in the valley, through the waters, and throughout the church’s mission.</a:t>
            </a:r>
            <a:endParaRPr lang="en-US" sz="1420" dirty="0"/>
          </a:p>
        </p:txBody>
      </p:sp>
      <p:sp>
        <p:nvSpPr>
          <p:cNvPr id="18" name="Text 16"/>
          <p:cNvSpPr/>
          <p:nvPr/>
        </p:nvSpPr>
        <p:spPr>
          <a:xfrm>
            <a:off x="411480" y="6547104"/>
            <a:ext cx="64922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30" dirty="0">
                <a:solidFill>
                  <a:srgbClr val="6666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3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HymnInfo.com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Want Jesus to Walk with Me</dc:title>
  <dc:subject>Hymn study resource</dc:subject>
  <dc:creator>HymnInfo.com</dc:creator>
  <cp:lastModifiedBy>HymnInfo.com</cp:lastModifiedBy>
  <cp:revision>1</cp:revision>
  <dcterms:created xsi:type="dcterms:W3CDTF">2026-07-07T23:56:52Z</dcterms:created>
  <dcterms:modified xsi:type="dcterms:W3CDTF">2026-07-07T23:56:52Z</dcterms:modified>
</cp:coreProperties>
</file>