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102034"/>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80000"/>
            </a:srgbClr>
          </a:solidFill>
          <a:ln w="12700">
            <a:solidFill>
              <a:srgbClr val="0B1725">
                <a:alpha val="0"/>
              </a:srgbClr>
            </a:solidFill>
            <a:prstDash val="solid"/>
          </a:ln>
        </p:spPr>
      </p:sp>
      <p:sp>
        <p:nvSpPr>
          <p:cNvPr id="4" name="Shape 1"/>
          <p:cNvSpPr/>
          <p:nvPr/>
        </p:nvSpPr>
        <p:spPr>
          <a:xfrm>
            <a:off x="0" y="0"/>
            <a:ext cx="5577840" cy="6858000"/>
          </a:xfrm>
          <a:prstGeom prst="rect">
            <a:avLst/>
          </a:prstGeom>
          <a:solidFill>
            <a:srgbClr val="071421">
              <a:alpha val="82000"/>
            </a:srgbClr>
          </a:solidFill>
          <a:ln w="12700">
            <a:solidFill>
              <a:srgbClr val="071421">
                <a:alpha val="0"/>
              </a:srgbClr>
            </a:solidFill>
            <a:prstDash val="solid"/>
          </a:ln>
        </p:spPr>
      </p:sp>
      <p:sp>
        <p:nvSpPr>
          <p:cNvPr id="5" name="Text 2"/>
          <p:cNvSpPr/>
          <p:nvPr/>
        </p:nvSpPr>
        <p:spPr>
          <a:xfrm>
            <a:off x="594360" y="1417320"/>
            <a:ext cx="4754880" cy="1234440"/>
          </a:xfrm>
          <a:prstGeom prst="rect">
            <a:avLst/>
          </a:prstGeom>
          <a:noFill/>
          <a:ln/>
        </p:spPr>
        <p:txBody>
          <a:bodyPr wrap="square" lIns="635" tIns="635" rIns="635" bIns="635" rtlCol="0" anchor="ctr">
            <a:normAutofit/>
          </a:bodyPr>
          <a:lstStyle/>
          <a:p>
            <a:pPr indent="0" marL="0">
              <a:buNone/>
            </a:pPr>
            <a:r>
              <a:rPr lang="en-US" sz="3800" b="1" dirty="0">
                <a:solidFill>
                  <a:srgbClr val="FFFFFF"/>
                </a:solidFill>
                <a:latin typeface="Aptos Display" pitchFamily="34" charset="0"/>
                <a:ea typeface="Aptos Display" pitchFamily="34" charset="-122"/>
                <a:cs typeface="Aptos Display" pitchFamily="34" charset="-120"/>
              </a:rPr>
              <a:t>In Christ There Is No East or West</a:t>
            </a:r>
            <a:endParaRPr lang="en-US" sz="3800" dirty="0"/>
          </a:p>
        </p:txBody>
      </p:sp>
      <p:sp>
        <p:nvSpPr>
          <p:cNvPr id="6" name="Shape 3"/>
          <p:cNvSpPr/>
          <p:nvPr/>
        </p:nvSpPr>
        <p:spPr>
          <a:xfrm>
            <a:off x="640080" y="2871216"/>
            <a:ext cx="1554480" cy="0"/>
          </a:xfrm>
          <a:prstGeom prst="line">
            <a:avLst/>
          </a:prstGeom>
          <a:noFill/>
          <a:ln w="27940">
            <a:solidFill>
              <a:srgbClr val="F2C76E"/>
            </a:solidFill>
            <a:prstDash val="solid"/>
          </a:ln>
        </p:spPr>
      </p:sp>
      <p:sp>
        <p:nvSpPr>
          <p:cNvPr id="7" name="Text 4"/>
          <p:cNvSpPr/>
          <p:nvPr/>
        </p:nvSpPr>
        <p:spPr>
          <a:xfrm>
            <a:off x="640080" y="3090672"/>
            <a:ext cx="4572000" cy="640080"/>
          </a:xfrm>
          <a:prstGeom prst="rect">
            <a:avLst/>
          </a:prstGeom>
          <a:noFill/>
          <a:ln/>
        </p:spPr>
        <p:txBody>
          <a:bodyPr wrap="square" lIns="635" tIns="635" rIns="635" bIns="635" rtlCol="0" anchor="ctr">
            <a:normAutofit/>
          </a:bodyPr>
          <a:lstStyle/>
          <a:p>
            <a:pPr indent="0" marL="0">
              <a:buNone/>
            </a:pPr>
            <a:r>
              <a:rPr lang="en-US" sz="1700" dirty="0">
                <a:solidFill>
                  <a:srgbClr val="F7F0E2"/>
                </a:solidFill>
                <a:latin typeface="Aptos" pitchFamily="34" charset="0"/>
                <a:ea typeface="Aptos" pitchFamily="34" charset="-122"/>
                <a:cs typeface="Aptos" pitchFamily="34" charset="-120"/>
              </a:rPr>
              <a:t>Christian Unity, Reconciliation, and the Global Church</a:t>
            </a:r>
            <a:endParaRPr lang="en-US" sz="1700" dirty="0"/>
          </a:p>
        </p:txBody>
      </p:sp>
      <p:sp>
        <p:nvSpPr>
          <p:cNvPr id="8" name="Text 5"/>
          <p:cNvSpPr/>
          <p:nvPr/>
        </p:nvSpPr>
        <p:spPr>
          <a:xfrm>
            <a:off x="640080" y="3886200"/>
            <a:ext cx="4663440" cy="457200"/>
          </a:xfrm>
          <a:prstGeom prst="rect">
            <a:avLst/>
          </a:prstGeom>
          <a:noFill/>
          <a:ln/>
        </p:spPr>
        <p:txBody>
          <a:bodyPr wrap="square" lIns="635" tIns="635" rIns="635" bIns="635" rtlCol="0" anchor="ctr">
            <a:normAutofit/>
          </a:bodyPr>
          <a:lstStyle/>
          <a:p>
            <a:pPr indent="0" marL="0">
              <a:buNone/>
            </a:pPr>
            <a:r>
              <a:rPr lang="en-US" sz="1200" dirty="0">
                <a:solidFill>
                  <a:srgbClr val="BFD3DD"/>
                </a:solidFill>
                <a:latin typeface="Aptos" pitchFamily="34" charset="0"/>
                <a:ea typeface="Aptos" pitchFamily="34" charset="-122"/>
                <a:cs typeface="Aptos" pitchFamily="34" charset="-120"/>
              </a:rPr>
              <a:t>A hymn study for teaching, worship planning, and Christian formation</a:t>
            </a:r>
            <a:endParaRPr lang="en-US" sz="1200" dirty="0"/>
          </a:p>
        </p:txBody>
      </p:sp>
      <p:sp>
        <p:nvSpPr>
          <p:cNvPr id="9" name="Shape 6"/>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10" name="Text 7"/>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5.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45000"/>
            </a:srgbClr>
          </a:solidFill>
          <a:ln w="12700">
            <a:solidFill>
              <a:srgbClr val="0B1725">
                <a:alpha val="0"/>
              </a:srgbClr>
            </a:solidFill>
            <a:prstDash val="solid"/>
          </a:ln>
        </p:spPr>
      </p:sp>
      <p:sp>
        <p:nvSpPr>
          <p:cNvPr id="4" name="Text 1"/>
          <p:cNvSpPr/>
          <p:nvPr/>
        </p:nvSpPr>
        <p:spPr>
          <a:xfrm>
            <a:off x="640080" y="457200"/>
            <a:ext cx="749808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Teaching Aim</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822960" y="1737360"/>
            <a:ext cx="2971800" cy="3108960"/>
          </a:xfrm>
          <a:prstGeom prst="roundRect">
            <a:avLst>
              <a:gd name="adj" fmla="val 2462"/>
            </a:avLst>
          </a:prstGeom>
          <a:solidFill>
            <a:srgbClr val="0F2233">
              <a:alpha val="82000"/>
            </a:srgbClr>
          </a:solidFill>
          <a:ln w="12700">
            <a:solidFill>
              <a:srgbClr val="F2C76E">
                <a:alpha val="50000"/>
              </a:srgbClr>
            </a:solidFill>
            <a:prstDash val="solid"/>
          </a:ln>
        </p:spPr>
      </p:sp>
      <p:sp>
        <p:nvSpPr>
          <p:cNvPr id="7" name="Shape 4"/>
          <p:cNvSpPr/>
          <p:nvPr/>
        </p:nvSpPr>
        <p:spPr>
          <a:xfrm>
            <a:off x="1005840" y="1947672"/>
            <a:ext cx="402336" cy="402336"/>
          </a:xfrm>
          <a:prstGeom prst="ellipse">
            <a:avLst/>
          </a:prstGeom>
          <a:solidFill>
            <a:srgbClr val="F2C76E">
              <a:alpha val="96000"/>
            </a:srgbClr>
          </a:solidFill>
          <a:ln w="12700">
            <a:solidFill>
              <a:srgbClr val="F2C76E">
                <a:alpha val="65000"/>
              </a:srgbClr>
            </a:solidFill>
            <a:prstDash val="solid"/>
          </a:ln>
        </p:spPr>
      </p:sp>
      <p:sp>
        <p:nvSpPr>
          <p:cNvPr id="8" name="Text 5"/>
          <p:cNvSpPr/>
          <p:nvPr/>
        </p:nvSpPr>
        <p:spPr>
          <a:xfrm>
            <a:off x="1069848" y="202082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U</a:t>
            </a:r>
            <a:endParaRPr lang="en-US" sz="1100" dirty="0"/>
          </a:p>
        </p:txBody>
      </p:sp>
      <p:sp>
        <p:nvSpPr>
          <p:cNvPr id="9" name="Text 6"/>
          <p:cNvSpPr/>
          <p:nvPr/>
        </p:nvSpPr>
        <p:spPr>
          <a:xfrm>
            <a:off x="1508760" y="1911096"/>
            <a:ext cx="1828800" cy="329184"/>
          </a:xfrm>
          <a:prstGeom prst="rect">
            <a:avLst/>
          </a:prstGeom>
          <a:noFill/>
          <a:ln/>
        </p:spPr>
        <p:txBody>
          <a:bodyPr wrap="square" lIns="635" tIns="635" rIns="635" bIns="635" rtlCol="0" anchor="ctr">
            <a:normAutofit/>
          </a:bodyPr>
          <a:lstStyle/>
          <a:p>
            <a:pPr indent="0" marL="0">
              <a:buNone/>
            </a:pPr>
            <a:r>
              <a:rPr lang="en-US" sz="2000" b="1" dirty="0">
                <a:solidFill>
                  <a:srgbClr val="F2C76E"/>
                </a:solidFill>
                <a:latin typeface="Aptos" pitchFamily="34" charset="0"/>
                <a:ea typeface="Aptos" pitchFamily="34" charset="-122"/>
                <a:cs typeface="Aptos" pitchFamily="34" charset="-120"/>
              </a:rPr>
              <a:t>Understand</a:t>
            </a:r>
            <a:endParaRPr lang="en-US" sz="2000" dirty="0"/>
          </a:p>
        </p:txBody>
      </p:sp>
      <p:sp>
        <p:nvSpPr>
          <p:cNvPr id="10" name="Text 7"/>
          <p:cNvSpPr/>
          <p:nvPr/>
        </p:nvSpPr>
        <p:spPr>
          <a:xfrm>
            <a:off x="1078992" y="2697480"/>
            <a:ext cx="2423160" cy="1280160"/>
          </a:xfrm>
          <a:prstGeom prst="rect">
            <a:avLst/>
          </a:prstGeom>
          <a:noFill/>
          <a:ln/>
        </p:spPr>
        <p:txBody>
          <a:bodyPr wrap="square" lIns="635" tIns="635" rIns="635" bIns="635" rtlCol="0" anchor="t">
            <a:normAutofit/>
          </a:bodyPr>
          <a:lstStyle/>
          <a:p>
            <a:pPr indent="0" marL="0">
              <a:buNone/>
            </a:pPr>
            <a:r>
              <a:rPr lang="en-US" sz="1600" dirty="0">
                <a:solidFill>
                  <a:srgbClr val="F7F0E2"/>
                </a:solidFill>
                <a:latin typeface="Aptos" pitchFamily="34" charset="0"/>
                <a:ea typeface="Aptos" pitchFamily="34" charset="-122"/>
                <a:cs typeface="Aptos" pitchFamily="34" charset="-120"/>
              </a:rPr>
              <a:t>Christ creates one reconciled people through the cross.</a:t>
            </a:r>
            <a:endParaRPr lang="en-US" sz="1600" dirty="0"/>
          </a:p>
        </p:txBody>
      </p:sp>
      <p:sp>
        <p:nvSpPr>
          <p:cNvPr id="11" name="Shape 8"/>
          <p:cNvSpPr/>
          <p:nvPr/>
        </p:nvSpPr>
        <p:spPr>
          <a:xfrm>
            <a:off x="4343400" y="1737360"/>
            <a:ext cx="2971800" cy="3108960"/>
          </a:xfrm>
          <a:prstGeom prst="roundRect">
            <a:avLst>
              <a:gd name="adj" fmla="val 2462"/>
            </a:avLst>
          </a:prstGeom>
          <a:solidFill>
            <a:srgbClr val="0F2233">
              <a:alpha val="82000"/>
            </a:srgbClr>
          </a:solidFill>
          <a:ln w="12700">
            <a:solidFill>
              <a:srgbClr val="F2C76E">
                <a:alpha val="50000"/>
              </a:srgbClr>
            </a:solidFill>
            <a:prstDash val="solid"/>
          </a:ln>
        </p:spPr>
      </p:sp>
      <p:sp>
        <p:nvSpPr>
          <p:cNvPr id="12" name="Shape 9"/>
          <p:cNvSpPr/>
          <p:nvPr/>
        </p:nvSpPr>
        <p:spPr>
          <a:xfrm>
            <a:off x="4526280" y="1947672"/>
            <a:ext cx="402336" cy="402336"/>
          </a:xfrm>
          <a:prstGeom prst="ellipse">
            <a:avLst/>
          </a:prstGeom>
          <a:solidFill>
            <a:srgbClr val="F2C76E">
              <a:alpha val="96000"/>
            </a:srgbClr>
          </a:solidFill>
          <a:ln w="12700">
            <a:solidFill>
              <a:srgbClr val="F2C76E">
                <a:alpha val="65000"/>
              </a:srgbClr>
            </a:solidFill>
            <a:prstDash val="solid"/>
          </a:ln>
        </p:spPr>
      </p:sp>
      <p:sp>
        <p:nvSpPr>
          <p:cNvPr id="13" name="Text 10"/>
          <p:cNvSpPr/>
          <p:nvPr/>
        </p:nvSpPr>
        <p:spPr>
          <a:xfrm>
            <a:off x="4590288" y="202082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F</a:t>
            </a:r>
            <a:endParaRPr lang="en-US" sz="1100" dirty="0"/>
          </a:p>
        </p:txBody>
      </p:sp>
      <p:sp>
        <p:nvSpPr>
          <p:cNvPr id="14" name="Text 11"/>
          <p:cNvSpPr/>
          <p:nvPr/>
        </p:nvSpPr>
        <p:spPr>
          <a:xfrm>
            <a:off x="5029200" y="1911096"/>
            <a:ext cx="1828800" cy="329184"/>
          </a:xfrm>
          <a:prstGeom prst="rect">
            <a:avLst/>
          </a:prstGeom>
          <a:noFill/>
          <a:ln/>
        </p:spPr>
        <p:txBody>
          <a:bodyPr wrap="square" lIns="635" tIns="635" rIns="635" bIns="635" rtlCol="0" anchor="ctr">
            <a:normAutofit/>
          </a:bodyPr>
          <a:lstStyle/>
          <a:p>
            <a:pPr indent="0" marL="0">
              <a:buNone/>
            </a:pPr>
            <a:r>
              <a:rPr lang="en-US" sz="2000" b="1" dirty="0">
                <a:solidFill>
                  <a:srgbClr val="F2C76E"/>
                </a:solidFill>
                <a:latin typeface="Aptos" pitchFamily="34" charset="0"/>
                <a:ea typeface="Aptos" pitchFamily="34" charset="-122"/>
                <a:cs typeface="Aptos" pitchFamily="34" charset="-120"/>
              </a:rPr>
              <a:t>Feel</a:t>
            </a:r>
            <a:endParaRPr lang="en-US" sz="2000" dirty="0"/>
          </a:p>
        </p:txBody>
      </p:sp>
      <p:sp>
        <p:nvSpPr>
          <p:cNvPr id="15" name="Text 12"/>
          <p:cNvSpPr/>
          <p:nvPr/>
        </p:nvSpPr>
        <p:spPr>
          <a:xfrm>
            <a:off x="4599432" y="2697480"/>
            <a:ext cx="2423160" cy="1280160"/>
          </a:xfrm>
          <a:prstGeom prst="rect">
            <a:avLst/>
          </a:prstGeom>
          <a:noFill/>
          <a:ln/>
        </p:spPr>
        <p:txBody>
          <a:bodyPr wrap="square" lIns="635" tIns="635" rIns="635" bIns="635" rtlCol="0" anchor="t">
            <a:normAutofit/>
          </a:bodyPr>
          <a:lstStyle/>
          <a:p>
            <a:pPr indent="0" marL="0">
              <a:buNone/>
            </a:pPr>
            <a:r>
              <a:rPr lang="en-US" sz="1600" dirty="0">
                <a:solidFill>
                  <a:srgbClr val="F7F0E2"/>
                </a:solidFill>
                <a:latin typeface="Aptos" pitchFamily="34" charset="0"/>
                <a:ea typeface="Aptos" pitchFamily="34" charset="-122"/>
                <a:cs typeface="Aptos" pitchFamily="34" charset="-120"/>
              </a:rPr>
              <a:t>The church belongs to every nation, tribe, people, and language.</a:t>
            </a:r>
            <a:endParaRPr lang="en-US" sz="1600" dirty="0"/>
          </a:p>
        </p:txBody>
      </p:sp>
      <p:sp>
        <p:nvSpPr>
          <p:cNvPr id="16" name="Shape 13"/>
          <p:cNvSpPr/>
          <p:nvPr/>
        </p:nvSpPr>
        <p:spPr>
          <a:xfrm>
            <a:off x="7863840" y="1737360"/>
            <a:ext cx="2971800" cy="3108960"/>
          </a:xfrm>
          <a:prstGeom prst="roundRect">
            <a:avLst>
              <a:gd name="adj" fmla="val 2462"/>
            </a:avLst>
          </a:prstGeom>
          <a:solidFill>
            <a:srgbClr val="0F2233">
              <a:alpha val="82000"/>
            </a:srgbClr>
          </a:solidFill>
          <a:ln w="12700">
            <a:solidFill>
              <a:srgbClr val="F2C76E">
                <a:alpha val="50000"/>
              </a:srgbClr>
            </a:solidFill>
            <a:prstDash val="solid"/>
          </a:ln>
        </p:spPr>
      </p:sp>
      <p:sp>
        <p:nvSpPr>
          <p:cNvPr id="17" name="Shape 14"/>
          <p:cNvSpPr/>
          <p:nvPr/>
        </p:nvSpPr>
        <p:spPr>
          <a:xfrm>
            <a:off x="8046720" y="1947672"/>
            <a:ext cx="402336" cy="402336"/>
          </a:xfrm>
          <a:prstGeom prst="ellipse">
            <a:avLst/>
          </a:prstGeom>
          <a:solidFill>
            <a:srgbClr val="F2C76E">
              <a:alpha val="96000"/>
            </a:srgbClr>
          </a:solidFill>
          <a:ln w="12700">
            <a:solidFill>
              <a:srgbClr val="F2C76E">
                <a:alpha val="65000"/>
              </a:srgbClr>
            </a:solidFill>
            <a:prstDash val="solid"/>
          </a:ln>
        </p:spPr>
      </p:sp>
      <p:sp>
        <p:nvSpPr>
          <p:cNvPr id="18" name="Text 15"/>
          <p:cNvSpPr/>
          <p:nvPr/>
        </p:nvSpPr>
        <p:spPr>
          <a:xfrm>
            <a:off x="8110728" y="202082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P</a:t>
            </a:r>
            <a:endParaRPr lang="en-US" sz="1100" dirty="0"/>
          </a:p>
        </p:txBody>
      </p:sp>
      <p:sp>
        <p:nvSpPr>
          <p:cNvPr id="19" name="Text 16"/>
          <p:cNvSpPr/>
          <p:nvPr/>
        </p:nvSpPr>
        <p:spPr>
          <a:xfrm>
            <a:off x="8549640" y="1911096"/>
            <a:ext cx="1828800" cy="329184"/>
          </a:xfrm>
          <a:prstGeom prst="rect">
            <a:avLst/>
          </a:prstGeom>
          <a:noFill/>
          <a:ln/>
        </p:spPr>
        <p:txBody>
          <a:bodyPr wrap="square" lIns="635" tIns="635" rIns="635" bIns="635" rtlCol="0" anchor="ctr">
            <a:normAutofit/>
          </a:bodyPr>
          <a:lstStyle/>
          <a:p>
            <a:pPr indent="0" marL="0">
              <a:buNone/>
            </a:pPr>
            <a:r>
              <a:rPr lang="en-US" sz="2000" b="1" dirty="0">
                <a:solidFill>
                  <a:srgbClr val="F2C76E"/>
                </a:solidFill>
                <a:latin typeface="Aptos" pitchFamily="34" charset="0"/>
                <a:ea typeface="Aptos" pitchFamily="34" charset="-122"/>
                <a:cs typeface="Aptos" pitchFamily="34" charset="-120"/>
              </a:rPr>
              <a:t>Practice</a:t>
            </a:r>
            <a:endParaRPr lang="en-US" sz="2000" dirty="0"/>
          </a:p>
        </p:txBody>
      </p:sp>
      <p:sp>
        <p:nvSpPr>
          <p:cNvPr id="20" name="Text 17"/>
          <p:cNvSpPr/>
          <p:nvPr/>
        </p:nvSpPr>
        <p:spPr>
          <a:xfrm>
            <a:off x="8119872" y="2697480"/>
            <a:ext cx="2423160" cy="1280160"/>
          </a:xfrm>
          <a:prstGeom prst="rect">
            <a:avLst/>
          </a:prstGeom>
          <a:noFill/>
          <a:ln/>
        </p:spPr>
        <p:txBody>
          <a:bodyPr wrap="square" lIns="635" tIns="635" rIns="635" bIns="635" rtlCol="0" anchor="t">
            <a:normAutofit/>
          </a:bodyPr>
          <a:lstStyle/>
          <a:p>
            <a:pPr indent="0" marL="0">
              <a:buNone/>
            </a:pPr>
            <a:r>
              <a:rPr lang="en-US" sz="1600" dirty="0">
                <a:solidFill>
                  <a:srgbClr val="F7F0E2"/>
                </a:solidFill>
                <a:latin typeface="Aptos" pitchFamily="34" charset="0"/>
                <a:ea typeface="Aptos" pitchFamily="34" charset="-122"/>
                <a:cs typeface="Aptos" pitchFamily="34" charset="-120"/>
              </a:rPr>
              <a:t>Live fellowship that crosses boundaries in Christ.</a:t>
            </a:r>
            <a:endParaRPr lang="en-US" sz="1600" dirty="0"/>
          </a:p>
        </p:txBody>
      </p:sp>
      <p:sp>
        <p:nvSpPr>
          <p:cNvPr id="21" name="Shape 18"/>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22" name="Text 19"/>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2.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38000"/>
            </a:srgbClr>
          </a:solidFill>
          <a:ln w="12700">
            <a:solidFill>
              <a:srgbClr val="0B1725">
                <a:alpha val="0"/>
              </a:srgbClr>
            </a:solidFill>
            <a:prstDash val="solid"/>
          </a:ln>
        </p:spPr>
      </p:sp>
      <p:sp>
        <p:nvSpPr>
          <p:cNvPr id="4" name="Text 1"/>
          <p:cNvSpPr/>
          <p:nvPr/>
        </p:nvSpPr>
        <p:spPr>
          <a:xfrm>
            <a:off x="640080" y="457200"/>
            <a:ext cx="694944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Hymn Identity</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685800" y="1371600"/>
            <a:ext cx="10789920" cy="4526280"/>
          </a:xfrm>
          <a:prstGeom prst="roundRect">
            <a:avLst>
              <a:gd name="adj" fmla="val 1616"/>
            </a:avLst>
          </a:prstGeom>
          <a:solidFill>
            <a:srgbClr val="0F2233">
              <a:alpha val="92000"/>
            </a:srgbClr>
          </a:solidFill>
          <a:ln w="12700">
            <a:solidFill>
              <a:srgbClr val="F2C76E">
                <a:alpha val="50000"/>
              </a:srgbClr>
            </a:solidFill>
            <a:prstDash val="solid"/>
          </a:ln>
        </p:spPr>
      </p:sp>
      <p:sp>
        <p:nvSpPr>
          <p:cNvPr id="7" name="Text 4"/>
          <p:cNvSpPr/>
          <p:nvPr/>
        </p:nvSpPr>
        <p:spPr>
          <a:xfrm>
            <a:off x="1051560" y="1691640"/>
            <a:ext cx="4983480" cy="164592"/>
          </a:xfrm>
          <a:prstGeom prst="rect">
            <a:avLst/>
          </a:prstGeom>
          <a:noFill/>
          <a:ln/>
        </p:spPr>
        <p:txBody>
          <a:bodyPr wrap="square" lIns="635" tIns="635" rIns="635" bIns="635" rtlCol="0" anchor="ctr">
            <a:normAutofit/>
          </a:bodyPr>
          <a:lstStyle/>
          <a:p>
            <a:pPr indent="0" marL="0">
              <a:buNone/>
            </a:pPr>
            <a:r>
              <a:rPr lang="en-US" sz="800" b="1" dirty="0">
                <a:solidFill>
                  <a:srgbClr val="F2C76E"/>
                </a:solidFill>
                <a:latin typeface="Aptos" pitchFamily="34" charset="0"/>
                <a:ea typeface="Aptos" pitchFamily="34" charset="-122"/>
                <a:cs typeface="Aptos" pitchFamily="34" charset="-120"/>
              </a:rPr>
              <a:t>FIRST LINE</a:t>
            </a:r>
            <a:endParaRPr lang="en-US" sz="800" dirty="0"/>
          </a:p>
        </p:txBody>
      </p:sp>
      <p:sp>
        <p:nvSpPr>
          <p:cNvPr id="8" name="Text 5"/>
          <p:cNvSpPr/>
          <p:nvPr/>
        </p:nvSpPr>
        <p:spPr>
          <a:xfrm>
            <a:off x="1051560" y="1892808"/>
            <a:ext cx="4983480" cy="347472"/>
          </a:xfrm>
          <a:prstGeom prst="rect">
            <a:avLst/>
          </a:prstGeom>
          <a:noFill/>
          <a:ln/>
        </p:spPr>
        <p:txBody>
          <a:bodyPr wrap="square" lIns="635" tIns="635" rIns="635" bIns="635" rtlCol="0" anchor="ctr">
            <a:normAutofit/>
          </a:bodyPr>
          <a:lstStyle/>
          <a:p>
            <a:pPr indent="0" marL="0">
              <a:buNone/>
            </a:pPr>
            <a:r>
              <a:rPr lang="en-US" sz="1400" dirty="0">
                <a:solidFill>
                  <a:srgbClr val="FFFFFF"/>
                </a:solidFill>
                <a:latin typeface="Aptos" pitchFamily="34" charset="0"/>
                <a:ea typeface="Aptos" pitchFamily="34" charset="-122"/>
                <a:cs typeface="Aptos" pitchFamily="34" charset="-120"/>
              </a:rPr>
              <a:t>In Christ there is no east or west</a:t>
            </a:r>
            <a:endParaRPr lang="en-US" sz="1400" dirty="0"/>
          </a:p>
        </p:txBody>
      </p:sp>
      <p:sp>
        <p:nvSpPr>
          <p:cNvPr id="9" name="Text 6"/>
          <p:cNvSpPr/>
          <p:nvPr/>
        </p:nvSpPr>
        <p:spPr>
          <a:xfrm>
            <a:off x="6309360" y="1691640"/>
            <a:ext cx="4983480" cy="164592"/>
          </a:xfrm>
          <a:prstGeom prst="rect">
            <a:avLst/>
          </a:prstGeom>
          <a:noFill/>
          <a:ln/>
        </p:spPr>
        <p:txBody>
          <a:bodyPr wrap="square" lIns="635" tIns="635" rIns="635" bIns="635" rtlCol="0" anchor="ctr">
            <a:normAutofit/>
          </a:bodyPr>
          <a:lstStyle/>
          <a:p>
            <a:pPr indent="0" marL="0">
              <a:buNone/>
            </a:pPr>
            <a:r>
              <a:rPr lang="en-US" sz="800" b="1" dirty="0">
                <a:solidFill>
                  <a:srgbClr val="F2C76E"/>
                </a:solidFill>
                <a:latin typeface="Aptos" pitchFamily="34" charset="0"/>
                <a:ea typeface="Aptos" pitchFamily="34" charset="-122"/>
                <a:cs typeface="Aptos" pitchFamily="34" charset="-120"/>
              </a:rPr>
              <a:t>TEXT</a:t>
            </a:r>
            <a:endParaRPr lang="en-US" sz="800" dirty="0"/>
          </a:p>
        </p:txBody>
      </p:sp>
      <p:sp>
        <p:nvSpPr>
          <p:cNvPr id="10" name="Text 7"/>
          <p:cNvSpPr/>
          <p:nvPr/>
        </p:nvSpPr>
        <p:spPr>
          <a:xfrm>
            <a:off x="6309360" y="1892808"/>
            <a:ext cx="4983480" cy="347472"/>
          </a:xfrm>
          <a:prstGeom prst="rect">
            <a:avLst/>
          </a:prstGeom>
          <a:noFill/>
          <a:ln/>
        </p:spPr>
        <p:txBody>
          <a:bodyPr wrap="square" lIns="635" tIns="635" rIns="635" bIns="635" rtlCol="0" anchor="ctr">
            <a:normAutofit/>
          </a:bodyPr>
          <a:lstStyle/>
          <a:p>
            <a:pPr indent="0" marL="0">
              <a:buNone/>
            </a:pPr>
            <a:r>
              <a:rPr lang="en-US" sz="1400" dirty="0">
                <a:solidFill>
                  <a:srgbClr val="FFFFFF"/>
                </a:solidFill>
                <a:latin typeface="Aptos" pitchFamily="34" charset="0"/>
                <a:ea typeface="Aptos" pitchFamily="34" charset="-122"/>
                <a:cs typeface="Aptos" pitchFamily="34" charset="-120"/>
              </a:rPr>
              <a:t>William Arthur Dunkerley, writing as John Oxenham</a:t>
            </a:r>
            <a:endParaRPr lang="en-US" sz="1400" dirty="0"/>
          </a:p>
        </p:txBody>
      </p:sp>
      <p:sp>
        <p:nvSpPr>
          <p:cNvPr id="11" name="Text 8"/>
          <p:cNvSpPr/>
          <p:nvPr/>
        </p:nvSpPr>
        <p:spPr>
          <a:xfrm>
            <a:off x="1051560" y="2560320"/>
            <a:ext cx="4983480" cy="164592"/>
          </a:xfrm>
          <a:prstGeom prst="rect">
            <a:avLst/>
          </a:prstGeom>
          <a:noFill/>
          <a:ln/>
        </p:spPr>
        <p:txBody>
          <a:bodyPr wrap="square" lIns="635" tIns="635" rIns="635" bIns="635" rtlCol="0" anchor="ctr">
            <a:normAutofit/>
          </a:bodyPr>
          <a:lstStyle/>
          <a:p>
            <a:pPr indent="0" marL="0">
              <a:buNone/>
            </a:pPr>
            <a:r>
              <a:rPr lang="en-US" sz="800" b="1" dirty="0">
                <a:solidFill>
                  <a:srgbClr val="F2C76E"/>
                </a:solidFill>
                <a:latin typeface="Aptos" pitchFamily="34" charset="0"/>
                <a:ea typeface="Aptos" pitchFamily="34" charset="-122"/>
                <a:cs typeface="Aptos" pitchFamily="34" charset="-120"/>
              </a:rPr>
              <a:t>YEAR</a:t>
            </a:r>
            <a:endParaRPr lang="en-US" sz="800" dirty="0"/>
          </a:p>
        </p:txBody>
      </p:sp>
      <p:sp>
        <p:nvSpPr>
          <p:cNvPr id="12" name="Text 9"/>
          <p:cNvSpPr/>
          <p:nvPr/>
        </p:nvSpPr>
        <p:spPr>
          <a:xfrm>
            <a:off x="1051560" y="2761488"/>
            <a:ext cx="4983480" cy="347472"/>
          </a:xfrm>
          <a:prstGeom prst="rect">
            <a:avLst/>
          </a:prstGeom>
          <a:noFill/>
          <a:ln/>
        </p:spPr>
        <p:txBody>
          <a:bodyPr wrap="square" lIns="635" tIns="635" rIns="635" bIns="635" rtlCol="0" anchor="ctr">
            <a:normAutofit/>
          </a:bodyPr>
          <a:lstStyle/>
          <a:p>
            <a:pPr indent="0" marL="0">
              <a:buNone/>
            </a:pPr>
            <a:r>
              <a:rPr lang="en-US" sz="1400" dirty="0">
                <a:solidFill>
                  <a:srgbClr val="FFFFFF"/>
                </a:solidFill>
                <a:latin typeface="Aptos" pitchFamily="34" charset="0"/>
                <a:ea typeface="Aptos" pitchFamily="34" charset="-122"/>
                <a:cs typeface="Aptos" pitchFamily="34" charset="-120"/>
              </a:rPr>
              <a:t>1908</a:t>
            </a:r>
            <a:endParaRPr lang="en-US" sz="1400" dirty="0"/>
          </a:p>
        </p:txBody>
      </p:sp>
      <p:sp>
        <p:nvSpPr>
          <p:cNvPr id="13" name="Text 10"/>
          <p:cNvSpPr/>
          <p:nvPr/>
        </p:nvSpPr>
        <p:spPr>
          <a:xfrm>
            <a:off x="6309360" y="2560320"/>
            <a:ext cx="4983480" cy="164592"/>
          </a:xfrm>
          <a:prstGeom prst="rect">
            <a:avLst/>
          </a:prstGeom>
          <a:noFill/>
          <a:ln/>
        </p:spPr>
        <p:txBody>
          <a:bodyPr wrap="square" lIns="635" tIns="635" rIns="635" bIns="635" rtlCol="0" anchor="ctr">
            <a:normAutofit/>
          </a:bodyPr>
          <a:lstStyle/>
          <a:p>
            <a:pPr indent="0" marL="0">
              <a:buNone/>
            </a:pPr>
            <a:r>
              <a:rPr lang="en-US" sz="800" b="1" dirty="0">
                <a:solidFill>
                  <a:srgbClr val="F2C76E"/>
                </a:solidFill>
                <a:latin typeface="Aptos" pitchFamily="34" charset="0"/>
                <a:ea typeface="Aptos" pitchFamily="34" charset="-122"/>
                <a:cs typeface="Aptos" pitchFamily="34" charset="-120"/>
              </a:rPr>
              <a:t>COMMON TUNES</a:t>
            </a:r>
            <a:endParaRPr lang="en-US" sz="800" dirty="0"/>
          </a:p>
        </p:txBody>
      </p:sp>
      <p:sp>
        <p:nvSpPr>
          <p:cNvPr id="14" name="Text 11"/>
          <p:cNvSpPr/>
          <p:nvPr/>
        </p:nvSpPr>
        <p:spPr>
          <a:xfrm>
            <a:off x="6309360" y="2761488"/>
            <a:ext cx="4983480" cy="347472"/>
          </a:xfrm>
          <a:prstGeom prst="rect">
            <a:avLst/>
          </a:prstGeom>
          <a:noFill/>
          <a:ln/>
        </p:spPr>
        <p:txBody>
          <a:bodyPr wrap="square" lIns="635" tIns="635" rIns="635" bIns="635" rtlCol="0" anchor="ctr">
            <a:normAutofit/>
          </a:bodyPr>
          <a:lstStyle/>
          <a:p>
            <a:pPr indent="0" marL="0">
              <a:buNone/>
            </a:pPr>
            <a:r>
              <a:rPr lang="en-US" sz="1400" dirty="0">
                <a:solidFill>
                  <a:srgbClr val="FFFFFF"/>
                </a:solidFill>
                <a:latin typeface="Aptos" pitchFamily="34" charset="0"/>
                <a:ea typeface="Aptos" pitchFamily="34" charset="-122"/>
                <a:cs typeface="Aptos" pitchFamily="34" charset="-120"/>
              </a:rPr>
              <a:t>ST. PETER; MCKEE</a:t>
            </a:r>
            <a:endParaRPr lang="en-US" sz="1400" dirty="0"/>
          </a:p>
        </p:txBody>
      </p:sp>
      <p:sp>
        <p:nvSpPr>
          <p:cNvPr id="15" name="Text 12"/>
          <p:cNvSpPr/>
          <p:nvPr/>
        </p:nvSpPr>
        <p:spPr>
          <a:xfrm>
            <a:off x="1051560" y="3429000"/>
            <a:ext cx="4983480" cy="164592"/>
          </a:xfrm>
          <a:prstGeom prst="rect">
            <a:avLst/>
          </a:prstGeom>
          <a:noFill/>
          <a:ln/>
        </p:spPr>
        <p:txBody>
          <a:bodyPr wrap="square" lIns="635" tIns="635" rIns="635" bIns="635" rtlCol="0" anchor="ctr">
            <a:normAutofit/>
          </a:bodyPr>
          <a:lstStyle/>
          <a:p>
            <a:pPr indent="0" marL="0">
              <a:buNone/>
            </a:pPr>
            <a:r>
              <a:rPr lang="en-US" sz="800" b="1" dirty="0">
                <a:solidFill>
                  <a:srgbClr val="F2C76E"/>
                </a:solidFill>
                <a:latin typeface="Aptos" pitchFamily="34" charset="0"/>
                <a:ea typeface="Aptos" pitchFamily="34" charset="-122"/>
                <a:cs typeface="Aptos" pitchFamily="34" charset="-120"/>
              </a:rPr>
              <a:t>METER</a:t>
            </a:r>
            <a:endParaRPr lang="en-US" sz="800" dirty="0"/>
          </a:p>
        </p:txBody>
      </p:sp>
      <p:sp>
        <p:nvSpPr>
          <p:cNvPr id="16" name="Text 13"/>
          <p:cNvSpPr/>
          <p:nvPr/>
        </p:nvSpPr>
        <p:spPr>
          <a:xfrm>
            <a:off x="1051560" y="3630168"/>
            <a:ext cx="4983480" cy="347472"/>
          </a:xfrm>
          <a:prstGeom prst="rect">
            <a:avLst/>
          </a:prstGeom>
          <a:noFill/>
          <a:ln/>
        </p:spPr>
        <p:txBody>
          <a:bodyPr wrap="square" lIns="635" tIns="635" rIns="635" bIns="635" rtlCol="0" anchor="ctr">
            <a:normAutofit/>
          </a:bodyPr>
          <a:lstStyle/>
          <a:p>
            <a:pPr indent="0" marL="0">
              <a:buNone/>
            </a:pPr>
            <a:r>
              <a:rPr lang="en-US" sz="1400" dirty="0">
                <a:solidFill>
                  <a:srgbClr val="FFFFFF"/>
                </a:solidFill>
                <a:latin typeface="Aptos" pitchFamily="34" charset="0"/>
                <a:ea typeface="Aptos" pitchFamily="34" charset="-122"/>
                <a:cs typeface="Aptos" pitchFamily="34" charset="-120"/>
              </a:rPr>
              <a:t>Common Meter, 8.6.8.6</a:t>
            </a:r>
            <a:endParaRPr lang="en-US" sz="1400" dirty="0"/>
          </a:p>
        </p:txBody>
      </p:sp>
      <p:sp>
        <p:nvSpPr>
          <p:cNvPr id="17" name="Text 14"/>
          <p:cNvSpPr/>
          <p:nvPr/>
        </p:nvSpPr>
        <p:spPr>
          <a:xfrm>
            <a:off x="6309360" y="3429000"/>
            <a:ext cx="4983480" cy="164592"/>
          </a:xfrm>
          <a:prstGeom prst="rect">
            <a:avLst/>
          </a:prstGeom>
          <a:noFill/>
          <a:ln/>
        </p:spPr>
        <p:txBody>
          <a:bodyPr wrap="square" lIns="635" tIns="635" rIns="635" bIns="635" rtlCol="0" anchor="ctr">
            <a:normAutofit/>
          </a:bodyPr>
          <a:lstStyle/>
          <a:p>
            <a:pPr indent="0" marL="0">
              <a:buNone/>
            </a:pPr>
            <a:r>
              <a:rPr lang="en-US" sz="800" b="1" dirty="0">
                <a:solidFill>
                  <a:srgbClr val="F2C76E"/>
                </a:solidFill>
                <a:latin typeface="Aptos" pitchFamily="34" charset="0"/>
                <a:ea typeface="Aptos" pitchFamily="34" charset="-122"/>
                <a:cs typeface="Aptos" pitchFamily="34" charset="-120"/>
              </a:rPr>
              <a:t>PRIMARY SCRIPTURE</a:t>
            </a:r>
            <a:endParaRPr lang="en-US" sz="800" dirty="0"/>
          </a:p>
        </p:txBody>
      </p:sp>
      <p:sp>
        <p:nvSpPr>
          <p:cNvPr id="18" name="Text 15"/>
          <p:cNvSpPr/>
          <p:nvPr/>
        </p:nvSpPr>
        <p:spPr>
          <a:xfrm>
            <a:off x="6309360" y="3630168"/>
            <a:ext cx="4983480" cy="347472"/>
          </a:xfrm>
          <a:prstGeom prst="rect">
            <a:avLst/>
          </a:prstGeom>
          <a:noFill/>
          <a:ln/>
        </p:spPr>
        <p:txBody>
          <a:bodyPr wrap="square" lIns="635" tIns="635" rIns="635" bIns="635" rtlCol="0" anchor="ctr">
            <a:normAutofit/>
          </a:bodyPr>
          <a:lstStyle/>
          <a:p>
            <a:pPr indent="0" marL="0">
              <a:buNone/>
            </a:pPr>
            <a:r>
              <a:rPr lang="en-US" sz="1400" dirty="0">
                <a:solidFill>
                  <a:srgbClr val="FFFFFF"/>
                </a:solidFill>
                <a:latin typeface="Aptos" pitchFamily="34" charset="0"/>
                <a:ea typeface="Aptos" pitchFamily="34" charset="-122"/>
                <a:cs typeface="Aptos" pitchFamily="34" charset="-120"/>
              </a:rPr>
              <a:t>Galatians 3:28</a:t>
            </a:r>
            <a:endParaRPr lang="en-US" sz="1400" dirty="0"/>
          </a:p>
        </p:txBody>
      </p:sp>
      <p:sp>
        <p:nvSpPr>
          <p:cNvPr id="19" name="Shape 16"/>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20" name="Text 17"/>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3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900" b="1" dirty="0">
                <a:solidFill>
                  <a:srgbClr val="FFFFFF"/>
                </a:solidFill>
                <a:latin typeface="Aptos Display" pitchFamily="34" charset="0"/>
                <a:ea typeface="Aptos Display" pitchFamily="34" charset="-122"/>
                <a:cs typeface="Aptos Display" pitchFamily="34" charset="-120"/>
              </a:rPr>
              <a:t>Historical Background</a:t>
            </a:r>
            <a:endParaRPr lang="en-US" sz="29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08760"/>
            <a:ext cx="6766560" cy="384048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Written for a 1908 London Missionary Society pageant.</a:t>
            </a:r>
            <a:endParaRPr lang="en-US" sz="1800" dirty="0"/>
          </a:p>
          <a:p>
            <a:r>
              <a:rPr lang="en-US" sz="1800" dirty="0">
                <a:solidFill>
                  <a:srgbClr val="F7F0E2"/>
                </a:solidFill>
                <a:latin typeface="Aptos" pitchFamily="34" charset="0"/>
                <a:ea typeface="Aptos" pitchFamily="34" charset="-122"/>
                <a:cs typeface="Aptos" pitchFamily="34" charset="-120"/>
              </a:rPr>
              <a:t>Later printed in Bees in Amber and then adopted into hymnals.</a:t>
            </a:r>
            <a:endParaRPr lang="en-US" sz="1800" dirty="0"/>
          </a:p>
          <a:p>
            <a:r>
              <a:rPr lang="en-US" sz="1800" dirty="0">
                <a:solidFill>
                  <a:srgbClr val="F7F0E2"/>
                </a:solidFill>
                <a:latin typeface="Aptos" pitchFamily="34" charset="0"/>
                <a:ea typeface="Aptos" pitchFamily="34" charset="-122"/>
                <a:cs typeface="Aptos" pitchFamily="34" charset="-120"/>
              </a:rPr>
              <a:t>Its setting explains the strong emphasis on worldwide Christian fellowship.</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6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900" b="1" dirty="0">
                <a:solidFill>
                  <a:srgbClr val="FFFFFF"/>
                </a:solidFill>
                <a:latin typeface="Aptos Display" pitchFamily="34" charset="0"/>
                <a:ea typeface="Aptos Display" pitchFamily="34" charset="-122"/>
                <a:cs typeface="Aptos Display" pitchFamily="34" charset="-120"/>
              </a:rPr>
              <a:t>A Song for a Divided World</a:t>
            </a:r>
            <a:endParaRPr lang="en-US" sz="29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08760"/>
            <a:ext cx="6766560" cy="384048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The hymn does not erase difference; it places difference under the lordship of Christ.</a:t>
            </a:r>
            <a:endParaRPr lang="en-US" sz="1800" dirty="0"/>
          </a:p>
          <a:p>
            <a:r>
              <a:rPr lang="en-US" sz="1800" dirty="0">
                <a:solidFill>
                  <a:srgbClr val="F7F0E2"/>
                </a:solidFill>
                <a:latin typeface="Aptos" pitchFamily="34" charset="0"/>
                <a:ea typeface="Aptos" pitchFamily="34" charset="-122"/>
                <a:cs typeface="Aptos" pitchFamily="34" charset="-120"/>
              </a:rPr>
              <a:t>It asks the church to confess a unity deeper than nation, race, culture, language, or class.</a:t>
            </a:r>
            <a:endParaRPr lang="en-US" sz="1800" dirty="0"/>
          </a:p>
          <a:p>
            <a:r>
              <a:rPr lang="en-US" sz="1800" dirty="0">
                <a:solidFill>
                  <a:srgbClr val="F7F0E2"/>
                </a:solidFill>
                <a:latin typeface="Aptos" pitchFamily="34" charset="0"/>
                <a:ea typeface="Aptos" pitchFamily="34" charset="-122"/>
                <a:cs typeface="Aptos" pitchFamily="34" charset="-120"/>
              </a:rPr>
              <a:t>Its message remains urgent wherever Christians are tempted to make boundaries stronger than the gospel.</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1.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72000"/>
            </a:srgbClr>
          </a:solidFill>
          <a:ln w="12700">
            <a:solidFill>
              <a:srgbClr val="0B1725">
                <a:alpha val="0"/>
              </a:srgbClr>
            </a:solidFill>
            <a:prstDash val="solid"/>
          </a:ln>
        </p:spPr>
      </p:sp>
      <p:sp>
        <p:nvSpPr>
          <p:cNvPr id="4" name="Text 1"/>
          <p:cNvSpPr/>
          <p:nvPr/>
        </p:nvSpPr>
        <p:spPr>
          <a:xfrm>
            <a:off x="822960" y="2331720"/>
            <a:ext cx="10515600" cy="731520"/>
          </a:xfrm>
          <a:prstGeom prst="rect">
            <a:avLst/>
          </a:prstGeom>
          <a:noFill/>
          <a:ln/>
        </p:spPr>
        <p:txBody>
          <a:bodyPr wrap="square" lIns="0" tIns="0" rIns="0" bIns="0" rtlCol="0" anchor="ctr">
            <a:normAutofit/>
          </a:bodyPr>
          <a:lstStyle/>
          <a:p>
            <a:pPr algn="ctr" indent="0" marL="0">
              <a:buNone/>
            </a:pPr>
            <a:r>
              <a:rPr lang="en-US" sz="4200" b="1" dirty="0">
                <a:solidFill>
                  <a:srgbClr val="FFFFFF"/>
                </a:solidFill>
                <a:latin typeface="Aptos Display" pitchFamily="34" charset="0"/>
                <a:ea typeface="Aptos Display" pitchFamily="34" charset="-122"/>
                <a:cs typeface="Aptos Display" pitchFamily="34" charset="-120"/>
              </a:rPr>
              <a:t>Biblical Foundation</a:t>
            </a:r>
            <a:endParaRPr lang="en-US" sz="4200" dirty="0"/>
          </a:p>
        </p:txBody>
      </p:sp>
      <p:sp>
        <p:nvSpPr>
          <p:cNvPr id="5" name="Shape 2"/>
          <p:cNvSpPr/>
          <p:nvPr/>
        </p:nvSpPr>
        <p:spPr>
          <a:xfrm>
            <a:off x="4754880" y="3236976"/>
            <a:ext cx="2651760" cy="0"/>
          </a:xfrm>
          <a:prstGeom prst="line">
            <a:avLst/>
          </a:prstGeom>
          <a:noFill/>
          <a:ln w="25400">
            <a:solidFill>
              <a:srgbClr val="F2C76E"/>
            </a:solidFill>
            <a:prstDash val="solid"/>
          </a:ln>
        </p:spPr>
      </p:sp>
      <p:sp>
        <p:nvSpPr>
          <p:cNvPr id="6" name="Text 3"/>
          <p:cNvSpPr/>
          <p:nvPr/>
        </p:nvSpPr>
        <p:spPr>
          <a:xfrm>
            <a:off x="2286000" y="3520440"/>
            <a:ext cx="7589520" cy="502920"/>
          </a:xfrm>
          <a:prstGeom prst="rect">
            <a:avLst/>
          </a:prstGeom>
          <a:noFill/>
          <a:ln/>
        </p:spPr>
        <p:txBody>
          <a:bodyPr wrap="square" lIns="635" tIns="635" rIns="635" bIns="635" rtlCol="0" anchor="ctr">
            <a:normAutofit/>
          </a:bodyPr>
          <a:lstStyle/>
          <a:p>
            <a:pPr algn="ctr" indent="0" marL="0">
              <a:buNone/>
            </a:pPr>
            <a:r>
              <a:rPr lang="en-US" sz="2000" dirty="0">
                <a:solidFill>
                  <a:srgbClr val="F7F0E2"/>
                </a:solidFill>
                <a:latin typeface="Aptos" pitchFamily="34" charset="0"/>
                <a:ea typeface="Aptos" pitchFamily="34" charset="-122"/>
                <a:cs typeface="Aptos" pitchFamily="34" charset="-120"/>
              </a:rPr>
              <a:t>One in Christ Jesus</a:t>
            </a:r>
            <a:endParaRPr lang="en-US" sz="20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3.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40000"/>
            </a:srgbClr>
          </a:solidFill>
          <a:ln w="12700">
            <a:solidFill>
              <a:srgbClr val="0B1725">
                <a:alpha val="0"/>
              </a:srgbClr>
            </a:solidFill>
            <a:prstDash val="solid"/>
          </a:ln>
        </p:spPr>
      </p:sp>
      <p:sp>
        <p:nvSpPr>
          <p:cNvPr id="4" name="Text 1"/>
          <p:cNvSpPr/>
          <p:nvPr/>
        </p:nvSpPr>
        <p:spPr>
          <a:xfrm>
            <a:off x="640080" y="457200"/>
            <a:ext cx="694944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Galatians 3:28</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914400" y="1627632"/>
            <a:ext cx="10287000" cy="3566160"/>
          </a:xfrm>
          <a:prstGeom prst="roundRect">
            <a:avLst>
              <a:gd name="adj" fmla="val 2051"/>
            </a:avLst>
          </a:prstGeom>
          <a:solidFill>
            <a:srgbClr val="0F2233">
              <a:alpha val="90000"/>
            </a:srgbClr>
          </a:solidFill>
          <a:ln w="12700">
            <a:solidFill>
              <a:srgbClr val="F2C76E">
                <a:alpha val="50000"/>
              </a:srgbClr>
            </a:solidFill>
            <a:prstDash val="solid"/>
          </a:ln>
        </p:spPr>
      </p:sp>
      <p:sp>
        <p:nvSpPr>
          <p:cNvPr id="7" name="Text 4"/>
          <p:cNvSpPr/>
          <p:nvPr/>
        </p:nvSpPr>
        <p:spPr>
          <a:xfrm>
            <a:off x="1234440" y="1938528"/>
            <a:ext cx="9646920" cy="822960"/>
          </a:xfrm>
          <a:prstGeom prst="rect">
            <a:avLst/>
          </a:prstGeom>
          <a:noFill/>
          <a:ln/>
        </p:spPr>
        <p:txBody>
          <a:bodyPr wrap="square" lIns="635" tIns="635" rIns="635" bIns="635" rtlCol="0" anchor="ctr">
            <a:normAutofit/>
          </a:bodyPr>
          <a:lstStyle/>
          <a:p>
            <a:pPr algn="ctr" indent="0" marL="0">
              <a:buNone/>
            </a:pPr>
            <a:r>
              <a:rPr lang="en-US" sz="3000" b="1" dirty="0">
                <a:solidFill>
                  <a:srgbClr val="F2C76E"/>
                </a:solidFill>
                <a:latin typeface="Aptos Display" pitchFamily="34" charset="0"/>
                <a:ea typeface="Aptos Display" pitchFamily="34" charset="-122"/>
                <a:cs typeface="Aptos Display" pitchFamily="34" charset="-120"/>
              </a:rPr>
              <a:t>“You are all one in Christ Jesus.”</a:t>
            </a:r>
            <a:endParaRPr lang="en-US" sz="3000" dirty="0"/>
          </a:p>
        </p:txBody>
      </p:sp>
      <p:sp>
        <p:nvSpPr>
          <p:cNvPr id="8" name="Text 5"/>
          <p:cNvSpPr/>
          <p:nvPr/>
        </p:nvSpPr>
        <p:spPr>
          <a:xfrm>
            <a:off x="1508760" y="3063240"/>
            <a:ext cx="9144000" cy="1143000"/>
          </a:xfrm>
          <a:prstGeom prst="rect">
            <a:avLst/>
          </a:prstGeom>
          <a:noFill/>
          <a:ln/>
        </p:spPr>
        <p:txBody>
          <a:bodyPr wrap="square" lIns="635" tIns="635" rIns="635" bIns="635" rtlCol="0" anchor="ctr">
            <a:normAutofit/>
          </a:bodyPr>
          <a:lstStyle/>
          <a:p>
            <a:pPr algn="ctr" indent="0" marL="0">
              <a:buNone/>
            </a:pPr>
            <a:r>
              <a:rPr lang="en-US" sz="2000" dirty="0">
                <a:solidFill>
                  <a:srgbClr val="F7F0E2"/>
                </a:solidFill>
                <a:latin typeface="Aptos" pitchFamily="34" charset="0"/>
                <a:ea typeface="Aptos" pitchFamily="34" charset="-122"/>
                <a:cs typeface="Aptos" pitchFamily="34" charset="-120"/>
              </a:rPr>
              <a:t>The hymn’s central claim is not sentimental. It rests on union with Christ. In him, inherited divisions do not determine the identity of God’s people.</a:t>
            </a:r>
            <a:endParaRPr lang="en-US" sz="2000" dirty="0"/>
          </a:p>
        </p:txBody>
      </p:sp>
      <p:sp>
        <p:nvSpPr>
          <p:cNvPr id="9" name="Shape 6"/>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10" name="Text 7"/>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1.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40000"/>
            </a:srgbClr>
          </a:solidFill>
          <a:ln w="12700">
            <a:solidFill>
              <a:srgbClr val="0B1725">
                <a:alpha val="0"/>
              </a:srgbClr>
            </a:solidFill>
            <a:prstDash val="solid"/>
          </a:ln>
        </p:spPr>
      </p:sp>
      <p:sp>
        <p:nvSpPr>
          <p:cNvPr id="4" name="Text 1"/>
          <p:cNvSpPr/>
          <p:nvPr/>
        </p:nvSpPr>
        <p:spPr>
          <a:xfrm>
            <a:off x="640080" y="457200"/>
            <a:ext cx="694944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Ephesians 2:14-18</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914400" y="1627632"/>
            <a:ext cx="10287000" cy="3566160"/>
          </a:xfrm>
          <a:prstGeom prst="roundRect">
            <a:avLst>
              <a:gd name="adj" fmla="val 2051"/>
            </a:avLst>
          </a:prstGeom>
          <a:solidFill>
            <a:srgbClr val="0F2233">
              <a:alpha val="90000"/>
            </a:srgbClr>
          </a:solidFill>
          <a:ln w="12700">
            <a:solidFill>
              <a:srgbClr val="F2C76E">
                <a:alpha val="50000"/>
              </a:srgbClr>
            </a:solidFill>
            <a:prstDash val="solid"/>
          </a:ln>
        </p:spPr>
      </p:sp>
      <p:sp>
        <p:nvSpPr>
          <p:cNvPr id="7" name="Text 4"/>
          <p:cNvSpPr/>
          <p:nvPr/>
        </p:nvSpPr>
        <p:spPr>
          <a:xfrm>
            <a:off x="1234440" y="1938528"/>
            <a:ext cx="9646920" cy="822960"/>
          </a:xfrm>
          <a:prstGeom prst="rect">
            <a:avLst/>
          </a:prstGeom>
          <a:noFill/>
          <a:ln/>
        </p:spPr>
        <p:txBody>
          <a:bodyPr wrap="square" lIns="635" tIns="635" rIns="635" bIns="635" rtlCol="0" anchor="ctr">
            <a:normAutofit/>
          </a:bodyPr>
          <a:lstStyle/>
          <a:p>
            <a:pPr algn="ctr" indent="0" marL="0">
              <a:buNone/>
            </a:pPr>
            <a:r>
              <a:rPr lang="en-US" sz="3000" b="1" dirty="0">
                <a:solidFill>
                  <a:srgbClr val="F2C76E"/>
                </a:solidFill>
                <a:latin typeface="Aptos Display" pitchFamily="34" charset="0"/>
                <a:ea typeface="Aptos Display" pitchFamily="34" charset="-122"/>
                <a:cs typeface="Aptos Display" pitchFamily="34" charset="-120"/>
              </a:rPr>
              <a:t>“He is our peace.”</a:t>
            </a:r>
            <a:endParaRPr lang="en-US" sz="3000" dirty="0"/>
          </a:p>
        </p:txBody>
      </p:sp>
      <p:sp>
        <p:nvSpPr>
          <p:cNvPr id="8" name="Text 5"/>
          <p:cNvSpPr/>
          <p:nvPr/>
        </p:nvSpPr>
        <p:spPr>
          <a:xfrm>
            <a:off x="1508760" y="3063240"/>
            <a:ext cx="9144000" cy="1143000"/>
          </a:xfrm>
          <a:prstGeom prst="rect">
            <a:avLst/>
          </a:prstGeom>
          <a:noFill/>
          <a:ln/>
        </p:spPr>
        <p:txBody>
          <a:bodyPr wrap="square" lIns="635" tIns="635" rIns="635" bIns="635" rtlCol="0" anchor="ctr">
            <a:normAutofit/>
          </a:bodyPr>
          <a:lstStyle/>
          <a:p>
            <a:pPr algn="ctr" indent="0" marL="0">
              <a:buNone/>
            </a:pPr>
            <a:r>
              <a:rPr lang="en-US" sz="2000" dirty="0">
                <a:solidFill>
                  <a:srgbClr val="F7F0E2"/>
                </a:solidFill>
                <a:latin typeface="Aptos" pitchFamily="34" charset="0"/>
                <a:ea typeface="Aptos" pitchFamily="34" charset="-122"/>
                <a:cs typeface="Aptos" pitchFamily="34" charset="-120"/>
              </a:rPr>
              <a:t>Christ breaks down hostility and creates one new humanity through the cross. The church’s unity is received before it is practiced.</a:t>
            </a:r>
            <a:endParaRPr lang="en-US" sz="2000" dirty="0"/>
          </a:p>
        </p:txBody>
      </p:sp>
      <p:sp>
        <p:nvSpPr>
          <p:cNvPr id="9" name="Shape 6"/>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10" name="Text 7"/>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72000"/>
            </a:srgbClr>
          </a:solidFill>
          <a:ln w="12700">
            <a:solidFill>
              <a:srgbClr val="0B1725">
                <a:alpha val="0"/>
              </a:srgbClr>
            </a:solidFill>
            <a:prstDash val="solid"/>
          </a:ln>
        </p:spPr>
      </p:sp>
      <p:sp>
        <p:nvSpPr>
          <p:cNvPr id="4" name="Text 1"/>
          <p:cNvSpPr/>
          <p:nvPr/>
        </p:nvSpPr>
        <p:spPr>
          <a:xfrm>
            <a:off x="822960" y="2331720"/>
            <a:ext cx="10515600" cy="731520"/>
          </a:xfrm>
          <a:prstGeom prst="rect">
            <a:avLst/>
          </a:prstGeom>
          <a:noFill/>
          <a:ln/>
        </p:spPr>
        <p:txBody>
          <a:bodyPr wrap="square" lIns="0" tIns="0" rIns="0" bIns="0" rtlCol="0" anchor="ctr">
            <a:normAutofit/>
          </a:bodyPr>
          <a:lstStyle/>
          <a:p>
            <a:pPr algn="ctr" indent="0" marL="0">
              <a:buNone/>
            </a:pPr>
            <a:r>
              <a:rPr lang="en-US" sz="4200" b="1" dirty="0">
                <a:solidFill>
                  <a:srgbClr val="FFFFFF"/>
                </a:solidFill>
                <a:latin typeface="Aptos Display" pitchFamily="34" charset="0"/>
                <a:ea typeface="Aptos Display" pitchFamily="34" charset="-122"/>
                <a:cs typeface="Aptos Display" pitchFamily="34" charset="-120"/>
              </a:rPr>
              <a:t>Stanza Study</a:t>
            </a:r>
            <a:endParaRPr lang="en-US" sz="4200" dirty="0"/>
          </a:p>
        </p:txBody>
      </p:sp>
      <p:sp>
        <p:nvSpPr>
          <p:cNvPr id="5" name="Shape 2"/>
          <p:cNvSpPr/>
          <p:nvPr/>
        </p:nvSpPr>
        <p:spPr>
          <a:xfrm>
            <a:off x="4754880" y="3236976"/>
            <a:ext cx="2651760" cy="0"/>
          </a:xfrm>
          <a:prstGeom prst="line">
            <a:avLst/>
          </a:prstGeom>
          <a:noFill/>
          <a:ln w="25400">
            <a:solidFill>
              <a:srgbClr val="F2C76E"/>
            </a:solidFill>
            <a:prstDash val="solid"/>
          </a:ln>
        </p:spPr>
      </p:sp>
      <p:sp>
        <p:nvSpPr>
          <p:cNvPr id="6" name="Text 3"/>
          <p:cNvSpPr/>
          <p:nvPr/>
        </p:nvSpPr>
        <p:spPr>
          <a:xfrm>
            <a:off x="2286000" y="3520440"/>
            <a:ext cx="7589520" cy="502920"/>
          </a:xfrm>
          <a:prstGeom prst="rect">
            <a:avLst/>
          </a:prstGeom>
          <a:noFill/>
          <a:ln/>
        </p:spPr>
        <p:txBody>
          <a:bodyPr wrap="square" lIns="635" tIns="635" rIns="635" bIns="635" rtlCol="0" anchor="ctr">
            <a:normAutofit/>
          </a:bodyPr>
          <a:lstStyle/>
          <a:p>
            <a:pPr algn="ctr" indent="0" marL="0">
              <a:buNone/>
            </a:pPr>
            <a:r>
              <a:rPr lang="en-US" sz="2000" dirty="0">
                <a:solidFill>
                  <a:srgbClr val="F7F0E2"/>
                </a:solidFill>
                <a:latin typeface="Aptos" pitchFamily="34" charset="0"/>
                <a:ea typeface="Aptos" pitchFamily="34" charset="-122"/>
                <a:cs typeface="Aptos" pitchFamily="34" charset="-120"/>
              </a:rPr>
              <a:t>From divided directions to one fellowship</a:t>
            </a:r>
            <a:endParaRPr lang="en-US" sz="20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1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600" b="1" dirty="0">
                <a:solidFill>
                  <a:srgbClr val="FFFFFF"/>
                </a:solidFill>
                <a:latin typeface="Aptos Display" pitchFamily="34" charset="0"/>
                <a:ea typeface="Aptos Display" pitchFamily="34" charset="-122"/>
                <a:cs typeface="Aptos Display" pitchFamily="34" charset="-120"/>
              </a:rPr>
              <a:t>Stanza 1: Christ Overcomes Dividing Lines</a:t>
            </a:r>
            <a:endParaRPr lang="en-US" sz="26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54480"/>
            <a:ext cx="6583680" cy="356616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The opening declaration names the compass points as symbols of human separation.</a:t>
            </a:r>
            <a:endParaRPr lang="en-US" sz="1800" dirty="0"/>
          </a:p>
          <a:p>
            <a:r>
              <a:rPr lang="en-US" sz="1800" dirty="0">
                <a:solidFill>
                  <a:srgbClr val="F7F0E2"/>
                </a:solidFill>
                <a:latin typeface="Aptos" pitchFamily="34" charset="0"/>
                <a:ea typeface="Aptos" pitchFamily="34" charset="-122"/>
                <a:cs typeface="Aptos" pitchFamily="34" charset="-120"/>
              </a:rPr>
              <a:t>In Christ, geography and culture no longer have power to divide the body.</a:t>
            </a:r>
            <a:endParaRPr lang="en-US" sz="1800" dirty="0"/>
          </a:p>
          <a:p>
            <a:r>
              <a:rPr lang="en-US" sz="1800" dirty="0">
                <a:solidFill>
                  <a:srgbClr val="F7F0E2"/>
                </a:solidFill>
                <a:latin typeface="Aptos" pitchFamily="34" charset="0"/>
                <a:ea typeface="Aptos" pitchFamily="34" charset="-122"/>
                <a:cs typeface="Aptos" pitchFamily="34" charset="-120"/>
              </a:rPr>
              <a:t>Teaching emphasis: Christian identity begins with belonging to Christ.</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6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600" b="1" dirty="0">
                <a:solidFill>
                  <a:srgbClr val="FFFFFF"/>
                </a:solidFill>
                <a:latin typeface="Aptos Display" pitchFamily="34" charset="0"/>
                <a:ea typeface="Aptos Display" pitchFamily="34" charset="-122"/>
                <a:cs typeface="Aptos Display" pitchFamily="34" charset="-120"/>
              </a:rPr>
              <a:t>Stanza 2: Shared Fellowship and Service</a:t>
            </a:r>
            <a:endParaRPr lang="en-US" sz="26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54480"/>
            <a:ext cx="6583680" cy="356616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Unity becomes visible through kinship, service, welcome, and common mission.</a:t>
            </a:r>
            <a:endParaRPr lang="en-US" sz="1800" dirty="0"/>
          </a:p>
          <a:p>
            <a:r>
              <a:rPr lang="en-US" sz="1800" dirty="0">
                <a:solidFill>
                  <a:srgbClr val="F7F0E2"/>
                </a:solidFill>
                <a:latin typeface="Aptos" pitchFamily="34" charset="0"/>
                <a:ea typeface="Aptos" pitchFamily="34" charset="-122"/>
                <a:cs typeface="Aptos" pitchFamily="34" charset="-120"/>
              </a:rPr>
              <a:t>The church is not a collection of competing tribes but one family in the Lord.</a:t>
            </a:r>
            <a:endParaRPr lang="en-US" sz="1800" dirty="0"/>
          </a:p>
          <a:p>
            <a:r>
              <a:rPr lang="en-US" sz="1800" dirty="0">
                <a:solidFill>
                  <a:srgbClr val="F7F0E2"/>
                </a:solidFill>
                <a:latin typeface="Aptos" pitchFamily="34" charset="0"/>
                <a:ea typeface="Aptos" pitchFamily="34" charset="-122"/>
                <a:cs typeface="Aptos" pitchFamily="34" charset="-120"/>
              </a:rPr>
              <a:t>Teaching emphasis: unity must become practiced hospitality.</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5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600" b="1" dirty="0">
                <a:solidFill>
                  <a:srgbClr val="FFFFFF"/>
                </a:solidFill>
                <a:latin typeface="Aptos Display" pitchFamily="34" charset="0"/>
                <a:ea typeface="Aptos Display" pitchFamily="34" charset="-122"/>
                <a:cs typeface="Aptos Display" pitchFamily="34" charset="-120"/>
              </a:rPr>
              <a:t>Stanza 3: Joined Hearts and Hands</a:t>
            </a:r>
            <a:endParaRPr lang="en-US" sz="26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54480"/>
            <a:ext cx="6583680" cy="356616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Many hymnals press the theme toward visible action and mutual commitment.</a:t>
            </a:r>
            <a:endParaRPr lang="en-US" sz="1800" dirty="0"/>
          </a:p>
          <a:p>
            <a:r>
              <a:rPr lang="en-US" sz="1800" dirty="0">
                <a:solidFill>
                  <a:srgbClr val="F7F0E2"/>
                </a:solidFill>
                <a:latin typeface="Aptos" pitchFamily="34" charset="0"/>
                <a:ea typeface="Aptos" pitchFamily="34" charset="-122"/>
                <a:cs typeface="Aptos" pitchFamily="34" charset="-120"/>
              </a:rPr>
              <a:t>The test of unity is not whether we agree in theory, but whether we serve one another in Christ.</a:t>
            </a:r>
            <a:endParaRPr lang="en-US" sz="1800" dirty="0"/>
          </a:p>
          <a:p>
            <a:r>
              <a:rPr lang="en-US" sz="1800" dirty="0">
                <a:solidFill>
                  <a:srgbClr val="F7F0E2"/>
                </a:solidFill>
                <a:latin typeface="Aptos" pitchFamily="34" charset="0"/>
                <a:ea typeface="Aptos" pitchFamily="34" charset="-122"/>
                <a:cs typeface="Aptos" pitchFamily="34" charset="-120"/>
              </a:rPr>
              <a:t>Teaching emphasis: the gospel forms both truthful hearts and open hands.</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4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600" b="1" dirty="0">
                <a:solidFill>
                  <a:srgbClr val="FFFFFF"/>
                </a:solidFill>
                <a:latin typeface="Aptos Display" pitchFamily="34" charset="0"/>
                <a:ea typeface="Aptos Display" pitchFamily="34" charset="-122"/>
                <a:cs typeface="Aptos Display" pitchFamily="34" charset="-120"/>
              </a:rPr>
              <a:t>Stanza 4: A Worldwide Fellowship</a:t>
            </a:r>
            <a:endParaRPr lang="en-US" sz="26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54480"/>
            <a:ext cx="6583680" cy="356616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The final vision gathers north, south, east, and west into one communion.</a:t>
            </a:r>
            <a:endParaRPr lang="en-US" sz="1800" dirty="0"/>
          </a:p>
          <a:p>
            <a:r>
              <a:rPr lang="en-US" sz="1800" dirty="0">
                <a:solidFill>
                  <a:srgbClr val="F7F0E2"/>
                </a:solidFill>
                <a:latin typeface="Aptos" pitchFamily="34" charset="0"/>
                <a:ea typeface="Aptos" pitchFamily="34" charset="-122"/>
                <a:cs typeface="Aptos" pitchFamily="34" charset="-120"/>
              </a:rPr>
              <a:t>The hymn looks ahead to Revelation’s multitude before God and the Lamb.</a:t>
            </a:r>
            <a:endParaRPr lang="en-US" sz="1800" dirty="0"/>
          </a:p>
          <a:p>
            <a:r>
              <a:rPr lang="en-US" sz="1800" dirty="0">
                <a:solidFill>
                  <a:srgbClr val="F7F0E2"/>
                </a:solidFill>
                <a:latin typeface="Aptos" pitchFamily="34" charset="0"/>
                <a:ea typeface="Aptos" pitchFamily="34" charset="-122"/>
                <a:cs typeface="Aptos" pitchFamily="34" charset="-120"/>
              </a:rPr>
              <a:t>Teaching emphasis: local worship belongs to a global chorus.</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1.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72000"/>
            </a:srgbClr>
          </a:solidFill>
          <a:ln w="12700">
            <a:solidFill>
              <a:srgbClr val="0B1725">
                <a:alpha val="0"/>
              </a:srgbClr>
            </a:solidFill>
            <a:prstDash val="solid"/>
          </a:ln>
        </p:spPr>
      </p:sp>
      <p:sp>
        <p:nvSpPr>
          <p:cNvPr id="4" name="Text 1"/>
          <p:cNvSpPr/>
          <p:nvPr/>
        </p:nvSpPr>
        <p:spPr>
          <a:xfrm>
            <a:off x="822960" y="2331720"/>
            <a:ext cx="10515600" cy="731520"/>
          </a:xfrm>
          <a:prstGeom prst="rect">
            <a:avLst/>
          </a:prstGeom>
          <a:noFill/>
          <a:ln/>
        </p:spPr>
        <p:txBody>
          <a:bodyPr wrap="square" lIns="0" tIns="0" rIns="0" bIns="0" rtlCol="0" anchor="ctr">
            <a:normAutofit/>
          </a:bodyPr>
          <a:lstStyle/>
          <a:p>
            <a:pPr algn="ctr" indent="0" marL="0">
              <a:buNone/>
            </a:pPr>
            <a:r>
              <a:rPr lang="en-US" sz="4200" b="1" dirty="0">
                <a:solidFill>
                  <a:srgbClr val="FFFFFF"/>
                </a:solidFill>
                <a:latin typeface="Aptos Display" pitchFamily="34" charset="0"/>
                <a:ea typeface="Aptos Display" pitchFamily="34" charset="-122"/>
                <a:cs typeface="Aptos Display" pitchFamily="34" charset="-120"/>
              </a:rPr>
              <a:t>The Heart of the Hymn</a:t>
            </a:r>
            <a:endParaRPr lang="en-US" sz="4200" dirty="0"/>
          </a:p>
        </p:txBody>
      </p:sp>
      <p:sp>
        <p:nvSpPr>
          <p:cNvPr id="5" name="Shape 2"/>
          <p:cNvSpPr/>
          <p:nvPr/>
        </p:nvSpPr>
        <p:spPr>
          <a:xfrm>
            <a:off x="4754880" y="3236976"/>
            <a:ext cx="2651760" cy="0"/>
          </a:xfrm>
          <a:prstGeom prst="line">
            <a:avLst/>
          </a:prstGeom>
          <a:noFill/>
          <a:ln w="25400">
            <a:solidFill>
              <a:srgbClr val="F2C76E"/>
            </a:solidFill>
            <a:prstDash val="solid"/>
          </a:ln>
        </p:spPr>
      </p:sp>
      <p:sp>
        <p:nvSpPr>
          <p:cNvPr id="6" name="Text 3"/>
          <p:cNvSpPr/>
          <p:nvPr/>
        </p:nvSpPr>
        <p:spPr>
          <a:xfrm>
            <a:off x="2286000" y="3520440"/>
            <a:ext cx="7589520" cy="502920"/>
          </a:xfrm>
          <a:prstGeom prst="rect">
            <a:avLst/>
          </a:prstGeom>
          <a:noFill/>
          <a:ln/>
        </p:spPr>
        <p:txBody>
          <a:bodyPr wrap="square" lIns="635" tIns="635" rIns="635" bIns="635" rtlCol="0" anchor="ctr">
            <a:normAutofit/>
          </a:bodyPr>
          <a:lstStyle/>
          <a:p>
            <a:pPr algn="ctr" indent="0" marL="0">
              <a:buNone/>
            </a:pPr>
            <a:r>
              <a:rPr lang="en-US" sz="2000" dirty="0">
                <a:solidFill>
                  <a:srgbClr val="F7F0E2"/>
                </a:solidFill>
                <a:latin typeface="Aptos" pitchFamily="34" charset="0"/>
                <a:ea typeface="Aptos" pitchFamily="34" charset="-122"/>
                <a:cs typeface="Aptos" pitchFamily="34" charset="-120"/>
              </a:rPr>
              <a:t>Christ is greater than every wall we build</a:t>
            </a:r>
            <a:endParaRPr lang="en-US" sz="20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40000"/>
            </a:srgbClr>
          </a:solidFill>
          <a:ln w="12700">
            <a:solidFill>
              <a:srgbClr val="0B1725">
                <a:alpha val="0"/>
              </a:srgbClr>
            </a:solidFill>
            <a:prstDash val="solid"/>
          </a:ln>
        </p:spPr>
      </p:sp>
      <p:sp>
        <p:nvSpPr>
          <p:cNvPr id="4" name="Text 1"/>
          <p:cNvSpPr/>
          <p:nvPr/>
        </p:nvSpPr>
        <p:spPr>
          <a:xfrm>
            <a:off x="640080" y="457200"/>
            <a:ext cx="749808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Theological Themes</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731520" y="1463040"/>
            <a:ext cx="2834640" cy="1234440"/>
          </a:xfrm>
          <a:prstGeom prst="roundRect">
            <a:avLst>
              <a:gd name="adj" fmla="val 5926"/>
            </a:avLst>
          </a:prstGeom>
          <a:solidFill>
            <a:srgbClr val="0F2233">
              <a:alpha val="90000"/>
            </a:srgbClr>
          </a:solidFill>
          <a:ln w="12700">
            <a:solidFill>
              <a:srgbClr val="F2C76E">
                <a:alpha val="50000"/>
              </a:srgbClr>
            </a:solidFill>
            <a:prstDash val="solid"/>
          </a:ln>
        </p:spPr>
      </p:sp>
      <p:sp>
        <p:nvSpPr>
          <p:cNvPr id="7" name="Shape 4"/>
          <p:cNvSpPr/>
          <p:nvPr/>
        </p:nvSpPr>
        <p:spPr>
          <a:xfrm>
            <a:off x="886968" y="1856232"/>
            <a:ext cx="402336" cy="402336"/>
          </a:xfrm>
          <a:prstGeom prst="ellipse">
            <a:avLst/>
          </a:prstGeom>
          <a:solidFill>
            <a:srgbClr val="F2C76E">
              <a:alpha val="96000"/>
            </a:srgbClr>
          </a:solidFill>
          <a:ln w="12700">
            <a:solidFill>
              <a:srgbClr val="F2C76E">
                <a:alpha val="65000"/>
              </a:srgbClr>
            </a:solidFill>
            <a:prstDash val="solid"/>
          </a:ln>
        </p:spPr>
      </p:sp>
      <p:sp>
        <p:nvSpPr>
          <p:cNvPr id="8" name="Text 5"/>
          <p:cNvSpPr/>
          <p:nvPr/>
        </p:nvSpPr>
        <p:spPr>
          <a:xfrm>
            <a:off x="950976" y="192938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1</a:t>
            </a:r>
            <a:endParaRPr lang="en-US" sz="1100" dirty="0"/>
          </a:p>
        </p:txBody>
      </p:sp>
      <p:sp>
        <p:nvSpPr>
          <p:cNvPr id="9" name="Text 6"/>
          <p:cNvSpPr/>
          <p:nvPr/>
        </p:nvSpPr>
        <p:spPr>
          <a:xfrm>
            <a:off x="1417320" y="1773936"/>
            <a:ext cx="1920240" cy="594360"/>
          </a:xfrm>
          <a:prstGeom prst="rect">
            <a:avLst/>
          </a:prstGeom>
          <a:noFill/>
          <a:ln/>
        </p:spPr>
        <p:txBody>
          <a:bodyPr wrap="square" lIns="635" tIns="635" rIns="635" bIns="635" rtlCol="0" anchor="ctr">
            <a:normAutofit/>
          </a:bodyPr>
          <a:lstStyle/>
          <a:p>
            <a:pPr indent="0" marL="0">
              <a:buNone/>
            </a:pPr>
            <a:r>
              <a:rPr lang="en-US" sz="1550" b="1" dirty="0">
                <a:solidFill>
                  <a:srgbClr val="F7F0E2"/>
                </a:solidFill>
                <a:latin typeface="Aptos" pitchFamily="34" charset="0"/>
                <a:ea typeface="Aptos" pitchFamily="34" charset="-122"/>
                <a:cs typeface="Aptos" pitchFamily="34" charset="-120"/>
              </a:rPr>
              <a:t>Union with Christ</a:t>
            </a:r>
            <a:endParaRPr lang="en-US" sz="1550" dirty="0"/>
          </a:p>
        </p:txBody>
      </p:sp>
      <p:sp>
        <p:nvSpPr>
          <p:cNvPr id="10" name="Shape 7"/>
          <p:cNvSpPr/>
          <p:nvPr/>
        </p:nvSpPr>
        <p:spPr>
          <a:xfrm>
            <a:off x="4160520" y="1463040"/>
            <a:ext cx="2834640" cy="1234440"/>
          </a:xfrm>
          <a:prstGeom prst="roundRect">
            <a:avLst>
              <a:gd name="adj" fmla="val 5926"/>
            </a:avLst>
          </a:prstGeom>
          <a:solidFill>
            <a:srgbClr val="0F2233">
              <a:alpha val="90000"/>
            </a:srgbClr>
          </a:solidFill>
          <a:ln w="12700">
            <a:solidFill>
              <a:srgbClr val="F2C76E">
                <a:alpha val="50000"/>
              </a:srgbClr>
            </a:solidFill>
            <a:prstDash val="solid"/>
          </a:ln>
        </p:spPr>
      </p:sp>
      <p:sp>
        <p:nvSpPr>
          <p:cNvPr id="11" name="Shape 8"/>
          <p:cNvSpPr/>
          <p:nvPr/>
        </p:nvSpPr>
        <p:spPr>
          <a:xfrm>
            <a:off x="4315968" y="1856232"/>
            <a:ext cx="402336" cy="402336"/>
          </a:xfrm>
          <a:prstGeom prst="ellipse">
            <a:avLst/>
          </a:prstGeom>
          <a:solidFill>
            <a:srgbClr val="F2C76E">
              <a:alpha val="96000"/>
            </a:srgbClr>
          </a:solidFill>
          <a:ln w="12700">
            <a:solidFill>
              <a:srgbClr val="F2C76E">
                <a:alpha val="65000"/>
              </a:srgbClr>
            </a:solidFill>
            <a:prstDash val="solid"/>
          </a:ln>
        </p:spPr>
      </p:sp>
      <p:sp>
        <p:nvSpPr>
          <p:cNvPr id="12" name="Text 9"/>
          <p:cNvSpPr/>
          <p:nvPr/>
        </p:nvSpPr>
        <p:spPr>
          <a:xfrm>
            <a:off x="4379976" y="192938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2</a:t>
            </a:r>
            <a:endParaRPr lang="en-US" sz="1100" dirty="0"/>
          </a:p>
        </p:txBody>
      </p:sp>
      <p:sp>
        <p:nvSpPr>
          <p:cNvPr id="13" name="Text 10"/>
          <p:cNvSpPr/>
          <p:nvPr/>
        </p:nvSpPr>
        <p:spPr>
          <a:xfrm>
            <a:off x="4846320" y="1773936"/>
            <a:ext cx="1920240" cy="594360"/>
          </a:xfrm>
          <a:prstGeom prst="rect">
            <a:avLst/>
          </a:prstGeom>
          <a:noFill/>
          <a:ln/>
        </p:spPr>
        <p:txBody>
          <a:bodyPr wrap="square" lIns="635" tIns="635" rIns="635" bIns="635" rtlCol="0" anchor="ctr">
            <a:normAutofit/>
          </a:bodyPr>
          <a:lstStyle/>
          <a:p>
            <a:pPr indent="0" marL="0">
              <a:buNone/>
            </a:pPr>
            <a:r>
              <a:rPr lang="en-US" sz="1550" b="1" dirty="0">
                <a:solidFill>
                  <a:srgbClr val="F7F0E2"/>
                </a:solidFill>
                <a:latin typeface="Aptos" pitchFamily="34" charset="0"/>
                <a:ea typeface="Aptos" pitchFamily="34" charset="-122"/>
                <a:cs typeface="Aptos" pitchFamily="34" charset="-120"/>
              </a:rPr>
              <a:t>Reconciliation through the cross</a:t>
            </a:r>
            <a:endParaRPr lang="en-US" sz="1550" dirty="0"/>
          </a:p>
        </p:txBody>
      </p:sp>
      <p:sp>
        <p:nvSpPr>
          <p:cNvPr id="14" name="Shape 11"/>
          <p:cNvSpPr/>
          <p:nvPr/>
        </p:nvSpPr>
        <p:spPr>
          <a:xfrm>
            <a:off x="7589520" y="1463040"/>
            <a:ext cx="2834640" cy="1234440"/>
          </a:xfrm>
          <a:prstGeom prst="roundRect">
            <a:avLst>
              <a:gd name="adj" fmla="val 5926"/>
            </a:avLst>
          </a:prstGeom>
          <a:solidFill>
            <a:srgbClr val="0F2233">
              <a:alpha val="90000"/>
            </a:srgbClr>
          </a:solidFill>
          <a:ln w="12700">
            <a:solidFill>
              <a:srgbClr val="F2C76E">
                <a:alpha val="50000"/>
              </a:srgbClr>
            </a:solidFill>
            <a:prstDash val="solid"/>
          </a:ln>
        </p:spPr>
      </p:sp>
      <p:sp>
        <p:nvSpPr>
          <p:cNvPr id="15" name="Shape 12"/>
          <p:cNvSpPr/>
          <p:nvPr/>
        </p:nvSpPr>
        <p:spPr>
          <a:xfrm>
            <a:off x="7744968" y="1856232"/>
            <a:ext cx="402336" cy="402336"/>
          </a:xfrm>
          <a:prstGeom prst="ellipse">
            <a:avLst/>
          </a:prstGeom>
          <a:solidFill>
            <a:srgbClr val="F2C76E">
              <a:alpha val="96000"/>
            </a:srgbClr>
          </a:solidFill>
          <a:ln w="12700">
            <a:solidFill>
              <a:srgbClr val="F2C76E">
                <a:alpha val="65000"/>
              </a:srgbClr>
            </a:solidFill>
            <a:prstDash val="solid"/>
          </a:ln>
        </p:spPr>
      </p:sp>
      <p:sp>
        <p:nvSpPr>
          <p:cNvPr id="16" name="Text 13"/>
          <p:cNvSpPr/>
          <p:nvPr/>
        </p:nvSpPr>
        <p:spPr>
          <a:xfrm>
            <a:off x="7808976" y="192938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3</a:t>
            </a:r>
            <a:endParaRPr lang="en-US" sz="1100" dirty="0"/>
          </a:p>
        </p:txBody>
      </p:sp>
      <p:sp>
        <p:nvSpPr>
          <p:cNvPr id="17" name="Text 14"/>
          <p:cNvSpPr/>
          <p:nvPr/>
        </p:nvSpPr>
        <p:spPr>
          <a:xfrm>
            <a:off x="8275320" y="1773936"/>
            <a:ext cx="1920240" cy="594360"/>
          </a:xfrm>
          <a:prstGeom prst="rect">
            <a:avLst/>
          </a:prstGeom>
          <a:noFill/>
          <a:ln/>
        </p:spPr>
        <p:txBody>
          <a:bodyPr wrap="square" lIns="635" tIns="635" rIns="635" bIns="635" rtlCol="0" anchor="ctr">
            <a:normAutofit/>
          </a:bodyPr>
          <a:lstStyle/>
          <a:p>
            <a:pPr indent="0" marL="0">
              <a:buNone/>
            </a:pPr>
            <a:r>
              <a:rPr lang="en-US" sz="1550" b="1" dirty="0">
                <a:solidFill>
                  <a:srgbClr val="F7F0E2"/>
                </a:solidFill>
                <a:latin typeface="Aptos" pitchFamily="34" charset="0"/>
                <a:ea typeface="Aptos" pitchFamily="34" charset="-122"/>
                <a:cs typeface="Aptos" pitchFamily="34" charset="-120"/>
              </a:rPr>
              <a:t>Christian fellowship</a:t>
            </a:r>
            <a:endParaRPr lang="en-US" sz="1550" dirty="0"/>
          </a:p>
        </p:txBody>
      </p:sp>
      <p:sp>
        <p:nvSpPr>
          <p:cNvPr id="18" name="Shape 15"/>
          <p:cNvSpPr/>
          <p:nvPr/>
        </p:nvSpPr>
        <p:spPr>
          <a:xfrm>
            <a:off x="731520" y="3429000"/>
            <a:ext cx="2834640" cy="1234440"/>
          </a:xfrm>
          <a:prstGeom prst="roundRect">
            <a:avLst>
              <a:gd name="adj" fmla="val 5926"/>
            </a:avLst>
          </a:prstGeom>
          <a:solidFill>
            <a:srgbClr val="0F2233">
              <a:alpha val="90000"/>
            </a:srgbClr>
          </a:solidFill>
          <a:ln w="12700">
            <a:solidFill>
              <a:srgbClr val="F2C76E">
                <a:alpha val="50000"/>
              </a:srgbClr>
            </a:solidFill>
            <a:prstDash val="solid"/>
          </a:ln>
        </p:spPr>
      </p:sp>
      <p:sp>
        <p:nvSpPr>
          <p:cNvPr id="19" name="Shape 16"/>
          <p:cNvSpPr/>
          <p:nvPr/>
        </p:nvSpPr>
        <p:spPr>
          <a:xfrm>
            <a:off x="886968" y="3822192"/>
            <a:ext cx="402336" cy="402336"/>
          </a:xfrm>
          <a:prstGeom prst="ellipse">
            <a:avLst/>
          </a:prstGeom>
          <a:solidFill>
            <a:srgbClr val="F2C76E">
              <a:alpha val="96000"/>
            </a:srgbClr>
          </a:solidFill>
          <a:ln w="12700">
            <a:solidFill>
              <a:srgbClr val="F2C76E">
                <a:alpha val="65000"/>
              </a:srgbClr>
            </a:solidFill>
            <a:prstDash val="solid"/>
          </a:ln>
        </p:spPr>
      </p:sp>
      <p:sp>
        <p:nvSpPr>
          <p:cNvPr id="20" name="Text 17"/>
          <p:cNvSpPr/>
          <p:nvPr/>
        </p:nvSpPr>
        <p:spPr>
          <a:xfrm>
            <a:off x="950976" y="389534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4</a:t>
            </a:r>
            <a:endParaRPr lang="en-US" sz="1100" dirty="0"/>
          </a:p>
        </p:txBody>
      </p:sp>
      <p:sp>
        <p:nvSpPr>
          <p:cNvPr id="21" name="Text 18"/>
          <p:cNvSpPr/>
          <p:nvPr/>
        </p:nvSpPr>
        <p:spPr>
          <a:xfrm>
            <a:off x="1417320" y="3739896"/>
            <a:ext cx="1920240" cy="594360"/>
          </a:xfrm>
          <a:prstGeom prst="rect">
            <a:avLst/>
          </a:prstGeom>
          <a:noFill/>
          <a:ln/>
        </p:spPr>
        <p:txBody>
          <a:bodyPr wrap="square" lIns="635" tIns="635" rIns="635" bIns="635" rtlCol="0" anchor="ctr">
            <a:normAutofit/>
          </a:bodyPr>
          <a:lstStyle/>
          <a:p>
            <a:pPr indent="0" marL="0">
              <a:buNone/>
            </a:pPr>
            <a:r>
              <a:rPr lang="en-US" sz="1550" b="1" dirty="0">
                <a:solidFill>
                  <a:srgbClr val="F7F0E2"/>
                </a:solidFill>
                <a:latin typeface="Aptos" pitchFamily="34" charset="0"/>
                <a:ea typeface="Aptos" pitchFamily="34" charset="-122"/>
                <a:cs typeface="Aptos" pitchFamily="34" charset="-120"/>
              </a:rPr>
              <a:t>Global mission</a:t>
            </a:r>
            <a:endParaRPr lang="en-US" sz="1550" dirty="0"/>
          </a:p>
        </p:txBody>
      </p:sp>
      <p:sp>
        <p:nvSpPr>
          <p:cNvPr id="22" name="Shape 19"/>
          <p:cNvSpPr/>
          <p:nvPr/>
        </p:nvSpPr>
        <p:spPr>
          <a:xfrm>
            <a:off x="4160520" y="3429000"/>
            <a:ext cx="2834640" cy="1234440"/>
          </a:xfrm>
          <a:prstGeom prst="roundRect">
            <a:avLst>
              <a:gd name="adj" fmla="val 5926"/>
            </a:avLst>
          </a:prstGeom>
          <a:solidFill>
            <a:srgbClr val="0F2233">
              <a:alpha val="90000"/>
            </a:srgbClr>
          </a:solidFill>
          <a:ln w="12700">
            <a:solidFill>
              <a:srgbClr val="F2C76E">
                <a:alpha val="50000"/>
              </a:srgbClr>
            </a:solidFill>
            <a:prstDash val="solid"/>
          </a:ln>
        </p:spPr>
      </p:sp>
      <p:sp>
        <p:nvSpPr>
          <p:cNvPr id="23" name="Shape 20"/>
          <p:cNvSpPr/>
          <p:nvPr/>
        </p:nvSpPr>
        <p:spPr>
          <a:xfrm>
            <a:off x="4315968" y="3822192"/>
            <a:ext cx="402336" cy="402336"/>
          </a:xfrm>
          <a:prstGeom prst="ellipse">
            <a:avLst/>
          </a:prstGeom>
          <a:solidFill>
            <a:srgbClr val="F2C76E">
              <a:alpha val="96000"/>
            </a:srgbClr>
          </a:solidFill>
          <a:ln w="12700">
            <a:solidFill>
              <a:srgbClr val="F2C76E">
                <a:alpha val="65000"/>
              </a:srgbClr>
            </a:solidFill>
            <a:prstDash val="solid"/>
          </a:ln>
        </p:spPr>
      </p:sp>
      <p:sp>
        <p:nvSpPr>
          <p:cNvPr id="24" name="Text 21"/>
          <p:cNvSpPr/>
          <p:nvPr/>
        </p:nvSpPr>
        <p:spPr>
          <a:xfrm>
            <a:off x="4379976" y="389534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5</a:t>
            </a:r>
            <a:endParaRPr lang="en-US" sz="1100" dirty="0"/>
          </a:p>
        </p:txBody>
      </p:sp>
      <p:sp>
        <p:nvSpPr>
          <p:cNvPr id="25" name="Text 22"/>
          <p:cNvSpPr/>
          <p:nvPr/>
        </p:nvSpPr>
        <p:spPr>
          <a:xfrm>
            <a:off x="4846320" y="3739896"/>
            <a:ext cx="1920240" cy="594360"/>
          </a:xfrm>
          <a:prstGeom prst="rect">
            <a:avLst/>
          </a:prstGeom>
          <a:noFill/>
          <a:ln/>
        </p:spPr>
        <p:txBody>
          <a:bodyPr wrap="square" lIns="635" tIns="635" rIns="635" bIns="635" rtlCol="0" anchor="ctr">
            <a:normAutofit/>
          </a:bodyPr>
          <a:lstStyle/>
          <a:p>
            <a:pPr indent="0" marL="0">
              <a:buNone/>
            </a:pPr>
            <a:r>
              <a:rPr lang="en-US" sz="1550" b="1" dirty="0">
                <a:solidFill>
                  <a:srgbClr val="F7F0E2"/>
                </a:solidFill>
                <a:latin typeface="Aptos" pitchFamily="34" charset="0"/>
                <a:ea typeface="Aptos" pitchFamily="34" charset="-122"/>
                <a:cs typeface="Aptos" pitchFamily="34" charset="-120"/>
              </a:rPr>
              <a:t>Racial and cultural humility</a:t>
            </a:r>
            <a:endParaRPr lang="en-US" sz="1550" dirty="0"/>
          </a:p>
        </p:txBody>
      </p:sp>
      <p:sp>
        <p:nvSpPr>
          <p:cNvPr id="26" name="Shape 23"/>
          <p:cNvSpPr/>
          <p:nvPr/>
        </p:nvSpPr>
        <p:spPr>
          <a:xfrm>
            <a:off x="7589520" y="3429000"/>
            <a:ext cx="2834640" cy="1234440"/>
          </a:xfrm>
          <a:prstGeom prst="roundRect">
            <a:avLst>
              <a:gd name="adj" fmla="val 5926"/>
            </a:avLst>
          </a:prstGeom>
          <a:solidFill>
            <a:srgbClr val="0F2233">
              <a:alpha val="90000"/>
            </a:srgbClr>
          </a:solidFill>
          <a:ln w="12700">
            <a:solidFill>
              <a:srgbClr val="F2C76E">
                <a:alpha val="50000"/>
              </a:srgbClr>
            </a:solidFill>
            <a:prstDash val="solid"/>
          </a:ln>
        </p:spPr>
      </p:sp>
      <p:sp>
        <p:nvSpPr>
          <p:cNvPr id="27" name="Shape 24"/>
          <p:cNvSpPr/>
          <p:nvPr/>
        </p:nvSpPr>
        <p:spPr>
          <a:xfrm>
            <a:off x="7744968" y="3822192"/>
            <a:ext cx="402336" cy="402336"/>
          </a:xfrm>
          <a:prstGeom prst="ellipse">
            <a:avLst/>
          </a:prstGeom>
          <a:solidFill>
            <a:srgbClr val="F2C76E">
              <a:alpha val="96000"/>
            </a:srgbClr>
          </a:solidFill>
          <a:ln w="12700">
            <a:solidFill>
              <a:srgbClr val="F2C76E">
                <a:alpha val="65000"/>
              </a:srgbClr>
            </a:solidFill>
            <a:prstDash val="solid"/>
          </a:ln>
        </p:spPr>
      </p:sp>
      <p:sp>
        <p:nvSpPr>
          <p:cNvPr id="28" name="Text 25"/>
          <p:cNvSpPr/>
          <p:nvPr/>
        </p:nvSpPr>
        <p:spPr>
          <a:xfrm>
            <a:off x="7808976" y="3895344"/>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6</a:t>
            </a:r>
            <a:endParaRPr lang="en-US" sz="1100" dirty="0"/>
          </a:p>
        </p:txBody>
      </p:sp>
      <p:sp>
        <p:nvSpPr>
          <p:cNvPr id="29" name="Text 26"/>
          <p:cNvSpPr/>
          <p:nvPr/>
        </p:nvSpPr>
        <p:spPr>
          <a:xfrm>
            <a:off x="8275320" y="3739896"/>
            <a:ext cx="1920240" cy="594360"/>
          </a:xfrm>
          <a:prstGeom prst="rect">
            <a:avLst/>
          </a:prstGeom>
          <a:noFill/>
          <a:ln/>
        </p:spPr>
        <p:txBody>
          <a:bodyPr wrap="square" lIns="635" tIns="635" rIns="635" bIns="635" rtlCol="0" anchor="ctr">
            <a:normAutofit/>
          </a:bodyPr>
          <a:lstStyle/>
          <a:p>
            <a:pPr indent="0" marL="0">
              <a:buNone/>
            </a:pPr>
            <a:r>
              <a:rPr lang="en-US" sz="1550" b="1" dirty="0">
                <a:solidFill>
                  <a:srgbClr val="F7F0E2"/>
                </a:solidFill>
                <a:latin typeface="Aptos" pitchFamily="34" charset="0"/>
                <a:ea typeface="Aptos" pitchFamily="34" charset="-122"/>
                <a:cs typeface="Aptos" pitchFamily="34" charset="-120"/>
              </a:rPr>
              <a:t>Hope of the redeemed multitude</a:t>
            </a:r>
            <a:endParaRPr lang="en-US" sz="1550" dirty="0"/>
          </a:p>
        </p:txBody>
      </p:sp>
      <p:sp>
        <p:nvSpPr>
          <p:cNvPr id="30" name="Shape 27"/>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31" name="Text 28"/>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1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900" b="1" dirty="0">
                <a:solidFill>
                  <a:srgbClr val="FFFFFF"/>
                </a:solidFill>
                <a:latin typeface="Aptos Display" pitchFamily="34" charset="0"/>
                <a:ea typeface="Aptos Display" pitchFamily="34" charset="-122"/>
                <a:cs typeface="Aptos Display" pitchFamily="34" charset="-120"/>
              </a:rPr>
              <a:t>Unity Is Gift Before Task</a:t>
            </a:r>
            <a:endParaRPr lang="en-US" sz="29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08760"/>
            <a:ext cx="6766560" cy="384048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The church does not create unity from scratch; Christ has already made peace.</a:t>
            </a:r>
            <a:endParaRPr lang="en-US" sz="1800" dirty="0"/>
          </a:p>
          <a:p>
            <a:r>
              <a:rPr lang="en-US" sz="1800" dirty="0">
                <a:solidFill>
                  <a:srgbClr val="F7F0E2"/>
                </a:solidFill>
                <a:latin typeface="Aptos" pitchFamily="34" charset="0"/>
                <a:ea typeface="Aptos" pitchFamily="34" charset="-122"/>
                <a:cs typeface="Aptos" pitchFamily="34" charset="-120"/>
              </a:rPr>
              <a:t>Our task is to receive that gift, repent of contradictions, and live it visibly.</a:t>
            </a:r>
            <a:endParaRPr lang="en-US" sz="1800" dirty="0"/>
          </a:p>
          <a:p>
            <a:r>
              <a:rPr lang="en-US" sz="1800" dirty="0">
                <a:solidFill>
                  <a:srgbClr val="F7F0E2"/>
                </a:solidFill>
                <a:latin typeface="Aptos" pitchFamily="34" charset="0"/>
                <a:ea typeface="Aptos" pitchFamily="34" charset="-122"/>
                <a:cs typeface="Aptos" pitchFamily="34" charset="-120"/>
              </a:rPr>
              <a:t>Unity in Christ never excuses injustice; it calls the church to truthful reconciliation.</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4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900" b="1" dirty="0">
                <a:solidFill>
                  <a:srgbClr val="FFFFFF"/>
                </a:solidFill>
                <a:latin typeface="Aptos Display" pitchFamily="34" charset="0"/>
                <a:ea typeface="Aptos Display" pitchFamily="34" charset="-122"/>
                <a:cs typeface="Aptos Display" pitchFamily="34" charset="-120"/>
              </a:rPr>
              <a:t>Mission Without Superiority</a:t>
            </a:r>
            <a:endParaRPr lang="en-US" sz="29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08760"/>
            <a:ext cx="6766560" cy="384048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The hymn was born in a missionary setting, yet its best reading humbles the church.</a:t>
            </a:r>
            <a:endParaRPr lang="en-US" sz="1800" dirty="0"/>
          </a:p>
          <a:p>
            <a:r>
              <a:rPr lang="en-US" sz="1800" dirty="0">
                <a:solidFill>
                  <a:srgbClr val="F7F0E2"/>
                </a:solidFill>
                <a:latin typeface="Aptos" pitchFamily="34" charset="0"/>
                <a:ea typeface="Aptos" pitchFamily="34" charset="-122"/>
                <a:cs typeface="Aptos" pitchFamily="34" charset="-120"/>
              </a:rPr>
              <a:t>The gospel gathers all peoples around Christ, not around one culture’s dominance.</a:t>
            </a:r>
            <a:endParaRPr lang="en-US" sz="1800" dirty="0"/>
          </a:p>
          <a:p>
            <a:r>
              <a:rPr lang="en-US" sz="1800" dirty="0">
                <a:solidFill>
                  <a:srgbClr val="F7F0E2"/>
                </a:solidFill>
                <a:latin typeface="Aptos" pitchFamily="34" charset="0"/>
                <a:ea typeface="Aptos" pitchFamily="34" charset="-122"/>
                <a:cs typeface="Aptos" pitchFamily="34" charset="-120"/>
              </a:rPr>
              <a:t>Christian mission bears witness to the Lamb who receives worship from every nation.</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3_side.jpg">    </p:cNvPr>
          <p:cNvPicPr>
            <a:picLocks noChangeAspect="1"/>
          </p:cNvPicPr>
          <p:nvPr/>
        </p:nvPicPr>
        <p:blipFill>
          <a:blip r:embed="rId1"/>
          <a:stretch>
            <a:fillRect/>
          </a:stretch>
        </p:blipFill>
        <p:spPr>
          <a:xfrm>
            <a:off x="0" y="0"/>
            <a:ext cx="4187952" cy="6858000"/>
          </a:xfrm>
          <a:prstGeom prst="rect">
            <a:avLst/>
          </a:prstGeom>
        </p:spPr>
      </p:pic>
      <p:sp>
        <p:nvSpPr>
          <p:cNvPr id="3" name="Shape 0"/>
          <p:cNvSpPr/>
          <p:nvPr/>
        </p:nvSpPr>
        <p:spPr>
          <a:xfrm>
            <a:off x="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4617720" y="502920"/>
            <a:ext cx="6766560" cy="685800"/>
          </a:xfrm>
          <a:prstGeom prst="rect">
            <a:avLst/>
          </a:prstGeom>
          <a:noFill/>
          <a:ln/>
        </p:spPr>
        <p:txBody>
          <a:bodyPr wrap="square" lIns="254" tIns="254" rIns="254" bIns="254" rtlCol="0" anchor="ctr">
            <a:normAutofit/>
          </a:bodyPr>
          <a:lstStyle/>
          <a:p>
            <a:pPr indent="0" marL="0">
              <a:buNone/>
            </a:pPr>
            <a:r>
              <a:rPr lang="en-US" sz="2600" b="1" dirty="0">
                <a:solidFill>
                  <a:srgbClr val="FFFFFF"/>
                </a:solidFill>
                <a:latin typeface="Aptos Display" pitchFamily="34" charset="0"/>
                <a:ea typeface="Aptos Display" pitchFamily="34" charset="-122"/>
                <a:cs typeface="Aptos Display" pitchFamily="34" charset="-120"/>
              </a:rPr>
              <a:t>Literary and Musical Observations</a:t>
            </a:r>
            <a:endParaRPr lang="en-US" sz="2600" dirty="0"/>
          </a:p>
        </p:txBody>
      </p:sp>
      <p:sp>
        <p:nvSpPr>
          <p:cNvPr id="5" name="Shape 2"/>
          <p:cNvSpPr/>
          <p:nvPr/>
        </p:nvSpPr>
        <p:spPr>
          <a:xfrm>
            <a:off x="4617720" y="1261872"/>
            <a:ext cx="1234440" cy="0"/>
          </a:xfrm>
          <a:prstGeom prst="line">
            <a:avLst/>
          </a:prstGeom>
          <a:noFill/>
          <a:ln w="25400">
            <a:solidFill>
              <a:srgbClr val="F2C76E"/>
            </a:solidFill>
            <a:prstDash val="solid"/>
          </a:ln>
        </p:spPr>
      </p:sp>
      <p:sp>
        <p:nvSpPr>
          <p:cNvPr id="6" name="Text 3"/>
          <p:cNvSpPr/>
          <p:nvPr/>
        </p:nvSpPr>
        <p:spPr>
          <a:xfrm>
            <a:off x="4709160" y="1536192"/>
            <a:ext cx="6583680" cy="3520440"/>
          </a:xfrm>
          <a:prstGeom prst="rect">
            <a:avLst/>
          </a:prstGeom>
          <a:noFill/>
          <a:ln/>
        </p:spPr>
        <p:txBody>
          <a:bodyPr wrap="square" lIns="762" tIns="762" rIns="762" bIns="762" rtlCol="0" anchor="ctr">
            <a:normAutofit/>
          </a:bodyPr>
          <a:lstStyle/>
          <a:p>
            <a:r>
              <a:rPr lang="en-US" sz="1700" dirty="0">
                <a:solidFill>
                  <a:srgbClr val="F7F0E2"/>
                </a:solidFill>
                <a:latin typeface="Aptos" pitchFamily="34" charset="0"/>
                <a:ea typeface="Aptos" pitchFamily="34" charset="-122"/>
                <a:cs typeface="Aptos" pitchFamily="34" charset="-120"/>
              </a:rPr>
              <a:t>The text uses compass directions to symbolize global division and global fellowship.</a:t>
            </a:r>
            <a:endParaRPr lang="en-US" sz="1700" dirty="0"/>
          </a:p>
          <a:p>
            <a:r>
              <a:rPr lang="en-US" sz="1700" dirty="0">
                <a:solidFill>
                  <a:srgbClr val="F7F0E2"/>
                </a:solidFill>
                <a:latin typeface="Aptos" pitchFamily="34" charset="0"/>
                <a:ea typeface="Aptos" pitchFamily="34" charset="-122"/>
                <a:cs typeface="Aptos" pitchFamily="34" charset="-120"/>
              </a:rPr>
              <a:t>Common Meter makes the hymn flexible for several tunes.</a:t>
            </a:r>
            <a:endParaRPr lang="en-US" sz="1700" dirty="0"/>
          </a:p>
          <a:p>
            <a:r>
              <a:rPr lang="en-US" sz="1700" dirty="0">
                <a:solidFill>
                  <a:srgbClr val="F7F0E2"/>
                </a:solidFill>
                <a:latin typeface="Aptos" pitchFamily="34" charset="0"/>
                <a:ea typeface="Aptos" pitchFamily="34" charset="-122"/>
                <a:cs typeface="Aptos" pitchFamily="34" charset="-120"/>
              </a:rPr>
              <a:t>MCKEE, adapted from an African American spiritual melody by Henry Thacker Burleigh, gives the hymn a fitting musical witness to the richness of the church’s song.</a:t>
            </a:r>
            <a:endParaRPr lang="en-US" sz="1700" dirty="0"/>
          </a:p>
        </p:txBody>
      </p:sp>
      <p:sp>
        <p:nvSpPr>
          <p:cNvPr id="7" name="Shape 4"/>
          <p:cNvSpPr/>
          <p:nvPr/>
        </p:nvSpPr>
        <p:spPr>
          <a:xfrm>
            <a:off x="4754880" y="5440680"/>
            <a:ext cx="6217920" cy="0"/>
          </a:xfrm>
          <a:prstGeom prst="line">
            <a:avLst/>
          </a:prstGeom>
          <a:noFill/>
          <a:ln w="10160">
            <a:solidFill>
              <a:srgbClr val="F2C76E">
                <a:alpha val="58000"/>
              </a:srgbClr>
            </a:solidFill>
            <a:prstDash val="solid"/>
          </a:ln>
        </p:spPr>
      </p:sp>
      <p:sp>
        <p:nvSpPr>
          <p:cNvPr id="8" name="Shape 5"/>
          <p:cNvSpPr/>
          <p:nvPr/>
        </p:nvSpPr>
        <p:spPr>
          <a:xfrm>
            <a:off x="4754880" y="5541264"/>
            <a:ext cx="6217920" cy="0"/>
          </a:xfrm>
          <a:prstGeom prst="line">
            <a:avLst/>
          </a:prstGeom>
          <a:noFill/>
          <a:ln w="10160">
            <a:solidFill>
              <a:srgbClr val="F2C76E">
                <a:alpha val="58000"/>
              </a:srgbClr>
            </a:solidFill>
            <a:prstDash val="solid"/>
          </a:ln>
        </p:spPr>
      </p:sp>
      <p:sp>
        <p:nvSpPr>
          <p:cNvPr id="9" name="Shape 6"/>
          <p:cNvSpPr/>
          <p:nvPr/>
        </p:nvSpPr>
        <p:spPr>
          <a:xfrm>
            <a:off x="4754880" y="5641848"/>
            <a:ext cx="6217920" cy="0"/>
          </a:xfrm>
          <a:prstGeom prst="line">
            <a:avLst/>
          </a:prstGeom>
          <a:noFill/>
          <a:ln w="10160">
            <a:solidFill>
              <a:srgbClr val="F2C76E">
                <a:alpha val="58000"/>
              </a:srgbClr>
            </a:solidFill>
            <a:prstDash val="solid"/>
          </a:ln>
        </p:spPr>
      </p:sp>
      <p:sp>
        <p:nvSpPr>
          <p:cNvPr id="10" name="Shape 7"/>
          <p:cNvSpPr/>
          <p:nvPr/>
        </p:nvSpPr>
        <p:spPr>
          <a:xfrm>
            <a:off x="4754880" y="5742432"/>
            <a:ext cx="6217920" cy="0"/>
          </a:xfrm>
          <a:prstGeom prst="line">
            <a:avLst/>
          </a:prstGeom>
          <a:noFill/>
          <a:ln w="10160">
            <a:solidFill>
              <a:srgbClr val="F2C76E">
                <a:alpha val="58000"/>
              </a:srgbClr>
            </a:solidFill>
            <a:prstDash val="solid"/>
          </a:ln>
        </p:spPr>
      </p:sp>
      <p:sp>
        <p:nvSpPr>
          <p:cNvPr id="11" name="Shape 8"/>
          <p:cNvSpPr/>
          <p:nvPr/>
        </p:nvSpPr>
        <p:spPr>
          <a:xfrm>
            <a:off x="4754880" y="5843016"/>
            <a:ext cx="6217920" cy="0"/>
          </a:xfrm>
          <a:prstGeom prst="line">
            <a:avLst/>
          </a:prstGeom>
          <a:noFill/>
          <a:ln w="10160">
            <a:solidFill>
              <a:srgbClr val="F2C76E">
                <a:alpha val="58000"/>
              </a:srgbClr>
            </a:solidFill>
            <a:prstDash val="solid"/>
          </a:ln>
        </p:spPr>
      </p:sp>
      <p:sp>
        <p:nvSpPr>
          <p:cNvPr id="12" name="Shape 9"/>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13" name="Text 10"/>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6_side.jpg">    </p:cNvPr>
          <p:cNvPicPr>
            <a:picLocks noChangeAspect="1"/>
          </p:cNvPicPr>
          <p:nvPr/>
        </p:nvPicPr>
        <p:blipFill>
          <a:blip r:embed="rId1"/>
          <a:stretch>
            <a:fillRect/>
          </a:stretch>
        </p:blipFill>
        <p:spPr>
          <a:xfrm>
            <a:off x="8001000" y="0"/>
            <a:ext cx="4187952" cy="6858000"/>
          </a:xfrm>
          <a:prstGeom prst="rect">
            <a:avLst/>
          </a:prstGeom>
        </p:spPr>
      </p:pic>
      <p:sp>
        <p:nvSpPr>
          <p:cNvPr id="3" name="Shape 0"/>
          <p:cNvSpPr/>
          <p:nvPr/>
        </p:nvSpPr>
        <p:spPr>
          <a:xfrm>
            <a:off x="8001000" y="0"/>
            <a:ext cx="4187952"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594360" y="502920"/>
            <a:ext cx="7040880" cy="685800"/>
          </a:xfrm>
          <a:prstGeom prst="rect">
            <a:avLst/>
          </a:prstGeom>
          <a:noFill/>
          <a:ln/>
        </p:spPr>
        <p:txBody>
          <a:bodyPr wrap="square" lIns="254" tIns="254" rIns="254" bIns="254" rtlCol="0" anchor="ctr">
            <a:normAutofit/>
          </a:bodyPr>
          <a:lstStyle/>
          <a:p>
            <a:pPr indent="0" marL="0">
              <a:buNone/>
            </a:pPr>
            <a:r>
              <a:rPr lang="en-US" sz="2900" b="1" dirty="0">
                <a:solidFill>
                  <a:srgbClr val="FFFFFF"/>
                </a:solidFill>
                <a:latin typeface="Aptos Display" pitchFamily="34" charset="0"/>
                <a:ea typeface="Aptos Display" pitchFamily="34" charset="-122"/>
                <a:cs typeface="Aptos Display" pitchFamily="34" charset="-120"/>
              </a:rPr>
              <a:t>Pastoral and Worship Use</a:t>
            </a:r>
            <a:endParaRPr lang="en-US" sz="2900" dirty="0"/>
          </a:p>
        </p:txBody>
      </p:sp>
      <p:sp>
        <p:nvSpPr>
          <p:cNvPr id="5" name="Shape 2"/>
          <p:cNvSpPr/>
          <p:nvPr/>
        </p:nvSpPr>
        <p:spPr>
          <a:xfrm>
            <a:off x="594360" y="1261872"/>
            <a:ext cx="1234440" cy="0"/>
          </a:xfrm>
          <a:prstGeom prst="line">
            <a:avLst/>
          </a:prstGeom>
          <a:noFill/>
          <a:ln w="25400">
            <a:solidFill>
              <a:srgbClr val="F2C76E"/>
            </a:solidFill>
            <a:prstDash val="solid"/>
          </a:ln>
        </p:spPr>
      </p:sp>
      <p:sp>
        <p:nvSpPr>
          <p:cNvPr id="6" name="Text 3"/>
          <p:cNvSpPr/>
          <p:nvPr/>
        </p:nvSpPr>
        <p:spPr>
          <a:xfrm>
            <a:off x="731520" y="1508760"/>
            <a:ext cx="6766560" cy="384048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Use for World Communion, mission emphasis, Christian unity, reconciliation, and global church services.</a:t>
            </a:r>
            <a:endParaRPr lang="en-US" sz="1800" dirty="0"/>
          </a:p>
          <a:p>
            <a:r>
              <a:rPr lang="en-US" sz="1800" dirty="0">
                <a:solidFill>
                  <a:srgbClr val="F7F0E2"/>
                </a:solidFill>
                <a:latin typeface="Aptos" pitchFamily="34" charset="0"/>
                <a:ea typeface="Aptos" pitchFamily="34" charset="-122"/>
                <a:cs typeface="Aptos" pitchFamily="34" charset="-120"/>
              </a:rPr>
              <a:t>Works well after Scripture readings from Galatians 3, Ephesians 2, John 17, or Revelation 7.</a:t>
            </a:r>
            <a:endParaRPr lang="en-US" sz="1800" dirty="0"/>
          </a:p>
          <a:p>
            <a:r>
              <a:rPr lang="en-US" sz="1800" dirty="0">
                <a:solidFill>
                  <a:srgbClr val="F7F0E2"/>
                </a:solidFill>
                <a:latin typeface="Aptos" pitchFamily="34" charset="0"/>
                <a:ea typeface="Aptos" pitchFamily="34" charset="-122"/>
                <a:cs typeface="Aptos" pitchFamily="34" charset="-120"/>
              </a:rPr>
              <a:t>Choir leaders can teach the tune as a testimony to the church’s shared musical inheritance.</a:t>
            </a:r>
            <a:endParaRPr lang="en-US" sz="18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5.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38000"/>
            </a:srgbClr>
          </a:solidFill>
          <a:ln w="12700">
            <a:solidFill>
              <a:srgbClr val="0B1725">
                <a:alpha val="0"/>
              </a:srgbClr>
            </a:solidFill>
            <a:prstDash val="solid"/>
          </a:ln>
        </p:spPr>
      </p:sp>
      <p:sp>
        <p:nvSpPr>
          <p:cNvPr id="4" name="Text 1"/>
          <p:cNvSpPr/>
          <p:nvPr/>
        </p:nvSpPr>
        <p:spPr>
          <a:xfrm>
            <a:off x="640080" y="457200"/>
            <a:ext cx="713232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Teaching Questions</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868680" y="1417320"/>
            <a:ext cx="10424160" cy="4480560"/>
          </a:xfrm>
          <a:prstGeom prst="roundRect">
            <a:avLst>
              <a:gd name="adj" fmla="val 1633"/>
            </a:avLst>
          </a:prstGeom>
          <a:solidFill>
            <a:srgbClr val="0F2233">
              <a:alpha val="92000"/>
            </a:srgbClr>
          </a:solidFill>
          <a:ln w="12700">
            <a:solidFill>
              <a:srgbClr val="F2C76E">
                <a:alpha val="50000"/>
              </a:srgbClr>
            </a:solidFill>
            <a:prstDash val="solid"/>
          </a:ln>
        </p:spPr>
      </p:sp>
      <p:sp>
        <p:nvSpPr>
          <p:cNvPr id="7" name="Text 4"/>
          <p:cNvSpPr/>
          <p:nvPr/>
        </p:nvSpPr>
        <p:spPr>
          <a:xfrm>
            <a:off x="1143000" y="1783080"/>
            <a:ext cx="9875520" cy="333756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Where do we still allow human divisions to shape fellowship more than Christ does?</a:t>
            </a:r>
            <a:endParaRPr lang="en-US" sz="1800" dirty="0"/>
          </a:p>
          <a:p>
            <a:r>
              <a:rPr lang="en-US" sz="1800" dirty="0">
                <a:solidFill>
                  <a:srgbClr val="F7F0E2"/>
                </a:solidFill>
                <a:latin typeface="Aptos" pitchFamily="34" charset="0"/>
                <a:ea typeface="Aptos" pitchFamily="34" charset="-122"/>
                <a:cs typeface="Aptos" pitchFamily="34" charset="-120"/>
              </a:rPr>
              <a:t>How does Ephesians 2 deepen the hymn’s message?</a:t>
            </a:r>
            <a:endParaRPr lang="en-US" sz="1800" dirty="0"/>
          </a:p>
          <a:p>
            <a:r>
              <a:rPr lang="en-US" sz="1800" dirty="0">
                <a:solidFill>
                  <a:srgbClr val="F7F0E2"/>
                </a:solidFill>
                <a:latin typeface="Aptos" pitchFamily="34" charset="0"/>
                <a:ea typeface="Aptos" pitchFamily="34" charset="-122"/>
                <a:cs typeface="Aptos" pitchFamily="34" charset="-120"/>
              </a:rPr>
              <a:t>What would visible unity look like in our congregation this month?</a:t>
            </a:r>
            <a:endParaRPr lang="en-US" sz="1800" dirty="0"/>
          </a:p>
          <a:p>
            <a:r>
              <a:rPr lang="en-US" sz="1800" dirty="0">
                <a:solidFill>
                  <a:srgbClr val="F7F0E2"/>
                </a:solidFill>
                <a:latin typeface="Aptos" pitchFamily="34" charset="0"/>
                <a:ea typeface="Aptos" pitchFamily="34" charset="-122"/>
                <a:cs typeface="Aptos" pitchFamily="34" charset="-120"/>
              </a:rPr>
              <a:t>How can worship enlarge our love for the global body of Christ?</a:t>
            </a:r>
            <a:endParaRPr lang="en-US" sz="1800" dirty="0"/>
          </a:p>
        </p:txBody>
      </p:sp>
      <p:sp>
        <p:nvSpPr>
          <p:cNvPr id="8" name="Shape 5"/>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9" name="Text 6"/>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2.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38000"/>
            </a:srgbClr>
          </a:solidFill>
          <a:ln w="12700">
            <a:solidFill>
              <a:srgbClr val="0B1725">
                <a:alpha val="0"/>
              </a:srgbClr>
            </a:solidFill>
            <a:prstDash val="solid"/>
          </a:ln>
        </p:spPr>
      </p:sp>
      <p:sp>
        <p:nvSpPr>
          <p:cNvPr id="4" name="Text 1"/>
          <p:cNvSpPr/>
          <p:nvPr/>
        </p:nvSpPr>
        <p:spPr>
          <a:xfrm>
            <a:off x="640080" y="457200"/>
            <a:ext cx="713232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Practice the Hymn</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868680" y="1417320"/>
            <a:ext cx="10424160" cy="4480560"/>
          </a:xfrm>
          <a:prstGeom prst="roundRect">
            <a:avLst>
              <a:gd name="adj" fmla="val 1633"/>
            </a:avLst>
          </a:prstGeom>
          <a:solidFill>
            <a:srgbClr val="0F2233">
              <a:alpha val="92000"/>
            </a:srgbClr>
          </a:solidFill>
          <a:ln w="12700">
            <a:solidFill>
              <a:srgbClr val="F2C76E">
                <a:alpha val="50000"/>
              </a:srgbClr>
            </a:solidFill>
            <a:prstDash val="solid"/>
          </a:ln>
        </p:spPr>
      </p:sp>
      <p:sp>
        <p:nvSpPr>
          <p:cNvPr id="7" name="Text 4"/>
          <p:cNvSpPr/>
          <p:nvPr/>
        </p:nvSpPr>
        <p:spPr>
          <a:xfrm>
            <a:off x="1143000" y="1783080"/>
            <a:ext cx="9875520" cy="3337560"/>
          </a:xfrm>
          <a:prstGeom prst="rect">
            <a:avLst/>
          </a:prstGeom>
          <a:noFill/>
          <a:ln/>
        </p:spPr>
        <p:txBody>
          <a:bodyPr wrap="square" lIns="762" tIns="762" rIns="762" bIns="762" rtlCol="0" anchor="ctr">
            <a:normAutofit/>
          </a:bodyPr>
          <a:lstStyle/>
          <a:p>
            <a:r>
              <a:rPr lang="en-US" sz="1800" dirty="0">
                <a:solidFill>
                  <a:srgbClr val="F7F0E2"/>
                </a:solidFill>
                <a:latin typeface="Aptos" pitchFamily="34" charset="0"/>
                <a:ea typeface="Aptos" pitchFamily="34" charset="-122"/>
                <a:cs typeface="Aptos" pitchFamily="34" charset="-120"/>
              </a:rPr>
              <a:t>Pray for unity with repentance, not sentimentality.</a:t>
            </a:r>
            <a:endParaRPr lang="en-US" sz="1800" dirty="0"/>
          </a:p>
          <a:p>
            <a:r>
              <a:rPr lang="en-US" sz="1800" dirty="0">
                <a:solidFill>
                  <a:srgbClr val="F7F0E2"/>
                </a:solidFill>
                <a:latin typeface="Aptos" pitchFamily="34" charset="0"/>
                <a:ea typeface="Aptos" pitchFamily="34" charset="-122"/>
                <a:cs typeface="Aptos" pitchFamily="34" charset="-120"/>
              </a:rPr>
              <a:t>Welcome believers who differ from you in culture, age, class, or background.</a:t>
            </a:r>
            <a:endParaRPr lang="en-US" sz="1800" dirty="0"/>
          </a:p>
          <a:p>
            <a:r>
              <a:rPr lang="en-US" sz="1800" dirty="0">
                <a:solidFill>
                  <a:srgbClr val="F7F0E2"/>
                </a:solidFill>
                <a:latin typeface="Aptos" pitchFamily="34" charset="0"/>
                <a:ea typeface="Aptos" pitchFamily="34" charset="-122"/>
                <a:cs typeface="Aptos" pitchFamily="34" charset="-120"/>
              </a:rPr>
              <a:t>Support mission as shared witness, not cultural superiority.</a:t>
            </a:r>
            <a:endParaRPr lang="en-US" sz="1800" dirty="0"/>
          </a:p>
          <a:p>
            <a:r>
              <a:rPr lang="en-US" sz="1800" dirty="0">
                <a:solidFill>
                  <a:srgbClr val="F7F0E2"/>
                </a:solidFill>
                <a:latin typeface="Aptos" pitchFamily="34" charset="0"/>
                <a:ea typeface="Aptos" pitchFamily="34" charset="-122"/>
                <a:cs typeface="Aptos" pitchFamily="34" charset="-120"/>
              </a:rPr>
              <a:t>Let worship train you for the fellowship of Revelation 7.</a:t>
            </a:r>
            <a:endParaRPr lang="en-US" sz="1800" dirty="0"/>
          </a:p>
        </p:txBody>
      </p:sp>
      <p:sp>
        <p:nvSpPr>
          <p:cNvPr id="8" name="Shape 5"/>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9" name="Text 6"/>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3.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35000"/>
            </a:srgbClr>
          </a:solidFill>
          <a:ln w="12700">
            <a:solidFill>
              <a:srgbClr val="0B1725">
                <a:alpha val="0"/>
              </a:srgbClr>
            </a:solidFill>
            <a:prstDash val="solid"/>
          </a:ln>
        </p:spPr>
      </p:sp>
      <p:sp>
        <p:nvSpPr>
          <p:cNvPr id="4" name="Text 1"/>
          <p:cNvSpPr/>
          <p:nvPr/>
        </p:nvSpPr>
        <p:spPr>
          <a:xfrm>
            <a:off x="640080" y="457200"/>
            <a:ext cx="786384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Suggested Lesson Flow</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Shape 3"/>
          <p:cNvSpPr/>
          <p:nvPr/>
        </p:nvSpPr>
        <p:spPr>
          <a:xfrm>
            <a:off x="960120" y="1645920"/>
            <a:ext cx="10058400" cy="1463040"/>
          </a:xfrm>
          <a:prstGeom prst="roundRect">
            <a:avLst>
              <a:gd name="adj" fmla="val 5000"/>
            </a:avLst>
          </a:prstGeom>
          <a:solidFill>
            <a:srgbClr val="0F2233">
              <a:alpha val="90000"/>
            </a:srgbClr>
          </a:solidFill>
          <a:ln w="12700">
            <a:solidFill>
              <a:srgbClr val="F2C76E">
                <a:alpha val="50000"/>
              </a:srgbClr>
            </a:solidFill>
            <a:prstDash val="solid"/>
          </a:ln>
        </p:spPr>
      </p:sp>
      <p:sp>
        <p:nvSpPr>
          <p:cNvPr id="7" name="Shape 4"/>
          <p:cNvSpPr/>
          <p:nvPr/>
        </p:nvSpPr>
        <p:spPr>
          <a:xfrm>
            <a:off x="1188720" y="2148840"/>
            <a:ext cx="402336" cy="402336"/>
          </a:xfrm>
          <a:prstGeom prst="ellipse">
            <a:avLst/>
          </a:prstGeom>
          <a:solidFill>
            <a:srgbClr val="F2C76E">
              <a:alpha val="96000"/>
            </a:srgbClr>
          </a:solidFill>
          <a:ln w="12700">
            <a:solidFill>
              <a:srgbClr val="F2C76E">
                <a:alpha val="65000"/>
              </a:srgbClr>
            </a:solidFill>
            <a:prstDash val="solid"/>
          </a:ln>
        </p:spPr>
      </p:sp>
      <p:sp>
        <p:nvSpPr>
          <p:cNvPr id="8" name="Text 5"/>
          <p:cNvSpPr/>
          <p:nvPr/>
        </p:nvSpPr>
        <p:spPr>
          <a:xfrm>
            <a:off x="1252728" y="2221992"/>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30</a:t>
            </a:r>
            <a:endParaRPr lang="en-US" sz="1100" dirty="0"/>
          </a:p>
        </p:txBody>
      </p:sp>
      <p:sp>
        <p:nvSpPr>
          <p:cNvPr id="9" name="Text 6"/>
          <p:cNvSpPr/>
          <p:nvPr/>
        </p:nvSpPr>
        <p:spPr>
          <a:xfrm>
            <a:off x="1920240" y="1965960"/>
            <a:ext cx="1143000" cy="347472"/>
          </a:xfrm>
          <a:prstGeom prst="rect">
            <a:avLst/>
          </a:prstGeom>
          <a:noFill/>
          <a:ln/>
        </p:spPr>
        <p:txBody>
          <a:bodyPr wrap="square" lIns="635" tIns="635" rIns="635" bIns="635" rtlCol="0" anchor="ctr">
            <a:normAutofit/>
          </a:bodyPr>
          <a:lstStyle/>
          <a:p>
            <a:pPr indent="0" marL="0">
              <a:buNone/>
            </a:pPr>
            <a:r>
              <a:rPr lang="en-US" sz="2200" b="1" dirty="0">
                <a:solidFill>
                  <a:srgbClr val="F2C76E"/>
                </a:solidFill>
                <a:latin typeface="Aptos" pitchFamily="34" charset="0"/>
                <a:ea typeface="Aptos" pitchFamily="34" charset="-122"/>
                <a:cs typeface="Aptos" pitchFamily="34" charset="-120"/>
              </a:rPr>
              <a:t>30 minutes</a:t>
            </a:r>
            <a:endParaRPr lang="en-US" sz="2200" dirty="0"/>
          </a:p>
        </p:txBody>
      </p:sp>
      <p:sp>
        <p:nvSpPr>
          <p:cNvPr id="10" name="Text 7"/>
          <p:cNvSpPr/>
          <p:nvPr/>
        </p:nvSpPr>
        <p:spPr>
          <a:xfrm>
            <a:off x="3611880" y="1920240"/>
            <a:ext cx="6812280" cy="685800"/>
          </a:xfrm>
          <a:prstGeom prst="rect">
            <a:avLst/>
          </a:prstGeom>
          <a:noFill/>
          <a:ln/>
        </p:spPr>
        <p:txBody>
          <a:bodyPr wrap="square" lIns="635" tIns="635" rIns="635" bIns="635" rtlCol="0" anchor="ctr">
            <a:normAutofit/>
          </a:bodyPr>
          <a:lstStyle/>
          <a:p>
            <a:pPr indent="0" marL="0">
              <a:buNone/>
            </a:pPr>
            <a:r>
              <a:rPr lang="en-US" sz="1600" dirty="0">
                <a:solidFill>
                  <a:srgbClr val="F7F0E2"/>
                </a:solidFill>
                <a:latin typeface="Aptos" pitchFamily="34" charset="0"/>
                <a:ea typeface="Aptos" pitchFamily="34" charset="-122"/>
                <a:cs typeface="Aptos" pitchFamily="34" charset="-120"/>
              </a:rPr>
              <a:t>Read Galatians 3:28; give background; discuss stanzas; close with prayer.</a:t>
            </a:r>
            <a:endParaRPr lang="en-US" sz="1600" dirty="0"/>
          </a:p>
        </p:txBody>
      </p:sp>
      <p:sp>
        <p:nvSpPr>
          <p:cNvPr id="11" name="Shape 8"/>
          <p:cNvSpPr/>
          <p:nvPr/>
        </p:nvSpPr>
        <p:spPr>
          <a:xfrm>
            <a:off x="960120" y="3794760"/>
            <a:ext cx="10058400" cy="1463040"/>
          </a:xfrm>
          <a:prstGeom prst="roundRect">
            <a:avLst>
              <a:gd name="adj" fmla="val 5000"/>
            </a:avLst>
          </a:prstGeom>
          <a:solidFill>
            <a:srgbClr val="0F2233">
              <a:alpha val="90000"/>
            </a:srgbClr>
          </a:solidFill>
          <a:ln w="12700">
            <a:solidFill>
              <a:srgbClr val="F2C76E">
                <a:alpha val="50000"/>
              </a:srgbClr>
            </a:solidFill>
            <a:prstDash val="solid"/>
          </a:ln>
        </p:spPr>
      </p:sp>
      <p:sp>
        <p:nvSpPr>
          <p:cNvPr id="12" name="Shape 9"/>
          <p:cNvSpPr/>
          <p:nvPr/>
        </p:nvSpPr>
        <p:spPr>
          <a:xfrm>
            <a:off x="1188720" y="4297680"/>
            <a:ext cx="402336" cy="402336"/>
          </a:xfrm>
          <a:prstGeom prst="ellipse">
            <a:avLst/>
          </a:prstGeom>
          <a:solidFill>
            <a:srgbClr val="F2C76E">
              <a:alpha val="96000"/>
            </a:srgbClr>
          </a:solidFill>
          <a:ln w="12700">
            <a:solidFill>
              <a:srgbClr val="F2C76E">
                <a:alpha val="65000"/>
              </a:srgbClr>
            </a:solidFill>
            <a:prstDash val="solid"/>
          </a:ln>
        </p:spPr>
      </p:sp>
      <p:sp>
        <p:nvSpPr>
          <p:cNvPr id="13" name="Text 10"/>
          <p:cNvSpPr/>
          <p:nvPr/>
        </p:nvSpPr>
        <p:spPr>
          <a:xfrm>
            <a:off x="1252728" y="4370832"/>
            <a:ext cx="274320" cy="182880"/>
          </a:xfrm>
          <a:prstGeom prst="rect">
            <a:avLst/>
          </a:prstGeom>
          <a:noFill/>
          <a:ln/>
        </p:spPr>
        <p:txBody>
          <a:bodyPr wrap="square" lIns="0" tIns="0" rIns="0" bIns="0" rtlCol="0" anchor="ctr"/>
          <a:lstStyle/>
          <a:p>
            <a:pPr algn="ctr" indent="0" marL="0">
              <a:buNone/>
            </a:pPr>
            <a:r>
              <a:rPr lang="en-US" sz="1100" b="1" dirty="0">
                <a:solidFill>
                  <a:srgbClr val="0B1725"/>
                </a:solidFill>
                <a:latin typeface="Aptos Display" pitchFamily="34" charset="0"/>
                <a:ea typeface="Aptos Display" pitchFamily="34" charset="-122"/>
                <a:cs typeface="Aptos Display" pitchFamily="34" charset="-120"/>
              </a:rPr>
              <a:t>60</a:t>
            </a:r>
            <a:endParaRPr lang="en-US" sz="1100" dirty="0"/>
          </a:p>
        </p:txBody>
      </p:sp>
      <p:sp>
        <p:nvSpPr>
          <p:cNvPr id="14" name="Text 11"/>
          <p:cNvSpPr/>
          <p:nvPr/>
        </p:nvSpPr>
        <p:spPr>
          <a:xfrm>
            <a:off x="1920240" y="4114800"/>
            <a:ext cx="1143000" cy="347472"/>
          </a:xfrm>
          <a:prstGeom prst="rect">
            <a:avLst/>
          </a:prstGeom>
          <a:noFill/>
          <a:ln/>
        </p:spPr>
        <p:txBody>
          <a:bodyPr wrap="square" lIns="635" tIns="635" rIns="635" bIns="635" rtlCol="0" anchor="ctr">
            <a:normAutofit/>
          </a:bodyPr>
          <a:lstStyle/>
          <a:p>
            <a:pPr indent="0" marL="0">
              <a:buNone/>
            </a:pPr>
            <a:r>
              <a:rPr lang="en-US" sz="2200" b="1" dirty="0">
                <a:solidFill>
                  <a:srgbClr val="F2C76E"/>
                </a:solidFill>
                <a:latin typeface="Aptos" pitchFamily="34" charset="0"/>
                <a:ea typeface="Aptos" pitchFamily="34" charset="-122"/>
                <a:cs typeface="Aptos" pitchFamily="34" charset="-120"/>
              </a:rPr>
              <a:t>60 minutes</a:t>
            </a:r>
            <a:endParaRPr lang="en-US" sz="2200" dirty="0"/>
          </a:p>
        </p:txBody>
      </p:sp>
      <p:sp>
        <p:nvSpPr>
          <p:cNvPr id="15" name="Text 12"/>
          <p:cNvSpPr/>
          <p:nvPr/>
        </p:nvSpPr>
        <p:spPr>
          <a:xfrm>
            <a:off x="3611880" y="4069080"/>
            <a:ext cx="6812280" cy="685800"/>
          </a:xfrm>
          <a:prstGeom prst="rect">
            <a:avLst/>
          </a:prstGeom>
          <a:noFill/>
          <a:ln/>
        </p:spPr>
        <p:txBody>
          <a:bodyPr wrap="square" lIns="635" tIns="635" rIns="635" bIns="635" rtlCol="0" anchor="ctr">
            <a:normAutofit/>
          </a:bodyPr>
          <a:lstStyle/>
          <a:p>
            <a:pPr indent="0" marL="0">
              <a:buNone/>
            </a:pPr>
            <a:r>
              <a:rPr lang="en-US" sz="1600" dirty="0">
                <a:solidFill>
                  <a:srgbClr val="F7F0E2"/>
                </a:solidFill>
                <a:latin typeface="Aptos" pitchFamily="34" charset="0"/>
                <a:ea typeface="Aptos" pitchFamily="34" charset="-122"/>
                <a:cs typeface="Aptos" pitchFamily="34" charset="-120"/>
              </a:rPr>
              <a:t>Add Ephesians 2, tune comparison, group discussion, and a practical reconciliation exercise.</a:t>
            </a:r>
            <a:endParaRPr lang="en-US" sz="1600" dirty="0"/>
          </a:p>
        </p:txBody>
      </p:sp>
      <p:sp>
        <p:nvSpPr>
          <p:cNvPr id="16" name="Shape 13"/>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17" name="Text 14"/>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4.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55000"/>
            </a:srgbClr>
          </a:solidFill>
          <a:ln w="12700">
            <a:solidFill>
              <a:srgbClr val="0B1725">
                <a:alpha val="0"/>
              </a:srgbClr>
            </a:solidFill>
            <a:prstDash val="solid"/>
          </a:ln>
        </p:spPr>
      </p:sp>
      <p:sp>
        <p:nvSpPr>
          <p:cNvPr id="4" name="Text 1"/>
          <p:cNvSpPr/>
          <p:nvPr/>
        </p:nvSpPr>
        <p:spPr>
          <a:xfrm>
            <a:off x="640080" y="457200"/>
            <a:ext cx="7315200" cy="685800"/>
          </a:xfrm>
          <a:prstGeom prst="rect">
            <a:avLst/>
          </a:prstGeom>
          <a:noFill/>
          <a:ln/>
        </p:spPr>
        <p:txBody>
          <a:bodyPr wrap="square" lIns="254" tIns="254" rIns="254" bIns="254" rtlCol="0" anchor="ctr">
            <a:normAutofit/>
          </a:bodyPr>
          <a:lstStyle/>
          <a:p>
            <a:pPr indent="0" marL="0">
              <a:buNone/>
            </a:pPr>
            <a:r>
              <a:rPr lang="en-US" sz="3100" b="1" dirty="0">
                <a:solidFill>
                  <a:srgbClr val="FFFFFF"/>
                </a:solidFill>
                <a:latin typeface="Aptos Display" pitchFamily="34" charset="0"/>
                <a:ea typeface="Aptos Display" pitchFamily="34" charset="-122"/>
                <a:cs typeface="Aptos Display" pitchFamily="34" charset="-120"/>
              </a:rPr>
              <a:t>Closing Summary</a:t>
            </a:r>
            <a:endParaRPr lang="en-US" sz="3100" dirty="0"/>
          </a:p>
        </p:txBody>
      </p:sp>
      <p:sp>
        <p:nvSpPr>
          <p:cNvPr id="5" name="Shape 2"/>
          <p:cNvSpPr/>
          <p:nvPr/>
        </p:nvSpPr>
        <p:spPr>
          <a:xfrm>
            <a:off x="640080" y="1216152"/>
            <a:ext cx="1234440" cy="0"/>
          </a:xfrm>
          <a:prstGeom prst="line">
            <a:avLst/>
          </a:prstGeom>
          <a:noFill/>
          <a:ln w="25400">
            <a:solidFill>
              <a:srgbClr val="F2C76E"/>
            </a:solidFill>
            <a:prstDash val="solid"/>
          </a:ln>
        </p:spPr>
      </p:sp>
      <p:sp>
        <p:nvSpPr>
          <p:cNvPr id="6" name="Text 3"/>
          <p:cNvSpPr/>
          <p:nvPr/>
        </p:nvSpPr>
        <p:spPr>
          <a:xfrm>
            <a:off x="1005840" y="1600200"/>
            <a:ext cx="7132320" cy="2926080"/>
          </a:xfrm>
          <a:prstGeom prst="rect">
            <a:avLst/>
          </a:prstGeom>
          <a:noFill/>
          <a:ln/>
        </p:spPr>
        <p:txBody>
          <a:bodyPr wrap="square" lIns="762" tIns="762" rIns="762" bIns="762" rtlCol="0" anchor="ctr">
            <a:normAutofit/>
          </a:bodyPr>
          <a:lstStyle/>
          <a:p>
            <a:r>
              <a:rPr lang="en-US" sz="2100" dirty="0">
                <a:solidFill>
                  <a:srgbClr val="F7F0E2"/>
                </a:solidFill>
                <a:latin typeface="Aptos" pitchFamily="34" charset="0"/>
                <a:ea typeface="Aptos" pitchFamily="34" charset="-122"/>
                <a:cs typeface="Aptos" pitchFamily="34" charset="-120"/>
              </a:rPr>
              <a:t>In Christ, no human boundary has final authority over the church.</a:t>
            </a:r>
            <a:endParaRPr lang="en-US" sz="2100" dirty="0"/>
          </a:p>
          <a:p>
            <a:r>
              <a:rPr lang="en-US" sz="2100" dirty="0">
                <a:solidFill>
                  <a:srgbClr val="F7F0E2"/>
                </a:solidFill>
                <a:latin typeface="Aptos" pitchFamily="34" charset="0"/>
                <a:ea typeface="Aptos" pitchFamily="34" charset="-122"/>
                <a:cs typeface="Aptos" pitchFamily="34" charset="-120"/>
              </a:rPr>
              <a:t>Through the cross, Christ has made peace and formed one people.</a:t>
            </a:r>
            <a:endParaRPr lang="en-US" sz="2100" dirty="0"/>
          </a:p>
          <a:p>
            <a:r>
              <a:rPr lang="en-US" sz="2100" dirty="0">
                <a:solidFill>
                  <a:srgbClr val="F7F0E2"/>
                </a:solidFill>
                <a:latin typeface="Aptos" pitchFamily="34" charset="0"/>
                <a:ea typeface="Aptos" pitchFamily="34" charset="-122"/>
                <a:cs typeface="Aptos" pitchFamily="34" charset="-120"/>
              </a:rPr>
              <a:t>The church’s unity is a witness now and a preview of the coming multitude before the Lamb.</a:t>
            </a:r>
            <a:endParaRPr lang="en-US" sz="2100" dirty="0"/>
          </a:p>
        </p:txBody>
      </p:sp>
      <p:sp>
        <p:nvSpPr>
          <p:cNvPr id="7" name="Shape 4"/>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8" name="Text 5"/>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2034"/>
        </a:solidFill>
      </p:bgPr>
    </p:bg>
    <p:spTree>
      <p:nvGrpSpPr>
        <p:cNvPr id="1" name=""/>
        <p:cNvGrpSpPr/>
        <p:nvPr/>
      </p:nvGrpSpPr>
      <p:grpSpPr>
        <a:xfrm>
          <a:off x="0" y="0"/>
          <a:ext cx="0" cy="0"/>
          <a:chOff x="0" y="0"/>
          <a:chExt cx="0" cy="0"/>
        </a:xfrm>
      </p:grpSpPr>
      <p:pic>
        <p:nvPicPr>
          <p:cNvPr id="2" name="Image 0" descr="/mnt/data/christ_unity_work/visual_5.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1725">
              <a:alpha val="52000"/>
            </a:srgbClr>
          </a:solidFill>
          <a:ln w="12700">
            <a:solidFill>
              <a:srgbClr val="0B1725">
                <a:alpha val="0"/>
              </a:srgbClr>
            </a:solidFill>
            <a:prstDash val="solid"/>
          </a:ln>
        </p:spPr>
      </p:sp>
      <p:sp>
        <p:nvSpPr>
          <p:cNvPr id="4" name="Text 1"/>
          <p:cNvSpPr/>
          <p:nvPr/>
        </p:nvSpPr>
        <p:spPr>
          <a:xfrm>
            <a:off x="1097280" y="1051560"/>
            <a:ext cx="9966960" cy="548640"/>
          </a:xfrm>
          <a:prstGeom prst="rect">
            <a:avLst/>
          </a:prstGeom>
          <a:noFill/>
          <a:ln/>
        </p:spPr>
        <p:txBody>
          <a:bodyPr wrap="square" lIns="0" tIns="0" rIns="0" bIns="0" rtlCol="0" anchor="ctr"/>
          <a:lstStyle/>
          <a:p>
            <a:pPr algn="ctr" indent="0" marL="0">
              <a:buNone/>
            </a:pPr>
            <a:r>
              <a:rPr lang="en-US" sz="3600" b="1" dirty="0">
                <a:solidFill>
                  <a:srgbClr val="FFFFFF"/>
                </a:solidFill>
                <a:latin typeface="Aptos Display" pitchFamily="34" charset="0"/>
                <a:ea typeface="Aptos Display" pitchFamily="34" charset="-122"/>
                <a:cs typeface="Aptos Display" pitchFamily="34" charset="-120"/>
              </a:rPr>
              <a:t>Closing Prayer</a:t>
            </a:r>
            <a:endParaRPr lang="en-US" sz="3600" dirty="0"/>
          </a:p>
        </p:txBody>
      </p:sp>
      <p:sp>
        <p:nvSpPr>
          <p:cNvPr id="5" name="Shape 2"/>
          <p:cNvSpPr/>
          <p:nvPr/>
        </p:nvSpPr>
        <p:spPr>
          <a:xfrm>
            <a:off x="4892040" y="1783080"/>
            <a:ext cx="2423160" cy="0"/>
          </a:xfrm>
          <a:prstGeom prst="line">
            <a:avLst/>
          </a:prstGeom>
          <a:noFill/>
          <a:ln w="25400">
            <a:solidFill>
              <a:srgbClr val="F2C76E"/>
            </a:solidFill>
            <a:prstDash val="solid"/>
          </a:ln>
        </p:spPr>
      </p:sp>
      <p:sp>
        <p:nvSpPr>
          <p:cNvPr id="6" name="Shape 3"/>
          <p:cNvSpPr/>
          <p:nvPr/>
        </p:nvSpPr>
        <p:spPr>
          <a:xfrm>
            <a:off x="1828800" y="2148840"/>
            <a:ext cx="8549640" cy="2240280"/>
          </a:xfrm>
          <a:prstGeom prst="roundRect">
            <a:avLst>
              <a:gd name="adj" fmla="val 3265"/>
            </a:avLst>
          </a:prstGeom>
          <a:solidFill>
            <a:srgbClr val="0F2233">
              <a:alpha val="90000"/>
            </a:srgbClr>
          </a:solidFill>
          <a:ln w="12700">
            <a:solidFill>
              <a:srgbClr val="F2C76E">
                <a:alpha val="50000"/>
              </a:srgbClr>
            </a:solidFill>
            <a:prstDash val="solid"/>
          </a:ln>
        </p:spPr>
      </p:sp>
      <p:sp>
        <p:nvSpPr>
          <p:cNvPr id="7" name="Text 4"/>
          <p:cNvSpPr/>
          <p:nvPr/>
        </p:nvSpPr>
        <p:spPr>
          <a:xfrm>
            <a:off x="2148840" y="2450592"/>
            <a:ext cx="7909560" cy="1444752"/>
          </a:xfrm>
          <a:prstGeom prst="rect">
            <a:avLst/>
          </a:prstGeom>
          <a:noFill/>
          <a:ln/>
        </p:spPr>
        <p:txBody>
          <a:bodyPr wrap="square" lIns="635" tIns="635" rIns="635" bIns="635" rtlCol="0" anchor="ctr">
            <a:normAutofit/>
          </a:bodyPr>
          <a:lstStyle/>
          <a:p>
            <a:pPr algn="ctr" indent="0" marL="0">
              <a:buNone/>
            </a:pPr>
            <a:r>
              <a:rPr lang="en-US" sz="1800" dirty="0">
                <a:solidFill>
                  <a:srgbClr val="F7F0E2"/>
                </a:solidFill>
                <a:latin typeface="Aptos" pitchFamily="34" charset="0"/>
                <a:ea typeface="Aptos" pitchFamily="34" charset="-122"/>
                <a:cs typeface="Aptos" pitchFamily="34" charset="-120"/>
              </a:rPr>
              <a:t>Lord Jesus Christ, you are our peace. Make us one in you. Forgive what divides us, heal what sin has wounded, and teach us to receive your people as family until every nation worships before the Lamb. Amen.</a:t>
            </a:r>
            <a:endParaRPr lang="en-US" sz="1800" dirty="0"/>
          </a:p>
        </p:txBody>
      </p:sp>
      <p:sp>
        <p:nvSpPr>
          <p:cNvPr id="8" name="Shape 5"/>
          <p:cNvSpPr/>
          <p:nvPr/>
        </p:nvSpPr>
        <p:spPr>
          <a:xfrm>
            <a:off x="0" y="6547104"/>
            <a:ext cx="12191695" cy="310896"/>
          </a:xfrm>
          <a:prstGeom prst="rect">
            <a:avLst/>
          </a:prstGeom>
          <a:solidFill>
            <a:srgbClr val="0B1725">
              <a:alpha val="75000"/>
            </a:srgbClr>
          </a:solidFill>
          <a:ln w="12700">
            <a:solidFill>
              <a:srgbClr val="0B1725">
                <a:alpha val="0"/>
              </a:srgbClr>
            </a:solidFill>
            <a:prstDash val="solid"/>
          </a:ln>
        </p:spPr>
      </p:sp>
      <p:sp>
        <p:nvSpPr>
          <p:cNvPr id="9" name="Text 6"/>
          <p:cNvSpPr/>
          <p:nvPr/>
        </p:nvSpPr>
        <p:spPr>
          <a:xfrm>
            <a:off x="502920" y="6473952"/>
            <a:ext cx="5212080" cy="91440"/>
          </a:xfrm>
          <a:prstGeom prst="rect">
            <a:avLst/>
          </a:prstGeom>
          <a:noFill/>
          <a:ln/>
        </p:spPr>
        <p:txBody>
          <a:bodyPr wrap="square" lIns="0" tIns="0" rIns="0" bIns="0" rtlCol="0" anchor="ctr">
            <a:normAutofit/>
          </a:bodyPr>
          <a:lstStyle/>
          <a:p>
            <a:pPr indent="0" marL="0">
              <a:buNone/>
            </a:pPr>
            <a:r>
              <a:rPr lang="en-US" sz="550" dirty="0">
                <a:solidFill>
                  <a:srgbClr val="D7DEE5"/>
                </a:solidFill>
                <a:latin typeface="Aptos" pitchFamily="34" charset="0"/>
                <a:ea typeface="Aptos" pitchFamily="34" charset="-122"/>
                <a:cs typeface="Aptos" pitchFamily="34" charset="-120"/>
              </a:rPr>
              <a:t>Prepared for teaching and small group use - hymninfo.com</a:t>
            </a:r>
            <a:endParaRPr lang="en-US" sz="550" dirty="0"/>
          </a:p>
        </p:txBody>
      </p:sp>
      <p:sp>
        <p:nvSpPr>
          <p:cNvPr id="10" name="Text 7"/>
          <p:cNvSpPr/>
          <p:nvPr/>
        </p:nvSpPr>
        <p:spPr>
          <a:xfrm>
            <a:off x="5989320" y="6455664"/>
            <a:ext cx="5440680" cy="91440"/>
          </a:xfrm>
          <a:prstGeom prst="rect">
            <a:avLst/>
          </a:prstGeom>
          <a:noFill/>
          <a:ln/>
        </p:spPr>
        <p:txBody>
          <a:bodyPr wrap="square" lIns="0" tIns="0" rIns="0" bIns="0" rtlCol="0" anchor="ctr">
            <a:normAutofit/>
          </a:bodyPr>
          <a:lstStyle/>
          <a:p>
            <a:pPr algn="r" indent="0" marL="0">
              <a:buNone/>
            </a:pPr>
            <a:r>
              <a:rPr lang="en-US" sz="450" dirty="0">
                <a:solidFill>
                  <a:srgbClr val="D7DEE5"/>
                </a:solidFill>
                <a:latin typeface="Aptos" pitchFamily="34" charset="0"/>
                <a:ea typeface="Aptos" pitchFamily="34" charset="-122"/>
                <a:cs typeface="Aptos" pitchFamily="34" charset="-120"/>
              </a:rPr>
              <a:t>© HymnInfo.com. Free for personal, church, classroom, and small-group teaching use. Please do not sell, repost, or redistribute as downloadable files without permission.</a:t>
            </a:r>
            <a:endParaRPr lang="en-US" sz="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HymnInfo.com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Christ There Is No East or West Teaching Guide</dc:title>
  <dc:subject>Hymn study resource</dc:subject>
  <dc:creator>HymnInfo.com</dc:creator>
  <cp:lastModifiedBy>HymnInfo.com</cp:lastModifiedBy>
  <cp:revision>1</cp:revision>
  <dcterms:created xsi:type="dcterms:W3CDTF">2026-07-08T05:31:17Z</dcterms:created>
  <dcterms:modified xsi:type="dcterms:W3CDTF">2026-07-08T05:31:17Z</dcterms:modified>
</cp:coreProperties>
</file>