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4630400" cy="82296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40080" y="777240"/>
            <a:ext cx="6949440" cy="571500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143000"/>
            <a:ext cx="64008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400" b="1">
                <a:solidFill>
                  <a:srgbClr val="F8F2E4"/>
                </a:solidFill>
                <a:latin typeface="Aptos"/>
              </a:rPr>
              <a:t>Jesus Is All the World to 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6112" y="2240280"/>
            <a:ext cx="603504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0">
                <a:solidFill>
                  <a:srgbClr val="DED3BF"/>
                </a:solidFill>
                <a:latin typeface="Aptos"/>
              </a:rPr>
              <a:t>A hymn study on Christ as life, joy, strength, friend, guide, and eternal hope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112" y="2971800"/>
            <a:ext cx="6172200" cy="2103120"/>
          </a:xfrm>
          <a:prstGeom prst="rect">
            <a:avLst/>
          </a:prstGeom>
          <a:noFill/>
        </p:spPr>
        <p:txBody>
          <a:bodyPr wrap="square" lIns="54864" rIns="54864" tIns="18288" bIns="18288">
            <a:spAutoFit/>
          </a:bodyPr>
          <a:lstStyle/>
          <a:p>
            <a:pPr>
              <a:spcAft>
                <a:spcPts val="600"/>
              </a:spcAft>
              <a:defRPr sz="1500"/>
            </a:pPr>
            <a:r>
              <a:rPr sz="1500">
                <a:solidFill>
                  <a:srgbClr val="F8F2E4"/>
                </a:solidFill>
                <a:latin typeface="Aptos"/>
              </a:rPr>
              <a:t>• First line: Jesus is all the world to me</a:t>
            </a:r>
          </a:p>
          <a:p>
            <a:pPr>
              <a:spcAft>
                <a:spcPts val="600"/>
              </a:spcAft>
              <a:defRPr sz="1500"/>
            </a:pPr>
            <a:r>
              <a:rPr sz="1500">
                <a:solidFill>
                  <a:srgbClr val="F8F2E4"/>
                </a:solidFill>
                <a:latin typeface="Aptos"/>
              </a:rPr>
              <a:t>• Words and music: Will Lamartine Thompson</a:t>
            </a:r>
          </a:p>
          <a:p>
            <a:pPr>
              <a:spcAft>
                <a:spcPts val="600"/>
              </a:spcAft>
              <a:defRPr sz="1500"/>
            </a:pPr>
            <a:r>
              <a:rPr sz="1500">
                <a:solidFill>
                  <a:srgbClr val="F8F2E4"/>
                </a:solidFill>
                <a:latin typeface="Aptos"/>
              </a:rPr>
              <a:t>• Tune: ELIZABETH | Year: 1904</a:t>
            </a:r>
          </a:p>
          <a:p>
            <a:pPr>
              <a:spcAft>
                <a:spcPts val="600"/>
              </a:spcAft>
              <a:defRPr sz="1500"/>
            </a:pPr>
            <a:r>
              <a:rPr sz="1500">
                <a:solidFill>
                  <a:srgbClr val="F8F2E4"/>
                </a:solidFill>
                <a:latin typeface="Aptos"/>
              </a:rPr>
              <a:t>• Primary Scripture: Philippians 3:8-9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3. Loyalty, Guidance, and Daily Trust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68680" y="1600200"/>
            <a:ext cx="7406640" cy="429768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234440" y="1965960"/>
            <a:ext cx="667512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100" b="0">
                <a:solidFill>
                  <a:srgbClr val="F8F2E4"/>
                </a:solidFill>
                <a:latin typeface="Aptos"/>
              </a:rPr>
              <a:t>The third movement turns gratitude into loyalty. Because Christ is true, the believer desires to be true to Christ in ordinary choices, unseen moments, and long obedience.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40" y="4343400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E2B153"/>
                </a:solidFill>
                <a:latin typeface="Aptos"/>
              </a:rPr>
              <a:t>Scripture connections: John 15:5, Colossians 3:1-4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961120" y="1828800"/>
            <a:ext cx="4480560" cy="361188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0" y="2148840"/>
            <a:ext cx="3749039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E2B153"/>
                </a:solidFill>
                <a:latin typeface="Aptos"/>
              </a:rPr>
              <a:t>Teaching emphasis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0" y="2743200"/>
            <a:ext cx="37033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>
                <a:solidFill>
                  <a:srgbClr val="F8F2E4"/>
                </a:solidFill>
                <a:latin typeface="Aptos"/>
              </a:rPr>
              <a:t>Connect devotion with daily habits: prayer, Scripture, obedience, witness, and dependence.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4. Present Friendship and Eternal Hope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68680" y="1600200"/>
            <a:ext cx="7406640" cy="429768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234440" y="1965960"/>
            <a:ext cx="667512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100" b="0">
                <a:solidFill>
                  <a:srgbClr val="F8F2E4"/>
                </a:solidFill>
                <a:latin typeface="Aptos"/>
              </a:rPr>
              <a:t>The final movement looks beyond the passing days of earthly life. The friend who sustains believers now will not abandon them at death; he is their eternal hope.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40" y="4343400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E2B153"/>
                </a:solidFill>
                <a:latin typeface="Aptos"/>
              </a:rPr>
              <a:t>Scripture connections: John 14:6, Colossians 3:4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961120" y="1828800"/>
            <a:ext cx="4480560" cy="361188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0" y="2148840"/>
            <a:ext cx="3749039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E2B153"/>
                </a:solidFill>
                <a:latin typeface="Aptos"/>
              </a:rPr>
              <a:t>Teaching emphasis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0" y="2743200"/>
            <a:ext cx="37033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>
                <a:solidFill>
                  <a:srgbClr val="F8F2E4"/>
                </a:solidFill>
                <a:latin typeface="Aptos"/>
              </a:rPr>
              <a:t>Use this section gently in pastoral care, funerals, and conversations about Christian hope.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The Recurring Testimony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52728"/>
            <a:ext cx="131673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DED3BF"/>
                </a:solidFill>
                <a:latin typeface="Aptos"/>
              </a:rPr>
              <a:t>The hymn returns again and again to Christ as friend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1560" y="1691640"/>
            <a:ext cx="5669280" cy="406908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17320" y="2057400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100" b="1">
                <a:solidFill>
                  <a:srgbClr val="E2B153"/>
                </a:solidFill>
                <a:latin typeface="Aptos"/>
              </a:rPr>
              <a:t>How the repeated idea works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2606040"/>
            <a:ext cx="4846320" cy="2560320"/>
          </a:xfrm>
          <a:prstGeom prst="rect">
            <a:avLst/>
          </a:prstGeom>
          <a:noFill/>
        </p:spPr>
        <p:txBody>
          <a:bodyPr wrap="square" lIns="54864" rIns="54864" tIns="18288" bIns="18288">
            <a:spAutoFit/>
          </a:bodyPr>
          <a:lstStyle/>
          <a:p>
            <a:pPr>
              <a:spcAft>
                <a:spcPts val="600"/>
              </a:spcAft>
              <a:defRPr sz="1600"/>
            </a:pPr>
            <a:r>
              <a:rPr sz="1600">
                <a:solidFill>
                  <a:srgbClr val="F8F2E4"/>
                </a:solidFill>
                <a:latin typeface="Aptos"/>
              </a:rPr>
              <a:t>• It personalizes doctrine without weakening it.</a:t>
            </a:r>
          </a:p>
          <a:p>
            <a:pPr>
              <a:spcAft>
                <a:spcPts val="600"/>
              </a:spcAft>
              <a:defRPr sz="1600"/>
            </a:pPr>
            <a:r>
              <a:rPr sz="1600">
                <a:solidFill>
                  <a:srgbClr val="F8F2E4"/>
                </a:solidFill>
                <a:latin typeface="Aptos"/>
              </a:rPr>
              <a:t>• It turns confession into prayer and testimony.</a:t>
            </a:r>
          </a:p>
          <a:p>
            <a:pPr>
              <a:spcAft>
                <a:spcPts val="600"/>
              </a:spcAft>
              <a:defRPr sz="1600"/>
            </a:pPr>
            <a:r>
              <a:rPr sz="1600">
                <a:solidFill>
                  <a:srgbClr val="F8F2E4"/>
                </a:solidFill>
                <a:latin typeface="Aptos"/>
              </a:rPr>
              <a:t>• It keeps the hymn warm, simple, and memorable.</a:t>
            </a:r>
          </a:p>
          <a:p>
            <a:pPr>
              <a:spcAft>
                <a:spcPts val="600"/>
              </a:spcAft>
              <a:defRPr sz="1600"/>
            </a:pPr>
            <a:r>
              <a:rPr sz="1600">
                <a:solidFill>
                  <a:srgbClr val="F8F2E4"/>
                </a:solidFill>
                <a:latin typeface="Aptos"/>
              </a:rPr>
              <a:t>• It teaches that Christ’s friendship is steady, not seasonal.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43800" y="1965960"/>
            <a:ext cx="5760720" cy="342900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955279" y="2331720"/>
            <a:ext cx="48920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100" b="1">
                <a:solidFill>
                  <a:srgbClr val="E2B153"/>
                </a:solidFill>
                <a:latin typeface="Aptos"/>
              </a:rPr>
              <a:t>Pastoral note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55279" y="2880360"/>
            <a:ext cx="475488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0">
                <a:solidFill>
                  <a:srgbClr val="F8F2E4"/>
                </a:solidFill>
                <a:latin typeface="Aptos"/>
              </a:rPr>
              <a:t>Friendship language must be taught with reverence. Jesus is not less than Lord because he is friend; he is the faithful Lord who draws near to his people.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Theological Themes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52728"/>
            <a:ext cx="131673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DED3BF"/>
                </a:solidFill>
                <a:latin typeface="Aptos"/>
              </a:rPr>
              <a:t>Six truths the hymn helps the church sing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68680" y="1691640"/>
            <a:ext cx="4160520" cy="15087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19202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E2B153"/>
                </a:solidFill>
                <a:latin typeface="Aptos"/>
              </a:rPr>
              <a:t>Christ-centered life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2350008"/>
            <a:ext cx="356616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50" b="0">
                <a:solidFill>
                  <a:srgbClr val="F8F2E4"/>
                </a:solidFill>
                <a:latin typeface="Aptos"/>
              </a:rPr>
              <a:t>All of life finds its meaning in Christ.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40680" y="1691640"/>
            <a:ext cx="4160520" cy="15087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715000" y="19202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E2B153"/>
                </a:solidFill>
                <a:latin typeface="Aptos"/>
              </a:rPr>
              <a:t>Abiding dependence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0" y="2350008"/>
            <a:ext cx="356616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50" b="0">
                <a:solidFill>
                  <a:srgbClr val="F8F2E4"/>
                </a:solidFill>
                <a:latin typeface="Aptos"/>
              </a:rPr>
              <a:t>Fruitful faith depends on remaining in him.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012680" y="1691640"/>
            <a:ext cx="4160520" cy="15087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287000" y="19202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E2B153"/>
                </a:solidFill>
                <a:latin typeface="Aptos"/>
              </a:rPr>
              <a:t>Assurance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87000" y="2350008"/>
            <a:ext cx="356616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50" b="0">
                <a:solidFill>
                  <a:srgbClr val="F8F2E4"/>
                </a:solidFill>
                <a:latin typeface="Aptos"/>
              </a:rPr>
              <a:t>The Savior remains faithful through every season.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68680" y="3840480"/>
            <a:ext cx="4160520" cy="15087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43000" y="406908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E2B153"/>
                </a:solidFill>
                <a:latin typeface="Aptos"/>
              </a:rPr>
              <a:t>Providence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43000" y="4498848"/>
            <a:ext cx="356616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50" b="0">
                <a:solidFill>
                  <a:srgbClr val="F8F2E4"/>
                </a:solidFill>
                <a:latin typeface="Aptos"/>
              </a:rPr>
              <a:t>Christ guides, sustains, and blesses his people.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40680" y="3840480"/>
            <a:ext cx="4160520" cy="15087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715000" y="406908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E2B153"/>
                </a:solidFill>
                <a:latin typeface="Aptos"/>
              </a:rPr>
              <a:t>Devotion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15000" y="4498848"/>
            <a:ext cx="356616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50" b="0">
                <a:solidFill>
                  <a:srgbClr val="F8F2E4"/>
                </a:solidFill>
                <a:latin typeface="Aptos"/>
              </a:rPr>
              <a:t>Love for Christ becomes loyalty in daily life.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012680" y="3840480"/>
            <a:ext cx="4160520" cy="15087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287000" y="406908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E2B153"/>
                </a:solidFill>
                <a:latin typeface="Aptos"/>
              </a:rPr>
              <a:t>Eternal hope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287000" y="4498848"/>
            <a:ext cx="356616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50" b="0">
                <a:solidFill>
                  <a:srgbClr val="F8F2E4"/>
                </a:solidFill>
                <a:latin typeface="Aptos"/>
              </a:rPr>
              <a:t>The friendship of Christ carries believers beyond death.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Literary and Musical Observations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52728"/>
            <a:ext cx="131673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DED3BF"/>
                </a:solidFill>
                <a:latin typeface="Aptos"/>
              </a:rPr>
              <a:t>Simple words carrying deep devotion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691640"/>
            <a:ext cx="6172200" cy="4389120"/>
          </a:xfrm>
          <a:prstGeom prst="rect">
            <a:avLst/>
          </a:prstGeom>
          <a:noFill/>
        </p:spPr>
        <p:txBody>
          <a:bodyPr wrap="square" lIns="54864" rIns="54864" tIns="18288" bIns="18288">
            <a:spAutoFit/>
          </a:bodyPr>
          <a:lstStyle/>
          <a:p>
            <a:pPr>
              <a:spcAft>
                <a:spcPts val="600"/>
              </a:spcAft>
              <a:defRPr sz="1700"/>
            </a:pPr>
            <a:r>
              <a:rPr sz="1700">
                <a:solidFill>
                  <a:srgbClr val="F8F2E4"/>
                </a:solidFill>
                <a:latin typeface="Aptos"/>
              </a:rPr>
              <a:t>• The text uses personal testimony rather than extended argument.</a:t>
            </a:r>
          </a:p>
          <a:p>
            <a:pPr>
              <a:spcAft>
                <a:spcPts val="600"/>
              </a:spcAft>
              <a:defRPr sz="1700"/>
            </a:pPr>
            <a:r>
              <a:rPr sz="1700">
                <a:solidFill>
                  <a:srgbClr val="F8F2E4"/>
                </a:solidFill>
                <a:latin typeface="Aptos"/>
              </a:rPr>
              <a:t>• It moves from present trust to future hope.</a:t>
            </a:r>
          </a:p>
          <a:p>
            <a:pPr>
              <a:spcAft>
                <a:spcPts val="600"/>
              </a:spcAft>
              <a:defRPr sz="1700"/>
            </a:pPr>
            <a:r>
              <a:rPr sz="1700">
                <a:solidFill>
                  <a:srgbClr val="F8F2E4"/>
                </a:solidFill>
                <a:latin typeface="Aptos"/>
              </a:rPr>
              <a:t>• The repeated friendship language gives the hymn a clear emotional center.</a:t>
            </a:r>
          </a:p>
          <a:p>
            <a:pPr>
              <a:spcAft>
                <a:spcPts val="600"/>
              </a:spcAft>
              <a:defRPr sz="1700"/>
            </a:pPr>
            <a:r>
              <a:rPr sz="1700">
                <a:solidFill>
                  <a:srgbClr val="F8F2E4"/>
                </a:solidFill>
                <a:latin typeface="Aptos"/>
              </a:rPr>
              <a:t>• The tone is affectionate, steady, and accessible.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680960" y="1828800"/>
            <a:ext cx="5486400" cy="388620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92440" y="2148840"/>
            <a:ext cx="47091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E2B153"/>
                </a:solidFill>
                <a:latin typeface="Aptos"/>
              </a:rPr>
              <a:t>Tune: ELIZABETH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2440" y="2697480"/>
            <a:ext cx="457200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>
                <a:solidFill>
                  <a:srgbClr val="F8F2E4"/>
                </a:solidFill>
                <a:latin typeface="Aptos"/>
              </a:rPr>
              <a:t>Thompson’s melody supports a warm testimonial style. It should be sung with gentle confidence, not rushed sentimentality. Its accessible shape works well for congregational singing and personal devotion.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Pastoral and Worship 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52728"/>
            <a:ext cx="131673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DED3BF"/>
                </a:solidFill>
                <a:latin typeface="Aptos"/>
              </a:rPr>
              <a:t>Where this hymn serves the church well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68680" y="1600200"/>
            <a:ext cx="6035040" cy="10515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1764792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E2B153"/>
                </a:solidFill>
                <a:latin typeface="Aptos"/>
              </a:rPr>
              <a:t>Assurance services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208483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0">
                <a:solidFill>
                  <a:srgbClr val="F8F2E4"/>
                </a:solidFill>
                <a:latin typeface="Aptos"/>
              </a:rPr>
              <a:t>Use when the church needs to confess Christ’s nearness and faithfulness.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406640" y="1600200"/>
            <a:ext cx="6035040" cy="10515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680960" y="1764792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E2B153"/>
                </a:solidFill>
                <a:latin typeface="Aptos"/>
              </a:rPr>
              <a:t>Thanksgiving and testimony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0960" y="208483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0">
                <a:solidFill>
                  <a:srgbClr val="F8F2E4"/>
                </a:solidFill>
                <a:latin typeface="Aptos"/>
              </a:rPr>
              <a:t>Use after personal testimonies or sermons on gratitude.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8680" y="3246120"/>
            <a:ext cx="6035040" cy="10515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43000" y="3410712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E2B153"/>
                </a:solidFill>
                <a:latin typeface="Aptos"/>
              </a:rPr>
              <a:t>Pastoral care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3000" y="373075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0">
                <a:solidFill>
                  <a:srgbClr val="F8F2E4"/>
                </a:solidFill>
                <a:latin typeface="Aptos"/>
              </a:rPr>
              <a:t>Use gently with those facing weakness, grief, or uncertainty.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406640" y="3246120"/>
            <a:ext cx="6035040" cy="10515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680960" y="3410712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E2B153"/>
                </a:solidFill>
                <a:latin typeface="Aptos"/>
              </a:rPr>
              <a:t>Discipleship teaching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80960" y="373075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0">
                <a:solidFill>
                  <a:srgbClr val="F8F2E4"/>
                </a:solidFill>
                <a:latin typeface="Aptos"/>
              </a:rPr>
              <a:t>Use to discuss loyalty, abiding, and daily trust.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68680" y="4892040"/>
            <a:ext cx="6035040" cy="10515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43000" y="5056631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E2B153"/>
                </a:solidFill>
                <a:latin typeface="Aptos"/>
              </a:rPr>
              <a:t>Funeral or memorial contexts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43000" y="53766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0">
                <a:solidFill>
                  <a:srgbClr val="F8F2E4"/>
                </a:solidFill>
                <a:latin typeface="Aptos"/>
              </a:rPr>
              <a:t>Use where present comfort and eternal hope must be held together.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406640" y="4892040"/>
            <a:ext cx="6035040" cy="10515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680960" y="5056631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E2B153"/>
                </a:solidFill>
                <a:latin typeface="Aptos"/>
              </a:rPr>
              <a:t>Choir or congregation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80960" y="53766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0">
                <a:solidFill>
                  <a:srgbClr val="F8F2E4"/>
                </a:solidFill>
                <a:latin typeface="Aptos"/>
              </a:rPr>
              <a:t>Sing with clarity and warmth so the testimony remains prayerful.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Teaching Questions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52728"/>
            <a:ext cx="131673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DED3BF"/>
                </a:solidFill>
                <a:latin typeface="Aptos"/>
              </a:rPr>
              <a:t>Move from observation to faith and 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1691640"/>
            <a:ext cx="12344400" cy="5120640"/>
          </a:xfrm>
          <a:prstGeom prst="rect">
            <a:avLst/>
          </a:prstGeom>
          <a:noFill/>
        </p:spPr>
        <p:txBody>
          <a:bodyPr wrap="square" lIns="54864" rIns="54864" tIns="18288" bIns="18288">
            <a:spAutoFit/>
          </a:bodyPr>
          <a:lstStyle/>
          <a:p>
            <a:pPr>
              <a:spcAft>
                <a:spcPts val="600"/>
              </a:spcAft>
              <a:defRPr sz="1800"/>
            </a:pPr>
            <a:r>
              <a:rPr sz="1800">
                <a:solidFill>
                  <a:srgbClr val="F8F2E4"/>
                </a:solidFill>
                <a:latin typeface="Aptos"/>
              </a:rPr>
              <a:t>• What titles or roles for Jesus are emphasized in the hymn?</a:t>
            </a:r>
          </a:p>
          <a:p>
            <a:pPr>
              <a:spcAft>
                <a:spcPts val="600"/>
              </a:spcAft>
              <a:defRPr sz="1800"/>
            </a:pPr>
            <a:r>
              <a:rPr sz="1800">
                <a:solidFill>
                  <a:srgbClr val="F8F2E4"/>
                </a:solidFill>
                <a:latin typeface="Aptos"/>
              </a:rPr>
              <a:t>• Which Scripture passage best deepens your understanding of the hymn?</a:t>
            </a:r>
          </a:p>
          <a:p>
            <a:pPr>
              <a:spcAft>
                <a:spcPts val="600"/>
              </a:spcAft>
              <a:defRPr sz="1800"/>
            </a:pPr>
            <a:r>
              <a:rPr sz="1800">
                <a:solidFill>
                  <a:srgbClr val="F8F2E4"/>
                </a:solidFill>
                <a:latin typeface="Aptos"/>
              </a:rPr>
              <a:t>• How does the hymn speak to sadness, weakness, and trial?</a:t>
            </a:r>
          </a:p>
          <a:p>
            <a:pPr>
              <a:spcAft>
                <a:spcPts val="600"/>
              </a:spcAft>
              <a:defRPr sz="1800"/>
            </a:pPr>
            <a:r>
              <a:rPr sz="1800">
                <a:solidFill>
                  <a:srgbClr val="F8F2E4"/>
                </a:solidFill>
                <a:latin typeface="Aptos"/>
              </a:rPr>
              <a:t>• Why does the language of friendship with Christ matter pastorally?</a:t>
            </a:r>
          </a:p>
          <a:p>
            <a:pPr>
              <a:spcAft>
                <a:spcPts val="600"/>
              </a:spcAft>
              <a:defRPr sz="1800"/>
            </a:pPr>
            <a:r>
              <a:rPr sz="1800">
                <a:solidFill>
                  <a:srgbClr val="F8F2E4"/>
                </a:solidFill>
                <a:latin typeface="Aptos"/>
              </a:rPr>
              <a:t>• What would it mean for our church to sing this as a shared testimony?</a:t>
            </a:r>
          </a:p>
          <a:p>
            <a:pPr>
              <a:spcAft>
                <a:spcPts val="600"/>
              </a:spcAft>
              <a:defRPr sz="1800"/>
            </a:pPr>
            <a:r>
              <a:rPr sz="1800">
                <a:solidFill>
                  <a:srgbClr val="F8F2E4"/>
                </a:solidFill>
                <a:latin typeface="Aptos"/>
              </a:rPr>
              <a:t>• Where do you need to trust Jesus as life, strength, guide, and hope this week?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Application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52728"/>
            <a:ext cx="131673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DED3BF"/>
                </a:solidFill>
                <a:latin typeface="Aptos"/>
              </a:rPr>
              <a:t>Turning song into discipleship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920240"/>
            <a:ext cx="2286000" cy="35661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15568" y="2240280"/>
            <a:ext cx="1874519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>
                <a:solidFill>
                  <a:srgbClr val="E2B153"/>
                </a:solidFill>
                <a:latin typeface="Aptos"/>
              </a:rPr>
              <a:t>Name your need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3856" y="2788920"/>
            <a:ext cx="182880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50" b="0">
                <a:solidFill>
                  <a:srgbClr val="F8F2E4"/>
                </a:solidFill>
                <a:latin typeface="Aptos"/>
              </a:rPr>
              <a:t>Where are you tempted to seek life apart from Christ?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11880" y="1920240"/>
            <a:ext cx="2286000" cy="35661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813048" y="2240280"/>
            <a:ext cx="1874519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>
                <a:solidFill>
                  <a:srgbClr val="E2B153"/>
                </a:solidFill>
                <a:latin typeface="Aptos"/>
              </a:rPr>
              <a:t>Abide daily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31336" y="2788920"/>
            <a:ext cx="182880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50" b="0">
                <a:solidFill>
                  <a:srgbClr val="F8F2E4"/>
                </a:solidFill>
                <a:latin typeface="Aptos"/>
              </a:rPr>
              <a:t>Set aside a regular time to remain in Christ through Scripture and prayer.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09360" y="1920240"/>
            <a:ext cx="2286000" cy="35661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10528" y="2240280"/>
            <a:ext cx="1874519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>
                <a:solidFill>
                  <a:srgbClr val="E2B153"/>
                </a:solidFill>
                <a:latin typeface="Aptos"/>
              </a:rPr>
              <a:t>Practice gratitude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28816" y="2788920"/>
            <a:ext cx="182880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50" b="0">
                <a:solidFill>
                  <a:srgbClr val="F8F2E4"/>
                </a:solidFill>
                <a:latin typeface="Aptos"/>
              </a:rPr>
              <a:t>Thank Christ for specific mercies rather than vague blessings.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06840" y="1920240"/>
            <a:ext cx="2286000" cy="35661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208008" y="2240280"/>
            <a:ext cx="1874519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>
                <a:solidFill>
                  <a:srgbClr val="E2B153"/>
                </a:solidFill>
                <a:latin typeface="Aptos"/>
              </a:rPr>
              <a:t>Walk in loyalty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226296" y="2788920"/>
            <a:ext cx="182880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50" b="0">
                <a:solidFill>
                  <a:srgbClr val="F8F2E4"/>
                </a:solidFill>
                <a:latin typeface="Aptos"/>
              </a:rPr>
              <a:t>Choose one concrete act of obedience this week.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1704320" y="1920240"/>
            <a:ext cx="2286000" cy="35661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905488" y="2240280"/>
            <a:ext cx="1874519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>
                <a:solidFill>
                  <a:srgbClr val="E2B153"/>
                </a:solidFill>
                <a:latin typeface="Aptos"/>
              </a:rPr>
              <a:t>Offer comfort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923776" y="2788920"/>
            <a:ext cx="182880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50" b="0">
                <a:solidFill>
                  <a:srgbClr val="F8F2E4"/>
                </a:solidFill>
                <a:latin typeface="Aptos"/>
              </a:rPr>
              <a:t>Encourage someone with the truth of Christ’s faithful presence.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Suggested Lesson 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52728"/>
            <a:ext cx="131673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DED3BF"/>
                </a:solidFill>
                <a:latin typeface="Aptos"/>
              </a:rPr>
              <a:t>Two practical teaching options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60120" y="1691640"/>
            <a:ext cx="6035040" cy="438912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80160" y="2011680"/>
            <a:ext cx="5303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100" b="1">
                <a:solidFill>
                  <a:srgbClr val="E2B153"/>
                </a:solidFill>
                <a:latin typeface="Aptos"/>
              </a:rPr>
              <a:t>30-minute class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2606040"/>
            <a:ext cx="5303520" cy="2514600"/>
          </a:xfrm>
          <a:prstGeom prst="rect">
            <a:avLst/>
          </a:prstGeom>
          <a:noFill/>
        </p:spPr>
        <p:txBody>
          <a:bodyPr wrap="square" lIns="54864" rIns="54864" tIns="18288" bIns="18288">
            <a:spAutoFit/>
          </a:bodyPr>
          <a:lstStyle/>
          <a:p>
            <a:pPr>
              <a:spcAft>
                <a:spcPts val="600"/>
              </a:spcAft>
              <a:defRPr sz="1450"/>
            </a:pPr>
            <a:r>
              <a:rPr sz="1450">
                <a:solidFill>
                  <a:srgbClr val="F8F2E4"/>
                </a:solidFill>
                <a:latin typeface="Aptos"/>
              </a:rPr>
              <a:t>• 5 min - sing or read the first line and title</a:t>
            </a:r>
          </a:p>
          <a:p>
            <a:pPr>
              <a:spcAft>
                <a:spcPts val="600"/>
              </a:spcAft>
              <a:defRPr sz="1450"/>
            </a:pPr>
            <a:r>
              <a:rPr sz="1450">
                <a:solidFill>
                  <a:srgbClr val="F8F2E4"/>
                </a:solidFill>
                <a:latin typeface="Aptos"/>
              </a:rPr>
              <a:t>• 7 min - historical and hymn identity overview</a:t>
            </a:r>
          </a:p>
          <a:p>
            <a:pPr>
              <a:spcAft>
                <a:spcPts val="600"/>
              </a:spcAft>
              <a:defRPr sz="1450"/>
            </a:pPr>
            <a:r>
              <a:rPr sz="1450">
                <a:solidFill>
                  <a:srgbClr val="F8F2E4"/>
                </a:solidFill>
                <a:latin typeface="Aptos"/>
              </a:rPr>
              <a:t>• 10 min - Scripture: Philippians 3 and John 15</a:t>
            </a:r>
          </a:p>
          <a:p>
            <a:pPr>
              <a:spcAft>
                <a:spcPts val="600"/>
              </a:spcAft>
              <a:defRPr sz="1450"/>
            </a:pPr>
            <a:r>
              <a:rPr sz="1450">
                <a:solidFill>
                  <a:srgbClr val="F8F2E4"/>
                </a:solidFill>
                <a:latin typeface="Aptos"/>
              </a:rPr>
              <a:t>• 6 min - section summary and application</a:t>
            </a:r>
          </a:p>
          <a:p>
            <a:pPr>
              <a:spcAft>
                <a:spcPts val="600"/>
              </a:spcAft>
              <a:defRPr sz="1450"/>
            </a:pPr>
            <a:r>
              <a:rPr sz="1450">
                <a:solidFill>
                  <a:srgbClr val="F8F2E4"/>
                </a:solidFill>
                <a:latin typeface="Aptos"/>
              </a:rPr>
              <a:t>• 2 min - closing prayer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498079" y="1691640"/>
            <a:ext cx="6035040" cy="438912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18120" y="2011680"/>
            <a:ext cx="5303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100" b="1">
                <a:solidFill>
                  <a:srgbClr val="E2B153"/>
                </a:solidFill>
                <a:latin typeface="Aptos"/>
              </a:rPr>
              <a:t>60-minute class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8120" y="2606040"/>
            <a:ext cx="5303520" cy="2514600"/>
          </a:xfrm>
          <a:prstGeom prst="rect">
            <a:avLst/>
          </a:prstGeom>
          <a:noFill/>
        </p:spPr>
        <p:txBody>
          <a:bodyPr wrap="square" lIns="54864" rIns="54864" tIns="18288" bIns="18288">
            <a:spAutoFit/>
          </a:bodyPr>
          <a:lstStyle/>
          <a:p>
            <a:pPr>
              <a:spcAft>
                <a:spcPts val="600"/>
              </a:spcAft>
              <a:defRPr sz="1450"/>
            </a:pPr>
            <a:r>
              <a:rPr sz="1450">
                <a:solidFill>
                  <a:srgbClr val="F8F2E4"/>
                </a:solidFill>
                <a:latin typeface="Aptos"/>
              </a:rPr>
              <a:t>• 8 min - opening reflection and singing</a:t>
            </a:r>
          </a:p>
          <a:p>
            <a:pPr>
              <a:spcAft>
                <a:spcPts val="600"/>
              </a:spcAft>
              <a:defRPr sz="1450"/>
            </a:pPr>
            <a:r>
              <a:rPr sz="1450">
                <a:solidFill>
                  <a:srgbClr val="F8F2E4"/>
                </a:solidFill>
                <a:latin typeface="Aptos"/>
              </a:rPr>
              <a:t>• 10 min - background and tune discussion</a:t>
            </a:r>
          </a:p>
          <a:p>
            <a:pPr>
              <a:spcAft>
                <a:spcPts val="600"/>
              </a:spcAft>
              <a:defRPr sz="1450"/>
            </a:pPr>
            <a:r>
              <a:rPr sz="1450">
                <a:solidFill>
                  <a:srgbClr val="F8F2E4"/>
                </a:solidFill>
                <a:latin typeface="Aptos"/>
              </a:rPr>
              <a:t>• 18 min - Scripture foundations</a:t>
            </a:r>
          </a:p>
          <a:p>
            <a:pPr>
              <a:spcAft>
                <a:spcPts val="600"/>
              </a:spcAft>
              <a:defRPr sz="1450"/>
            </a:pPr>
            <a:r>
              <a:rPr sz="1450">
                <a:solidFill>
                  <a:srgbClr val="F8F2E4"/>
                </a:solidFill>
                <a:latin typeface="Aptos"/>
              </a:rPr>
              <a:t>• 14 min - hymn-section study</a:t>
            </a:r>
          </a:p>
          <a:p>
            <a:pPr>
              <a:spcAft>
                <a:spcPts val="600"/>
              </a:spcAft>
              <a:defRPr sz="1450"/>
            </a:pPr>
            <a:r>
              <a:rPr sz="1450">
                <a:solidFill>
                  <a:srgbClr val="F8F2E4"/>
                </a:solidFill>
                <a:latin typeface="Aptos"/>
              </a:rPr>
              <a:t>• 8 min - group application</a:t>
            </a:r>
          </a:p>
          <a:p>
            <a:pPr>
              <a:spcAft>
                <a:spcPts val="600"/>
              </a:spcAft>
              <a:defRPr sz="1450"/>
            </a:pPr>
            <a:r>
              <a:rPr sz="1450">
                <a:solidFill>
                  <a:srgbClr val="F8F2E4"/>
                </a:solidFill>
                <a:latin typeface="Aptos"/>
              </a:rPr>
              <a:t>• 2 min - prayer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840" y="1143000"/>
            <a:ext cx="126187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4000" b="1">
                <a:solidFill>
                  <a:srgbClr val="F8F2E4"/>
                </a:solidFill>
                <a:latin typeface="Aptos"/>
              </a:rPr>
              <a:t>Closing Summary and Prayer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57400" y="2148840"/>
            <a:ext cx="10515600" cy="31089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560320" y="2514600"/>
            <a:ext cx="95097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500" b="1">
                <a:solidFill>
                  <a:srgbClr val="F8F2E4"/>
                </a:solidFill>
                <a:latin typeface="Aptos"/>
              </a:rPr>
              <a:t>Jesus is not merely part of the believer’s world. He is life, strength, joy, friend, guide, and eternal hope.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886200"/>
            <a:ext cx="91440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000" b="0">
                <a:solidFill>
                  <a:srgbClr val="DED3BF"/>
                </a:solidFill>
                <a:latin typeface="Aptos"/>
              </a:rPr>
              <a:t>Lord Jesus, teach us to find our life in you. Keep us faithful in trial, grateful in blessing, and hopeful until we see you in glory. Amen.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6903720"/>
            <a:ext cx="120700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019" b="0">
                <a:solidFill>
                  <a:srgbClr val="DED3BF"/>
                </a:solidFill>
                <a:latin typeface="Aptos"/>
              </a:rP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Teaching Aim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52728"/>
            <a:ext cx="131673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DED3BF"/>
                </a:solidFill>
                <a:latin typeface="Aptos"/>
              </a:rPr>
              <a:t>What this session helps learners know, feel, and practice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011680"/>
            <a:ext cx="3474720" cy="42519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2423160" y="2487168"/>
            <a:ext cx="694944" cy="694944"/>
          </a:xfrm>
          <a:prstGeom prst="ellipse">
            <a:avLst/>
          </a:prstGeom>
          <a:solidFill>
            <a:srgbClr val="E2B1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423160" y="2633472"/>
            <a:ext cx="69494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122231"/>
                </a:solidFill>
                <a:latin typeface="Aptos"/>
              </a:rPr>
              <a:t>KNOW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8568" y="3310128"/>
            <a:ext cx="1024128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0">
                <a:solidFill>
                  <a:srgbClr val="F8F2E4"/>
                </a:solidFill>
                <a:latin typeface="Aptos"/>
              </a:rPr>
              <a:t>Understand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3794760"/>
            <a:ext cx="283464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800" b="0">
                <a:solidFill>
                  <a:srgbClr val="F8F2E4"/>
                </a:solidFill>
                <a:latin typeface="Aptos"/>
              </a:rPr>
              <a:t>Christ is not one blessing among many; he is the believer’s life and final treasure.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77840" y="2011680"/>
            <a:ext cx="3474720" cy="42519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995159" y="2487168"/>
            <a:ext cx="694944" cy="694944"/>
          </a:xfrm>
          <a:prstGeom prst="ellipse">
            <a:avLst/>
          </a:prstGeom>
          <a:solidFill>
            <a:srgbClr val="E2B1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95159" y="2633472"/>
            <a:ext cx="69494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122231"/>
                </a:solidFill>
                <a:latin typeface="Aptos"/>
              </a:rPr>
              <a:t>FEEL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0568" y="3310128"/>
            <a:ext cx="1024128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0">
                <a:solidFill>
                  <a:srgbClr val="F8F2E4"/>
                </a:solidFill>
                <a:latin typeface="Aptos"/>
              </a:rPr>
              <a:t>Receive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97879" y="3794760"/>
            <a:ext cx="283464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800" b="0">
                <a:solidFill>
                  <a:srgbClr val="F8F2E4"/>
                </a:solidFill>
                <a:latin typeface="Aptos"/>
              </a:rPr>
              <a:t>The hymn gives warm assurance that Jesus remains faithful in sorrow, weakness, and joy.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149840" y="2011680"/>
            <a:ext cx="3474720" cy="42519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1567160" y="2487168"/>
            <a:ext cx="694944" cy="694944"/>
          </a:xfrm>
          <a:prstGeom prst="ellipse">
            <a:avLst/>
          </a:prstGeom>
          <a:solidFill>
            <a:srgbClr val="E2B1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567160" y="2633472"/>
            <a:ext cx="69494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122231"/>
                </a:solidFill>
                <a:latin typeface="Aptos"/>
              </a:rPr>
              <a:t>LIVE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402568" y="3310128"/>
            <a:ext cx="1024128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0">
                <a:solidFill>
                  <a:srgbClr val="F8F2E4"/>
                </a:solidFill>
                <a:latin typeface="Aptos"/>
              </a:rP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469880" y="3794760"/>
            <a:ext cx="283464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800" b="0">
                <a:solidFill>
                  <a:srgbClr val="F8F2E4"/>
                </a:solidFill>
                <a:latin typeface="Aptos"/>
              </a:rPr>
              <a:t>A Christ-centered life grows through daily trust, gratitude, loyalty, and hope.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Hymn Identity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52728"/>
            <a:ext cx="131673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DED3BF"/>
                </a:solidFill>
                <a:latin typeface="Aptos"/>
              </a:rPr>
              <a:t>Basic facts for responsible teaching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1691640"/>
            <a:ext cx="12527280" cy="530352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34440" y="1801368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E2B153"/>
                </a:solidFill>
                <a:latin typeface="Aptos"/>
              </a:rPr>
              <a:t>Title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23360" y="1801368"/>
            <a:ext cx="8869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F8F2E4"/>
                </a:solidFill>
                <a:latin typeface="Aptos"/>
              </a:rPr>
              <a:t>Jesus Is All the World to Me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05840" y="2478024"/>
            <a:ext cx="12527280" cy="530352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34440" y="2587752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E2B153"/>
                </a:solidFill>
                <a:latin typeface="Aptos"/>
              </a:rPr>
              <a:t>First line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23360" y="2587752"/>
            <a:ext cx="8869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F8F2E4"/>
                </a:solidFill>
                <a:latin typeface="Aptos"/>
              </a:rPr>
              <a:t>Jesus is all the world to me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05840" y="3264408"/>
            <a:ext cx="12527280" cy="530352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34440" y="337413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E2B153"/>
                </a:solidFill>
                <a:latin typeface="Aptos"/>
              </a:rPr>
              <a:t>Author / composer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23360" y="3374136"/>
            <a:ext cx="8869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F8F2E4"/>
                </a:solidFill>
                <a:latin typeface="Aptos"/>
              </a:rPr>
              <a:t>Will Lamartine Thompson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05840" y="4050791"/>
            <a:ext cx="12527280" cy="530352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34440" y="416052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E2B153"/>
                </a:solidFill>
                <a:latin typeface="Aptos"/>
              </a:rPr>
              <a:t>Tune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23360" y="4160520"/>
            <a:ext cx="8869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F8F2E4"/>
                </a:solidFill>
                <a:latin typeface="Aptos"/>
              </a:rPr>
              <a:t>ELIZABETH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05840" y="4837176"/>
            <a:ext cx="12527280" cy="530352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234440" y="4946904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E2B153"/>
                </a:solidFill>
                <a:latin typeface="Aptos"/>
              </a:rPr>
              <a:t>Publication setting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23360" y="4946904"/>
            <a:ext cx="8869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F8F2E4"/>
                </a:solidFill>
                <a:latin typeface="Aptos"/>
              </a:rPr>
              <a:t>American gospel hymnody, 1904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05840" y="5623560"/>
            <a:ext cx="12527280" cy="530352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234440" y="5733288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E2B153"/>
                </a:solidFill>
                <a:latin typeface="Aptos"/>
              </a:rPr>
              <a:t>Central witness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23360" y="5733288"/>
            <a:ext cx="8869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F8F2E4"/>
                </a:solidFill>
                <a:latin typeface="Aptos"/>
              </a:rPr>
              <a:t>Jesus is the believer’s all-sufficient friend and life.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Historical Background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52728"/>
            <a:ext cx="131673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DED3BF"/>
                </a:solidFill>
                <a:latin typeface="Aptos"/>
              </a:rPr>
              <a:t>Will L. Thompson and the American gospel song tradition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" y="1691640"/>
            <a:ext cx="8046720" cy="4480560"/>
          </a:xfrm>
          <a:prstGeom prst="rect">
            <a:avLst/>
          </a:prstGeom>
          <a:noFill/>
        </p:spPr>
        <p:txBody>
          <a:bodyPr wrap="square" lIns="54864" rIns="54864" tIns="18288" bIns="18288">
            <a:spAutoFit/>
          </a:bodyPr>
          <a:lstStyle/>
          <a:p>
            <a:pPr>
              <a:spcAft>
                <a:spcPts val="600"/>
              </a:spcAft>
              <a:defRPr sz="1700"/>
            </a:pPr>
            <a:r>
              <a:rPr sz="1700">
                <a:solidFill>
                  <a:srgbClr val="F8F2E4"/>
                </a:solidFill>
                <a:latin typeface="Aptos"/>
              </a:rPr>
              <a:t>• Will Lamartine Thompson was an American songwriter, composer, and music publisher associated with East Liverpool, Ohio.</a:t>
            </a:r>
          </a:p>
          <a:p>
            <a:pPr>
              <a:spcAft>
                <a:spcPts val="600"/>
              </a:spcAft>
              <a:defRPr sz="1700"/>
            </a:pPr>
            <a:r>
              <a:rPr sz="1700">
                <a:solidFill>
                  <a:srgbClr val="F8F2E4"/>
                </a:solidFill>
                <a:latin typeface="Aptos"/>
              </a:rPr>
              <a:t>• He studied music in the United States and Germany and became known for gospel songs with clear devotional language and memorable melodies.</a:t>
            </a:r>
          </a:p>
          <a:p>
            <a:pPr>
              <a:spcAft>
                <a:spcPts val="600"/>
              </a:spcAft>
              <a:defRPr sz="1700"/>
            </a:pPr>
            <a:r>
              <a:rPr sz="1700">
                <a:solidFill>
                  <a:srgbClr val="F8F2E4"/>
                </a:solidFill>
                <a:latin typeface="Aptos"/>
              </a:rPr>
              <a:t>• This hymn is usually dated to 1904 and belongs to the warm testimonial style of late gospel hymnody.</a:t>
            </a:r>
          </a:p>
          <a:p>
            <a:pPr>
              <a:spcAft>
                <a:spcPts val="600"/>
              </a:spcAft>
              <a:defRPr sz="1700"/>
            </a:pPr>
            <a:r>
              <a:rPr sz="1700">
                <a:solidFill>
                  <a:srgbClr val="F8F2E4"/>
                </a:solidFill>
                <a:latin typeface="Aptos"/>
              </a:rPr>
              <a:t>• Thompson wrote both the words and the tune, commonly known as ELIZABETH.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509760" y="1828800"/>
            <a:ext cx="3931920" cy="388620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29800" y="2148840"/>
            <a:ext cx="32918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E2B153"/>
                </a:solidFill>
                <a:latin typeface="Aptos"/>
              </a:rPr>
              <a:t>Teaching caution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29800" y="2788920"/>
            <a:ext cx="3246120" cy="2148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0">
                <a:solidFill>
                  <a:srgbClr val="F8F2E4"/>
                </a:solidFill>
                <a:latin typeface="Aptos"/>
              </a:rPr>
              <a:t>The hymn is best taught as a testimony of devotion to Christ rather than as a dramatic origin story. Its power lies in a simple, steady confession: Christ is enough for every season.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Why This Hymn Matters Today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52728"/>
            <a:ext cx="131673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DED3BF"/>
                </a:solidFill>
                <a:latin typeface="Aptos"/>
              </a:rPr>
              <a:t>A clear confession for distracted and weary hearts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60120" y="1783080"/>
            <a:ext cx="6035040" cy="15087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80160" y="2011680"/>
            <a:ext cx="5394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900" b="1">
                <a:solidFill>
                  <a:srgbClr val="E2B153"/>
                </a:solidFill>
                <a:latin typeface="Aptos"/>
              </a:rPr>
              <a:t>Pastoral value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2441448"/>
            <a:ext cx="530352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0">
                <a:solidFill>
                  <a:srgbClr val="F8F2E4"/>
                </a:solidFill>
                <a:latin typeface="Aptos"/>
              </a:rPr>
              <a:t>It gives believers language for dependence, assurance, friendship with Christ, and hope beyond death.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43800" y="1783080"/>
            <a:ext cx="6035040" cy="15087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0" y="2011680"/>
            <a:ext cx="5394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900" b="1">
                <a:solidFill>
                  <a:srgbClr val="E2B153"/>
                </a:solidFill>
                <a:latin typeface="Aptos"/>
              </a:rPr>
              <a:t>Worship value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0" y="2441448"/>
            <a:ext cx="530352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0">
                <a:solidFill>
                  <a:srgbClr val="F8F2E4"/>
                </a:solidFill>
                <a:latin typeface="Aptos"/>
              </a:rPr>
              <a:t>It helps a congregation sing personal devotion without losing biblical substance.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60120" y="3931920"/>
            <a:ext cx="6035040" cy="15087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80160" y="4160520"/>
            <a:ext cx="5394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900" b="1">
                <a:solidFill>
                  <a:srgbClr val="E2B153"/>
                </a:solidFill>
                <a:latin typeface="Aptos"/>
              </a:rPr>
              <a:t>Teaching value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4590288"/>
            <a:ext cx="530352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0">
                <a:solidFill>
                  <a:srgbClr val="F8F2E4"/>
                </a:solidFill>
                <a:latin typeface="Aptos"/>
              </a:rPr>
              <a:t>It gathers several major themes: abiding in Christ, faithful friendship, providence, and eternal life.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43800" y="3931920"/>
            <a:ext cx="6035040" cy="15087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863840" y="4160520"/>
            <a:ext cx="5394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900" b="1">
                <a:solidFill>
                  <a:srgbClr val="E2B153"/>
                </a:solidFill>
                <a:latin typeface="Aptos"/>
              </a:rPr>
              <a:t>Discipleship value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63840" y="4590288"/>
            <a:ext cx="530352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0">
                <a:solidFill>
                  <a:srgbClr val="F8F2E4"/>
                </a:solidFill>
                <a:latin typeface="Aptos"/>
              </a:rPr>
              <a:t>It asks whether Jesus truly shapes our choices, hopes, fears, loyalties, and daily habits.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Biblical Foundation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52728"/>
            <a:ext cx="1316736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>
                <a:solidFill>
                  <a:srgbClr val="DED3BF"/>
                </a:solidFill>
                <a:latin typeface="Aptos"/>
              </a:rPr>
              <a:t>Christ is life, treasure, strength, and faithful companion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766560" cy="5029200"/>
          </a:xfrm>
          <a:prstGeom prst="rect">
            <a:avLst/>
          </a:prstGeom>
          <a:noFill/>
        </p:spPr>
        <p:txBody>
          <a:bodyPr wrap="square" lIns="54864" rIns="54864" tIns="18288" bIns="18288">
            <a:spAutoFit/>
          </a:bodyPr>
          <a:lstStyle/>
          <a:p>
            <a:pPr>
              <a:spcAft>
                <a:spcPts val="600"/>
              </a:spcAft>
              <a:defRPr sz="1600"/>
            </a:pPr>
            <a:r>
              <a:rPr sz="1600">
                <a:solidFill>
                  <a:srgbClr val="F8F2E4"/>
                </a:solidFill>
                <a:latin typeface="Aptos"/>
              </a:rPr>
              <a:t>• Philippians 3:8-9 - the surpassing worth of knowing Christ</a:t>
            </a:r>
          </a:p>
          <a:p>
            <a:pPr>
              <a:spcAft>
                <a:spcPts val="600"/>
              </a:spcAft>
              <a:defRPr sz="1600"/>
            </a:pPr>
            <a:r>
              <a:rPr sz="1600">
                <a:solidFill>
                  <a:srgbClr val="F8F2E4"/>
                </a:solidFill>
                <a:latin typeface="Aptos"/>
              </a:rPr>
              <a:t>• Philippians 1:21 - to live is Christ</a:t>
            </a:r>
          </a:p>
          <a:p>
            <a:pPr>
              <a:spcAft>
                <a:spcPts val="600"/>
              </a:spcAft>
              <a:defRPr sz="1600"/>
            </a:pPr>
            <a:r>
              <a:rPr sz="1600">
                <a:solidFill>
                  <a:srgbClr val="F8F2E4"/>
                </a:solidFill>
                <a:latin typeface="Aptos"/>
              </a:rPr>
              <a:t>• John 15:5 - apart from Christ we can do nothing</a:t>
            </a:r>
          </a:p>
          <a:p>
            <a:pPr>
              <a:spcAft>
                <a:spcPts val="600"/>
              </a:spcAft>
              <a:defRPr sz="1600"/>
            </a:pPr>
            <a:r>
              <a:rPr sz="1600">
                <a:solidFill>
                  <a:srgbClr val="F8F2E4"/>
                </a:solidFill>
                <a:latin typeface="Aptos"/>
              </a:rPr>
              <a:t>• Psalm 73:25-26 - God is the strength and portion of the heart</a:t>
            </a:r>
          </a:p>
          <a:p>
            <a:pPr>
              <a:spcAft>
                <a:spcPts val="600"/>
              </a:spcAft>
              <a:defRPr sz="1600"/>
            </a:pPr>
            <a:r>
              <a:rPr sz="1600">
                <a:solidFill>
                  <a:srgbClr val="F8F2E4"/>
                </a:solidFill>
                <a:latin typeface="Aptos"/>
              </a:rPr>
              <a:t>• Hebrews 13:5-6 - the Lord will not forsake his people</a:t>
            </a:r>
          </a:p>
          <a:p>
            <a:pPr>
              <a:spcAft>
                <a:spcPts val="600"/>
              </a:spcAft>
              <a:defRPr sz="1600"/>
            </a:pPr>
            <a:r>
              <a:rPr sz="1600">
                <a:solidFill>
                  <a:srgbClr val="F8F2E4"/>
                </a:solidFill>
                <a:latin typeface="Aptos"/>
              </a:rPr>
              <a:t>• Colossians 3:1-4 - Christ is the believer’s life and future glory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458200" y="2011680"/>
            <a:ext cx="4937760" cy="356616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23960" y="2331720"/>
            <a:ext cx="42062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E2B153"/>
                </a:solidFill>
                <a:latin typeface="Aptos"/>
              </a:rPr>
              <a:t>Responsible connection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23960" y="2880360"/>
            <a:ext cx="4251960" cy="1920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>
                <a:solidFill>
                  <a:srgbClr val="F8F2E4"/>
                </a:solidFill>
                <a:latin typeface="Aptos"/>
              </a:rPr>
              <a:t>The hymn does not expound one passage line by line. It sings a biblical pattern: Christ is the believer’s life, abiding strength, daily friend, and eternal hope.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2331720"/>
            <a:ext cx="128016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4200" b="1">
                <a:solidFill>
                  <a:srgbClr val="F8F2E4"/>
                </a:solidFill>
                <a:latin typeface="Aptos"/>
              </a:rPr>
              <a:t>Hymn-Section Study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46120"/>
            <a:ext cx="106070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100" b="0">
                <a:solidFill>
                  <a:srgbClr val="DED3BF"/>
                </a:solidFill>
                <a:latin typeface="Aptos"/>
              </a:rPr>
              <a:t>From Christ as life to Christ as eternal hope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1. Christ as Life, Joy, and Strength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68680" y="1600200"/>
            <a:ext cx="7406640" cy="429768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234440" y="1965960"/>
            <a:ext cx="667512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100" b="0">
                <a:solidFill>
                  <a:srgbClr val="F8F2E4"/>
                </a:solidFill>
                <a:latin typeface="Aptos"/>
              </a:rPr>
              <a:t>The opening movement centers the whole Christian life on Jesus. The believer’s joy and strength are not self-made; they are received from the Savior who gives life and sustains faith.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40" y="4343400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E2B153"/>
                </a:solidFill>
                <a:latin typeface="Aptos"/>
              </a:rPr>
              <a:t>Scripture connections: Philippians 1:21, Philippians 3:8-9, Psalm 73:25-26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961120" y="1828800"/>
            <a:ext cx="4480560" cy="361188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0" y="2148840"/>
            <a:ext cx="3749039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E2B153"/>
                </a:solidFill>
                <a:latin typeface="Aptos"/>
              </a:rPr>
              <a:t>Teaching emphasis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0" y="2743200"/>
            <a:ext cx="37033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>
                <a:solidFill>
                  <a:srgbClr val="F8F2E4"/>
                </a:solidFill>
                <a:latin typeface="Aptos"/>
              </a:rPr>
              <a:t>Ask learners: what would change if Christ were treated as the center rather than an accessory?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94360"/>
            <a:ext cx="131673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8F2E4"/>
                </a:solidFill>
                <a:latin typeface="Aptos"/>
              </a:rPr>
              <a:t>2. Christ as Friend in Trial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68680" y="1600200"/>
            <a:ext cx="7406640" cy="429768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234440" y="1965960"/>
            <a:ext cx="667512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100" b="0">
                <a:solidFill>
                  <a:srgbClr val="F8F2E4"/>
                </a:solidFill>
                <a:latin typeface="Aptos"/>
              </a:rPr>
              <a:t>The second movement speaks to seasons of trouble. It does not promise a painless life; it testifies that Christ remains a faithful friend when the road is hard.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40" y="4343400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E2B153"/>
                </a:solidFill>
                <a:latin typeface="Aptos"/>
              </a:rPr>
              <a:t>Scripture connections: Hebrews 13:5-6, John 15:5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961120" y="1828800"/>
            <a:ext cx="4480560" cy="3611880"/>
          </a:xfrm>
          <a:prstGeom prst="roundRect">
            <a:avLst/>
          </a:prstGeom>
          <a:solidFill>
            <a:srgbClr val="122231"/>
          </a:solidFill>
          <a:ln>
            <a:solidFill>
              <a:srgbClr val="E2B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0" y="2148840"/>
            <a:ext cx="3749039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E2B153"/>
                </a:solidFill>
                <a:latin typeface="Aptos"/>
              </a:rPr>
              <a:t>Teaching emphasis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0" y="2743200"/>
            <a:ext cx="37033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>
                <a:solidFill>
                  <a:srgbClr val="F8F2E4"/>
                </a:solidFill>
                <a:latin typeface="Aptos"/>
              </a:rPr>
              <a:t>Name real trials, then guide the class to speak honestly about Christ’s nearness and help.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7818120"/>
            <a:ext cx="8412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DED3BF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024360" y="7818120"/>
            <a:ext cx="2103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DED3BF"/>
                </a:solidFill>
                <a:latin typeface="Aptos"/>
              </a:rPr>
              <a:t>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Jesus Is All the World to Me Teaching Guide</dc:title>
  <dc:subject>Hymn study resource</dc:subject>
  <dc:creator>HymnInfo.com</dc:creator>
  <cp:keywords>hymn study, Christian worship, church teaching, HymnInfo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