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jp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jp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jesus_near_cross_assets/hero_cross_dark.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502920" y="621792"/>
            <a:ext cx="5623560" cy="4983480"/>
          </a:xfrm>
          <a:prstGeom prst="rect">
            <a:avLst/>
          </a:prstGeom>
          <a:solidFill>
            <a:srgbClr val="2A160F">
              <a:alpha val="82000"/>
            </a:srgbClr>
          </a:solidFill>
          <a:ln w="12700">
            <a:solidFill>
              <a:srgbClr val="D49A3A">
                <a:alpha val="60000"/>
              </a:srgbClr>
            </a:solidFill>
            <a:prstDash val="solid"/>
          </a:ln>
        </p:spPr>
      </p:sp>
      <p:sp>
        <p:nvSpPr>
          <p:cNvPr id="4" name="Text 1"/>
          <p:cNvSpPr/>
          <p:nvPr/>
        </p:nvSpPr>
        <p:spPr>
          <a:xfrm>
            <a:off x="786384" y="932688"/>
            <a:ext cx="5074920" cy="1417320"/>
          </a:xfrm>
          <a:prstGeom prst="rect">
            <a:avLst/>
          </a:prstGeom>
          <a:noFill/>
          <a:ln/>
        </p:spPr>
        <p:txBody>
          <a:bodyPr wrap="square" lIns="254" tIns="254" rIns="254" bIns="254" rtlCol="0" anchor="ctr">
            <a:normAutofit/>
          </a:bodyPr>
          <a:lstStyle/>
          <a:p>
            <a:pPr indent="0" marL="0">
              <a:buNone/>
            </a:pPr>
            <a:r>
              <a:rPr lang="en-US" sz="3600" b="1" dirty="0">
                <a:solidFill>
                  <a:srgbClr val="FFFFFF"/>
                </a:solidFill>
                <a:latin typeface="Aptos Display" pitchFamily="34" charset="0"/>
                <a:ea typeface="Aptos Display" pitchFamily="34" charset="-122"/>
                <a:cs typeface="Aptos Display" pitchFamily="34" charset="-120"/>
              </a:rPr>
              <a:t>Jesus, Keep Me</a:t>
            </a:r>
            <a:endParaRPr lang="en-US" sz="3600" dirty="0"/>
          </a:p>
          <a:p>
            <a:pPr indent="0" marL="0">
              <a:buNone/>
            </a:pPr>
            <a:r>
              <a:rPr lang="en-US" sz="3600" b="1" dirty="0">
                <a:solidFill>
                  <a:srgbClr val="FFFFFF"/>
                </a:solidFill>
                <a:latin typeface="Aptos Display" pitchFamily="34" charset="0"/>
                <a:ea typeface="Aptos Display" pitchFamily="34" charset="-122"/>
                <a:cs typeface="Aptos Display" pitchFamily="34" charset="-120"/>
              </a:rPr>
              <a:t>Near the Cross</a:t>
            </a:r>
            <a:endParaRPr lang="en-US" sz="3600" dirty="0"/>
          </a:p>
        </p:txBody>
      </p:sp>
      <p:sp>
        <p:nvSpPr>
          <p:cNvPr id="5" name="Text 2"/>
          <p:cNvSpPr/>
          <p:nvPr/>
        </p:nvSpPr>
        <p:spPr>
          <a:xfrm>
            <a:off x="822960" y="2487168"/>
            <a:ext cx="4983480" cy="320040"/>
          </a:xfrm>
          <a:prstGeom prst="rect">
            <a:avLst/>
          </a:prstGeom>
          <a:noFill/>
          <a:ln/>
        </p:spPr>
        <p:txBody>
          <a:bodyPr wrap="square" lIns="0" tIns="0" rIns="0" bIns="0" rtlCol="0" anchor="ctr">
            <a:normAutofit/>
          </a:bodyPr>
          <a:lstStyle/>
          <a:p>
            <a:pPr indent="0" marL="0">
              <a:buNone/>
            </a:pPr>
            <a:r>
              <a:rPr lang="en-US" sz="1500" i="1" dirty="0">
                <a:solidFill>
                  <a:srgbClr val="FAD59A"/>
                </a:solidFill>
              </a:rPr>
              <a:t>A hymn study on grace, redemption, and hope</a:t>
            </a:r>
            <a:endParaRPr lang="en-US" sz="1500" dirty="0"/>
          </a:p>
        </p:txBody>
      </p:sp>
      <p:sp>
        <p:nvSpPr>
          <p:cNvPr id="6" name="Text 3"/>
          <p:cNvSpPr/>
          <p:nvPr/>
        </p:nvSpPr>
        <p:spPr>
          <a:xfrm>
            <a:off x="859536" y="3054096"/>
            <a:ext cx="4956048" cy="1517904"/>
          </a:xfrm>
          <a:prstGeom prst="rect">
            <a:avLst/>
          </a:prstGeom>
          <a:noFill/>
          <a:ln/>
        </p:spPr>
        <p:txBody>
          <a:bodyPr wrap="square" lIns="1016" tIns="1016" rIns="1016" bIns="1016" rtlCol="0" anchor="ctr">
            <a:normAutofit/>
          </a:bodyPr>
          <a:lstStyle/>
          <a:p>
            <a:r>
              <a:rPr lang="en-US" sz="1400" dirty="0">
                <a:solidFill>
                  <a:srgbClr val="FFF2DE"/>
                </a:solidFill>
                <a:latin typeface="Aptos" pitchFamily="34" charset="0"/>
                <a:ea typeface="Aptos" pitchFamily="34" charset="-122"/>
                <a:cs typeface="Aptos" pitchFamily="34" charset="-120"/>
              </a:rPr>
              <a:t>First line: “Jesus, keep me near the cross”</a:t>
            </a:r>
            <a:endParaRPr lang="en-US" sz="1400" dirty="0"/>
          </a:p>
          <a:p>
            <a:r>
              <a:rPr lang="en-US" sz="1400" dirty="0">
                <a:solidFill>
                  <a:srgbClr val="FFF2DE"/>
                </a:solidFill>
                <a:latin typeface="Aptos" pitchFamily="34" charset="0"/>
                <a:ea typeface="Aptos" pitchFamily="34" charset="-122"/>
                <a:cs typeface="Aptos" pitchFamily="34" charset="-120"/>
              </a:rPr>
              <a:t>Fanny J. Crosby • 1869</a:t>
            </a:r>
            <a:endParaRPr lang="en-US" sz="1400" dirty="0"/>
          </a:p>
          <a:p>
            <a:r>
              <a:rPr lang="en-US" sz="1400" dirty="0">
                <a:solidFill>
                  <a:srgbClr val="FFF2DE"/>
                </a:solidFill>
                <a:latin typeface="Aptos" pitchFamily="34" charset="0"/>
                <a:ea typeface="Aptos" pitchFamily="34" charset="-122"/>
                <a:cs typeface="Aptos" pitchFamily="34" charset="-120"/>
              </a:rPr>
              <a:t>Tune: NEAR THE CROSS • W. H. Doane</a:t>
            </a:r>
            <a:endParaRPr lang="en-US" sz="1400" dirty="0"/>
          </a:p>
          <a:p>
            <a:r>
              <a:rPr lang="en-US" sz="1400" dirty="0">
                <a:solidFill>
                  <a:srgbClr val="FFF2DE"/>
                </a:solidFill>
                <a:latin typeface="Aptos" pitchFamily="34" charset="0"/>
                <a:ea typeface="Aptos" pitchFamily="34" charset="-122"/>
                <a:cs typeface="Aptos" pitchFamily="34" charset="-120"/>
              </a:rPr>
              <a:t>Primary Scripture: Galatians 6:14</a:t>
            </a:r>
            <a:endParaRPr lang="en-US" sz="1400" dirty="0"/>
          </a:p>
        </p:txBody>
      </p:sp>
      <p:sp>
        <p:nvSpPr>
          <p:cNvPr id="7" name="Text 4"/>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F4E7D1"/>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jesus_near_cross_assets/bible_cross_soft.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66928" y="329184"/>
            <a:ext cx="7132320" cy="420624"/>
          </a:xfrm>
          <a:prstGeom prst="rect">
            <a:avLst/>
          </a:prstGeom>
          <a:noFill/>
          <a:ln/>
        </p:spPr>
        <p:txBody>
          <a:bodyPr wrap="square" lIns="0" tIns="0" rIns="0" bIns="0" rtlCol="0" anchor="ctr">
            <a:normAutofit/>
          </a:bodyPr>
          <a:lstStyle/>
          <a:p>
            <a:pPr indent="0" marL="0">
              <a:buNone/>
            </a:pPr>
            <a:r>
              <a:rPr lang="en-US" sz="2600" b="1" dirty="0">
                <a:solidFill>
                  <a:srgbClr val="4A2616"/>
                </a:solidFill>
                <a:latin typeface="Aptos Display" pitchFamily="34" charset="0"/>
                <a:ea typeface="Aptos Display" pitchFamily="34" charset="-122"/>
                <a:cs typeface="Aptos Display" pitchFamily="34" charset="-120"/>
              </a:rPr>
              <a:t>Hymn Movement 3</a:t>
            </a:r>
            <a:endParaRPr lang="en-US" sz="2600" dirty="0"/>
          </a:p>
        </p:txBody>
      </p:sp>
      <p:sp>
        <p:nvSpPr>
          <p:cNvPr id="4" name="Text 1"/>
          <p:cNvSpPr/>
          <p:nvPr/>
        </p:nvSpPr>
        <p:spPr>
          <a:xfrm>
            <a:off x="585216" y="841248"/>
            <a:ext cx="7223760" cy="237744"/>
          </a:xfrm>
          <a:prstGeom prst="rect">
            <a:avLst/>
          </a:prstGeom>
          <a:noFill/>
          <a:ln/>
        </p:spPr>
        <p:txBody>
          <a:bodyPr wrap="square" lIns="0" tIns="0" rIns="0" bIns="0" rtlCol="0" anchor="ctr">
            <a:normAutofit/>
          </a:bodyPr>
          <a:lstStyle/>
          <a:p>
            <a:pPr indent="0" marL="0">
              <a:buNone/>
            </a:pPr>
            <a:r>
              <a:rPr lang="en-US" sz="1150" i="1" dirty="0">
                <a:solidFill>
                  <a:srgbClr val="8F3B1D"/>
                </a:solidFill>
              </a:rPr>
              <a:t>Waiting in hope</a:t>
            </a:r>
            <a:endParaRPr lang="en-US" sz="1150" dirty="0"/>
          </a:p>
        </p:txBody>
      </p:sp>
      <p:sp>
        <p:nvSpPr>
          <p:cNvPr id="5" name="Shape 2"/>
          <p:cNvSpPr/>
          <p:nvPr/>
        </p:nvSpPr>
        <p:spPr>
          <a:xfrm>
            <a:off x="777240" y="1554480"/>
            <a:ext cx="5303520" cy="3401568"/>
          </a:xfrm>
          <a:prstGeom prst="roundRect">
            <a:avLst>
              <a:gd name="adj" fmla="val 2151"/>
            </a:avLst>
          </a:prstGeom>
          <a:solidFill>
            <a:srgbClr val="FFF8EA">
              <a:alpha val="96000"/>
            </a:srgbClr>
          </a:solidFill>
          <a:ln w="12700">
            <a:solidFill>
              <a:srgbClr val="E4CBA6">
                <a:alpha val="65000"/>
              </a:srgbClr>
            </a:solidFill>
            <a:prstDash val="solid"/>
          </a:ln>
        </p:spPr>
      </p:sp>
      <p:sp>
        <p:nvSpPr>
          <p:cNvPr id="6" name="Text 3"/>
          <p:cNvSpPr/>
          <p:nvPr/>
        </p:nvSpPr>
        <p:spPr>
          <a:xfrm>
            <a:off x="1078992" y="1920240"/>
            <a:ext cx="4645152" cy="960120"/>
          </a:xfrm>
          <a:prstGeom prst="rect">
            <a:avLst/>
          </a:prstGeom>
          <a:noFill/>
          <a:ln/>
        </p:spPr>
        <p:txBody>
          <a:bodyPr wrap="square" lIns="762" tIns="762" rIns="762" bIns="762" rtlCol="0" anchor="ctr">
            <a:normAutofit/>
          </a:bodyPr>
          <a:lstStyle/>
          <a:p>
            <a:pPr algn="l" indent="0" marL="0">
              <a:buNone/>
            </a:pPr>
            <a:r>
              <a:rPr lang="en-US" sz="2000" dirty="0">
                <a:solidFill>
                  <a:srgbClr val="1F1612"/>
                </a:solidFill>
                <a:latin typeface="Aptos" pitchFamily="34" charset="0"/>
                <a:ea typeface="Aptos" pitchFamily="34" charset="-122"/>
                <a:cs typeface="Aptos" pitchFamily="34" charset="-120"/>
              </a:rPr>
              <a:t>The hymn gives the waiting believer a place to stand. To remain near the cross is to wait where Christ’s love has already been proven.</a:t>
            </a:r>
            <a:endParaRPr lang="en-US" sz="2000" dirty="0"/>
          </a:p>
        </p:txBody>
      </p:sp>
      <p:sp>
        <p:nvSpPr>
          <p:cNvPr id="7" name="Text 4"/>
          <p:cNvSpPr/>
          <p:nvPr/>
        </p:nvSpPr>
        <p:spPr>
          <a:xfrm>
            <a:off x="1115568" y="3246120"/>
            <a:ext cx="4553712" cy="950976"/>
          </a:xfrm>
          <a:prstGeom prst="rect">
            <a:avLst/>
          </a:prstGeom>
          <a:noFill/>
          <a:ln/>
        </p:spPr>
        <p:txBody>
          <a:bodyPr wrap="square" lIns="1016" tIns="1016" rIns="1016" bIns="1016" rtlCol="0" anchor="ctr">
            <a:normAutofit/>
          </a:bodyPr>
          <a:lstStyle/>
          <a:p>
            <a:r>
              <a:rPr lang="en-US" sz="1650" dirty="0">
                <a:solidFill>
                  <a:srgbClr val="1F1612"/>
                </a:solidFill>
                <a:latin typeface="Aptos" pitchFamily="34" charset="0"/>
                <a:ea typeface="Aptos" pitchFamily="34" charset="-122"/>
                <a:cs typeface="Aptos" pitchFamily="34" charset="-120"/>
              </a:rPr>
              <a:t>Faith does not deny sorrow.</a:t>
            </a:r>
            <a:endParaRPr lang="en-US" sz="1650" dirty="0"/>
          </a:p>
          <a:p>
            <a:r>
              <a:rPr lang="en-US" sz="1650" dirty="0">
                <a:solidFill>
                  <a:srgbClr val="1F1612"/>
                </a:solidFill>
                <a:latin typeface="Aptos" pitchFamily="34" charset="0"/>
                <a:ea typeface="Aptos" pitchFamily="34" charset="-122"/>
                <a:cs typeface="Aptos" pitchFamily="34" charset="-120"/>
              </a:rPr>
              <a:t>Hope rests on Christ’s completed work.</a:t>
            </a:r>
            <a:endParaRPr lang="en-US" sz="1650" dirty="0"/>
          </a:p>
          <a:p>
            <a:r>
              <a:rPr lang="en-US" sz="1650" dirty="0">
                <a:solidFill>
                  <a:srgbClr val="1F1612"/>
                </a:solidFill>
                <a:latin typeface="Aptos" pitchFamily="34" charset="0"/>
                <a:ea typeface="Aptos" pitchFamily="34" charset="-122"/>
                <a:cs typeface="Aptos" pitchFamily="34" charset="-120"/>
              </a:rPr>
              <a:t>The cross steadies the trembling soul.</a:t>
            </a:r>
            <a:endParaRPr lang="en-US" sz="1650" dirty="0"/>
          </a:p>
        </p:txBody>
      </p:sp>
      <p:sp>
        <p:nvSpPr>
          <p:cNvPr id="8" name="Text 5"/>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6B5144"/>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mnt/data/jesus_near_cross_assets/cross_glory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66928" y="329184"/>
            <a:ext cx="7132320" cy="420624"/>
          </a:xfrm>
          <a:prstGeom prst="rect">
            <a:avLst/>
          </a:prstGeom>
          <a:noFill/>
          <a:ln/>
        </p:spPr>
        <p:txBody>
          <a:bodyPr wrap="square" lIns="0" tIns="0" rIns="0" bIns="0" rtlCol="0" anchor="ctr">
            <a:normAutofit/>
          </a:bodyPr>
          <a:lstStyle/>
          <a:p>
            <a:pPr indent="0" marL="0">
              <a:buNone/>
            </a:pPr>
            <a:r>
              <a:rPr lang="en-US" sz="2600" b="1" dirty="0">
                <a:solidFill>
                  <a:srgbClr val="FFFFFF"/>
                </a:solidFill>
                <a:latin typeface="Aptos Display" pitchFamily="34" charset="0"/>
                <a:ea typeface="Aptos Display" pitchFamily="34" charset="-122"/>
                <a:cs typeface="Aptos Display" pitchFamily="34" charset="-120"/>
              </a:rPr>
              <a:t>Hymn Movement 4</a:t>
            </a:r>
            <a:endParaRPr lang="en-US" sz="2600" dirty="0"/>
          </a:p>
        </p:txBody>
      </p:sp>
      <p:sp>
        <p:nvSpPr>
          <p:cNvPr id="4" name="Text 1"/>
          <p:cNvSpPr/>
          <p:nvPr/>
        </p:nvSpPr>
        <p:spPr>
          <a:xfrm>
            <a:off x="585216" y="841248"/>
            <a:ext cx="7223760" cy="237744"/>
          </a:xfrm>
          <a:prstGeom prst="rect">
            <a:avLst/>
          </a:prstGeom>
          <a:noFill/>
          <a:ln/>
        </p:spPr>
        <p:txBody>
          <a:bodyPr wrap="square" lIns="0" tIns="0" rIns="0" bIns="0" rtlCol="0" anchor="ctr">
            <a:normAutofit/>
          </a:bodyPr>
          <a:lstStyle/>
          <a:p>
            <a:pPr indent="0" marL="0">
              <a:buNone/>
            </a:pPr>
            <a:r>
              <a:rPr lang="en-US" sz="1150" i="1" dirty="0">
                <a:solidFill>
                  <a:srgbClr val="F7DEB5"/>
                </a:solidFill>
              </a:rPr>
              <a:t>Glory in the cross</a:t>
            </a:r>
            <a:endParaRPr lang="en-US" sz="1150" dirty="0"/>
          </a:p>
        </p:txBody>
      </p:sp>
      <p:sp>
        <p:nvSpPr>
          <p:cNvPr id="5" name="Shape 2"/>
          <p:cNvSpPr/>
          <p:nvPr/>
        </p:nvSpPr>
        <p:spPr>
          <a:xfrm>
            <a:off x="804672" y="1609344"/>
            <a:ext cx="5349240" cy="3474720"/>
          </a:xfrm>
          <a:prstGeom prst="roundRect">
            <a:avLst>
              <a:gd name="adj" fmla="val 2105"/>
            </a:avLst>
          </a:prstGeom>
          <a:solidFill>
            <a:srgbClr val="2A160F">
              <a:alpha val="82000"/>
            </a:srgbClr>
          </a:solidFill>
          <a:ln w="12700">
            <a:solidFill>
              <a:srgbClr val="E4CBA6">
                <a:alpha val="65000"/>
              </a:srgbClr>
            </a:solidFill>
            <a:prstDash val="solid"/>
          </a:ln>
        </p:spPr>
      </p:sp>
      <p:sp>
        <p:nvSpPr>
          <p:cNvPr id="6" name="Text 3"/>
          <p:cNvSpPr/>
          <p:nvPr/>
        </p:nvSpPr>
        <p:spPr>
          <a:xfrm>
            <a:off x="1097280" y="1938528"/>
            <a:ext cx="4709160" cy="1051560"/>
          </a:xfrm>
          <a:prstGeom prst="rect">
            <a:avLst/>
          </a:prstGeom>
          <a:noFill/>
          <a:ln/>
        </p:spPr>
        <p:txBody>
          <a:bodyPr wrap="square" lIns="762" tIns="762" rIns="762" bIns="762" rtlCol="0" anchor="ctr">
            <a:normAutofit/>
          </a:bodyPr>
          <a:lstStyle/>
          <a:p>
            <a:pPr algn="l" indent="0" marL="0">
              <a:buNone/>
            </a:pPr>
            <a:r>
              <a:rPr lang="en-US" sz="2000" dirty="0">
                <a:solidFill>
                  <a:srgbClr val="FFF2DE"/>
                </a:solidFill>
                <a:latin typeface="Aptos" pitchFamily="34" charset="0"/>
                <a:ea typeface="Aptos" pitchFamily="34" charset="-122"/>
                <a:cs typeface="Aptos" pitchFamily="34" charset="-120"/>
              </a:rPr>
              <a:t>The refrain turns doctrine into praise. The cross becomes the believer’s true confidence until final rest in God’s presence.</a:t>
            </a:r>
            <a:endParaRPr lang="en-US" sz="2000" dirty="0"/>
          </a:p>
        </p:txBody>
      </p:sp>
      <p:sp>
        <p:nvSpPr>
          <p:cNvPr id="7" name="Text 4"/>
          <p:cNvSpPr/>
          <p:nvPr/>
        </p:nvSpPr>
        <p:spPr>
          <a:xfrm>
            <a:off x="1097280" y="3364992"/>
            <a:ext cx="4645152" cy="804672"/>
          </a:xfrm>
          <a:prstGeom prst="rect">
            <a:avLst/>
          </a:prstGeom>
          <a:noFill/>
          <a:ln/>
        </p:spPr>
        <p:txBody>
          <a:bodyPr wrap="square" lIns="762" tIns="762" rIns="762" bIns="762" rtlCol="0" anchor="ctr">
            <a:normAutofit/>
          </a:bodyPr>
          <a:lstStyle/>
          <a:p>
            <a:pPr algn="l" indent="0" marL="0">
              <a:buNone/>
            </a:pPr>
            <a:r>
              <a:rPr lang="en-US" sz="1800" b="1" dirty="0">
                <a:solidFill>
                  <a:srgbClr val="FAD59A"/>
                </a:solidFill>
                <a:latin typeface="Aptos" pitchFamily="34" charset="0"/>
                <a:ea typeface="Aptos" pitchFamily="34" charset="-122"/>
                <a:cs typeface="Aptos" pitchFamily="34" charset="-120"/>
              </a:rPr>
              <a:t>Preach this carefully: Christian glory is not self-display. It is grateful trust in Jesus Christ.</a:t>
            </a:r>
            <a:endParaRPr lang="en-US" sz="1800" dirty="0"/>
          </a:p>
        </p:txBody>
      </p:sp>
      <p:sp>
        <p:nvSpPr>
          <p:cNvPr id="8" name="Text 5"/>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F4E7D1"/>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mnt/data/jesus_near_cross_assets/river_cross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66928" y="329184"/>
            <a:ext cx="7132320" cy="420624"/>
          </a:xfrm>
          <a:prstGeom prst="rect">
            <a:avLst/>
          </a:prstGeom>
          <a:noFill/>
          <a:ln/>
        </p:spPr>
        <p:txBody>
          <a:bodyPr wrap="square" lIns="0" tIns="0" rIns="0" bIns="0" rtlCol="0" anchor="ctr">
            <a:normAutofit/>
          </a:bodyPr>
          <a:lstStyle/>
          <a:p>
            <a:pPr indent="0" marL="0">
              <a:buNone/>
            </a:pPr>
            <a:r>
              <a:rPr lang="en-US" sz="2600" b="1" dirty="0">
                <a:solidFill>
                  <a:srgbClr val="FFFFFF"/>
                </a:solidFill>
                <a:latin typeface="Aptos Display" pitchFamily="34" charset="0"/>
                <a:ea typeface="Aptos Display" pitchFamily="34" charset="-122"/>
                <a:cs typeface="Aptos Display" pitchFamily="34" charset="-120"/>
              </a:rPr>
              <a:t>Hymn Movement 5</a:t>
            </a:r>
            <a:endParaRPr lang="en-US" sz="2600" dirty="0"/>
          </a:p>
        </p:txBody>
      </p:sp>
      <p:sp>
        <p:nvSpPr>
          <p:cNvPr id="4" name="Text 1"/>
          <p:cNvSpPr/>
          <p:nvPr/>
        </p:nvSpPr>
        <p:spPr>
          <a:xfrm>
            <a:off x="585216" y="841248"/>
            <a:ext cx="7223760" cy="237744"/>
          </a:xfrm>
          <a:prstGeom prst="rect">
            <a:avLst/>
          </a:prstGeom>
          <a:noFill/>
          <a:ln/>
        </p:spPr>
        <p:txBody>
          <a:bodyPr wrap="square" lIns="0" tIns="0" rIns="0" bIns="0" rtlCol="0" anchor="ctr">
            <a:normAutofit/>
          </a:bodyPr>
          <a:lstStyle/>
          <a:p>
            <a:pPr indent="0" marL="0">
              <a:buNone/>
            </a:pPr>
            <a:r>
              <a:rPr lang="en-US" sz="1150" i="1" dirty="0">
                <a:solidFill>
                  <a:srgbClr val="F7DEB5"/>
                </a:solidFill>
              </a:rPr>
              <a:t>Hope beyond the river</a:t>
            </a:r>
            <a:endParaRPr lang="en-US" sz="1150" dirty="0"/>
          </a:p>
        </p:txBody>
      </p:sp>
      <p:sp>
        <p:nvSpPr>
          <p:cNvPr id="5" name="Shape 2"/>
          <p:cNvSpPr/>
          <p:nvPr/>
        </p:nvSpPr>
        <p:spPr>
          <a:xfrm>
            <a:off x="6263640" y="1517904"/>
            <a:ext cx="5102352" cy="3913632"/>
          </a:xfrm>
          <a:prstGeom prst="roundRect">
            <a:avLst>
              <a:gd name="adj" fmla="val 1869"/>
            </a:avLst>
          </a:prstGeom>
          <a:solidFill>
            <a:srgbClr val="2A160F">
              <a:alpha val="80000"/>
            </a:srgbClr>
          </a:solidFill>
          <a:ln w="12700">
            <a:solidFill>
              <a:srgbClr val="E4CBA6">
                <a:alpha val="65000"/>
              </a:srgbClr>
            </a:solidFill>
            <a:prstDash val="solid"/>
          </a:ln>
        </p:spPr>
      </p:sp>
      <p:sp>
        <p:nvSpPr>
          <p:cNvPr id="6" name="Text 3"/>
          <p:cNvSpPr/>
          <p:nvPr/>
        </p:nvSpPr>
        <p:spPr>
          <a:xfrm>
            <a:off x="6583680" y="1865376"/>
            <a:ext cx="4443984" cy="1353312"/>
          </a:xfrm>
          <a:prstGeom prst="rect">
            <a:avLst/>
          </a:prstGeom>
          <a:noFill/>
          <a:ln/>
        </p:spPr>
        <p:txBody>
          <a:bodyPr wrap="square" lIns="762" tIns="762" rIns="762" bIns="762" rtlCol="0" anchor="ctr">
            <a:normAutofit/>
          </a:bodyPr>
          <a:lstStyle/>
          <a:p>
            <a:pPr algn="l" indent="0" marL="0">
              <a:buNone/>
            </a:pPr>
            <a:r>
              <a:rPr lang="en-US" sz="1900" dirty="0">
                <a:solidFill>
                  <a:srgbClr val="FFF4E4"/>
                </a:solidFill>
                <a:latin typeface="Aptos" pitchFamily="34" charset="0"/>
                <a:ea typeface="Aptos" pitchFamily="34" charset="-122"/>
                <a:cs typeface="Aptos" pitchFamily="34" charset="-120"/>
              </a:rPr>
              <a:t>The hymn looks beyond present weakness toward promised rest. The final hope is not escape from the cross, but fullness of life with the crucified and risen Lord.</a:t>
            </a:r>
            <a:endParaRPr lang="en-US" sz="1900" dirty="0"/>
          </a:p>
        </p:txBody>
      </p:sp>
      <p:sp>
        <p:nvSpPr>
          <p:cNvPr id="7" name="Text 4"/>
          <p:cNvSpPr/>
          <p:nvPr/>
        </p:nvSpPr>
        <p:spPr>
          <a:xfrm>
            <a:off x="6601968" y="3456432"/>
            <a:ext cx="4315968" cy="868680"/>
          </a:xfrm>
          <a:prstGeom prst="rect">
            <a:avLst/>
          </a:prstGeom>
          <a:noFill/>
          <a:ln/>
        </p:spPr>
        <p:txBody>
          <a:bodyPr wrap="square" lIns="1016" tIns="1016" rIns="1016" bIns="1016" rtlCol="0" anchor="ctr">
            <a:normAutofit/>
          </a:bodyPr>
          <a:lstStyle/>
          <a:p>
            <a:r>
              <a:rPr lang="en-US" sz="1600" dirty="0">
                <a:solidFill>
                  <a:srgbClr val="F9D7A1"/>
                </a:solidFill>
                <a:latin typeface="Aptos" pitchFamily="34" charset="0"/>
                <a:ea typeface="Aptos" pitchFamily="34" charset="-122"/>
                <a:cs typeface="Aptos" pitchFamily="34" charset="-120"/>
              </a:rPr>
              <a:t>Hope is future-facing.</a:t>
            </a:r>
            <a:endParaRPr lang="en-US" sz="1600" dirty="0"/>
          </a:p>
          <a:p>
            <a:r>
              <a:rPr lang="en-US" sz="1600" dirty="0">
                <a:solidFill>
                  <a:srgbClr val="F9D7A1"/>
                </a:solidFill>
                <a:latin typeface="Aptos" pitchFamily="34" charset="0"/>
                <a:ea typeface="Aptos" pitchFamily="34" charset="-122"/>
                <a:cs typeface="Aptos" pitchFamily="34" charset="-120"/>
              </a:rPr>
              <a:t>Hope is anchored in Christ.</a:t>
            </a:r>
            <a:endParaRPr lang="en-US" sz="1600" dirty="0"/>
          </a:p>
          <a:p>
            <a:r>
              <a:rPr lang="en-US" sz="1600" dirty="0">
                <a:solidFill>
                  <a:srgbClr val="F9D7A1"/>
                </a:solidFill>
                <a:latin typeface="Aptos" pitchFamily="34" charset="0"/>
                <a:ea typeface="Aptos" pitchFamily="34" charset="-122"/>
                <a:cs typeface="Aptos" pitchFamily="34" charset="-120"/>
              </a:rPr>
              <a:t>Hope shapes worship now.</a:t>
            </a:r>
            <a:endParaRPr lang="en-US" sz="1600" dirty="0"/>
          </a:p>
        </p:txBody>
      </p:sp>
      <p:sp>
        <p:nvSpPr>
          <p:cNvPr id="8" name="Text 5"/>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F4E7D1"/>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mnt/data/jesus_near_cross_assets/cross_close_soft.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66928" y="329184"/>
            <a:ext cx="7132320" cy="420624"/>
          </a:xfrm>
          <a:prstGeom prst="rect">
            <a:avLst/>
          </a:prstGeom>
          <a:noFill/>
          <a:ln/>
        </p:spPr>
        <p:txBody>
          <a:bodyPr wrap="square" lIns="0" tIns="0" rIns="0" bIns="0" rtlCol="0" anchor="ctr">
            <a:normAutofit/>
          </a:bodyPr>
          <a:lstStyle/>
          <a:p>
            <a:pPr indent="0" marL="0">
              <a:buNone/>
            </a:pPr>
            <a:r>
              <a:rPr lang="en-US" sz="2600" b="1" dirty="0">
                <a:solidFill>
                  <a:srgbClr val="4A2616"/>
                </a:solidFill>
                <a:latin typeface="Aptos Display" pitchFamily="34" charset="0"/>
                <a:ea typeface="Aptos Display" pitchFamily="34" charset="-122"/>
                <a:cs typeface="Aptos Display" pitchFamily="34" charset="-120"/>
              </a:rPr>
              <a:t>Refrain Study</a:t>
            </a:r>
            <a:endParaRPr lang="en-US" sz="2600" dirty="0"/>
          </a:p>
        </p:txBody>
      </p:sp>
      <p:sp>
        <p:nvSpPr>
          <p:cNvPr id="4" name="Text 1"/>
          <p:cNvSpPr/>
          <p:nvPr/>
        </p:nvSpPr>
        <p:spPr>
          <a:xfrm>
            <a:off x="585216" y="841248"/>
            <a:ext cx="7223760" cy="237744"/>
          </a:xfrm>
          <a:prstGeom prst="rect">
            <a:avLst/>
          </a:prstGeom>
          <a:noFill/>
          <a:ln/>
        </p:spPr>
        <p:txBody>
          <a:bodyPr wrap="square" lIns="0" tIns="0" rIns="0" bIns="0" rtlCol="0" anchor="ctr">
            <a:normAutofit/>
          </a:bodyPr>
          <a:lstStyle/>
          <a:p>
            <a:pPr indent="0" marL="0">
              <a:buNone/>
            </a:pPr>
            <a:r>
              <a:rPr lang="en-US" sz="1150" i="1" dirty="0">
                <a:solidFill>
                  <a:srgbClr val="8F3B1D"/>
                </a:solidFill>
              </a:rPr>
              <a:t>How the song gathers its message</a:t>
            </a:r>
            <a:endParaRPr lang="en-US" sz="1150" dirty="0"/>
          </a:p>
        </p:txBody>
      </p:sp>
      <p:sp>
        <p:nvSpPr>
          <p:cNvPr id="5" name="Shape 2"/>
          <p:cNvSpPr/>
          <p:nvPr/>
        </p:nvSpPr>
        <p:spPr>
          <a:xfrm>
            <a:off x="731520" y="1417320"/>
            <a:ext cx="5394960" cy="4151376"/>
          </a:xfrm>
          <a:prstGeom prst="roundRect">
            <a:avLst>
              <a:gd name="adj" fmla="val 1762"/>
            </a:avLst>
          </a:prstGeom>
          <a:solidFill>
            <a:srgbClr val="FFF7EA">
              <a:alpha val="96000"/>
            </a:srgbClr>
          </a:solidFill>
          <a:ln w="12700">
            <a:solidFill>
              <a:srgbClr val="E4CBA6">
                <a:alpha val="65000"/>
              </a:srgbClr>
            </a:solidFill>
            <a:prstDash val="solid"/>
          </a:ln>
        </p:spPr>
      </p:sp>
      <p:sp>
        <p:nvSpPr>
          <p:cNvPr id="6" name="Text 3"/>
          <p:cNvSpPr/>
          <p:nvPr/>
        </p:nvSpPr>
        <p:spPr>
          <a:xfrm>
            <a:off x="1024128" y="1783080"/>
            <a:ext cx="4754880" cy="2304288"/>
          </a:xfrm>
          <a:prstGeom prst="rect">
            <a:avLst/>
          </a:prstGeom>
          <a:noFill/>
          <a:ln/>
        </p:spPr>
        <p:txBody>
          <a:bodyPr wrap="square" lIns="1016" tIns="1016" rIns="1016" bIns="1016" rtlCol="0" anchor="ctr">
            <a:normAutofit/>
          </a:bodyPr>
          <a:lstStyle/>
          <a:p>
            <a:r>
              <a:rPr lang="en-US" sz="1700" dirty="0">
                <a:solidFill>
                  <a:srgbClr val="1F1612"/>
                </a:solidFill>
                <a:latin typeface="Aptos" pitchFamily="34" charset="0"/>
                <a:ea typeface="Aptos" pitchFamily="34" charset="-122"/>
                <a:cs typeface="Aptos" pitchFamily="34" charset="-120"/>
              </a:rPr>
              <a:t>It repeats the central place: the cross.</a:t>
            </a:r>
            <a:endParaRPr lang="en-US" sz="1700" dirty="0"/>
          </a:p>
          <a:p>
            <a:r>
              <a:rPr lang="en-US" sz="1700" dirty="0">
                <a:solidFill>
                  <a:srgbClr val="1F1612"/>
                </a:solidFill>
                <a:latin typeface="Aptos" pitchFamily="34" charset="0"/>
                <a:ea typeface="Aptos" pitchFamily="34" charset="-122"/>
                <a:cs typeface="Aptos" pitchFamily="34" charset="-120"/>
              </a:rPr>
              <a:t>It moves from prayer to praise.</a:t>
            </a:r>
            <a:endParaRPr lang="en-US" sz="1700" dirty="0"/>
          </a:p>
          <a:p>
            <a:r>
              <a:rPr lang="en-US" sz="1700" dirty="0">
                <a:solidFill>
                  <a:srgbClr val="1F1612"/>
                </a:solidFill>
                <a:latin typeface="Aptos" pitchFamily="34" charset="0"/>
                <a:ea typeface="Aptos" pitchFamily="34" charset="-122"/>
                <a:cs typeface="Aptos" pitchFamily="34" charset="-120"/>
              </a:rPr>
              <a:t>It gives the congregation a shared confession.</a:t>
            </a:r>
            <a:endParaRPr lang="en-US" sz="1700" dirty="0"/>
          </a:p>
          <a:p>
            <a:r>
              <a:rPr lang="en-US" sz="1700" dirty="0">
                <a:solidFill>
                  <a:srgbClr val="1F1612"/>
                </a:solidFill>
                <a:latin typeface="Aptos" pitchFamily="34" charset="0"/>
                <a:ea typeface="Aptos" pitchFamily="34" charset="-122"/>
                <a:cs typeface="Aptos" pitchFamily="34" charset="-120"/>
              </a:rPr>
              <a:t>It holds together mercy now and hope to come.</a:t>
            </a:r>
            <a:endParaRPr lang="en-US" sz="1700" dirty="0"/>
          </a:p>
        </p:txBody>
      </p:sp>
      <p:sp>
        <p:nvSpPr>
          <p:cNvPr id="7" name="Text 4"/>
          <p:cNvSpPr/>
          <p:nvPr/>
        </p:nvSpPr>
        <p:spPr>
          <a:xfrm>
            <a:off x="1024128" y="4370832"/>
            <a:ext cx="4663440" cy="384048"/>
          </a:xfrm>
          <a:prstGeom prst="rect">
            <a:avLst/>
          </a:prstGeom>
          <a:noFill/>
          <a:ln/>
        </p:spPr>
        <p:txBody>
          <a:bodyPr wrap="square" lIns="762" tIns="762" rIns="762" bIns="762" rtlCol="0" anchor="ctr">
            <a:normAutofit/>
          </a:bodyPr>
          <a:lstStyle/>
          <a:p>
            <a:pPr algn="l" indent="0" marL="0">
              <a:buNone/>
            </a:pPr>
            <a:r>
              <a:rPr lang="en-US" sz="1600" b="1" dirty="0">
                <a:solidFill>
                  <a:srgbClr val="8F3B1D"/>
                </a:solidFill>
                <a:latin typeface="Aptos" pitchFamily="34" charset="0"/>
                <a:ea typeface="Aptos" pitchFamily="34" charset="-122"/>
                <a:cs typeface="Aptos" pitchFamily="34" charset="-120"/>
              </a:rPr>
              <a:t>Do not rush it. Let the refrain sound like faith resting in the gospel.</a:t>
            </a:r>
            <a:endParaRPr lang="en-US" sz="1600" dirty="0"/>
          </a:p>
        </p:txBody>
      </p:sp>
      <p:sp>
        <p:nvSpPr>
          <p:cNvPr id="8" name="Text 5"/>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6B5144"/>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mnt/data/jesus_near_cross_assets/cross_close_soft.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66928" y="329184"/>
            <a:ext cx="7132320" cy="420624"/>
          </a:xfrm>
          <a:prstGeom prst="rect">
            <a:avLst/>
          </a:prstGeom>
          <a:noFill/>
          <a:ln/>
        </p:spPr>
        <p:txBody>
          <a:bodyPr wrap="square" lIns="0" tIns="0" rIns="0" bIns="0" rtlCol="0" anchor="ctr">
            <a:normAutofit/>
          </a:bodyPr>
          <a:lstStyle/>
          <a:p>
            <a:pPr indent="0" marL="0">
              <a:buNone/>
            </a:pPr>
            <a:r>
              <a:rPr lang="en-US" sz="2600" b="1" dirty="0">
                <a:solidFill>
                  <a:srgbClr val="4A2616"/>
                </a:solidFill>
                <a:latin typeface="Aptos Display" pitchFamily="34" charset="0"/>
                <a:ea typeface="Aptos Display" pitchFamily="34" charset="-122"/>
                <a:cs typeface="Aptos Display" pitchFamily="34" charset="-120"/>
              </a:rPr>
              <a:t>Theological Themes</a:t>
            </a:r>
            <a:endParaRPr lang="en-US" sz="2600" dirty="0"/>
          </a:p>
        </p:txBody>
      </p:sp>
      <p:sp>
        <p:nvSpPr>
          <p:cNvPr id="4" name="Text 1"/>
          <p:cNvSpPr/>
          <p:nvPr/>
        </p:nvSpPr>
        <p:spPr>
          <a:xfrm>
            <a:off x="585216" y="841248"/>
            <a:ext cx="7223760" cy="237744"/>
          </a:xfrm>
          <a:prstGeom prst="rect">
            <a:avLst/>
          </a:prstGeom>
          <a:noFill/>
          <a:ln/>
        </p:spPr>
        <p:txBody>
          <a:bodyPr wrap="square" lIns="0" tIns="0" rIns="0" bIns="0" rtlCol="0" anchor="ctr">
            <a:normAutofit/>
          </a:bodyPr>
          <a:lstStyle/>
          <a:p>
            <a:pPr indent="0" marL="0">
              <a:buNone/>
            </a:pPr>
            <a:r>
              <a:rPr lang="en-US" sz="1150" i="1" dirty="0">
                <a:solidFill>
                  <a:srgbClr val="8F3B1D"/>
                </a:solidFill>
              </a:rPr>
              <a:t>What the hymn teaches the church to confess</a:t>
            </a:r>
            <a:endParaRPr lang="en-US" sz="1150" dirty="0"/>
          </a:p>
        </p:txBody>
      </p:sp>
      <p:sp>
        <p:nvSpPr>
          <p:cNvPr id="5" name="Shape 2"/>
          <p:cNvSpPr/>
          <p:nvPr/>
        </p:nvSpPr>
        <p:spPr>
          <a:xfrm>
            <a:off x="777240" y="1417320"/>
            <a:ext cx="3246120" cy="1353312"/>
          </a:xfrm>
          <a:prstGeom prst="roundRect">
            <a:avLst>
              <a:gd name="adj" fmla="val 5405"/>
            </a:avLst>
          </a:prstGeom>
          <a:solidFill>
            <a:srgbClr val="FFF6E8">
              <a:alpha val="96000"/>
            </a:srgbClr>
          </a:solidFill>
          <a:ln w="12700">
            <a:solidFill>
              <a:srgbClr val="E4CBA6">
                <a:alpha val="65000"/>
              </a:srgbClr>
            </a:solidFill>
            <a:prstDash val="solid"/>
          </a:ln>
        </p:spPr>
      </p:sp>
      <p:sp>
        <p:nvSpPr>
          <p:cNvPr id="6" name="Text 3"/>
          <p:cNvSpPr/>
          <p:nvPr/>
        </p:nvSpPr>
        <p:spPr>
          <a:xfrm>
            <a:off x="1005840" y="1581912"/>
            <a:ext cx="2743200" cy="256032"/>
          </a:xfrm>
          <a:prstGeom prst="rect">
            <a:avLst/>
          </a:prstGeom>
          <a:noFill/>
          <a:ln/>
        </p:spPr>
        <p:txBody>
          <a:bodyPr wrap="square" lIns="762" tIns="762" rIns="762" bIns="762" rtlCol="0" anchor="ctr">
            <a:normAutofit/>
          </a:bodyPr>
          <a:lstStyle/>
          <a:p>
            <a:pPr algn="l" indent="0" marL="0">
              <a:buNone/>
            </a:pPr>
            <a:r>
              <a:rPr lang="en-US" sz="1800" b="1" dirty="0">
                <a:solidFill>
                  <a:srgbClr val="4A2616"/>
                </a:solidFill>
                <a:latin typeface="Aptos" pitchFamily="34" charset="0"/>
                <a:ea typeface="Aptos" pitchFamily="34" charset="-122"/>
                <a:cs typeface="Aptos" pitchFamily="34" charset="-120"/>
              </a:rPr>
              <a:t>Grace</a:t>
            </a:r>
            <a:endParaRPr lang="en-US" sz="1800" dirty="0"/>
          </a:p>
        </p:txBody>
      </p:sp>
      <p:sp>
        <p:nvSpPr>
          <p:cNvPr id="7" name="Text 4"/>
          <p:cNvSpPr/>
          <p:nvPr/>
        </p:nvSpPr>
        <p:spPr>
          <a:xfrm>
            <a:off x="1005840" y="1947672"/>
            <a:ext cx="2743200" cy="438912"/>
          </a:xfrm>
          <a:prstGeom prst="rect">
            <a:avLst/>
          </a:prstGeom>
          <a:noFill/>
          <a:ln/>
        </p:spPr>
        <p:txBody>
          <a:bodyPr wrap="square" lIns="762" tIns="762" rIns="762" bIns="762" rtlCol="0" anchor="ctr">
            <a:normAutofit/>
          </a:bodyPr>
          <a:lstStyle/>
          <a:p>
            <a:pPr algn="l" indent="0" marL="0">
              <a:buNone/>
            </a:pPr>
            <a:r>
              <a:rPr lang="en-US" sz="1280" dirty="0">
                <a:solidFill>
                  <a:srgbClr val="1F1612"/>
                </a:solidFill>
                <a:latin typeface="Aptos" pitchFamily="34" charset="0"/>
                <a:ea typeface="Aptos" pitchFamily="34" charset="-122"/>
                <a:cs typeface="Aptos" pitchFamily="34" charset="-120"/>
              </a:rPr>
              <a:t>Mercy comes through Christ, not personal merit.</a:t>
            </a:r>
            <a:endParaRPr lang="en-US" sz="1280" dirty="0"/>
          </a:p>
        </p:txBody>
      </p:sp>
      <p:sp>
        <p:nvSpPr>
          <p:cNvPr id="8" name="Shape 5"/>
          <p:cNvSpPr/>
          <p:nvPr/>
        </p:nvSpPr>
        <p:spPr>
          <a:xfrm>
            <a:off x="4526280" y="1417320"/>
            <a:ext cx="3246120" cy="1353312"/>
          </a:xfrm>
          <a:prstGeom prst="roundRect">
            <a:avLst>
              <a:gd name="adj" fmla="val 5405"/>
            </a:avLst>
          </a:prstGeom>
          <a:solidFill>
            <a:srgbClr val="FFF6E8">
              <a:alpha val="96000"/>
            </a:srgbClr>
          </a:solidFill>
          <a:ln w="12700">
            <a:solidFill>
              <a:srgbClr val="E4CBA6">
                <a:alpha val="65000"/>
              </a:srgbClr>
            </a:solidFill>
            <a:prstDash val="solid"/>
          </a:ln>
        </p:spPr>
      </p:sp>
      <p:sp>
        <p:nvSpPr>
          <p:cNvPr id="9" name="Text 6"/>
          <p:cNvSpPr/>
          <p:nvPr/>
        </p:nvSpPr>
        <p:spPr>
          <a:xfrm>
            <a:off x="4754880" y="1581912"/>
            <a:ext cx="2743200" cy="256032"/>
          </a:xfrm>
          <a:prstGeom prst="rect">
            <a:avLst/>
          </a:prstGeom>
          <a:noFill/>
          <a:ln/>
        </p:spPr>
        <p:txBody>
          <a:bodyPr wrap="square" lIns="762" tIns="762" rIns="762" bIns="762" rtlCol="0" anchor="ctr">
            <a:normAutofit/>
          </a:bodyPr>
          <a:lstStyle/>
          <a:p>
            <a:pPr algn="l" indent="0" marL="0">
              <a:buNone/>
            </a:pPr>
            <a:r>
              <a:rPr lang="en-US" sz="1800" b="1" dirty="0">
                <a:solidFill>
                  <a:srgbClr val="4A2616"/>
                </a:solidFill>
                <a:latin typeface="Aptos" pitchFamily="34" charset="0"/>
                <a:ea typeface="Aptos" pitchFamily="34" charset="-122"/>
                <a:cs typeface="Aptos" pitchFamily="34" charset="-120"/>
              </a:rPr>
              <a:t>Redemption</a:t>
            </a:r>
            <a:endParaRPr lang="en-US" sz="1800" dirty="0"/>
          </a:p>
        </p:txBody>
      </p:sp>
      <p:sp>
        <p:nvSpPr>
          <p:cNvPr id="10" name="Text 7"/>
          <p:cNvSpPr/>
          <p:nvPr/>
        </p:nvSpPr>
        <p:spPr>
          <a:xfrm>
            <a:off x="4754880" y="1947672"/>
            <a:ext cx="2743200" cy="438912"/>
          </a:xfrm>
          <a:prstGeom prst="rect">
            <a:avLst/>
          </a:prstGeom>
          <a:noFill/>
          <a:ln/>
        </p:spPr>
        <p:txBody>
          <a:bodyPr wrap="square" lIns="762" tIns="762" rIns="762" bIns="762" rtlCol="0" anchor="ctr">
            <a:normAutofit/>
          </a:bodyPr>
          <a:lstStyle/>
          <a:p>
            <a:pPr algn="l" indent="0" marL="0">
              <a:buNone/>
            </a:pPr>
            <a:r>
              <a:rPr lang="en-US" sz="1280" dirty="0">
                <a:solidFill>
                  <a:srgbClr val="1F1612"/>
                </a:solidFill>
                <a:latin typeface="Aptos" pitchFamily="34" charset="0"/>
                <a:ea typeface="Aptos" pitchFamily="34" charset="-122"/>
                <a:cs typeface="Aptos" pitchFamily="34" charset="-120"/>
              </a:rPr>
              <a:t>The cross is the place of saving deliverance.</a:t>
            </a:r>
            <a:endParaRPr lang="en-US" sz="1280" dirty="0"/>
          </a:p>
        </p:txBody>
      </p:sp>
      <p:sp>
        <p:nvSpPr>
          <p:cNvPr id="11" name="Shape 8"/>
          <p:cNvSpPr/>
          <p:nvPr/>
        </p:nvSpPr>
        <p:spPr>
          <a:xfrm>
            <a:off x="8275320" y="1417320"/>
            <a:ext cx="3246120" cy="1353312"/>
          </a:xfrm>
          <a:prstGeom prst="roundRect">
            <a:avLst>
              <a:gd name="adj" fmla="val 5405"/>
            </a:avLst>
          </a:prstGeom>
          <a:solidFill>
            <a:srgbClr val="FFF6E8">
              <a:alpha val="96000"/>
            </a:srgbClr>
          </a:solidFill>
          <a:ln w="12700">
            <a:solidFill>
              <a:srgbClr val="E4CBA6">
                <a:alpha val="65000"/>
              </a:srgbClr>
            </a:solidFill>
            <a:prstDash val="solid"/>
          </a:ln>
        </p:spPr>
      </p:sp>
      <p:sp>
        <p:nvSpPr>
          <p:cNvPr id="12" name="Text 9"/>
          <p:cNvSpPr/>
          <p:nvPr/>
        </p:nvSpPr>
        <p:spPr>
          <a:xfrm>
            <a:off x="8503920" y="1581912"/>
            <a:ext cx="2743200" cy="256032"/>
          </a:xfrm>
          <a:prstGeom prst="rect">
            <a:avLst/>
          </a:prstGeom>
          <a:noFill/>
          <a:ln/>
        </p:spPr>
        <p:txBody>
          <a:bodyPr wrap="square" lIns="762" tIns="762" rIns="762" bIns="762" rtlCol="0" anchor="ctr">
            <a:normAutofit/>
          </a:bodyPr>
          <a:lstStyle/>
          <a:p>
            <a:pPr algn="l" indent="0" marL="0">
              <a:buNone/>
            </a:pPr>
            <a:r>
              <a:rPr lang="en-US" sz="1800" b="1" dirty="0">
                <a:solidFill>
                  <a:srgbClr val="4A2616"/>
                </a:solidFill>
                <a:latin typeface="Aptos" pitchFamily="34" charset="0"/>
                <a:ea typeface="Aptos" pitchFamily="34" charset="-122"/>
                <a:cs typeface="Aptos" pitchFamily="34" charset="-120"/>
              </a:rPr>
              <a:t>Atonement</a:t>
            </a:r>
            <a:endParaRPr lang="en-US" sz="1800" dirty="0"/>
          </a:p>
        </p:txBody>
      </p:sp>
      <p:sp>
        <p:nvSpPr>
          <p:cNvPr id="13" name="Text 10"/>
          <p:cNvSpPr/>
          <p:nvPr/>
        </p:nvSpPr>
        <p:spPr>
          <a:xfrm>
            <a:off x="8503920" y="1947672"/>
            <a:ext cx="2743200" cy="438912"/>
          </a:xfrm>
          <a:prstGeom prst="rect">
            <a:avLst/>
          </a:prstGeom>
          <a:noFill/>
          <a:ln/>
        </p:spPr>
        <p:txBody>
          <a:bodyPr wrap="square" lIns="762" tIns="762" rIns="762" bIns="762" rtlCol="0" anchor="ctr">
            <a:normAutofit/>
          </a:bodyPr>
          <a:lstStyle/>
          <a:p>
            <a:pPr algn="l" indent="0" marL="0">
              <a:buNone/>
            </a:pPr>
            <a:r>
              <a:rPr lang="en-US" sz="1280" dirty="0">
                <a:solidFill>
                  <a:srgbClr val="1F1612"/>
                </a:solidFill>
                <a:latin typeface="Aptos" pitchFamily="34" charset="0"/>
                <a:ea typeface="Aptos" pitchFamily="34" charset="-122"/>
                <a:cs typeface="Aptos" pitchFamily="34" charset="-120"/>
              </a:rPr>
              <a:t>Jesus bears sin and reconciles sinners to God.</a:t>
            </a:r>
            <a:endParaRPr lang="en-US" sz="1280" dirty="0"/>
          </a:p>
        </p:txBody>
      </p:sp>
      <p:sp>
        <p:nvSpPr>
          <p:cNvPr id="14" name="Shape 11"/>
          <p:cNvSpPr/>
          <p:nvPr/>
        </p:nvSpPr>
        <p:spPr>
          <a:xfrm>
            <a:off x="777240" y="3291840"/>
            <a:ext cx="3246120" cy="1353312"/>
          </a:xfrm>
          <a:prstGeom prst="roundRect">
            <a:avLst>
              <a:gd name="adj" fmla="val 5405"/>
            </a:avLst>
          </a:prstGeom>
          <a:solidFill>
            <a:srgbClr val="FFF6E8">
              <a:alpha val="96000"/>
            </a:srgbClr>
          </a:solidFill>
          <a:ln w="12700">
            <a:solidFill>
              <a:srgbClr val="E4CBA6">
                <a:alpha val="65000"/>
              </a:srgbClr>
            </a:solidFill>
            <a:prstDash val="solid"/>
          </a:ln>
        </p:spPr>
      </p:sp>
      <p:sp>
        <p:nvSpPr>
          <p:cNvPr id="15" name="Text 12"/>
          <p:cNvSpPr/>
          <p:nvPr/>
        </p:nvSpPr>
        <p:spPr>
          <a:xfrm>
            <a:off x="1005840" y="3456432"/>
            <a:ext cx="2743200" cy="256032"/>
          </a:xfrm>
          <a:prstGeom prst="rect">
            <a:avLst/>
          </a:prstGeom>
          <a:noFill/>
          <a:ln/>
        </p:spPr>
        <p:txBody>
          <a:bodyPr wrap="square" lIns="762" tIns="762" rIns="762" bIns="762" rtlCol="0" anchor="ctr">
            <a:normAutofit/>
          </a:bodyPr>
          <a:lstStyle/>
          <a:p>
            <a:pPr algn="l" indent="0" marL="0">
              <a:buNone/>
            </a:pPr>
            <a:r>
              <a:rPr lang="en-US" sz="1800" b="1" dirty="0">
                <a:solidFill>
                  <a:srgbClr val="4A2616"/>
                </a:solidFill>
                <a:latin typeface="Aptos" pitchFamily="34" charset="0"/>
                <a:ea typeface="Aptos" pitchFamily="34" charset="-122"/>
                <a:cs typeface="Aptos" pitchFamily="34" charset="-120"/>
              </a:rPr>
              <a:t>Hope</a:t>
            </a:r>
            <a:endParaRPr lang="en-US" sz="1800" dirty="0"/>
          </a:p>
        </p:txBody>
      </p:sp>
      <p:sp>
        <p:nvSpPr>
          <p:cNvPr id="16" name="Text 13"/>
          <p:cNvSpPr/>
          <p:nvPr/>
        </p:nvSpPr>
        <p:spPr>
          <a:xfrm>
            <a:off x="1005840" y="3822192"/>
            <a:ext cx="2743200" cy="438912"/>
          </a:xfrm>
          <a:prstGeom prst="rect">
            <a:avLst/>
          </a:prstGeom>
          <a:noFill/>
          <a:ln/>
        </p:spPr>
        <p:txBody>
          <a:bodyPr wrap="square" lIns="762" tIns="762" rIns="762" bIns="762" rtlCol="0" anchor="ctr">
            <a:normAutofit/>
          </a:bodyPr>
          <a:lstStyle/>
          <a:p>
            <a:pPr algn="l" indent="0" marL="0">
              <a:buNone/>
            </a:pPr>
            <a:r>
              <a:rPr lang="en-US" sz="1280" dirty="0">
                <a:solidFill>
                  <a:srgbClr val="1F1612"/>
                </a:solidFill>
                <a:latin typeface="Aptos" pitchFamily="34" charset="0"/>
                <a:ea typeface="Aptos" pitchFamily="34" charset="-122"/>
                <a:cs typeface="Aptos" pitchFamily="34" charset="-120"/>
              </a:rPr>
              <a:t>Present struggle is held by future promise.</a:t>
            </a:r>
            <a:endParaRPr lang="en-US" sz="1280" dirty="0"/>
          </a:p>
        </p:txBody>
      </p:sp>
      <p:sp>
        <p:nvSpPr>
          <p:cNvPr id="17" name="Shape 14"/>
          <p:cNvSpPr/>
          <p:nvPr/>
        </p:nvSpPr>
        <p:spPr>
          <a:xfrm>
            <a:off x="4526280" y="3291840"/>
            <a:ext cx="3246120" cy="1353312"/>
          </a:xfrm>
          <a:prstGeom prst="roundRect">
            <a:avLst>
              <a:gd name="adj" fmla="val 5405"/>
            </a:avLst>
          </a:prstGeom>
          <a:solidFill>
            <a:srgbClr val="FFF6E8">
              <a:alpha val="96000"/>
            </a:srgbClr>
          </a:solidFill>
          <a:ln w="12700">
            <a:solidFill>
              <a:srgbClr val="E4CBA6">
                <a:alpha val="65000"/>
              </a:srgbClr>
            </a:solidFill>
            <a:prstDash val="solid"/>
          </a:ln>
        </p:spPr>
      </p:sp>
      <p:sp>
        <p:nvSpPr>
          <p:cNvPr id="18" name="Text 15"/>
          <p:cNvSpPr/>
          <p:nvPr/>
        </p:nvSpPr>
        <p:spPr>
          <a:xfrm>
            <a:off x="4754880" y="3456432"/>
            <a:ext cx="2743200" cy="256032"/>
          </a:xfrm>
          <a:prstGeom prst="rect">
            <a:avLst/>
          </a:prstGeom>
          <a:noFill/>
          <a:ln/>
        </p:spPr>
        <p:txBody>
          <a:bodyPr wrap="square" lIns="762" tIns="762" rIns="762" bIns="762" rtlCol="0" anchor="ctr">
            <a:normAutofit/>
          </a:bodyPr>
          <a:lstStyle/>
          <a:p>
            <a:pPr algn="l" indent="0" marL="0">
              <a:buNone/>
            </a:pPr>
            <a:r>
              <a:rPr lang="en-US" sz="1800" b="1" dirty="0">
                <a:solidFill>
                  <a:srgbClr val="4A2616"/>
                </a:solidFill>
                <a:latin typeface="Aptos" pitchFamily="34" charset="0"/>
                <a:ea typeface="Aptos" pitchFamily="34" charset="-122"/>
                <a:cs typeface="Aptos" pitchFamily="34" charset="-120"/>
              </a:rPr>
              <a:t>Discipleship</a:t>
            </a:r>
            <a:endParaRPr lang="en-US" sz="1800" dirty="0"/>
          </a:p>
        </p:txBody>
      </p:sp>
      <p:sp>
        <p:nvSpPr>
          <p:cNvPr id="19" name="Text 16"/>
          <p:cNvSpPr/>
          <p:nvPr/>
        </p:nvSpPr>
        <p:spPr>
          <a:xfrm>
            <a:off x="4754880" y="3822192"/>
            <a:ext cx="2743200" cy="438912"/>
          </a:xfrm>
          <a:prstGeom prst="rect">
            <a:avLst/>
          </a:prstGeom>
          <a:noFill/>
          <a:ln/>
        </p:spPr>
        <p:txBody>
          <a:bodyPr wrap="square" lIns="762" tIns="762" rIns="762" bIns="762" rtlCol="0" anchor="ctr">
            <a:normAutofit/>
          </a:bodyPr>
          <a:lstStyle/>
          <a:p>
            <a:pPr algn="l" indent="0" marL="0">
              <a:buNone/>
            </a:pPr>
            <a:r>
              <a:rPr lang="en-US" sz="1280" dirty="0">
                <a:solidFill>
                  <a:srgbClr val="1F1612"/>
                </a:solidFill>
                <a:latin typeface="Aptos" pitchFamily="34" charset="0"/>
                <a:ea typeface="Aptos" pitchFamily="34" charset="-122"/>
                <a:cs typeface="Aptos" pitchFamily="34" charset="-120"/>
              </a:rPr>
              <a:t>The Christian life stays near the cross.</a:t>
            </a:r>
            <a:endParaRPr lang="en-US" sz="1280" dirty="0"/>
          </a:p>
        </p:txBody>
      </p:sp>
      <p:sp>
        <p:nvSpPr>
          <p:cNvPr id="20" name="Shape 17"/>
          <p:cNvSpPr/>
          <p:nvPr/>
        </p:nvSpPr>
        <p:spPr>
          <a:xfrm>
            <a:off x="8275320" y="3291840"/>
            <a:ext cx="3246120" cy="1353312"/>
          </a:xfrm>
          <a:prstGeom prst="roundRect">
            <a:avLst>
              <a:gd name="adj" fmla="val 5405"/>
            </a:avLst>
          </a:prstGeom>
          <a:solidFill>
            <a:srgbClr val="FFF6E8">
              <a:alpha val="96000"/>
            </a:srgbClr>
          </a:solidFill>
          <a:ln w="12700">
            <a:solidFill>
              <a:srgbClr val="E4CBA6">
                <a:alpha val="65000"/>
              </a:srgbClr>
            </a:solidFill>
            <a:prstDash val="solid"/>
          </a:ln>
        </p:spPr>
      </p:sp>
      <p:sp>
        <p:nvSpPr>
          <p:cNvPr id="21" name="Text 18"/>
          <p:cNvSpPr/>
          <p:nvPr/>
        </p:nvSpPr>
        <p:spPr>
          <a:xfrm>
            <a:off x="8503920" y="3456432"/>
            <a:ext cx="2743200" cy="256032"/>
          </a:xfrm>
          <a:prstGeom prst="rect">
            <a:avLst/>
          </a:prstGeom>
          <a:noFill/>
          <a:ln/>
        </p:spPr>
        <p:txBody>
          <a:bodyPr wrap="square" lIns="762" tIns="762" rIns="762" bIns="762" rtlCol="0" anchor="ctr">
            <a:normAutofit/>
          </a:bodyPr>
          <a:lstStyle/>
          <a:p>
            <a:pPr algn="l" indent="0" marL="0">
              <a:buNone/>
            </a:pPr>
            <a:r>
              <a:rPr lang="en-US" sz="1800" b="1" dirty="0">
                <a:solidFill>
                  <a:srgbClr val="4A2616"/>
                </a:solidFill>
                <a:latin typeface="Aptos" pitchFamily="34" charset="0"/>
                <a:ea typeface="Aptos" pitchFamily="34" charset="-122"/>
                <a:cs typeface="Aptos" pitchFamily="34" charset="-120"/>
              </a:rPr>
              <a:t>Worship</a:t>
            </a:r>
            <a:endParaRPr lang="en-US" sz="1800" dirty="0"/>
          </a:p>
        </p:txBody>
      </p:sp>
      <p:sp>
        <p:nvSpPr>
          <p:cNvPr id="22" name="Text 19"/>
          <p:cNvSpPr/>
          <p:nvPr/>
        </p:nvSpPr>
        <p:spPr>
          <a:xfrm>
            <a:off x="8503920" y="3822192"/>
            <a:ext cx="2743200" cy="438912"/>
          </a:xfrm>
          <a:prstGeom prst="rect">
            <a:avLst/>
          </a:prstGeom>
          <a:noFill/>
          <a:ln/>
        </p:spPr>
        <p:txBody>
          <a:bodyPr wrap="square" lIns="762" tIns="762" rIns="762" bIns="762" rtlCol="0" anchor="ctr">
            <a:normAutofit/>
          </a:bodyPr>
          <a:lstStyle/>
          <a:p>
            <a:pPr algn="l" indent="0" marL="0">
              <a:buNone/>
            </a:pPr>
            <a:r>
              <a:rPr lang="en-US" sz="1280" dirty="0">
                <a:solidFill>
                  <a:srgbClr val="1F1612"/>
                </a:solidFill>
                <a:latin typeface="Aptos" pitchFamily="34" charset="0"/>
                <a:ea typeface="Aptos" pitchFamily="34" charset="-122"/>
                <a:cs typeface="Aptos" pitchFamily="34" charset="-120"/>
              </a:rPr>
              <a:t>Doctrine becomes grateful praise.</a:t>
            </a:r>
            <a:endParaRPr lang="en-US" sz="1280" dirty="0"/>
          </a:p>
        </p:txBody>
      </p:sp>
      <p:sp>
        <p:nvSpPr>
          <p:cNvPr id="23" name="Text 20"/>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6B5144"/>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mnt/data/jesus_near_cross_assets/bible_cross_soft.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66928" y="329184"/>
            <a:ext cx="7132320" cy="420624"/>
          </a:xfrm>
          <a:prstGeom prst="rect">
            <a:avLst/>
          </a:prstGeom>
          <a:noFill/>
          <a:ln/>
        </p:spPr>
        <p:txBody>
          <a:bodyPr wrap="square" lIns="0" tIns="0" rIns="0" bIns="0" rtlCol="0" anchor="ctr">
            <a:normAutofit/>
          </a:bodyPr>
          <a:lstStyle/>
          <a:p>
            <a:pPr indent="0" marL="0">
              <a:buNone/>
            </a:pPr>
            <a:r>
              <a:rPr lang="en-US" sz="2600" b="1" dirty="0">
                <a:solidFill>
                  <a:srgbClr val="4A2616"/>
                </a:solidFill>
                <a:latin typeface="Aptos Display" pitchFamily="34" charset="0"/>
                <a:ea typeface="Aptos Display" pitchFamily="34" charset="-122"/>
                <a:cs typeface="Aptos Display" pitchFamily="34" charset="-120"/>
              </a:rPr>
              <a:t>Literary and Musical Observations</a:t>
            </a:r>
            <a:endParaRPr lang="en-US" sz="2600" dirty="0"/>
          </a:p>
        </p:txBody>
      </p:sp>
      <p:sp>
        <p:nvSpPr>
          <p:cNvPr id="4" name="Text 1"/>
          <p:cNvSpPr/>
          <p:nvPr/>
        </p:nvSpPr>
        <p:spPr>
          <a:xfrm>
            <a:off x="585216" y="841248"/>
            <a:ext cx="7223760" cy="237744"/>
          </a:xfrm>
          <a:prstGeom prst="rect">
            <a:avLst/>
          </a:prstGeom>
          <a:noFill/>
          <a:ln/>
        </p:spPr>
        <p:txBody>
          <a:bodyPr wrap="square" lIns="0" tIns="0" rIns="0" bIns="0" rtlCol="0" anchor="ctr">
            <a:normAutofit/>
          </a:bodyPr>
          <a:lstStyle/>
          <a:p>
            <a:pPr indent="0" marL="0">
              <a:buNone/>
            </a:pPr>
            <a:r>
              <a:rPr lang="en-US" sz="1150" i="1" dirty="0">
                <a:solidFill>
                  <a:srgbClr val="8F3B1D"/>
                </a:solidFill>
              </a:rPr>
              <a:t>How text and tune carry devotion</a:t>
            </a:r>
            <a:endParaRPr lang="en-US" sz="1150" dirty="0"/>
          </a:p>
        </p:txBody>
      </p:sp>
      <p:sp>
        <p:nvSpPr>
          <p:cNvPr id="5" name="Shape 2"/>
          <p:cNvSpPr/>
          <p:nvPr/>
        </p:nvSpPr>
        <p:spPr>
          <a:xfrm>
            <a:off x="777240" y="1417320"/>
            <a:ext cx="5349240" cy="4133088"/>
          </a:xfrm>
          <a:prstGeom prst="roundRect">
            <a:avLst>
              <a:gd name="adj" fmla="val 1770"/>
            </a:avLst>
          </a:prstGeom>
          <a:solidFill>
            <a:srgbClr val="FFF7EA">
              <a:alpha val="96000"/>
            </a:srgbClr>
          </a:solidFill>
          <a:ln w="12700">
            <a:solidFill>
              <a:srgbClr val="E4CBA6">
                <a:alpha val="65000"/>
              </a:srgbClr>
            </a:solidFill>
            <a:prstDash val="solid"/>
          </a:ln>
        </p:spPr>
      </p:sp>
      <p:sp>
        <p:nvSpPr>
          <p:cNvPr id="6" name="Text 3"/>
          <p:cNvSpPr/>
          <p:nvPr/>
        </p:nvSpPr>
        <p:spPr>
          <a:xfrm>
            <a:off x="1051560" y="1755648"/>
            <a:ext cx="4800600" cy="2487168"/>
          </a:xfrm>
          <a:prstGeom prst="rect">
            <a:avLst/>
          </a:prstGeom>
          <a:noFill/>
          <a:ln/>
        </p:spPr>
        <p:txBody>
          <a:bodyPr wrap="square" lIns="1016" tIns="1016" rIns="1016" bIns="1016" rtlCol="0" anchor="ctr">
            <a:normAutofit/>
          </a:bodyPr>
          <a:lstStyle/>
          <a:p>
            <a:r>
              <a:rPr lang="en-US" sz="1600" dirty="0">
                <a:solidFill>
                  <a:srgbClr val="1F1612"/>
                </a:solidFill>
                <a:latin typeface="Aptos" pitchFamily="34" charset="0"/>
                <a:ea typeface="Aptos" pitchFamily="34" charset="-122"/>
                <a:cs typeface="Aptos" pitchFamily="34" charset="-120"/>
              </a:rPr>
              <a:t>The language is plain and prayerful.</a:t>
            </a:r>
            <a:endParaRPr lang="en-US" sz="1600" dirty="0"/>
          </a:p>
          <a:p>
            <a:r>
              <a:rPr lang="en-US" sz="1600" dirty="0">
                <a:solidFill>
                  <a:srgbClr val="1F1612"/>
                </a:solidFill>
                <a:latin typeface="Aptos" pitchFamily="34" charset="0"/>
                <a:ea typeface="Aptos" pitchFamily="34" charset="-122"/>
                <a:cs typeface="Aptos" pitchFamily="34" charset="-120"/>
              </a:rPr>
              <a:t>The refrain anchors the whole hymn in the cross.</a:t>
            </a:r>
            <a:endParaRPr lang="en-US" sz="1600" dirty="0"/>
          </a:p>
          <a:p>
            <a:r>
              <a:rPr lang="en-US" sz="1600" dirty="0">
                <a:solidFill>
                  <a:srgbClr val="1F1612"/>
                </a:solidFill>
                <a:latin typeface="Aptos" pitchFamily="34" charset="0"/>
                <a:ea typeface="Aptos" pitchFamily="34" charset="-122"/>
                <a:cs typeface="Aptos" pitchFamily="34" charset="-120"/>
              </a:rPr>
              <a:t>NEAR THE CROSS uses short, memorable phrases.</a:t>
            </a:r>
            <a:endParaRPr lang="en-US" sz="1600" dirty="0"/>
          </a:p>
          <a:p>
            <a:r>
              <a:rPr lang="en-US" sz="1600" dirty="0">
                <a:solidFill>
                  <a:srgbClr val="1F1612"/>
                </a:solidFill>
                <a:latin typeface="Aptos" pitchFamily="34" charset="0"/>
                <a:ea typeface="Aptos" pitchFamily="34" charset="-122"/>
                <a:cs typeface="Aptos" pitchFamily="34" charset="-120"/>
              </a:rPr>
              <a:t>A moderate tempo keeps the tone reverent, not sentimental.</a:t>
            </a:r>
            <a:endParaRPr lang="en-US" sz="1600" dirty="0"/>
          </a:p>
          <a:p>
            <a:r>
              <a:rPr lang="en-US" sz="1600" dirty="0">
                <a:solidFill>
                  <a:srgbClr val="1F1612"/>
                </a:solidFill>
                <a:latin typeface="Aptos" pitchFamily="34" charset="0"/>
                <a:ea typeface="Aptos" pitchFamily="34" charset="-122"/>
                <a:cs typeface="Aptos" pitchFamily="34" charset="-120"/>
              </a:rPr>
              <a:t>The tune works well for congregation, choir, or solo meditation.</a:t>
            </a:r>
            <a:endParaRPr lang="en-US" sz="1600" dirty="0"/>
          </a:p>
        </p:txBody>
      </p:sp>
      <p:sp>
        <p:nvSpPr>
          <p:cNvPr id="7" name="Shape 4"/>
          <p:cNvSpPr/>
          <p:nvPr/>
        </p:nvSpPr>
        <p:spPr>
          <a:xfrm>
            <a:off x="6537960" y="2011680"/>
            <a:ext cx="4343400" cy="2103120"/>
          </a:xfrm>
          <a:prstGeom prst="roundRect">
            <a:avLst>
              <a:gd name="adj" fmla="val 3478"/>
            </a:avLst>
          </a:prstGeom>
          <a:solidFill>
            <a:srgbClr val="3A1C12">
              <a:alpha val="80000"/>
            </a:srgbClr>
          </a:solidFill>
          <a:ln w="12700">
            <a:solidFill>
              <a:srgbClr val="E4CBA6">
                <a:alpha val="65000"/>
              </a:srgbClr>
            </a:solidFill>
            <a:prstDash val="solid"/>
          </a:ln>
        </p:spPr>
      </p:sp>
      <p:sp>
        <p:nvSpPr>
          <p:cNvPr id="8" name="Text 5"/>
          <p:cNvSpPr/>
          <p:nvPr/>
        </p:nvSpPr>
        <p:spPr>
          <a:xfrm>
            <a:off x="6858000" y="2286000"/>
            <a:ext cx="3657600" cy="274320"/>
          </a:xfrm>
          <a:prstGeom prst="rect">
            <a:avLst/>
          </a:prstGeom>
          <a:noFill/>
          <a:ln/>
        </p:spPr>
        <p:txBody>
          <a:bodyPr wrap="square" lIns="762" tIns="762" rIns="762" bIns="762" rtlCol="0" anchor="ctr">
            <a:normAutofit/>
          </a:bodyPr>
          <a:lstStyle/>
          <a:p>
            <a:pPr algn="l" indent="0" marL="0">
              <a:buNone/>
            </a:pPr>
            <a:r>
              <a:rPr lang="en-US" sz="1800" b="1" dirty="0">
                <a:solidFill>
                  <a:srgbClr val="FFE4B0"/>
                </a:solidFill>
                <a:latin typeface="Aptos" pitchFamily="34" charset="0"/>
                <a:ea typeface="Aptos" pitchFamily="34" charset="-122"/>
                <a:cs typeface="Aptos" pitchFamily="34" charset="-120"/>
              </a:rPr>
              <a:t>Choir note</a:t>
            </a:r>
            <a:endParaRPr lang="en-US" sz="1800" dirty="0"/>
          </a:p>
        </p:txBody>
      </p:sp>
      <p:sp>
        <p:nvSpPr>
          <p:cNvPr id="9" name="Text 6"/>
          <p:cNvSpPr/>
          <p:nvPr/>
        </p:nvSpPr>
        <p:spPr>
          <a:xfrm>
            <a:off x="6858000" y="2697480"/>
            <a:ext cx="3584448" cy="749808"/>
          </a:xfrm>
          <a:prstGeom prst="rect">
            <a:avLst/>
          </a:prstGeom>
          <a:noFill/>
          <a:ln/>
        </p:spPr>
        <p:txBody>
          <a:bodyPr wrap="square" lIns="762" tIns="762" rIns="762" bIns="762" rtlCol="0" anchor="ctr">
            <a:normAutofit/>
          </a:bodyPr>
          <a:lstStyle/>
          <a:p>
            <a:pPr algn="l" indent="0" marL="0">
              <a:buNone/>
            </a:pPr>
            <a:r>
              <a:rPr lang="en-US" sz="1600" dirty="0">
                <a:solidFill>
                  <a:srgbClr val="FFF2DE"/>
                </a:solidFill>
                <a:latin typeface="Aptos" pitchFamily="34" charset="0"/>
                <a:ea typeface="Aptos" pitchFamily="34" charset="-122"/>
                <a:cs typeface="Aptos" pitchFamily="34" charset="-120"/>
              </a:rPr>
              <a:t>Shape the refrain with warmth, but keep diction clear enough for the theology to be heard.</a:t>
            </a:r>
            <a:endParaRPr lang="en-US" sz="1600" dirty="0"/>
          </a:p>
        </p:txBody>
      </p:sp>
      <p:sp>
        <p:nvSpPr>
          <p:cNvPr id="10" name="Text 7"/>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6B5144"/>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mnt/data/jesus_near_cross_assets/altar_cross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66928" y="329184"/>
            <a:ext cx="7132320" cy="420624"/>
          </a:xfrm>
          <a:prstGeom prst="rect">
            <a:avLst/>
          </a:prstGeom>
          <a:noFill/>
          <a:ln/>
        </p:spPr>
        <p:txBody>
          <a:bodyPr wrap="square" lIns="0" tIns="0" rIns="0" bIns="0" rtlCol="0" anchor="ctr">
            <a:normAutofit/>
          </a:bodyPr>
          <a:lstStyle/>
          <a:p>
            <a:pPr indent="0" marL="0">
              <a:buNone/>
            </a:pPr>
            <a:r>
              <a:rPr lang="en-US" sz="2600" b="1" dirty="0">
                <a:solidFill>
                  <a:srgbClr val="FFFFFF"/>
                </a:solidFill>
                <a:latin typeface="Aptos Display" pitchFamily="34" charset="0"/>
                <a:ea typeface="Aptos Display" pitchFamily="34" charset="-122"/>
                <a:cs typeface="Aptos Display" pitchFamily="34" charset="-120"/>
              </a:rPr>
              <a:t>Pastoral and Worship Use</a:t>
            </a:r>
            <a:endParaRPr lang="en-US" sz="2600" dirty="0"/>
          </a:p>
        </p:txBody>
      </p:sp>
      <p:sp>
        <p:nvSpPr>
          <p:cNvPr id="4" name="Text 1"/>
          <p:cNvSpPr/>
          <p:nvPr/>
        </p:nvSpPr>
        <p:spPr>
          <a:xfrm>
            <a:off x="585216" y="841248"/>
            <a:ext cx="7223760" cy="237744"/>
          </a:xfrm>
          <a:prstGeom prst="rect">
            <a:avLst/>
          </a:prstGeom>
          <a:noFill/>
          <a:ln/>
        </p:spPr>
        <p:txBody>
          <a:bodyPr wrap="square" lIns="0" tIns="0" rIns="0" bIns="0" rtlCol="0" anchor="ctr">
            <a:normAutofit/>
          </a:bodyPr>
          <a:lstStyle/>
          <a:p>
            <a:pPr indent="0" marL="0">
              <a:buNone/>
            </a:pPr>
            <a:r>
              <a:rPr lang="en-US" sz="1150" i="1" dirty="0">
                <a:solidFill>
                  <a:srgbClr val="F7DEB5"/>
                </a:solidFill>
              </a:rPr>
              <a:t>Where the hymn serves the church</a:t>
            </a:r>
            <a:endParaRPr lang="en-US" sz="1150" dirty="0"/>
          </a:p>
        </p:txBody>
      </p:sp>
      <p:sp>
        <p:nvSpPr>
          <p:cNvPr id="5" name="Shape 2"/>
          <p:cNvSpPr/>
          <p:nvPr/>
        </p:nvSpPr>
        <p:spPr>
          <a:xfrm>
            <a:off x="6400800" y="1243584"/>
            <a:ext cx="4892040" cy="4389120"/>
          </a:xfrm>
          <a:prstGeom prst="roundRect">
            <a:avLst>
              <a:gd name="adj" fmla="val 1667"/>
            </a:avLst>
          </a:prstGeom>
          <a:solidFill>
            <a:srgbClr val="2A160F">
              <a:alpha val="78000"/>
            </a:srgbClr>
          </a:solidFill>
          <a:ln w="12700">
            <a:solidFill>
              <a:srgbClr val="E4CBA6">
                <a:alpha val="65000"/>
              </a:srgbClr>
            </a:solidFill>
            <a:prstDash val="solid"/>
          </a:ln>
        </p:spPr>
      </p:sp>
      <p:sp>
        <p:nvSpPr>
          <p:cNvPr id="6" name="Text 3"/>
          <p:cNvSpPr/>
          <p:nvPr/>
        </p:nvSpPr>
        <p:spPr>
          <a:xfrm>
            <a:off x="6720840" y="1719072"/>
            <a:ext cx="4279392" cy="2194560"/>
          </a:xfrm>
          <a:prstGeom prst="rect">
            <a:avLst/>
          </a:prstGeom>
          <a:noFill/>
          <a:ln/>
        </p:spPr>
        <p:txBody>
          <a:bodyPr wrap="square" lIns="1016" tIns="1016" rIns="1016" bIns="1016" rtlCol="0" anchor="ctr">
            <a:normAutofit/>
          </a:bodyPr>
          <a:lstStyle/>
          <a:p>
            <a:r>
              <a:rPr lang="en-US" sz="1700" dirty="0">
                <a:solidFill>
                  <a:srgbClr val="FFF1DA"/>
                </a:solidFill>
                <a:latin typeface="Aptos" pitchFamily="34" charset="0"/>
                <a:ea typeface="Aptos" pitchFamily="34" charset="-122"/>
                <a:cs typeface="Aptos" pitchFamily="34" charset="-120"/>
              </a:rPr>
              <a:t>Lent and Holy Week</a:t>
            </a:r>
            <a:endParaRPr lang="en-US" sz="1700" dirty="0"/>
          </a:p>
          <a:p>
            <a:r>
              <a:rPr lang="en-US" sz="1700" dirty="0">
                <a:solidFill>
                  <a:srgbClr val="FFF1DA"/>
                </a:solidFill>
                <a:latin typeface="Aptos" pitchFamily="34" charset="0"/>
                <a:ea typeface="Aptos" pitchFamily="34" charset="-122"/>
                <a:cs typeface="Aptos" pitchFamily="34" charset="-120"/>
              </a:rPr>
              <a:t>Good Friday and Communion</a:t>
            </a:r>
            <a:endParaRPr lang="en-US" sz="1700" dirty="0"/>
          </a:p>
          <a:p>
            <a:r>
              <a:rPr lang="en-US" sz="1700" dirty="0">
                <a:solidFill>
                  <a:srgbClr val="FFF1DA"/>
                </a:solidFill>
                <a:latin typeface="Aptos" pitchFamily="34" charset="0"/>
                <a:ea typeface="Aptos" pitchFamily="34" charset="-122"/>
                <a:cs typeface="Aptos" pitchFamily="34" charset="-120"/>
              </a:rPr>
              <a:t>Evangelistic worship</a:t>
            </a:r>
            <a:endParaRPr lang="en-US" sz="1700" dirty="0"/>
          </a:p>
          <a:p>
            <a:r>
              <a:rPr lang="en-US" sz="1700" dirty="0">
                <a:solidFill>
                  <a:srgbClr val="FFF1DA"/>
                </a:solidFill>
                <a:latin typeface="Aptos" pitchFamily="34" charset="0"/>
                <a:ea typeface="Aptos" pitchFamily="34" charset="-122"/>
                <a:cs typeface="Aptos" pitchFamily="34" charset="-120"/>
              </a:rPr>
              <a:t>Confession and assurance</a:t>
            </a:r>
            <a:endParaRPr lang="en-US" sz="1700" dirty="0"/>
          </a:p>
          <a:p>
            <a:r>
              <a:rPr lang="en-US" sz="1700" dirty="0">
                <a:solidFill>
                  <a:srgbClr val="FFF1DA"/>
                </a:solidFill>
                <a:latin typeface="Aptos" pitchFamily="34" charset="0"/>
                <a:ea typeface="Aptos" pitchFamily="34" charset="-122"/>
                <a:cs typeface="Aptos" pitchFamily="34" charset="-120"/>
              </a:rPr>
              <a:t>Pastoral care and personal devotion</a:t>
            </a:r>
            <a:endParaRPr lang="en-US" sz="1700" dirty="0"/>
          </a:p>
        </p:txBody>
      </p:sp>
      <p:sp>
        <p:nvSpPr>
          <p:cNvPr id="7" name="Text 4"/>
          <p:cNvSpPr/>
          <p:nvPr/>
        </p:nvSpPr>
        <p:spPr>
          <a:xfrm>
            <a:off x="6720840" y="4462272"/>
            <a:ext cx="4160520" cy="438912"/>
          </a:xfrm>
          <a:prstGeom prst="rect">
            <a:avLst/>
          </a:prstGeom>
          <a:noFill/>
          <a:ln/>
        </p:spPr>
        <p:txBody>
          <a:bodyPr wrap="square" lIns="762" tIns="762" rIns="762" bIns="762" rtlCol="0" anchor="ctr">
            <a:normAutofit/>
          </a:bodyPr>
          <a:lstStyle/>
          <a:p>
            <a:pPr algn="l" indent="0" marL="0">
              <a:buNone/>
            </a:pPr>
            <a:r>
              <a:rPr lang="en-US" sz="1550" b="1" dirty="0">
                <a:solidFill>
                  <a:srgbClr val="FAD59A"/>
                </a:solidFill>
                <a:latin typeface="Aptos" pitchFamily="34" charset="0"/>
                <a:ea typeface="Aptos" pitchFamily="34" charset="-122"/>
                <a:cs typeface="Aptos" pitchFamily="34" charset="-120"/>
              </a:rPr>
              <a:t>Use the hymn gently. Its best moments are prayerful, not hurried.</a:t>
            </a:r>
            <a:endParaRPr lang="en-US" sz="1550" dirty="0"/>
          </a:p>
        </p:txBody>
      </p:sp>
      <p:sp>
        <p:nvSpPr>
          <p:cNvPr id="8" name="Text 5"/>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F4E7D1"/>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mnt/data/jesus_near_cross_assets/bible_cross_soft.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66928" y="329184"/>
            <a:ext cx="7132320" cy="420624"/>
          </a:xfrm>
          <a:prstGeom prst="rect">
            <a:avLst/>
          </a:prstGeom>
          <a:noFill/>
          <a:ln/>
        </p:spPr>
        <p:txBody>
          <a:bodyPr wrap="square" lIns="0" tIns="0" rIns="0" bIns="0" rtlCol="0" anchor="ctr">
            <a:normAutofit/>
          </a:bodyPr>
          <a:lstStyle/>
          <a:p>
            <a:pPr indent="0" marL="0">
              <a:buNone/>
            </a:pPr>
            <a:r>
              <a:rPr lang="en-US" sz="2600" b="1" dirty="0">
                <a:solidFill>
                  <a:srgbClr val="4A2616"/>
                </a:solidFill>
                <a:latin typeface="Aptos Display" pitchFamily="34" charset="0"/>
                <a:ea typeface="Aptos Display" pitchFamily="34" charset="-122"/>
                <a:cs typeface="Aptos Display" pitchFamily="34" charset="-120"/>
              </a:rPr>
              <a:t>Teaching Questions</a:t>
            </a:r>
            <a:endParaRPr lang="en-US" sz="2600" dirty="0"/>
          </a:p>
        </p:txBody>
      </p:sp>
      <p:sp>
        <p:nvSpPr>
          <p:cNvPr id="4" name="Text 1"/>
          <p:cNvSpPr/>
          <p:nvPr/>
        </p:nvSpPr>
        <p:spPr>
          <a:xfrm>
            <a:off x="585216" y="841248"/>
            <a:ext cx="7223760" cy="237744"/>
          </a:xfrm>
          <a:prstGeom prst="rect">
            <a:avLst/>
          </a:prstGeom>
          <a:noFill/>
          <a:ln/>
        </p:spPr>
        <p:txBody>
          <a:bodyPr wrap="square" lIns="0" tIns="0" rIns="0" bIns="0" rtlCol="0" anchor="ctr">
            <a:normAutofit/>
          </a:bodyPr>
          <a:lstStyle/>
          <a:p>
            <a:pPr indent="0" marL="0">
              <a:buNone/>
            </a:pPr>
            <a:r>
              <a:rPr lang="en-US" sz="1150" i="1" dirty="0">
                <a:solidFill>
                  <a:srgbClr val="8F3B1D"/>
                </a:solidFill>
              </a:rPr>
              <a:t>For class, choir, or hymn study</a:t>
            </a:r>
            <a:endParaRPr lang="en-US" sz="1150" dirty="0"/>
          </a:p>
        </p:txBody>
      </p:sp>
      <p:sp>
        <p:nvSpPr>
          <p:cNvPr id="5" name="Shape 2"/>
          <p:cNvSpPr/>
          <p:nvPr/>
        </p:nvSpPr>
        <p:spPr>
          <a:xfrm>
            <a:off x="777240" y="1307592"/>
            <a:ext cx="10607040" cy="4526280"/>
          </a:xfrm>
          <a:prstGeom prst="roundRect">
            <a:avLst>
              <a:gd name="adj" fmla="val 1616"/>
            </a:avLst>
          </a:prstGeom>
          <a:solidFill>
            <a:srgbClr val="FFF7EA">
              <a:alpha val="97000"/>
            </a:srgbClr>
          </a:solidFill>
          <a:ln w="12700">
            <a:solidFill>
              <a:srgbClr val="E4CBA6">
                <a:alpha val="65000"/>
              </a:srgbClr>
            </a:solidFill>
            <a:prstDash val="solid"/>
          </a:ln>
        </p:spPr>
      </p:sp>
      <p:sp>
        <p:nvSpPr>
          <p:cNvPr id="6" name="Text 3"/>
          <p:cNvSpPr/>
          <p:nvPr/>
        </p:nvSpPr>
        <p:spPr>
          <a:xfrm>
            <a:off x="1078992" y="1627632"/>
            <a:ext cx="10012680" cy="3337560"/>
          </a:xfrm>
          <a:prstGeom prst="rect">
            <a:avLst/>
          </a:prstGeom>
          <a:noFill/>
          <a:ln/>
        </p:spPr>
        <p:txBody>
          <a:bodyPr wrap="square" lIns="1016" tIns="1016" rIns="1016" bIns="1016" rtlCol="0" anchor="ctr">
            <a:normAutofit/>
          </a:bodyPr>
          <a:lstStyle/>
          <a:p>
            <a:r>
              <a:rPr lang="en-US" sz="1800" dirty="0">
                <a:solidFill>
                  <a:srgbClr val="1F1612"/>
                </a:solidFill>
                <a:latin typeface="Aptos" pitchFamily="34" charset="0"/>
                <a:ea typeface="Aptos" pitchFamily="34" charset="-122"/>
                <a:cs typeface="Aptos" pitchFamily="34" charset="-120"/>
              </a:rPr>
              <a:t>Why is Galatians 6:14 a strong lens for this hymn?</a:t>
            </a:r>
            <a:endParaRPr lang="en-US" sz="1800" dirty="0"/>
          </a:p>
          <a:p>
            <a:r>
              <a:rPr lang="en-US" sz="1800" dirty="0">
                <a:solidFill>
                  <a:srgbClr val="1F1612"/>
                </a:solidFill>
                <a:latin typeface="Aptos" pitchFamily="34" charset="0"/>
                <a:ea typeface="Aptos" pitchFamily="34" charset="-122"/>
                <a:cs typeface="Aptos" pitchFamily="34" charset="-120"/>
              </a:rPr>
              <a:t>What does it mean to remain spiritually near the cross?</a:t>
            </a:r>
            <a:endParaRPr lang="en-US" sz="1800" dirty="0"/>
          </a:p>
          <a:p>
            <a:r>
              <a:rPr lang="en-US" sz="1800" dirty="0">
                <a:solidFill>
                  <a:srgbClr val="1F1612"/>
                </a:solidFill>
                <a:latin typeface="Aptos" pitchFamily="34" charset="0"/>
                <a:ea typeface="Aptos" pitchFamily="34" charset="-122"/>
                <a:cs typeface="Aptos" pitchFamily="34" charset="-120"/>
              </a:rPr>
              <a:t>How does the hymn connect personal devotion with Christ’s saving work?</a:t>
            </a:r>
            <a:endParaRPr lang="en-US" sz="1800" dirty="0"/>
          </a:p>
          <a:p>
            <a:r>
              <a:rPr lang="en-US" sz="1800" dirty="0">
                <a:solidFill>
                  <a:srgbClr val="1F1612"/>
                </a:solidFill>
                <a:latin typeface="Aptos" pitchFamily="34" charset="0"/>
                <a:ea typeface="Aptos" pitchFamily="34" charset="-122"/>
                <a:cs typeface="Aptos" pitchFamily="34" charset="-120"/>
              </a:rPr>
              <a:t>Where can sentimental singing weaken the force of the gospel?</a:t>
            </a:r>
            <a:endParaRPr lang="en-US" sz="1800" dirty="0"/>
          </a:p>
          <a:p>
            <a:r>
              <a:rPr lang="en-US" sz="1800" dirty="0">
                <a:solidFill>
                  <a:srgbClr val="1F1612"/>
                </a:solidFill>
                <a:latin typeface="Aptos" pitchFamily="34" charset="0"/>
                <a:ea typeface="Aptos" pitchFamily="34" charset="-122"/>
                <a:cs typeface="Aptos" pitchFamily="34" charset="-120"/>
              </a:rPr>
              <a:t>How might this hymn shape Communion, Lent, or pastoral prayer?</a:t>
            </a:r>
            <a:endParaRPr lang="en-US" sz="1800" dirty="0"/>
          </a:p>
        </p:txBody>
      </p:sp>
      <p:sp>
        <p:nvSpPr>
          <p:cNvPr id="7" name="Text 4"/>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6B5144"/>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mnt/data/jesus_near_cross_assets/river_cross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66928" y="329184"/>
            <a:ext cx="7132320" cy="420624"/>
          </a:xfrm>
          <a:prstGeom prst="rect">
            <a:avLst/>
          </a:prstGeom>
          <a:noFill/>
          <a:ln/>
        </p:spPr>
        <p:txBody>
          <a:bodyPr wrap="square" lIns="0" tIns="0" rIns="0" bIns="0" rtlCol="0" anchor="ctr">
            <a:normAutofit/>
          </a:bodyPr>
          <a:lstStyle/>
          <a:p>
            <a:pPr indent="0" marL="0">
              <a:buNone/>
            </a:pPr>
            <a:r>
              <a:rPr lang="en-US" sz="2600" b="1" dirty="0">
                <a:solidFill>
                  <a:srgbClr val="FFFFFF"/>
                </a:solidFill>
                <a:latin typeface="Aptos Display" pitchFamily="34" charset="0"/>
                <a:ea typeface="Aptos Display" pitchFamily="34" charset="-122"/>
                <a:cs typeface="Aptos Display" pitchFamily="34" charset="-120"/>
              </a:rPr>
              <a:t>Application</a:t>
            </a:r>
            <a:endParaRPr lang="en-US" sz="2600" dirty="0"/>
          </a:p>
        </p:txBody>
      </p:sp>
      <p:sp>
        <p:nvSpPr>
          <p:cNvPr id="4" name="Text 1"/>
          <p:cNvSpPr/>
          <p:nvPr/>
        </p:nvSpPr>
        <p:spPr>
          <a:xfrm>
            <a:off x="585216" y="841248"/>
            <a:ext cx="7223760" cy="237744"/>
          </a:xfrm>
          <a:prstGeom prst="rect">
            <a:avLst/>
          </a:prstGeom>
          <a:noFill/>
          <a:ln/>
        </p:spPr>
        <p:txBody>
          <a:bodyPr wrap="square" lIns="0" tIns="0" rIns="0" bIns="0" rtlCol="0" anchor="ctr">
            <a:normAutofit/>
          </a:bodyPr>
          <a:lstStyle/>
          <a:p>
            <a:pPr indent="0" marL="0">
              <a:buNone/>
            </a:pPr>
            <a:r>
              <a:rPr lang="en-US" sz="1150" i="1" dirty="0">
                <a:solidFill>
                  <a:srgbClr val="F7DEB5"/>
                </a:solidFill>
              </a:rPr>
              <a:t>Practices shaped by the cross</a:t>
            </a:r>
            <a:endParaRPr lang="en-US" sz="1150" dirty="0"/>
          </a:p>
        </p:txBody>
      </p:sp>
      <p:sp>
        <p:nvSpPr>
          <p:cNvPr id="5" name="Shape 2"/>
          <p:cNvSpPr/>
          <p:nvPr/>
        </p:nvSpPr>
        <p:spPr>
          <a:xfrm>
            <a:off x="777240" y="1280160"/>
            <a:ext cx="5349240" cy="4480560"/>
          </a:xfrm>
          <a:prstGeom prst="roundRect">
            <a:avLst>
              <a:gd name="adj" fmla="val 1633"/>
            </a:avLst>
          </a:prstGeom>
          <a:solidFill>
            <a:srgbClr val="2A160F">
              <a:alpha val="77000"/>
            </a:srgbClr>
          </a:solidFill>
          <a:ln w="12700">
            <a:solidFill>
              <a:srgbClr val="E4CBA6">
                <a:alpha val="65000"/>
              </a:srgbClr>
            </a:solidFill>
            <a:prstDash val="solid"/>
          </a:ln>
        </p:spPr>
      </p:sp>
      <p:sp>
        <p:nvSpPr>
          <p:cNvPr id="6" name="Text 3"/>
          <p:cNvSpPr/>
          <p:nvPr/>
        </p:nvSpPr>
        <p:spPr>
          <a:xfrm>
            <a:off x="1078992" y="1627632"/>
            <a:ext cx="4736592" cy="2834640"/>
          </a:xfrm>
          <a:prstGeom prst="rect">
            <a:avLst/>
          </a:prstGeom>
          <a:noFill/>
          <a:ln/>
        </p:spPr>
        <p:txBody>
          <a:bodyPr wrap="square" lIns="1016" tIns="1016" rIns="1016" bIns="1016" rtlCol="0" anchor="ctr">
            <a:normAutofit/>
          </a:bodyPr>
          <a:lstStyle/>
          <a:p>
            <a:r>
              <a:rPr lang="en-US" sz="1700" dirty="0">
                <a:solidFill>
                  <a:srgbClr val="FFF0D8"/>
                </a:solidFill>
                <a:latin typeface="Aptos" pitchFamily="34" charset="0"/>
                <a:ea typeface="Aptos" pitchFamily="34" charset="-122"/>
                <a:cs typeface="Aptos" pitchFamily="34" charset="-120"/>
              </a:rPr>
              <a:t>Pray daily for nearness to Christ.</a:t>
            </a:r>
            <a:endParaRPr lang="en-US" sz="1700" dirty="0"/>
          </a:p>
          <a:p>
            <a:r>
              <a:rPr lang="en-US" sz="1700" dirty="0">
                <a:solidFill>
                  <a:srgbClr val="FFF0D8"/>
                </a:solidFill>
                <a:latin typeface="Aptos" pitchFamily="34" charset="0"/>
                <a:ea typeface="Aptos" pitchFamily="34" charset="-122"/>
                <a:cs typeface="Aptos" pitchFamily="34" charset="-120"/>
              </a:rPr>
              <a:t>Confess one false boast before God.</a:t>
            </a:r>
            <a:endParaRPr lang="en-US" sz="1700" dirty="0"/>
          </a:p>
          <a:p>
            <a:r>
              <a:rPr lang="en-US" sz="1700" dirty="0">
                <a:solidFill>
                  <a:srgbClr val="FFF0D8"/>
                </a:solidFill>
                <a:latin typeface="Aptos" pitchFamily="34" charset="0"/>
                <a:ea typeface="Aptos" pitchFamily="34" charset="-122"/>
                <a:cs typeface="Aptos" pitchFamily="34" charset="-120"/>
              </a:rPr>
              <a:t>Thank Jesus for one specific mercy.</a:t>
            </a:r>
            <a:endParaRPr lang="en-US" sz="1700" dirty="0"/>
          </a:p>
          <a:p>
            <a:r>
              <a:rPr lang="en-US" sz="1700" dirty="0">
                <a:solidFill>
                  <a:srgbClr val="FFF0D8"/>
                </a:solidFill>
                <a:latin typeface="Aptos" pitchFamily="34" charset="0"/>
                <a:ea typeface="Aptos" pitchFamily="34" charset="-122"/>
                <a:cs typeface="Aptos" pitchFamily="34" charset="-120"/>
              </a:rPr>
              <a:t>Serve someone quietly in cruciform love.</a:t>
            </a:r>
            <a:endParaRPr lang="en-US" sz="1700" dirty="0"/>
          </a:p>
          <a:p>
            <a:r>
              <a:rPr lang="en-US" sz="1700" dirty="0">
                <a:solidFill>
                  <a:srgbClr val="FFF0D8"/>
                </a:solidFill>
                <a:latin typeface="Aptos" pitchFamily="34" charset="0"/>
                <a:ea typeface="Aptos" pitchFamily="34" charset="-122"/>
                <a:cs typeface="Aptos" pitchFamily="34" charset="-120"/>
              </a:rPr>
              <a:t>Encourage a weary believer with the hope of the cross.</a:t>
            </a:r>
            <a:endParaRPr lang="en-US" sz="1700" dirty="0"/>
          </a:p>
        </p:txBody>
      </p:sp>
      <p:sp>
        <p:nvSpPr>
          <p:cNvPr id="7" name="Text 4"/>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F4E7D1"/>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mnt/data/jesus_near_cross_assets/cross_glory_soft.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66928" y="329184"/>
            <a:ext cx="7132320" cy="420624"/>
          </a:xfrm>
          <a:prstGeom prst="rect">
            <a:avLst/>
          </a:prstGeom>
          <a:noFill/>
          <a:ln/>
        </p:spPr>
        <p:txBody>
          <a:bodyPr wrap="square" lIns="0" tIns="0" rIns="0" bIns="0" rtlCol="0" anchor="ctr">
            <a:normAutofit/>
          </a:bodyPr>
          <a:lstStyle/>
          <a:p>
            <a:pPr indent="0" marL="0">
              <a:buNone/>
            </a:pPr>
            <a:r>
              <a:rPr lang="en-US" sz="2600" b="1" dirty="0">
                <a:solidFill>
                  <a:srgbClr val="4A2616"/>
                </a:solidFill>
                <a:latin typeface="Aptos Display" pitchFamily="34" charset="0"/>
                <a:ea typeface="Aptos Display" pitchFamily="34" charset="-122"/>
                <a:cs typeface="Aptos Display" pitchFamily="34" charset="-120"/>
              </a:rPr>
              <a:t>Suggested 30-Minute Lesson Flow</a:t>
            </a:r>
            <a:endParaRPr lang="en-US" sz="2600" dirty="0"/>
          </a:p>
        </p:txBody>
      </p:sp>
      <p:sp>
        <p:nvSpPr>
          <p:cNvPr id="4" name="Text 1"/>
          <p:cNvSpPr/>
          <p:nvPr/>
        </p:nvSpPr>
        <p:spPr>
          <a:xfrm>
            <a:off x="585216" y="841248"/>
            <a:ext cx="7223760" cy="237744"/>
          </a:xfrm>
          <a:prstGeom prst="rect">
            <a:avLst/>
          </a:prstGeom>
          <a:noFill/>
          <a:ln/>
        </p:spPr>
        <p:txBody>
          <a:bodyPr wrap="square" lIns="0" tIns="0" rIns="0" bIns="0" rtlCol="0" anchor="ctr">
            <a:normAutofit/>
          </a:bodyPr>
          <a:lstStyle/>
          <a:p>
            <a:pPr indent="0" marL="0">
              <a:buNone/>
            </a:pPr>
            <a:r>
              <a:rPr lang="en-US" sz="1150" i="1" dirty="0">
                <a:solidFill>
                  <a:srgbClr val="8F3B1D"/>
                </a:solidFill>
              </a:rPr>
              <a:t>A focused church teaching plan</a:t>
            </a:r>
            <a:endParaRPr lang="en-US" sz="1150" dirty="0"/>
          </a:p>
        </p:txBody>
      </p:sp>
      <p:sp>
        <p:nvSpPr>
          <p:cNvPr id="5" name="Shape 2"/>
          <p:cNvSpPr/>
          <p:nvPr/>
        </p:nvSpPr>
        <p:spPr>
          <a:xfrm>
            <a:off x="914400" y="1353312"/>
            <a:ext cx="10149840" cy="530352"/>
          </a:xfrm>
          <a:prstGeom prst="roundRect">
            <a:avLst>
              <a:gd name="adj" fmla="val 13793"/>
            </a:avLst>
          </a:prstGeom>
          <a:solidFill>
            <a:srgbClr val="FFF7EA">
              <a:alpha val="95000"/>
            </a:srgbClr>
          </a:solidFill>
          <a:ln w="12700">
            <a:solidFill>
              <a:srgbClr val="E4CBA6">
                <a:alpha val="65000"/>
              </a:srgbClr>
            </a:solidFill>
            <a:prstDash val="solid"/>
          </a:ln>
        </p:spPr>
      </p:sp>
      <p:sp>
        <p:nvSpPr>
          <p:cNvPr id="6" name="Text 3"/>
          <p:cNvSpPr/>
          <p:nvPr/>
        </p:nvSpPr>
        <p:spPr>
          <a:xfrm>
            <a:off x="1143000" y="1463040"/>
            <a:ext cx="914400" cy="201168"/>
          </a:xfrm>
          <a:prstGeom prst="rect">
            <a:avLst/>
          </a:prstGeom>
          <a:noFill/>
          <a:ln/>
        </p:spPr>
        <p:txBody>
          <a:bodyPr wrap="square" lIns="762" tIns="762" rIns="762" bIns="762" rtlCol="0" anchor="ctr">
            <a:normAutofit/>
          </a:bodyPr>
          <a:lstStyle/>
          <a:p>
            <a:pPr algn="ctr" indent="0" marL="0">
              <a:buNone/>
            </a:pPr>
            <a:r>
              <a:rPr lang="en-US" sz="1400" b="1" dirty="0">
                <a:solidFill>
                  <a:srgbClr val="8F3B1D"/>
                </a:solidFill>
                <a:latin typeface="Aptos" pitchFamily="34" charset="0"/>
                <a:ea typeface="Aptos" pitchFamily="34" charset="-122"/>
                <a:cs typeface="Aptos" pitchFamily="34" charset="-120"/>
              </a:rPr>
              <a:t>0-5</a:t>
            </a:r>
            <a:endParaRPr lang="en-US" sz="1400" dirty="0"/>
          </a:p>
        </p:txBody>
      </p:sp>
      <p:sp>
        <p:nvSpPr>
          <p:cNvPr id="7" name="Text 4"/>
          <p:cNvSpPr/>
          <p:nvPr/>
        </p:nvSpPr>
        <p:spPr>
          <a:xfrm>
            <a:off x="2331720" y="1426464"/>
            <a:ext cx="8138160" cy="256032"/>
          </a:xfrm>
          <a:prstGeom prst="rect">
            <a:avLst/>
          </a:prstGeom>
          <a:noFill/>
          <a:ln/>
        </p:spPr>
        <p:txBody>
          <a:bodyPr wrap="square" lIns="762" tIns="762" rIns="762" bIns="762" rtlCol="0" anchor="ctr">
            <a:normAutofit/>
          </a:bodyPr>
          <a:lstStyle/>
          <a:p>
            <a:pPr algn="l" indent="0" marL="0">
              <a:buNone/>
            </a:pPr>
            <a:r>
              <a:rPr lang="en-US" sz="1550" dirty="0">
                <a:solidFill>
                  <a:srgbClr val="1F1612"/>
                </a:solidFill>
                <a:latin typeface="Aptos" pitchFamily="34" charset="0"/>
                <a:ea typeface="Aptos" pitchFamily="34" charset="-122"/>
                <a:cs typeface="Aptos" pitchFamily="34" charset="-120"/>
              </a:rPr>
              <a:t>Read Galatians 6:14</a:t>
            </a:r>
            <a:endParaRPr lang="en-US" sz="1550" dirty="0"/>
          </a:p>
        </p:txBody>
      </p:sp>
      <p:sp>
        <p:nvSpPr>
          <p:cNvPr id="8" name="Shape 5"/>
          <p:cNvSpPr/>
          <p:nvPr/>
        </p:nvSpPr>
        <p:spPr>
          <a:xfrm>
            <a:off x="914400" y="2212848"/>
            <a:ext cx="10149840" cy="530352"/>
          </a:xfrm>
          <a:prstGeom prst="roundRect">
            <a:avLst>
              <a:gd name="adj" fmla="val 13793"/>
            </a:avLst>
          </a:prstGeom>
          <a:solidFill>
            <a:srgbClr val="FFF7EA">
              <a:alpha val="95000"/>
            </a:srgbClr>
          </a:solidFill>
          <a:ln w="12700">
            <a:solidFill>
              <a:srgbClr val="E4CBA6">
                <a:alpha val="65000"/>
              </a:srgbClr>
            </a:solidFill>
            <a:prstDash val="solid"/>
          </a:ln>
        </p:spPr>
      </p:sp>
      <p:sp>
        <p:nvSpPr>
          <p:cNvPr id="9" name="Text 6"/>
          <p:cNvSpPr/>
          <p:nvPr/>
        </p:nvSpPr>
        <p:spPr>
          <a:xfrm>
            <a:off x="1143000" y="2322576"/>
            <a:ext cx="914400" cy="201168"/>
          </a:xfrm>
          <a:prstGeom prst="rect">
            <a:avLst/>
          </a:prstGeom>
          <a:noFill/>
          <a:ln/>
        </p:spPr>
        <p:txBody>
          <a:bodyPr wrap="square" lIns="762" tIns="762" rIns="762" bIns="762" rtlCol="0" anchor="ctr">
            <a:normAutofit/>
          </a:bodyPr>
          <a:lstStyle/>
          <a:p>
            <a:pPr algn="ctr" indent="0" marL="0">
              <a:buNone/>
            </a:pPr>
            <a:r>
              <a:rPr lang="en-US" sz="1400" b="1" dirty="0">
                <a:solidFill>
                  <a:srgbClr val="8F3B1D"/>
                </a:solidFill>
                <a:latin typeface="Aptos" pitchFamily="34" charset="0"/>
                <a:ea typeface="Aptos" pitchFamily="34" charset="-122"/>
                <a:cs typeface="Aptos" pitchFamily="34" charset="-120"/>
              </a:rPr>
              <a:t>5-10</a:t>
            </a:r>
            <a:endParaRPr lang="en-US" sz="1400" dirty="0"/>
          </a:p>
        </p:txBody>
      </p:sp>
      <p:sp>
        <p:nvSpPr>
          <p:cNvPr id="10" name="Text 7"/>
          <p:cNvSpPr/>
          <p:nvPr/>
        </p:nvSpPr>
        <p:spPr>
          <a:xfrm>
            <a:off x="2331720" y="2286000"/>
            <a:ext cx="8138160" cy="256032"/>
          </a:xfrm>
          <a:prstGeom prst="rect">
            <a:avLst/>
          </a:prstGeom>
          <a:noFill/>
          <a:ln/>
        </p:spPr>
        <p:txBody>
          <a:bodyPr wrap="square" lIns="762" tIns="762" rIns="762" bIns="762" rtlCol="0" anchor="ctr">
            <a:normAutofit/>
          </a:bodyPr>
          <a:lstStyle/>
          <a:p>
            <a:pPr algn="l" indent="0" marL="0">
              <a:buNone/>
            </a:pPr>
            <a:r>
              <a:rPr lang="en-US" sz="1550" dirty="0">
                <a:solidFill>
                  <a:srgbClr val="1F1612"/>
                </a:solidFill>
                <a:latin typeface="Aptos" pitchFamily="34" charset="0"/>
                <a:ea typeface="Aptos" pitchFamily="34" charset="-122"/>
                <a:cs typeface="Aptos" pitchFamily="34" charset="-120"/>
              </a:rPr>
              <a:t>Introduce Crosby, Doane, and the hymn</a:t>
            </a:r>
            <a:endParaRPr lang="en-US" sz="1550" dirty="0"/>
          </a:p>
        </p:txBody>
      </p:sp>
      <p:sp>
        <p:nvSpPr>
          <p:cNvPr id="11" name="Shape 8"/>
          <p:cNvSpPr/>
          <p:nvPr/>
        </p:nvSpPr>
        <p:spPr>
          <a:xfrm>
            <a:off x="914400" y="3072384"/>
            <a:ext cx="10149840" cy="530352"/>
          </a:xfrm>
          <a:prstGeom prst="roundRect">
            <a:avLst>
              <a:gd name="adj" fmla="val 13793"/>
            </a:avLst>
          </a:prstGeom>
          <a:solidFill>
            <a:srgbClr val="FFF7EA">
              <a:alpha val="95000"/>
            </a:srgbClr>
          </a:solidFill>
          <a:ln w="12700">
            <a:solidFill>
              <a:srgbClr val="E4CBA6">
                <a:alpha val="65000"/>
              </a:srgbClr>
            </a:solidFill>
            <a:prstDash val="solid"/>
          </a:ln>
        </p:spPr>
      </p:sp>
      <p:sp>
        <p:nvSpPr>
          <p:cNvPr id="12" name="Text 9"/>
          <p:cNvSpPr/>
          <p:nvPr/>
        </p:nvSpPr>
        <p:spPr>
          <a:xfrm>
            <a:off x="1143000" y="3182112"/>
            <a:ext cx="914400" cy="201168"/>
          </a:xfrm>
          <a:prstGeom prst="rect">
            <a:avLst/>
          </a:prstGeom>
          <a:noFill/>
          <a:ln/>
        </p:spPr>
        <p:txBody>
          <a:bodyPr wrap="square" lIns="762" tIns="762" rIns="762" bIns="762" rtlCol="0" anchor="ctr">
            <a:normAutofit/>
          </a:bodyPr>
          <a:lstStyle/>
          <a:p>
            <a:pPr algn="ctr" indent="0" marL="0">
              <a:buNone/>
            </a:pPr>
            <a:r>
              <a:rPr lang="en-US" sz="1400" b="1" dirty="0">
                <a:solidFill>
                  <a:srgbClr val="8F3B1D"/>
                </a:solidFill>
                <a:latin typeface="Aptos" pitchFamily="34" charset="0"/>
                <a:ea typeface="Aptos" pitchFamily="34" charset="-122"/>
                <a:cs typeface="Aptos" pitchFamily="34" charset="-120"/>
              </a:rPr>
              <a:t>10-18</a:t>
            </a:r>
            <a:endParaRPr lang="en-US" sz="1400" dirty="0"/>
          </a:p>
        </p:txBody>
      </p:sp>
      <p:sp>
        <p:nvSpPr>
          <p:cNvPr id="13" name="Text 10"/>
          <p:cNvSpPr/>
          <p:nvPr/>
        </p:nvSpPr>
        <p:spPr>
          <a:xfrm>
            <a:off x="2331720" y="3145536"/>
            <a:ext cx="8138160" cy="256032"/>
          </a:xfrm>
          <a:prstGeom prst="rect">
            <a:avLst/>
          </a:prstGeom>
          <a:noFill/>
          <a:ln/>
        </p:spPr>
        <p:txBody>
          <a:bodyPr wrap="square" lIns="762" tIns="762" rIns="762" bIns="762" rtlCol="0" anchor="ctr">
            <a:normAutofit/>
          </a:bodyPr>
          <a:lstStyle/>
          <a:p>
            <a:pPr algn="l" indent="0" marL="0">
              <a:buNone/>
            </a:pPr>
            <a:r>
              <a:rPr lang="en-US" sz="1550" dirty="0">
                <a:solidFill>
                  <a:srgbClr val="1F1612"/>
                </a:solidFill>
                <a:latin typeface="Aptos" pitchFamily="34" charset="0"/>
                <a:ea typeface="Aptos" pitchFamily="34" charset="-122"/>
                <a:cs typeface="Aptos" pitchFamily="34" charset="-120"/>
              </a:rPr>
              <a:t>Teach the hymn’s cross-centered movement</a:t>
            </a:r>
            <a:endParaRPr lang="en-US" sz="1550" dirty="0"/>
          </a:p>
        </p:txBody>
      </p:sp>
      <p:sp>
        <p:nvSpPr>
          <p:cNvPr id="14" name="Shape 11"/>
          <p:cNvSpPr/>
          <p:nvPr/>
        </p:nvSpPr>
        <p:spPr>
          <a:xfrm>
            <a:off x="914400" y="3931920"/>
            <a:ext cx="10149840" cy="530352"/>
          </a:xfrm>
          <a:prstGeom prst="roundRect">
            <a:avLst>
              <a:gd name="adj" fmla="val 13793"/>
            </a:avLst>
          </a:prstGeom>
          <a:solidFill>
            <a:srgbClr val="FFF7EA">
              <a:alpha val="95000"/>
            </a:srgbClr>
          </a:solidFill>
          <a:ln w="12700">
            <a:solidFill>
              <a:srgbClr val="E4CBA6">
                <a:alpha val="65000"/>
              </a:srgbClr>
            </a:solidFill>
            <a:prstDash val="solid"/>
          </a:ln>
        </p:spPr>
      </p:sp>
      <p:sp>
        <p:nvSpPr>
          <p:cNvPr id="15" name="Text 12"/>
          <p:cNvSpPr/>
          <p:nvPr/>
        </p:nvSpPr>
        <p:spPr>
          <a:xfrm>
            <a:off x="1143000" y="4041648"/>
            <a:ext cx="914400" cy="201168"/>
          </a:xfrm>
          <a:prstGeom prst="rect">
            <a:avLst/>
          </a:prstGeom>
          <a:noFill/>
          <a:ln/>
        </p:spPr>
        <p:txBody>
          <a:bodyPr wrap="square" lIns="762" tIns="762" rIns="762" bIns="762" rtlCol="0" anchor="ctr">
            <a:normAutofit/>
          </a:bodyPr>
          <a:lstStyle/>
          <a:p>
            <a:pPr algn="ctr" indent="0" marL="0">
              <a:buNone/>
            </a:pPr>
            <a:r>
              <a:rPr lang="en-US" sz="1400" b="1" dirty="0">
                <a:solidFill>
                  <a:srgbClr val="8F3B1D"/>
                </a:solidFill>
                <a:latin typeface="Aptos" pitchFamily="34" charset="0"/>
                <a:ea typeface="Aptos" pitchFamily="34" charset="-122"/>
                <a:cs typeface="Aptos" pitchFamily="34" charset="-120"/>
              </a:rPr>
              <a:t>18-25</a:t>
            </a:r>
            <a:endParaRPr lang="en-US" sz="1400" dirty="0"/>
          </a:p>
        </p:txBody>
      </p:sp>
      <p:sp>
        <p:nvSpPr>
          <p:cNvPr id="16" name="Text 13"/>
          <p:cNvSpPr/>
          <p:nvPr/>
        </p:nvSpPr>
        <p:spPr>
          <a:xfrm>
            <a:off x="2331720" y="4005072"/>
            <a:ext cx="8138160" cy="256032"/>
          </a:xfrm>
          <a:prstGeom prst="rect">
            <a:avLst/>
          </a:prstGeom>
          <a:noFill/>
          <a:ln/>
        </p:spPr>
        <p:txBody>
          <a:bodyPr wrap="square" lIns="762" tIns="762" rIns="762" bIns="762" rtlCol="0" anchor="ctr">
            <a:normAutofit/>
          </a:bodyPr>
          <a:lstStyle/>
          <a:p>
            <a:pPr algn="l" indent="0" marL="0">
              <a:buNone/>
            </a:pPr>
            <a:r>
              <a:rPr lang="en-US" sz="1550" dirty="0">
                <a:solidFill>
                  <a:srgbClr val="1F1612"/>
                </a:solidFill>
                <a:latin typeface="Aptos" pitchFamily="34" charset="0"/>
                <a:ea typeface="Aptos" pitchFamily="34" charset="-122"/>
                <a:cs typeface="Aptos" pitchFamily="34" charset="-120"/>
              </a:rPr>
              <a:t>Discuss mercy, boasting, and daily discipleship</a:t>
            </a:r>
            <a:endParaRPr lang="en-US" sz="1550" dirty="0"/>
          </a:p>
        </p:txBody>
      </p:sp>
      <p:sp>
        <p:nvSpPr>
          <p:cNvPr id="17" name="Shape 14"/>
          <p:cNvSpPr/>
          <p:nvPr/>
        </p:nvSpPr>
        <p:spPr>
          <a:xfrm>
            <a:off x="914400" y="4791456"/>
            <a:ext cx="10149840" cy="530352"/>
          </a:xfrm>
          <a:prstGeom prst="roundRect">
            <a:avLst>
              <a:gd name="adj" fmla="val 13793"/>
            </a:avLst>
          </a:prstGeom>
          <a:solidFill>
            <a:srgbClr val="FFF7EA">
              <a:alpha val="95000"/>
            </a:srgbClr>
          </a:solidFill>
          <a:ln w="12700">
            <a:solidFill>
              <a:srgbClr val="E4CBA6">
                <a:alpha val="65000"/>
              </a:srgbClr>
            </a:solidFill>
            <a:prstDash val="solid"/>
          </a:ln>
        </p:spPr>
      </p:sp>
      <p:sp>
        <p:nvSpPr>
          <p:cNvPr id="18" name="Text 15"/>
          <p:cNvSpPr/>
          <p:nvPr/>
        </p:nvSpPr>
        <p:spPr>
          <a:xfrm>
            <a:off x="1143000" y="4901184"/>
            <a:ext cx="914400" cy="201168"/>
          </a:xfrm>
          <a:prstGeom prst="rect">
            <a:avLst/>
          </a:prstGeom>
          <a:noFill/>
          <a:ln/>
        </p:spPr>
        <p:txBody>
          <a:bodyPr wrap="square" lIns="762" tIns="762" rIns="762" bIns="762" rtlCol="0" anchor="ctr">
            <a:normAutofit/>
          </a:bodyPr>
          <a:lstStyle/>
          <a:p>
            <a:pPr algn="ctr" indent="0" marL="0">
              <a:buNone/>
            </a:pPr>
            <a:r>
              <a:rPr lang="en-US" sz="1400" b="1" dirty="0">
                <a:solidFill>
                  <a:srgbClr val="8F3B1D"/>
                </a:solidFill>
                <a:latin typeface="Aptos" pitchFamily="34" charset="0"/>
                <a:ea typeface="Aptos" pitchFamily="34" charset="-122"/>
                <a:cs typeface="Aptos" pitchFamily="34" charset="-120"/>
              </a:rPr>
              <a:t>25-30</a:t>
            </a:r>
            <a:endParaRPr lang="en-US" sz="1400" dirty="0"/>
          </a:p>
        </p:txBody>
      </p:sp>
      <p:sp>
        <p:nvSpPr>
          <p:cNvPr id="19" name="Text 16"/>
          <p:cNvSpPr/>
          <p:nvPr/>
        </p:nvSpPr>
        <p:spPr>
          <a:xfrm>
            <a:off x="2331720" y="4864608"/>
            <a:ext cx="8138160" cy="256032"/>
          </a:xfrm>
          <a:prstGeom prst="rect">
            <a:avLst/>
          </a:prstGeom>
          <a:noFill/>
          <a:ln/>
        </p:spPr>
        <p:txBody>
          <a:bodyPr wrap="square" lIns="762" tIns="762" rIns="762" bIns="762" rtlCol="0" anchor="ctr">
            <a:normAutofit/>
          </a:bodyPr>
          <a:lstStyle/>
          <a:p>
            <a:pPr algn="l" indent="0" marL="0">
              <a:buNone/>
            </a:pPr>
            <a:r>
              <a:rPr lang="en-US" sz="1550" dirty="0">
                <a:solidFill>
                  <a:srgbClr val="1F1612"/>
                </a:solidFill>
                <a:latin typeface="Aptos" pitchFamily="34" charset="0"/>
                <a:ea typeface="Aptos" pitchFamily="34" charset="-122"/>
                <a:cs typeface="Aptos" pitchFamily="34" charset="-120"/>
              </a:rPr>
              <a:t>Close with prayer and one practice</a:t>
            </a:r>
            <a:endParaRPr lang="en-US" sz="1550" dirty="0"/>
          </a:p>
        </p:txBody>
      </p:sp>
      <p:sp>
        <p:nvSpPr>
          <p:cNvPr id="20" name="Text 17"/>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6B5144"/>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jesus_near_cross_assets/altar_cross_soft.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66928" y="329184"/>
            <a:ext cx="7132320" cy="420624"/>
          </a:xfrm>
          <a:prstGeom prst="rect">
            <a:avLst/>
          </a:prstGeom>
          <a:noFill/>
          <a:ln/>
        </p:spPr>
        <p:txBody>
          <a:bodyPr wrap="square" lIns="0" tIns="0" rIns="0" bIns="0" rtlCol="0" anchor="ctr">
            <a:normAutofit/>
          </a:bodyPr>
          <a:lstStyle/>
          <a:p>
            <a:pPr indent="0" marL="0">
              <a:buNone/>
            </a:pPr>
            <a:r>
              <a:rPr lang="en-US" sz="2600" b="1" dirty="0">
                <a:solidFill>
                  <a:srgbClr val="4A2616"/>
                </a:solidFill>
                <a:latin typeface="Aptos Display" pitchFamily="34" charset="0"/>
                <a:ea typeface="Aptos Display" pitchFamily="34" charset="-122"/>
                <a:cs typeface="Aptos Display" pitchFamily="34" charset="-120"/>
              </a:rPr>
              <a:t>Teaching Aim</a:t>
            </a:r>
            <a:endParaRPr lang="en-US" sz="2600" dirty="0"/>
          </a:p>
        </p:txBody>
      </p:sp>
      <p:sp>
        <p:nvSpPr>
          <p:cNvPr id="4" name="Text 1"/>
          <p:cNvSpPr/>
          <p:nvPr/>
        </p:nvSpPr>
        <p:spPr>
          <a:xfrm>
            <a:off x="585216" y="841248"/>
            <a:ext cx="7223760" cy="237744"/>
          </a:xfrm>
          <a:prstGeom prst="rect">
            <a:avLst/>
          </a:prstGeom>
          <a:noFill/>
          <a:ln/>
        </p:spPr>
        <p:txBody>
          <a:bodyPr wrap="square" lIns="0" tIns="0" rIns="0" bIns="0" rtlCol="0" anchor="ctr">
            <a:normAutofit/>
          </a:bodyPr>
          <a:lstStyle/>
          <a:p>
            <a:pPr indent="0" marL="0">
              <a:buNone/>
            </a:pPr>
            <a:r>
              <a:rPr lang="en-US" sz="1150" i="1" dirty="0">
                <a:solidFill>
                  <a:srgbClr val="8F3B1D"/>
                </a:solidFill>
              </a:rPr>
              <a:t>What this hymn helps us do</a:t>
            </a:r>
            <a:endParaRPr lang="en-US" sz="1150" dirty="0"/>
          </a:p>
        </p:txBody>
      </p:sp>
      <p:sp>
        <p:nvSpPr>
          <p:cNvPr id="5" name="Shape 2"/>
          <p:cNvSpPr/>
          <p:nvPr/>
        </p:nvSpPr>
        <p:spPr>
          <a:xfrm>
            <a:off x="1005840" y="1874520"/>
            <a:ext cx="2907792" cy="2880360"/>
          </a:xfrm>
          <a:prstGeom prst="roundRect">
            <a:avLst>
              <a:gd name="adj" fmla="val 2540"/>
            </a:avLst>
          </a:prstGeom>
          <a:solidFill>
            <a:srgbClr val="FFF6E8">
              <a:alpha val="93000"/>
            </a:srgbClr>
          </a:solidFill>
          <a:ln w="12700">
            <a:solidFill>
              <a:srgbClr val="E4CBA6">
                <a:alpha val="65000"/>
              </a:srgbClr>
            </a:solidFill>
            <a:prstDash val="solid"/>
          </a:ln>
        </p:spPr>
      </p:sp>
      <p:sp>
        <p:nvSpPr>
          <p:cNvPr id="6" name="Shape 3"/>
          <p:cNvSpPr/>
          <p:nvPr/>
        </p:nvSpPr>
        <p:spPr>
          <a:xfrm>
            <a:off x="2130552" y="2212848"/>
            <a:ext cx="658368" cy="658368"/>
          </a:xfrm>
          <a:prstGeom prst="ellipse">
            <a:avLst/>
          </a:prstGeom>
          <a:solidFill>
            <a:srgbClr val="6C2F18"/>
          </a:solidFill>
          <a:ln w="12700">
            <a:solidFill>
              <a:srgbClr val="D49A3A"/>
            </a:solidFill>
            <a:prstDash val="solid"/>
          </a:ln>
        </p:spPr>
      </p:sp>
      <p:sp>
        <p:nvSpPr>
          <p:cNvPr id="7" name="Text 4"/>
          <p:cNvSpPr/>
          <p:nvPr/>
        </p:nvSpPr>
        <p:spPr>
          <a:xfrm>
            <a:off x="2130552" y="2340864"/>
            <a:ext cx="658368" cy="292608"/>
          </a:xfrm>
          <a:prstGeom prst="rect">
            <a:avLst/>
          </a:prstGeom>
          <a:noFill/>
          <a:ln/>
        </p:spPr>
        <p:txBody>
          <a:bodyPr wrap="square" lIns="0" tIns="0" rIns="0" bIns="0" rtlCol="0" anchor="ctr">
            <a:normAutofit/>
          </a:bodyPr>
          <a:lstStyle/>
          <a:p>
            <a:pPr algn="ctr" indent="0" marL="0">
              <a:buNone/>
            </a:pPr>
            <a:r>
              <a:rPr lang="en-US" sz="1800" b="1" dirty="0">
                <a:solidFill>
                  <a:srgbClr val="FFFFFF"/>
                </a:solidFill>
                <a:latin typeface="Aptos Display" pitchFamily="34" charset="0"/>
                <a:ea typeface="Aptos Display" pitchFamily="34" charset="-122"/>
                <a:cs typeface="Aptos Display" pitchFamily="34" charset="-120"/>
              </a:rPr>
              <a:t>U</a:t>
            </a:r>
            <a:endParaRPr lang="en-US" sz="1800" dirty="0"/>
          </a:p>
        </p:txBody>
      </p:sp>
      <p:sp>
        <p:nvSpPr>
          <p:cNvPr id="8" name="Text 5"/>
          <p:cNvSpPr/>
          <p:nvPr/>
        </p:nvSpPr>
        <p:spPr>
          <a:xfrm>
            <a:off x="1947672" y="2980944"/>
            <a:ext cx="1024128" cy="320040"/>
          </a:xfrm>
          <a:prstGeom prst="rect">
            <a:avLst/>
          </a:prstGeom>
          <a:noFill/>
          <a:ln/>
        </p:spPr>
        <p:txBody>
          <a:bodyPr wrap="square" lIns="762" tIns="762" rIns="762" bIns="762" rtlCol="0" anchor="ctr">
            <a:normAutofit/>
          </a:bodyPr>
          <a:lstStyle/>
          <a:p>
            <a:pPr algn="ctr" indent="0" marL="0">
              <a:buNone/>
            </a:pPr>
            <a:r>
              <a:rPr lang="en-US" sz="1050" b="1" dirty="0">
                <a:solidFill>
                  <a:srgbClr val="4A2616"/>
                </a:solidFill>
                <a:latin typeface="Aptos" pitchFamily="34" charset="0"/>
                <a:ea typeface="Aptos" pitchFamily="34" charset="-122"/>
                <a:cs typeface="Aptos" pitchFamily="34" charset="-120"/>
              </a:rPr>
              <a:t>Understand</a:t>
            </a:r>
            <a:endParaRPr lang="en-US" sz="1050" dirty="0"/>
          </a:p>
        </p:txBody>
      </p:sp>
      <p:sp>
        <p:nvSpPr>
          <p:cNvPr id="9" name="Text 6"/>
          <p:cNvSpPr/>
          <p:nvPr/>
        </p:nvSpPr>
        <p:spPr>
          <a:xfrm>
            <a:off x="1353312" y="3346704"/>
            <a:ext cx="2212848" cy="914400"/>
          </a:xfrm>
          <a:prstGeom prst="rect">
            <a:avLst/>
          </a:prstGeom>
          <a:noFill/>
          <a:ln/>
        </p:spPr>
        <p:txBody>
          <a:bodyPr wrap="square" lIns="762" tIns="762" rIns="762" bIns="762" rtlCol="0" anchor="ctr">
            <a:normAutofit/>
          </a:bodyPr>
          <a:lstStyle/>
          <a:p>
            <a:pPr algn="ctr" indent="0" marL="0">
              <a:buNone/>
            </a:pPr>
            <a:r>
              <a:rPr lang="en-US" sz="1700" dirty="0">
                <a:solidFill>
                  <a:srgbClr val="1F1612"/>
                </a:solidFill>
                <a:latin typeface="Aptos" pitchFamily="34" charset="0"/>
                <a:ea typeface="Aptos" pitchFamily="34" charset="-122"/>
                <a:cs typeface="Aptos" pitchFamily="34" charset="-120"/>
              </a:rPr>
              <a:t>Why the cross is the believer’s only boast.</a:t>
            </a:r>
            <a:endParaRPr lang="en-US" sz="1700" dirty="0"/>
          </a:p>
        </p:txBody>
      </p:sp>
      <p:sp>
        <p:nvSpPr>
          <p:cNvPr id="10" name="Shape 7"/>
          <p:cNvSpPr/>
          <p:nvPr/>
        </p:nvSpPr>
        <p:spPr>
          <a:xfrm>
            <a:off x="4709160" y="1874520"/>
            <a:ext cx="2907792" cy="2880360"/>
          </a:xfrm>
          <a:prstGeom prst="roundRect">
            <a:avLst>
              <a:gd name="adj" fmla="val 2540"/>
            </a:avLst>
          </a:prstGeom>
          <a:solidFill>
            <a:srgbClr val="FFF6E8">
              <a:alpha val="93000"/>
            </a:srgbClr>
          </a:solidFill>
          <a:ln w="12700">
            <a:solidFill>
              <a:srgbClr val="E4CBA6">
                <a:alpha val="65000"/>
              </a:srgbClr>
            </a:solidFill>
            <a:prstDash val="solid"/>
          </a:ln>
        </p:spPr>
      </p:sp>
      <p:sp>
        <p:nvSpPr>
          <p:cNvPr id="11" name="Shape 8"/>
          <p:cNvSpPr/>
          <p:nvPr/>
        </p:nvSpPr>
        <p:spPr>
          <a:xfrm>
            <a:off x="5833872" y="2212848"/>
            <a:ext cx="658368" cy="658368"/>
          </a:xfrm>
          <a:prstGeom prst="ellipse">
            <a:avLst/>
          </a:prstGeom>
          <a:solidFill>
            <a:srgbClr val="6C2F18"/>
          </a:solidFill>
          <a:ln w="12700">
            <a:solidFill>
              <a:srgbClr val="D49A3A"/>
            </a:solidFill>
            <a:prstDash val="solid"/>
          </a:ln>
        </p:spPr>
      </p:sp>
      <p:sp>
        <p:nvSpPr>
          <p:cNvPr id="12" name="Text 9"/>
          <p:cNvSpPr/>
          <p:nvPr/>
        </p:nvSpPr>
        <p:spPr>
          <a:xfrm>
            <a:off x="5833872" y="2340864"/>
            <a:ext cx="658368" cy="292608"/>
          </a:xfrm>
          <a:prstGeom prst="rect">
            <a:avLst/>
          </a:prstGeom>
          <a:noFill/>
          <a:ln/>
        </p:spPr>
        <p:txBody>
          <a:bodyPr wrap="square" lIns="0" tIns="0" rIns="0" bIns="0" rtlCol="0" anchor="ctr">
            <a:normAutofit/>
          </a:bodyPr>
          <a:lstStyle/>
          <a:p>
            <a:pPr algn="ctr" indent="0" marL="0">
              <a:buNone/>
            </a:pPr>
            <a:r>
              <a:rPr lang="en-US" sz="1800" b="1" dirty="0">
                <a:solidFill>
                  <a:srgbClr val="FFFFFF"/>
                </a:solidFill>
                <a:latin typeface="Aptos Display" pitchFamily="34" charset="0"/>
                <a:ea typeface="Aptos Display" pitchFamily="34" charset="-122"/>
                <a:cs typeface="Aptos Display" pitchFamily="34" charset="-120"/>
              </a:rPr>
              <a:t>F</a:t>
            </a:r>
            <a:endParaRPr lang="en-US" sz="1800" dirty="0"/>
          </a:p>
        </p:txBody>
      </p:sp>
      <p:sp>
        <p:nvSpPr>
          <p:cNvPr id="13" name="Text 10"/>
          <p:cNvSpPr/>
          <p:nvPr/>
        </p:nvSpPr>
        <p:spPr>
          <a:xfrm>
            <a:off x="5650992" y="2980944"/>
            <a:ext cx="1024128" cy="320040"/>
          </a:xfrm>
          <a:prstGeom prst="rect">
            <a:avLst/>
          </a:prstGeom>
          <a:noFill/>
          <a:ln/>
        </p:spPr>
        <p:txBody>
          <a:bodyPr wrap="square" lIns="762" tIns="762" rIns="762" bIns="762" rtlCol="0" anchor="ctr">
            <a:normAutofit/>
          </a:bodyPr>
          <a:lstStyle/>
          <a:p>
            <a:pPr algn="ctr" indent="0" marL="0">
              <a:buNone/>
            </a:pPr>
            <a:r>
              <a:rPr lang="en-US" sz="1050" b="1" dirty="0">
                <a:solidFill>
                  <a:srgbClr val="4A2616"/>
                </a:solidFill>
                <a:latin typeface="Aptos" pitchFamily="34" charset="0"/>
                <a:ea typeface="Aptos" pitchFamily="34" charset="-122"/>
                <a:cs typeface="Aptos" pitchFamily="34" charset="-120"/>
              </a:rPr>
              <a:t>Feel</a:t>
            </a:r>
            <a:endParaRPr lang="en-US" sz="1050" dirty="0"/>
          </a:p>
        </p:txBody>
      </p:sp>
      <p:sp>
        <p:nvSpPr>
          <p:cNvPr id="14" name="Text 11"/>
          <p:cNvSpPr/>
          <p:nvPr/>
        </p:nvSpPr>
        <p:spPr>
          <a:xfrm>
            <a:off x="5056632" y="3346704"/>
            <a:ext cx="2212848" cy="914400"/>
          </a:xfrm>
          <a:prstGeom prst="rect">
            <a:avLst/>
          </a:prstGeom>
          <a:noFill/>
          <a:ln/>
        </p:spPr>
        <p:txBody>
          <a:bodyPr wrap="square" lIns="762" tIns="762" rIns="762" bIns="762" rtlCol="0" anchor="ctr">
            <a:normAutofit/>
          </a:bodyPr>
          <a:lstStyle/>
          <a:p>
            <a:pPr algn="ctr" indent="0" marL="0">
              <a:buNone/>
            </a:pPr>
            <a:r>
              <a:rPr lang="en-US" sz="1700" dirty="0">
                <a:solidFill>
                  <a:srgbClr val="1F1612"/>
                </a:solidFill>
                <a:latin typeface="Aptos" pitchFamily="34" charset="0"/>
                <a:ea typeface="Aptos" pitchFamily="34" charset="-122"/>
                <a:cs typeface="Aptos" pitchFamily="34" charset="-120"/>
              </a:rPr>
              <a:t>Gratitude for mercy that draws sinners near.</a:t>
            </a:r>
            <a:endParaRPr lang="en-US" sz="1700" dirty="0"/>
          </a:p>
        </p:txBody>
      </p:sp>
      <p:sp>
        <p:nvSpPr>
          <p:cNvPr id="15" name="Shape 12"/>
          <p:cNvSpPr/>
          <p:nvPr/>
        </p:nvSpPr>
        <p:spPr>
          <a:xfrm>
            <a:off x="8412480" y="1874520"/>
            <a:ext cx="2907792" cy="2880360"/>
          </a:xfrm>
          <a:prstGeom prst="roundRect">
            <a:avLst>
              <a:gd name="adj" fmla="val 2540"/>
            </a:avLst>
          </a:prstGeom>
          <a:solidFill>
            <a:srgbClr val="FFF6E8">
              <a:alpha val="93000"/>
            </a:srgbClr>
          </a:solidFill>
          <a:ln w="12700">
            <a:solidFill>
              <a:srgbClr val="E4CBA6">
                <a:alpha val="65000"/>
              </a:srgbClr>
            </a:solidFill>
            <a:prstDash val="solid"/>
          </a:ln>
        </p:spPr>
      </p:sp>
      <p:sp>
        <p:nvSpPr>
          <p:cNvPr id="16" name="Shape 13"/>
          <p:cNvSpPr/>
          <p:nvPr/>
        </p:nvSpPr>
        <p:spPr>
          <a:xfrm>
            <a:off x="9537192" y="2212848"/>
            <a:ext cx="658368" cy="658368"/>
          </a:xfrm>
          <a:prstGeom prst="ellipse">
            <a:avLst/>
          </a:prstGeom>
          <a:solidFill>
            <a:srgbClr val="6C2F18"/>
          </a:solidFill>
          <a:ln w="12700">
            <a:solidFill>
              <a:srgbClr val="D49A3A"/>
            </a:solidFill>
            <a:prstDash val="solid"/>
          </a:ln>
        </p:spPr>
      </p:sp>
      <p:sp>
        <p:nvSpPr>
          <p:cNvPr id="17" name="Text 14"/>
          <p:cNvSpPr/>
          <p:nvPr/>
        </p:nvSpPr>
        <p:spPr>
          <a:xfrm>
            <a:off x="9537192" y="2340864"/>
            <a:ext cx="658368" cy="292608"/>
          </a:xfrm>
          <a:prstGeom prst="rect">
            <a:avLst/>
          </a:prstGeom>
          <a:noFill/>
          <a:ln/>
        </p:spPr>
        <p:txBody>
          <a:bodyPr wrap="square" lIns="0" tIns="0" rIns="0" bIns="0" rtlCol="0" anchor="ctr">
            <a:normAutofit/>
          </a:bodyPr>
          <a:lstStyle/>
          <a:p>
            <a:pPr algn="ctr" indent="0" marL="0">
              <a:buNone/>
            </a:pPr>
            <a:r>
              <a:rPr lang="en-US" sz="1800" b="1" dirty="0">
                <a:solidFill>
                  <a:srgbClr val="FFFFFF"/>
                </a:solidFill>
                <a:latin typeface="Aptos Display" pitchFamily="34" charset="0"/>
                <a:ea typeface="Aptos Display" pitchFamily="34" charset="-122"/>
                <a:cs typeface="Aptos Display" pitchFamily="34" charset="-120"/>
              </a:rPr>
              <a:t>P</a:t>
            </a:r>
            <a:endParaRPr lang="en-US" sz="1800" dirty="0"/>
          </a:p>
        </p:txBody>
      </p:sp>
      <p:sp>
        <p:nvSpPr>
          <p:cNvPr id="18" name="Text 15"/>
          <p:cNvSpPr/>
          <p:nvPr/>
        </p:nvSpPr>
        <p:spPr>
          <a:xfrm>
            <a:off x="9354312" y="2980944"/>
            <a:ext cx="1024128" cy="320040"/>
          </a:xfrm>
          <a:prstGeom prst="rect">
            <a:avLst/>
          </a:prstGeom>
          <a:noFill/>
          <a:ln/>
        </p:spPr>
        <p:txBody>
          <a:bodyPr wrap="square" lIns="762" tIns="762" rIns="762" bIns="762" rtlCol="0" anchor="ctr">
            <a:normAutofit/>
          </a:bodyPr>
          <a:lstStyle/>
          <a:p>
            <a:pPr algn="ctr" indent="0" marL="0">
              <a:buNone/>
            </a:pPr>
            <a:r>
              <a:rPr lang="en-US" sz="1050" b="1" dirty="0">
                <a:solidFill>
                  <a:srgbClr val="4A2616"/>
                </a:solidFill>
                <a:latin typeface="Aptos" pitchFamily="34" charset="0"/>
                <a:ea typeface="Aptos" pitchFamily="34" charset="-122"/>
                <a:cs typeface="Aptos" pitchFamily="34" charset="-120"/>
              </a:rPr>
              <a:t>Practice</a:t>
            </a:r>
            <a:endParaRPr lang="en-US" sz="1050" dirty="0"/>
          </a:p>
        </p:txBody>
      </p:sp>
      <p:sp>
        <p:nvSpPr>
          <p:cNvPr id="19" name="Text 16"/>
          <p:cNvSpPr/>
          <p:nvPr/>
        </p:nvSpPr>
        <p:spPr>
          <a:xfrm>
            <a:off x="8759952" y="3346704"/>
            <a:ext cx="2212848" cy="914400"/>
          </a:xfrm>
          <a:prstGeom prst="rect">
            <a:avLst/>
          </a:prstGeom>
          <a:noFill/>
          <a:ln/>
        </p:spPr>
        <p:txBody>
          <a:bodyPr wrap="square" lIns="762" tIns="762" rIns="762" bIns="762" rtlCol="0" anchor="ctr">
            <a:normAutofit/>
          </a:bodyPr>
          <a:lstStyle/>
          <a:p>
            <a:pPr algn="ctr" indent="0" marL="0">
              <a:buNone/>
            </a:pPr>
            <a:r>
              <a:rPr lang="en-US" sz="1700" dirty="0">
                <a:solidFill>
                  <a:srgbClr val="1F1612"/>
                </a:solidFill>
                <a:latin typeface="Aptos" pitchFamily="34" charset="0"/>
                <a:ea typeface="Aptos" pitchFamily="34" charset="-122"/>
                <a:cs typeface="Aptos" pitchFamily="34" charset="-120"/>
              </a:rPr>
              <a:t>Daily discipleship shaped by Christ’s sacrifice.</a:t>
            </a:r>
            <a:endParaRPr lang="en-US" sz="1700" dirty="0"/>
          </a:p>
        </p:txBody>
      </p:sp>
      <p:sp>
        <p:nvSpPr>
          <p:cNvPr id="20" name="Text 17"/>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6B5144"/>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mnt/data/jesus_near_cross_assets/river_cross_soft.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66928" y="329184"/>
            <a:ext cx="7132320" cy="420624"/>
          </a:xfrm>
          <a:prstGeom prst="rect">
            <a:avLst/>
          </a:prstGeom>
          <a:noFill/>
          <a:ln/>
        </p:spPr>
        <p:txBody>
          <a:bodyPr wrap="square" lIns="0" tIns="0" rIns="0" bIns="0" rtlCol="0" anchor="ctr">
            <a:normAutofit/>
          </a:bodyPr>
          <a:lstStyle/>
          <a:p>
            <a:pPr indent="0" marL="0">
              <a:buNone/>
            </a:pPr>
            <a:r>
              <a:rPr lang="en-US" sz="2600" b="1" dirty="0">
                <a:solidFill>
                  <a:srgbClr val="4A2616"/>
                </a:solidFill>
                <a:latin typeface="Aptos Display" pitchFamily="34" charset="0"/>
                <a:ea typeface="Aptos Display" pitchFamily="34" charset="-122"/>
                <a:cs typeface="Aptos Display" pitchFamily="34" charset="-120"/>
              </a:rPr>
              <a:t>Suggested 60-Minute Lesson Flow</a:t>
            </a:r>
            <a:endParaRPr lang="en-US" sz="2600" dirty="0"/>
          </a:p>
        </p:txBody>
      </p:sp>
      <p:sp>
        <p:nvSpPr>
          <p:cNvPr id="4" name="Text 1"/>
          <p:cNvSpPr/>
          <p:nvPr/>
        </p:nvSpPr>
        <p:spPr>
          <a:xfrm>
            <a:off x="585216" y="841248"/>
            <a:ext cx="7223760" cy="237744"/>
          </a:xfrm>
          <a:prstGeom prst="rect">
            <a:avLst/>
          </a:prstGeom>
          <a:noFill/>
          <a:ln/>
        </p:spPr>
        <p:txBody>
          <a:bodyPr wrap="square" lIns="0" tIns="0" rIns="0" bIns="0" rtlCol="0" anchor="ctr">
            <a:normAutofit/>
          </a:bodyPr>
          <a:lstStyle/>
          <a:p>
            <a:pPr indent="0" marL="0">
              <a:buNone/>
            </a:pPr>
            <a:r>
              <a:rPr lang="en-US" sz="1150" i="1" dirty="0">
                <a:solidFill>
                  <a:srgbClr val="8F3B1D"/>
                </a:solidFill>
              </a:rPr>
              <a:t>A fuller hymn study session</a:t>
            </a:r>
            <a:endParaRPr lang="en-US" sz="1150" dirty="0"/>
          </a:p>
        </p:txBody>
      </p:sp>
      <p:sp>
        <p:nvSpPr>
          <p:cNvPr id="5" name="Shape 2"/>
          <p:cNvSpPr/>
          <p:nvPr/>
        </p:nvSpPr>
        <p:spPr>
          <a:xfrm>
            <a:off x="749808" y="1389888"/>
            <a:ext cx="3246120" cy="1444752"/>
          </a:xfrm>
          <a:prstGeom prst="roundRect">
            <a:avLst>
              <a:gd name="adj" fmla="val 5063"/>
            </a:avLst>
          </a:prstGeom>
          <a:solidFill>
            <a:srgbClr val="FFF8EA">
              <a:alpha val="96000"/>
            </a:srgbClr>
          </a:solidFill>
          <a:ln w="12700">
            <a:solidFill>
              <a:srgbClr val="E4CBA6">
                <a:alpha val="65000"/>
              </a:srgbClr>
            </a:solidFill>
            <a:prstDash val="solid"/>
          </a:ln>
        </p:spPr>
      </p:sp>
      <p:sp>
        <p:nvSpPr>
          <p:cNvPr id="6" name="Text 3"/>
          <p:cNvSpPr/>
          <p:nvPr/>
        </p:nvSpPr>
        <p:spPr>
          <a:xfrm>
            <a:off x="1005840" y="1554480"/>
            <a:ext cx="2651760" cy="237744"/>
          </a:xfrm>
          <a:prstGeom prst="rect">
            <a:avLst/>
          </a:prstGeom>
          <a:noFill/>
          <a:ln/>
        </p:spPr>
        <p:txBody>
          <a:bodyPr wrap="square" lIns="762" tIns="762" rIns="762" bIns="762" rtlCol="0" anchor="ctr">
            <a:normAutofit/>
          </a:bodyPr>
          <a:lstStyle/>
          <a:p>
            <a:pPr algn="l" indent="0" marL="0">
              <a:buNone/>
            </a:pPr>
            <a:r>
              <a:rPr lang="en-US" sz="1700" b="1" dirty="0">
                <a:solidFill>
                  <a:srgbClr val="4A2616"/>
                </a:solidFill>
                <a:latin typeface="Aptos" pitchFamily="34" charset="0"/>
                <a:ea typeface="Aptos" pitchFamily="34" charset="-122"/>
                <a:cs typeface="Aptos" pitchFamily="34" charset="-120"/>
              </a:rPr>
              <a:t>Gather</a:t>
            </a:r>
            <a:endParaRPr lang="en-US" sz="1700" dirty="0"/>
          </a:p>
        </p:txBody>
      </p:sp>
      <p:sp>
        <p:nvSpPr>
          <p:cNvPr id="7" name="Text 4"/>
          <p:cNvSpPr/>
          <p:nvPr/>
        </p:nvSpPr>
        <p:spPr>
          <a:xfrm>
            <a:off x="1005840" y="1920240"/>
            <a:ext cx="2651760" cy="566928"/>
          </a:xfrm>
          <a:prstGeom prst="rect">
            <a:avLst/>
          </a:prstGeom>
          <a:noFill/>
          <a:ln/>
        </p:spPr>
        <p:txBody>
          <a:bodyPr wrap="square" lIns="762" tIns="762" rIns="762" bIns="762" rtlCol="0" anchor="ctr">
            <a:normAutofit/>
          </a:bodyPr>
          <a:lstStyle/>
          <a:p>
            <a:pPr algn="l" indent="0" marL="0">
              <a:buNone/>
            </a:pPr>
            <a:r>
              <a:rPr lang="en-US" sz="1280" dirty="0">
                <a:solidFill>
                  <a:srgbClr val="1F1612"/>
                </a:solidFill>
                <a:latin typeface="Aptos" pitchFamily="34" charset="0"/>
                <a:ea typeface="Aptos" pitchFamily="34" charset="-122"/>
                <a:cs typeface="Aptos" pitchFamily="34" charset="-120"/>
              </a:rPr>
              <a:t>Sing or listen reverently, then pray.</a:t>
            </a:r>
            <a:endParaRPr lang="en-US" sz="1280" dirty="0"/>
          </a:p>
        </p:txBody>
      </p:sp>
      <p:sp>
        <p:nvSpPr>
          <p:cNvPr id="8" name="Shape 5"/>
          <p:cNvSpPr/>
          <p:nvPr/>
        </p:nvSpPr>
        <p:spPr>
          <a:xfrm>
            <a:off x="4480560" y="1389888"/>
            <a:ext cx="3246120" cy="1444752"/>
          </a:xfrm>
          <a:prstGeom prst="roundRect">
            <a:avLst>
              <a:gd name="adj" fmla="val 5063"/>
            </a:avLst>
          </a:prstGeom>
          <a:solidFill>
            <a:srgbClr val="FFF8EA">
              <a:alpha val="96000"/>
            </a:srgbClr>
          </a:solidFill>
          <a:ln w="12700">
            <a:solidFill>
              <a:srgbClr val="E4CBA6">
                <a:alpha val="65000"/>
              </a:srgbClr>
            </a:solidFill>
            <a:prstDash val="solid"/>
          </a:ln>
        </p:spPr>
      </p:sp>
      <p:sp>
        <p:nvSpPr>
          <p:cNvPr id="9" name="Text 6"/>
          <p:cNvSpPr/>
          <p:nvPr/>
        </p:nvSpPr>
        <p:spPr>
          <a:xfrm>
            <a:off x="4736592" y="1554480"/>
            <a:ext cx="2651760" cy="237744"/>
          </a:xfrm>
          <a:prstGeom prst="rect">
            <a:avLst/>
          </a:prstGeom>
          <a:noFill/>
          <a:ln/>
        </p:spPr>
        <p:txBody>
          <a:bodyPr wrap="square" lIns="762" tIns="762" rIns="762" bIns="762" rtlCol="0" anchor="ctr">
            <a:normAutofit/>
          </a:bodyPr>
          <a:lstStyle/>
          <a:p>
            <a:pPr algn="l" indent="0" marL="0">
              <a:buNone/>
            </a:pPr>
            <a:r>
              <a:rPr lang="en-US" sz="1700" b="1" dirty="0">
                <a:solidFill>
                  <a:srgbClr val="4A2616"/>
                </a:solidFill>
                <a:latin typeface="Aptos" pitchFamily="34" charset="0"/>
                <a:ea typeface="Aptos" pitchFamily="34" charset="-122"/>
                <a:cs typeface="Aptos" pitchFamily="34" charset="-120"/>
              </a:rPr>
              <a:t>Scripture</a:t>
            </a:r>
            <a:endParaRPr lang="en-US" sz="1700" dirty="0"/>
          </a:p>
        </p:txBody>
      </p:sp>
      <p:sp>
        <p:nvSpPr>
          <p:cNvPr id="10" name="Text 7"/>
          <p:cNvSpPr/>
          <p:nvPr/>
        </p:nvSpPr>
        <p:spPr>
          <a:xfrm>
            <a:off x="4736592" y="1920240"/>
            <a:ext cx="2651760" cy="566928"/>
          </a:xfrm>
          <a:prstGeom prst="rect">
            <a:avLst/>
          </a:prstGeom>
          <a:noFill/>
          <a:ln/>
        </p:spPr>
        <p:txBody>
          <a:bodyPr wrap="square" lIns="762" tIns="762" rIns="762" bIns="762" rtlCol="0" anchor="ctr">
            <a:normAutofit/>
          </a:bodyPr>
          <a:lstStyle/>
          <a:p>
            <a:pPr algn="l" indent="0" marL="0">
              <a:buNone/>
            </a:pPr>
            <a:r>
              <a:rPr lang="en-US" sz="1280" dirty="0">
                <a:solidFill>
                  <a:srgbClr val="1F1612"/>
                </a:solidFill>
                <a:latin typeface="Aptos" pitchFamily="34" charset="0"/>
                <a:ea typeface="Aptos" pitchFamily="34" charset="-122"/>
                <a:cs typeface="Aptos" pitchFamily="34" charset="-120"/>
              </a:rPr>
              <a:t>Read Galatians 6:14 and John 19:25-27.</a:t>
            </a:r>
            <a:endParaRPr lang="en-US" sz="1280" dirty="0"/>
          </a:p>
        </p:txBody>
      </p:sp>
      <p:sp>
        <p:nvSpPr>
          <p:cNvPr id="11" name="Shape 8"/>
          <p:cNvSpPr/>
          <p:nvPr/>
        </p:nvSpPr>
        <p:spPr>
          <a:xfrm>
            <a:off x="8211312" y="1389888"/>
            <a:ext cx="3246120" cy="1444752"/>
          </a:xfrm>
          <a:prstGeom prst="roundRect">
            <a:avLst>
              <a:gd name="adj" fmla="val 5063"/>
            </a:avLst>
          </a:prstGeom>
          <a:solidFill>
            <a:srgbClr val="FFF8EA">
              <a:alpha val="96000"/>
            </a:srgbClr>
          </a:solidFill>
          <a:ln w="12700">
            <a:solidFill>
              <a:srgbClr val="E4CBA6">
                <a:alpha val="65000"/>
              </a:srgbClr>
            </a:solidFill>
            <a:prstDash val="solid"/>
          </a:ln>
        </p:spPr>
      </p:sp>
      <p:sp>
        <p:nvSpPr>
          <p:cNvPr id="12" name="Text 9"/>
          <p:cNvSpPr/>
          <p:nvPr/>
        </p:nvSpPr>
        <p:spPr>
          <a:xfrm>
            <a:off x="8467344" y="1554480"/>
            <a:ext cx="2651760" cy="237744"/>
          </a:xfrm>
          <a:prstGeom prst="rect">
            <a:avLst/>
          </a:prstGeom>
          <a:noFill/>
          <a:ln/>
        </p:spPr>
        <p:txBody>
          <a:bodyPr wrap="square" lIns="762" tIns="762" rIns="762" bIns="762" rtlCol="0" anchor="ctr">
            <a:normAutofit/>
          </a:bodyPr>
          <a:lstStyle/>
          <a:p>
            <a:pPr algn="l" indent="0" marL="0">
              <a:buNone/>
            </a:pPr>
            <a:r>
              <a:rPr lang="en-US" sz="1700" b="1" dirty="0">
                <a:solidFill>
                  <a:srgbClr val="4A2616"/>
                </a:solidFill>
                <a:latin typeface="Aptos" pitchFamily="34" charset="0"/>
                <a:ea typeface="Aptos" pitchFamily="34" charset="-122"/>
                <a:cs typeface="Aptos" pitchFamily="34" charset="-120"/>
              </a:rPr>
              <a:t>History</a:t>
            </a:r>
            <a:endParaRPr lang="en-US" sz="1700" dirty="0"/>
          </a:p>
        </p:txBody>
      </p:sp>
      <p:sp>
        <p:nvSpPr>
          <p:cNvPr id="13" name="Text 10"/>
          <p:cNvSpPr/>
          <p:nvPr/>
        </p:nvSpPr>
        <p:spPr>
          <a:xfrm>
            <a:off x="8467344" y="1920240"/>
            <a:ext cx="2651760" cy="566928"/>
          </a:xfrm>
          <a:prstGeom prst="rect">
            <a:avLst/>
          </a:prstGeom>
          <a:noFill/>
          <a:ln/>
        </p:spPr>
        <p:txBody>
          <a:bodyPr wrap="square" lIns="762" tIns="762" rIns="762" bIns="762" rtlCol="0" anchor="ctr">
            <a:normAutofit/>
          </a:bodyPr>
          <a:lstStyle/>
          <a:p>
            <a:pPr algn="l" indent="0" marL="0">
              <a:buNone/>
            </a:pPr>
            <a:r>
              <a:rPr lang="en-US" sz="1280" dirty="0">
                <a:solidFill>
                  <a:srgbClr val="1F1612"/>
                </a:solidFill>
                <a:latin typeface="Aptos" pitchFamily="34" charset="0"/>
                <a:ea typeface="Aptos" pitchFamily="34" charset="-122"/>
                <a:cs typeface="Aptos" pitchFamily="34" charset="-120"/>
              </a:rPr>
              <a:t>Teach Crosby and Doane in gospel-song context.</a:t>
            </a:r>
            <a:endParaRPr lang="en-US" sz="1280" dirty="0"/>
          </a:p>
        </p:txBody>
      </p:sp>
      <p:sp>
        <p:nvSpPr>
          <p:cNvPr id="14" name="Shape 11"/>
          <p:cNvSpPr/>
          <p:nvPr/>
        </p:nvSpPr>
        <p:spPr>
          <a:xfrm>
            <a:off x="749808" y="3401568"/>
            <a:ext cx="3246120" cy="1444752"/>
          </a:xfrm>
          <a:prstGeom prst="roundRect">
            <a:avLst>
              <a:gd name="adj" fmla="val 5063"/>
            </a:avLst>
          </a:prstGeom>
          <a:solidFill>
            <a:srgbClr val="FFF8EA">
              <a:alpha val="96000"/>
            </a:srgbClr>
          </a:solidFill>
          <a:ln w="12700">
            <a:solidFill>
              <a:srgbClr val="E4CBA6">
                <a:alpha val="65000"/>
              </a:srgbClr>
            </a:solidFill>
            <a:prstDash val="solid"/>
          </a:ln>
        </p:spPr>
      </p:sp>
      <p:sp>
        <p:nvSpPr>
          <p:cNvPr id="15" name="Text 12"/>
          <p:cNvSpPr/>
          <p:nvPr/>
        </p:nvSpPr>
        <p:spPr>
          <a:xfrm>
            <a:off x="1005840" y="3566160"/>
            <a:ext cx="2651760" cy="237744"/>
          </a:xfrm>
          <a:prstGeom prst="rect">
            <a:avLst/>
          </a:prstGeom>
          <a:noFill/>
          <a:ln/>
        </p:spPr>
        <p:txBody>
          <a:bodyPr wrap="square" lIns="762" tIns="762" rIns="762" bIns="762" rtlCol="0" anchor="ctr">
            <a:normAutofit/>
          </a:bodyPr>
          <a:lstStyle/>
          <a:p>
            <a:pPr algn="l" indent="0" marL="0">
              <a:buNone/>
            </a:pPr>
            <a:r>
              <a:rPr lang="en-US" sz="1700" b="1" dirty="0">
                <a:solidFill>
                  <a:srgbClr val="4A2616"/>
                </a:solidFill>
                <a:latin typeface="Aptos" pitchFamily="34" charset="0"/>
                <a:ea typeface="Aptos" pitchFamily="34" charset="-122"/>
                <a:cs typeface="Aptos" pitchFamily="34" charset="-120"/>
              </a:rPr>
              <a:t>Interpret</a:t>
            </a:r>
            <a:endParaRPr lang="en-US" sz="1700" dirty="0"/>
          </a:p>
        </p:txBody>
      </p:sp>
      <p:sp>
        <p:nvSpPr>
          <p:cNvPr id="16" name="Text 13"/>
          <p:cNvSpPr/>
          <p:nvPr/>
        </p:nvSpPr>
        <p:spPr>
          <a:xfrm>
            <a:off x="1005840" y="3931920"/>
            <a:ext cx="2651760" cy="566928"/>
          </a:xfrm>
          <a:prstGeom prst="rect">
            <a:avLst/>
          </a:prstGeom>
          <a:noFill/>
          <a:ln/>
        </p:spPr>
        <p:txBody>
          <a:bodyPr wrap="square" lIns="762" tIns="762" rIns="762" bIns="762" rtlCol="0" anchor="ctr">
            <a:normAutofit/>
          </a:bodyPr>
          <a:lstStyle/>
          <a:p>
            <a:pPr algn="l" indent="0" marL="0">
              <a:buNone/>
            </a:pPr>
            <a:r>
              <a:rPr lang="en-US" sz="1280" dirty="0">
                <a:solidFill>
                  <a:srgbClr val="1F1612"/>
                </a:solidFill>
                <a:latin typeface="Aptos" pitchFamily="34" charset="0"/>
                <a:ea typeface="Aptos" pitchFamily="34" charset="-122"/>
                <a:cs typeface="Aptos" pitchFamily="34" charset="-120"/>
              </a:rPr>
              <a:t>Trace grace, waiting, glory, and hope.</a:t>
            </a:r>
            <a:endParaRPr lang="en-US" sz="1280" dirty="0"/>
          </a:p>
        </p:txBody>
      </p:sp>
      <p:sp>
        <p:nvSpPr>
          <p:cNvPr id="17" name="Shape 14"/>
          <p:cNvSpPr/>
          <p:nvPr/>
        </p:nvSpPr>
        <p:spPr>
          <a:xfrm>
            <a:off x="4480560" y="3401568"/>
            <a:ext cx="3246120" cy="1444752"/>
          </a:xfrm>
          <a:prstGeom prst="roundRect">
            <a:avLst>
              <a:gd name="adj" fmla="val 5063"/>
            </a:avLst>
          </a:prstGeom>
          <a:solidFill>
            <a:srgbClr val="FFF8EA">
              <a:alpha val="96000"/>
            </a:srgbClr>
          </a:solidFill>
          <a:ln w="12700">
            <a:solidFill>
              <a:srgbClr val="E4CBA6">
                <a:alpha val="65000"/>
              </a:srgbClr>
            </a:solidFill>
            <a:prstDash val="solid"/>
          </a:ln>
        </p:spPr>
      </p:sp>
      <p:sp>
        <p:nvSpPr>
          <p:cNvPr id="18" name="Text 15"/>
          <p:cNvSpPr/>
          <p:nvPr/>
        </p:nvSpPr>
        <p:spPr>
          <a:xfrm>
            <a:off x="4736592" y="3566160"/>
            <a:ext cx="2651760" cy="237744"/>
          </a:xfrm>
          <a:prstGeom prst="rect">
            <a:avLst/>
          </a:prstGeom>
          <a:noFill/>
          <a:ln/>
        </p:spPr>
        <p:txBody>
          <a:bodyPr wrap="square" lIns="762" tIns="762" rIns="762" bIns="762" rtlCol="0" anchor="ctr">
            <a:normAutofit/>
          </a:bodyPr>
          <a:lstStyle/>
          <a:p>
            <a:pPr algn="l" indent="0" marL="0">
              <a:buNone/>
            </a:pPr>
            <a:r>
              <a:rPr lang="en-US" sz="1700" b="1" dirty="0">
                <a:solidFill>
                  <a:srgbClr val="4A2616"/>
                </a:solidFill>
                <a:latin typeface="Aptos" pitchFamily="34" charset="0"/>
                <a:ea typeface="Aptos" pitchFamily="34" charset="-122"/>
                <a:cs typeface="Aptos" pitchFamily="34" charset="-120"/>
              </a:rPr>
              <a:t>Apply</a:t>
            </a:r>
            <a:endParaRPr lang="en-US" sz="1700" dirty="0"/>
          </a:p>
        </p:txBody>
      </p:sp>
      <p:sp>
        <p:nvSpPr>
          <p:cNvPr id="19" name="Text 16"/>
          <p:cNvSpPr/>
          <p:nvPr/>
        </p:nvSpPr>
        <p:spPr>
          <a:xfrm>
            <a:off x="4736592" y="3931920"/>
            <a:ext cx="2651760" cy="566928"/>
          </a:xfrm>
          <a:prstGeom prst="rect">
            <a:avLst/>
          </a:prstGeom>
          <a:noFill/>
          <a:ln/>
        </p:spPr>
        <p:txBody>
          <a:bodyPr wrap="square" lIns="762" tIns="762" rIns="762" bIns="762" rtlCol="0" anchor="ctr">
            <a:normAutofit/>
          </a:bodyPr>
          <a:lstStyle/>
          <a:p>
            <a:pPr algn="l" indent="0" marL="0">
              <a:buNone/>
            </a:pPr>
            <a:r>
              <a:rPr lang="en-US" sz="1280" dirty="0">
                <a:solidFill>
                  <a:srgbClr val="1F1612"/>
                </a:solidFill>
                <a:latin typeface="Aptos" pitchFamily="34" charset="0"/>
                <a:ea typeface="Aptos" pitchFamily="34" charset="-122"/>
                <a:cs typeface="Aptos" pitchFamily="34" charset="-120"/>
              </a:rPr>
              <a:t>Name one way the cross reshapes life this week.</a:t>
            </a:r>
            <a:endParaRPr lang="en-US" sz="1280" dirty="0"/>
          </a:p>
        </p:txBody>
      </p:sp>
      <p:sp>
        <p:nvSpPr>
          <p:cNvPr id="20" name="Shape 17"/>
          <p:cNvSpPr/>
          <p:nvPr/>
        </p:nvSpPr>
        <p:spPr>
          <a:xfrm>
            <a:off x="8211312" y="3401568"/>
            <a:ext cx="3246120" cy="1444752"/>
          </a:xfrm>
          <a:prstGeom prst="roundRect">
            <a:avLst>
              <a:gd name="adj" fmla="val 5063"/>
            </a:avLst>
          </a:prstGeom>
          <a:solidFill>
            <a:srgbClr val="FFF8EA">
              <a:alpha val="96000"/>
            </a:srgbClr>
          </a:solidFill>
          <a:ln w="12700">
            <a:solidFill>
              <a:srgbClr val="E4CBA6">
                <a:alpha val="65000"/>
              </a:srgbClr>
            </a:solidFill>
            <a:prstDash val="solid"/>
          </a:ln>
        </p:spPr>
      </p:sp>
      <p:sp>
        <p:nvSpPr>
          <p:cNvPr id="21" name="Text 18"/>
          <p:cNvSpPr/>
          <p:nvPr/>
        </p:nvSpPr>
        <p:spPr>
          <a:xfrm>
            <a:off x="8467344" y="3566160"/>
            <a:ext cx="2651760" cy="237744"/>
          </a:xfrm>
          <a:prstGeom prst="rect">
            <a:avLst/>
          </a:prstGeom>
          <a:noFill/>
          <a:ln/>
        </p:spPr>
        <p:txBody>
          <a:bodyPr wrap="square" lIns="762" tIns="762" rIns="762" bIns="762" rtlCol="0" anchor="ctr">
            <a:normAutofit/>
          </a:bodyPr>
          <a:lstStyle/>
          <a:p>
            <a:pPr algn="l" indent="0" marL="0">
              <a:buNone/>
            </a:pPr>
            <a:r>
              <a:rPr lang="en-US" sz="1700" b="1" dirty="0">
                <a:solidFill>
                  <a:srgbClr val="4A2616"/>
                </a:solidFill>
                <a:latin typeface="Aptos" pitchFamily="34" charset="0"/>
                <a:ea typeface="Aptos" pitchFamily="34" charset="-122"/>
                <a:cs typeface="Aptos" pitchFamily="34" charset="-120"/>
              </a:rPr>
              <a:t>Pray</a:t>
            </a:r>
            <a:endParaRPr lang="en-US" sz="1700" dirty="0"/>
          </a:p>
        </p:txBody>
      </p:sp>
      <p:sp>
        <p:nvSpPr>
          <p:cNvPr id="22" name="Text 19"/>
          <p:cNvSpPr/>
          <p:nvPr/>
        </p:nvSpPr>
        <p:spPr>
          <a:xfrm>
            <a:off x="8467344" y="3931920"/>
            <a:ext cx="2651760" cy="566928"/>
          </a:xfrm>
          <a:prstGeom prst="rect">
            <a:avLst/>
          </a:prstGeom>
          <a:noFill/>
          <a:ln/>
        </p:spPr>
        <p:txBody>
          <a:bodyPr wrap="square" lIns="762" tIns="762" rIns="762" bIns="762" rtlCol="0" anchor="ctr">
            <a:normAutofit/>
          </a:bodyPr>
          <a:lstStyle/>
          <a:p>
            <a:pPr algn="l" indent="0" marL="0">
              <a:buNone/>
            </a:pPr>
            <a:r>
              <a:rPr lang="en-US" sz="1280" dirty="0">
                <a:solidFill>
                  <a:srgbClr val="1F1612"/>
                </a:solidFill>
                <a:latin typeface="Aptos" pitchFamily="34" charset="0"/>
                <a:ea typeface="Aptos" pitchFamily="34" charset="-122"/>
                <a:cs typeface="Aptos" pitchFamily="34" charset="-120"/>
              </a:rPr>
              <a:t>Close with thanksgiving for Christ’s mercy.</a:t>
            </a:r>
            <a:endParaRPr lang="en-US" sz="1280" dirty="0"/>
          </a:p>
        </p:txBody>
      </p:sp>
      <p:sp>
        <p:nvSpPr>
          <p:cNvPr id="23" name="Text 20"/>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6B5144"/>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2" name="Image 0" descr="/mnt/data/jesus_near_cross_assets/hero_cross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66928" y="329184"/>
            <a:ext cx="7132320" cy="420624"/>
          </a:xfrm>
          <a:prstGeom prst="rect">
            <a:avLst/>
          </a:prstGeom>
          <a:noFill/>
          <a:ln/>
        </p:spPr>
        <p:txBody>
          <a:bodyPr wrap="square" lIns="0" tIns="0" rIns="0" bIns="0" rtlCol="0" anchor="ctr">
            <a:normAutofit/>
          </a:bodyPr>
          <a:lstStyle/>
          <a:p>
            <a:pPr indent="0" marL="0">
              <a:buNone/>
            </a:pPr>
            <a:r>
              <a:rPr lang="en-US" sz="2600" b="1" dirty="0">
                <a:solidFill>
                  <a:srgbClr val="FFFFFF"/>
                </a:solidFill>
                <a:latin typeface="Aptos Display" pitchFamily="34" charset="0"/>
                <a:ea typeface="Aptos Display" pitchFamily="34" charset="-122"/>
                <a:cs typeface="Aptos Display" pitchFamily="34" charset="-120"/>
              </a:rPr>
              <a:t>Closing Summary</a:t>
            </a:r>
            <a:endParaRPr lang="en-US" sz="2600" dirty="0"/>
          </a:p>
        </p:txBody>
      </p:sp>
      <p:sp>
        <p:nvSpPr>
          <p:cNvPr id="4" name="Text 1"/>
          <p:cNvSpPr/>
          <p:nvPr/>
        </p:nvSpPr>
        <p:spPr>
          <a:xfrm>
            <a:off x="585216" y="841248"/>
            <a:ext cx="7223760" cy="237744"/>
          </a:xfrm>
          <a:prstGeom prst="rect">
            <a:avLst/>
          </a:prstGeom>
          <a:noFill/>
          <a:ln/>
        </p:spPr>
        <p:txBody>
          <a:bodyPr wrap="square" lIns="0" tIns="0" rIns="0" bIns="0" rtlCol="0" anchor="ctr">
            <a:normAutofit/>
          </a:bodyPr>
          <a:lstStyle/>
          <a:p>
            <a:pPr indent="0" marL="0">
              <a:buNone/>
            </a:pPr>
            <a:r>
              <a:rPr lang="en-US" sz="1150" i="1" dirty="0">
                <a:solidFill>
                  <a:srgbClr val="F7DEB5"/>
                </a:solidFill>
              </a:rPr>
              <a:t>The prayer that keeps the church centered</a:t>
            </a:r>
            <a:endParaRPr lang="en-US" sz="1150" dirty="0"/>
          </a:p>
        </p:txBody>
      </p:sp>
      <p:sp>
        <p:nvSpPr>
          <p:cNvPr id="5" name="Shape 2"/>
          <p:cNvSpPr/>
          <p:nvPr/>
        </p:nvSpPr>
        <p:spPr>
          <a:xfrm>
            <a:off x="749808" y="1444752"/>
            <a:ext cx="5742432" cy="3383280"/>
          </a:xfrm>
          <a:prstGeom prst="roundRect">
            <a:avLst>
              <a:gd name="adj" fmla="val 2162"/>
            </a:avLst>
          </a:prstGeom>
          <a:solidFill>
            <a:srgbClr val="2A160F">
              <a:alpha val="80000"/>
            </a:srgbClr>
          </a:solidFill>
          <a:ln w="12700">
            <a:solidFill>
              <a:srgbClr val="E4CBA6">
                <a:alpha val="65000"/>
              </a:srgbClr>
            </a:solidFill>
            <a:prstDash val="solid"/>
          </a:ln>
        </p:spPr>
      </p:sp>
      <p:sp>
        <p:nvSpPr>
          <p:cNvPr id="6" name="Text 3"/>
          <p:cNvSpPr/>
          <p:nvPr/>
        </p:nvSpPr>
        <p:spPr>
          <a:xfrm>
            <a:off x="1060704" y="1847088"/>
            <a:ext cx="5102352" cy="1261872"/>
          </a:xfrm>
          <a:prstGeom prst="rect">
            <a:avLst/>
          </a:prstGeom>
          <a:noFill/>
          <a:ln/>
        </p:spPr>
        <p:txBody>
          <a:bodyPr wrap="square" lIns="762" tIns="762" rIns="762" bIns="762" rtlCol="0" anchor="ctr">
            <a:normAutofit/>
          </a:bodyPr>
          <a:lstStyle/>
          <a:p>
            <a:pPr algn="l" indent="0" marL="0">
              <a:buNone/>
            </a:pPr>
            <a:r>
              <a:rPr lang="en-US" sz="2200" dirty="0">
                <a:solidFill>
                  <a:srgbClr val="FFF2DE"/>
                </a:solidFill>
                <a:latin typeface="Aptos" pitchFamily="34" charset="0"/>
                <a:ea typeface="Aptos" pitchFamily="34" charset="-122"/>
                <a:cs typeface="Aptos" pitchFamily="34" charset="-120"/>
              </a:rPr>
              <a:t>“Near the cross” is not a place of nostalgia. It is the posture of faith: humbled by mercy, steadied by grace, and sent into life with hope.</a:t>
            </a:r>
            <a:endParaRPr lang="en-US" sz="2200" dirty="0"/>
          </a:p>
        </p:txBody>
      </p:sp>
      <p:sp>
        <p:nvSpPr>
          <p:cNvPr id="7" name="Text 4"/>
          <p:cNvSpPr/>
          <p:nvPr/>
        </p:nvSpPr>
        <p:spPr>
          <a:xfrm>
            <a:off x="1060704" y="3584448"/>
            <a:ext cx="5047488" cy="457200"/>
          </a:xfrm>
          <a:prstGeom prst="rect">
            <a:avLst/>
          </a:prstGeom>
          <a:noFill/>
          <a:ln/>
        </p:spPr>
        <p:txBody>
          <a:bodyPr wrap="square" lIns="762" tIns="762" rIns="762" bIns="762" rtlCol="0" anchor="ctr">
            <a:normAutofit/>
          </a:bodyPr>
          <a:lstStyle/>
          <a:p>
            <a:pPr algn="l" indent="0" marL="0">
              <a:buNone/>
            </a:pPr>
            <a:r>
              <a:rPr lang="en-US" sz="2000" b="1" dirty="0">
                <a:solidFill>
                  <a:srgbClr val="FAD59A"/>
                </a:solidFill>
                <a:latin typeface="Aptos" pitchFamily="34" charset="0"/>
                <a:ea typeface="Aptos" pitchFamily="34" charset="-122"/>
                <a:cs typeface="Aptos" pitchFamily="34" charset="-120"/>
              </a:rPr>
              <a:t>The church does not graduate from the cross. We live from it.</a:t>
            </a:r>
            <a:endParaRPr lang="en-US" sz="2000" dirty="0"/>
          </a:p>
        </p:txBody>
      </p:sp>
      <p:sp>
        <p:nvSpPr>
          <p:cNvPr id="8" name="Text 5"/>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F4E7D1"/>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mnt/data/jesus_near_cross_assets/altar_cross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66928" y="329184"/>
            <a:ext cx="7132320" cy="420624"/>
          </a:xfrm>
          <a:prstGeom prst="rect">
            <a:avLst/>
          </a:prstGeom>
          <a:noFill/>
          <a:ln/>
        </p:spPr>
        <p:txBody>
          <a:bodyPr wrap="square" lIns="0" tIns="0" rIns="0" bIns="0" rtlCol="0" anchor="ctr">
            <a:normAutofit/>
          </a:bodyPr>
          <a:lstStyle/>
          <a:p>
            <a:pPr indent="0" marL="0">
              <a:buNone/>
            </a:pPr>
            <a:r>
              <a:rPr lang="en-US" sz="2600" b="1" dirty="0">
                <a:solidFill>
                  <a:srgbClr val="FFFFFF"/>
                </a:solidFill>
                <a:latin typeface="Aptos Display" pitchFamily="34" charset="0"/>
                <a:ea typeface="Aptos Display" pitchFamily="34" charset="-122"/>
                <a:cs typeface="Aptos Display" pitchFamily="34" charset="-120"/>
              </a:rPr>
              <a:t>Closing Prayer</a:t>
            </a:r>
            <a:endParaRPr lang="en-US" sz="2600" dirty="0"/>
          </a:p>
        </p:txBody>
      </p:sp>
      <p:sp>
        <p:nvSpPr>
          <p:cNvPr id="4" name="Text 1"/>
          <p:cNvSpPr/>
          <p:nvPr/>
        </p:nvSpPr>
        <p:spPr>
          <a:xfrm>
            <a:off x="585216" y="841248"/>
            <a:ext cx="7223760" cy="237744"/>
          </a:xfrm>
          <a:prstGeom prst="rect">
            <a:avLst/>
          </a:prstGeom>
          <a:noFill/>
          <a:ln/>
        </p:spPr>
        <p:txBody>
          <a:bodyPr wrap="square" lIns="0" tIns="0" rIns="0" bIns="0" rtlCol="0" anchor="ctr">
            <a:normAutofit/>
          </a:bodyPr>
          <a:lstStyle/>
          <a:p>
            <a:pPr indent="0" marL="0">
              <a:buNone/>
            </a:pPr>
            <a:r>
              <a:rPr lang="en-US" sz="1150" i="1" dirty="0">
                <a:solidFill>
                  <a:srgbClr val="F7DEB5"/>
                </a:solidFill>
              </a:rPr>
              <a:t>Jesus, keep us near your cross</a:t>
            </a:r>
            <a:endParaRPr lang="en-US" sz="1150" dirty="0"/>
          </a:p>
        </p:txBody>
      </p:sp>
      <p:sp>
        <p:nvSpPr>
          <p:cNvPr id="5" name="Shape 2"/>
          <p:cNvSpPr/>
          <p:nvPr/>
        </p:nvSpPr>
        <p:spPr>
          <a:xfrm>
            <a:off x="786384" y="1389888"/>
            <a:ext cx="6400800" cy="3986784"/>
          </a:xfrm>
          <a:prstGeom prst="roundRect">
            <a:avLst>
              <a:gd name="adj" fmla="val 1835"/>
            </a:avLst>
          </a:prstGeom>
          <a:solidFill>
            <a:srgbClr val="2A160F">
              <a:alpha val="80000"/>
            </a:srgbClr>
          </a:solidFill>
          <a:ln w="12700">
            <a:solidFill>
              <a:srgbClr val="E4CBA6">
                <a:alpha val="65000"/>
              </a:srgbClr>
            </a:solidFill>
            <a:prstDash val="solid"/>
          </a:ln>
        </p:spPr>
      </p:sp>
      <p:sp>
        <p:nvSpPr>
          <p:cNvPr id="6" name="Text 3"/>
          <p:cNvSpPr/>
          <p:nvPr/>
        </p:nvSpPr>
        <p:spPr>
          <a:xfrm>
            <a:off x="1115568" y="1773936"/>
            <a:ext cx="5705856" cy="1353312"/>
          </a:xfrm>
          <a:prstGeom prst="rect">
            <a:avLst/>
          </a:prstGeom>
          <a:noFill/>
          <a:ln/>
        </p:spPr>
        <p:txBody>
          <a:bodyPr wrap="square" lIns="762" tIns="762" rIns="762" bIns="762" rtlCol="0" anchor="ctr">
            <a:normAutofit/>
          </a:bodyPr>
          <a:lstStyle/>
          <a:p>
            <a:pPr algn="l" indent="0" marL="0">
              <a:buNone/>
            </a:pPr>
            <a:r>
              <a:rPr lang="en-US" sz="2100" dirty="0">
                <a:solidFill>
                  <a:srgbClr val="FFF1DA"/>
                </a:solidFill>
                <a:latin typeface="Aptos" pitchFamily="34" charset="0"/>
                <a:ea typeface="Aptos" pitchFamily="34" charset="-122"/>
                <a:cs typeface="Aptos" pitchFamily="34" charset="-120"/>
              </a:rPr>
              <a:t>Lord Jesus Christ, keep us near your cross. Teach us to boast only in your grace, to repent without fear, to love without pride, and to hope in the mercy you have won for us. Amen.</a:t>
            </a:r>
            <a:endParaRPr lang="en-US" sz="2100" dirty="0"/>
          </a:p>
        </p:txBody>
      </p:sp>
      <p:sp>
        <p:nvSpPr>
          <p:cNvPr id="7" name="Text 4"/>
          <p:cNvSpPr/>
          <p:nvPr/>
        </p:nvSpPr>
        <p:spPr>
          <a:xfrm>
            <a:off x="1115568" y="4718304"/>
            <a:ext cx="5669280" cy="320040"/>
          </a:xfrm>
          <a:prstGeom prst="rect">
            <a:avLst/>
          </a:prstGeom>
          <a:noFill/>
          <a:ln/>
        </p:spPr>
        <p:txBody>
          <a:bodyPr wrap="square" lIns="762" tIns="762" rIns="762" bIns="762" rtlCol="0" anchor="ctr">
            <a:normAutofit/>
          </a:bodyPr>
          <a:lstStyle/>
          <a:p>
            <a:pPr algn="l" indent="0" marL="0">
              <a:buNone/>
            </a:pPr>
            <a:r>
              <a:rPr lang="en-US" sz="720" dirty="0">
                <a:solidFill>
                  <a:srgbClr val="F6D9A5"/>
                </a:solidFill>
                <a:latin typeface="Aptos" pitchFamily="34" charset="0"/>
                <a:ea typeface="Aptos" pitchFamily="34" charset="-122"/>
                <a:cs typeface="Aptos" pitchFamily="34" charset="-120"/>
              </a:rPr>
              <a:t>© HymnInfo.com. Free for personal, church, classroom, and small-group teaching use. Please do not sell, repost, or redistribute as downloadable files without permission.</a:t>
            </a:r>
            <a:endParaRPr lang="en-US" sz="720" dirty="0"/>
          </a:p>
        </p:txBody>
      </p:sp>
      <p:sp>
        <p:nvSpPr>
          <p:cNvPr id="8" name="Text 5"/>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F4E7D1"/>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jesus_near_cross_assets/bible_cross_soft.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66928" y="329184"/>
            <a:ext cx="7132320" cy="420624"/>
          </a:xfrm>
          <a:prstGeom prst="rect">
            <a:avLst/>
          </a:prstGeom>
          <a:noFill/>
          <a:ln/>
        </p:spPr>
        <p:txBody>
          <a:bodyPr wrap="square" lIns="0" tIns="0" rIns="0" bIns="0" rtlCol="0" anchor="ctr">
            <a:normAutofit/>
          </a:bodyPr>
          <a:lstStyle/>
          <a:p>
            <a:pPr indent="0" marL="0">
              <a:buNone/>
            </a:pPr>
            <a:r>
              <a:rPr lang="en-US" sz="2600" b="1" dirty="0">
                <a:solidFill>
                  <a:srgbClr val="4A2616"/>
                </a:solidFill>
                <a:latin typeface="Aptos Display" pitchFamily="34" charset="0"/>
                <a:ea typeface="Aptos Display" pitchFamily="34" charset="-122"/>
                <a:cs typeface="Aptos Display" pitchFamily="34" charset="-120"/>
              </a:rPr>
              <a:t>Hymn Identity</a:t>
            </a:r>
            <a:endParaRPr lang="en-US" sz="2600" dirty="0"/>
          </a:p>
        </p:txBody>
      </p:sp>
      <p:sp>
        <p:nvSpPr>
          <p:cNvPr id="4" name="Text 1"/>
          <p:cNvSpPr/>
          <p:nvPr/>
        </p:nvSpPr>
        <p:spPr>
          <a:xfrm>
            <a:off x="585216" y="841248"/>
            <a:ext cx="7223760" cy="237744"/>
          </a:xfrm>
          <a:prstGeom prst="rect">
            <a:avLst/>
          </a:prstGeom>
          <a:noFill/>
          <a:ln/>
        </p:spPr>
        <p:txBody>
          <a:bodyPr wrap="square" lIns="0" tIns="0" rIns="0" bIns="0" rtlCol="0" anchor="ctr">
            <a:normAutofit/>
          </a:bodyPr>
          <a:lstStyle/>
          <a:p>
            <a:pPr indent="0" marL="0">
              <a:buNone/>
            </a:pPr>
            <a:r>
              <a:rPr lang="en-US" sz="1150" i="1" dirty="0">
                <a:solidFill>
                  <a:srgbClr val="8F3B1D"/>
                </a:solidFill>
              </a:rPr>
              <a:t>Text, tune, and biblical center</a:t>
            </a:r>
            <a:endParaRPr lang="en-US" sz="1150" dirty="0"/>
          </a:p>
        </p:txBody>
      </p:sp>
      <p:sp>
        <p:nvSpPr>
          <p:cNvPr id="5" name="Shape 2"/>
          <p:cNvSpPr/>
          <p:nvPr/>
        </p:nvSpPr>
        <p:spPr>
          <a:xfrm>
            <a:off x="713232" y="1325880"/>
            <a:ext cx="4846320" cy="420624"/>
          </a:xfrm>
          <a:prstGeom prst="roundRect">
            <a:avLst>
              <a:gd name="adj" fmla="val 17391"/>
            </a:avLst>
          </a:prstGeom>
          <a:solidFill>
            <a:srgbClr val="FFF7EA">
              <a:alpha val="96000"/>
            </a:srgbClr>
          </a:solidFill>
          <a:ln w="12700">
            <a:solidFill>
              <a:srgbClr val="E4CBA6">
                <a:alpha val="65000"/>
              </a:srgbClr>
            </a:solidFill>
            <a:prstDash val="solid"/>
          </a:ln>
        </p:spPr>
      </p:sp>
      <p:sp>
        <p:nvSpPr>
          <p:cNvPr id="6" name="Text 3"/>
          <p:cNvSpPr/>
          <p:nvPr/>
        </p:nvSpPr>
        <p:spPr>
          <a:xfrm>
            <a:off x="896112" y="1399032"/>
            <a:ext cx="1234440" cy="228600"/>
          </a:xfrm>
          <a:prstGeom prst="rect">
            <a:avLst/>
          </a:prstGeom>
          <a:noFill/>
          <a:ln/>
        </p:spPr>
        <p:txBody>
          <a:bodyPr wrap="square" lIns="762" tIns="762" rIns="762" bIns="762" rtlCol="0" anchor="ctr">
            <a:normAutofit/>
          </a:bodyPr>
          <a:lstStyle/>
          <a:p>
            <a:pPr algn="l" indent="0" marL="0">
              <a:buNone/>
            </a:pPr>
            <a:r>
              <a:rPr lang="en-US" sz="800" b="1" dirty="0">
                <a:solidFill>
                  <a:srgbClr val="8F3B1D"/>
                </a:solidFill>
                <a:latin typeface="Aptos" pitchFamily="34" charset="0"/>
                <a:ea typeface="Aptos" pitchFamily="34" charset="-122"/>
                <a:cs typeface="Aptos" pitchFamily="34" charset="-120"/>
              </a:rPr>
              <a:t>TITLE</a:t>
            </a:r>
            <a:endParaRPr lang="en-US" sz="800" dirty="0"/>
          </a:p>
        </p:txBody>
      </p:sp>
      <p:sp>
        <p:nvSpPr>
          <p:cNvPr id="7" name="Text 4"/>
          <p:cNvSpPr/>
          <p:nvPr/>
        </p:nvSpPr>
        <p:spPr>
          <a:xfrm>
            <a:off x="2514600" y="1362456"/>
            <a:ext cx="2834640" cy="274320"/>
          </a:xfrm>
          <a:prstGeom prst="rect">
            <a:avLst/>
          </a:prstGeom>
          <a:noFill/>
          <a:ln/>
        </p:spPr>
        <p:txBody>
          <a:bodyPr wrap="square" lIns="762" tIns="762" rIns="762" bIns="762" rtlCol="0" anchor="ctr">
            <a:normAutofit/>
          </a:bodyPr>
          <a:lstStyle/>
          <a:p>
            <a:pPr algn="l" indent="0" marL="0">
              <a:buNone/>
            </a:pPr>
            <a:r>
              <a:rPr lang="en-US" sz="1230" b="1" dirty="0">
                <a:solidFill>
                  <a:srgbClr val="1F1612"/>
                </a:solidFill>
                <a:latin typeface="Aptos" pitchFamily="34" charset="0"/>
                <a:ea typeface="Aptos" pitchFamily="34" charset="-122"/>
                <a:cs typeface="Aptos" pitchFamily="34" charset="-120"/>
              </a:rPr>
              <a:t>Jesus, Keep Me Near the Cross</a:t>
            </a:r>
            <a:endParaRPr lang="en-US" sz="1230" dirty="0"/>
          </a:p>
        </p:txBody>
      </p:sp>
      <p:sp>
        <p:nvSpPr>
          <p:cNvPr id="8" name="Shape 5"/>
          <p:cNvSpPr/>
          <p:nvPr/>
        </p:nvSpPr>
        <p:spPr>
          <a:xfrm>
            <a:off x="713232" y="1856232"/>
            <a:ext cx="4846320" cy="420624"/>
          </a:xfrm>
          <a:prstGeom prst="roundRect">
            <a:avLst>
              <a:gd name="adj" fmla="val 17391"/>
            </a:avLst>
          </a:prstGeom>
          <a:solidFill>
            <a:srgbClr val="FFF7EA">
              <a:alpha val="96000"/>
            </a:srgbClr>
          </a:solidFill>
          <a:ln w="12700">
            <a:solidFill>
              <a:srgbClr val="E4CBA6">
                <a:alpha val="65000"/>
              </a:srgbClr>
            </a:solidFill>
            <a:prstDash val="solid"/>
          </a:ln>
        </p:spPr>
      </p:sp>
      <p:sp>
        <p:nvSpPr>
          <p:cNvPr id="9" name="Text 6"/>
          <p:cNvSpPr/>
          <p:nvPr/>
        </p:nvSpPr>
        <p:spPr>
          <a:xfrm>
            <a:off x="896112" y="1929384"/>
            <a:ext cx="1234440" cy="228600"/>
          </a:xfrm>
          <a:prstGeom prst="rect">
            <a:avLst/>
          </a:prstGeom>
          <a:noFill/>
          <a:ln/>
        </p:spPr>
        <p:txBody>
          <a:bodyPr wrap="square" lIns="762" tIns="762" rIns="762" bIns="762" rtlCol="0" anchor="ctr">
            <a:normAutofit/>
          </a:bodyPr>
          <a:lstStyle/>
          <a:p>
            <a:pPr algn="l" indent="0" marL="0">
              <a:buNone/>
            </a:pPr>
            <a:r>
              <a:rPr lang="en-US" sz="800" b="1" dirty="0">
                <a:solidFill>
                  <a:srgbClr val="8F3B1D"/>
                </a:solidFill>
                <a:latin typeface="Aptos" pitchFamily="34" charset="0"/>
                <a:ea typeface="Aptos" pitchFamily="34" charset="-122"/>
                <a:cs typeface="Aptos" pitchFamily="34" charset="-120"/>
              </a:rPr>
              <a:t>FIRST LINE</a:t>
            </a:r>
            <a:endParaRPr lang="en-US" sz="800" dirty="0"/>
          </a:p>
        </p:txBody>
      </p:sp>
      <p:sp>
        <p:nvSpPr>
          <p:cNvPr id="10" name="Text 7"/>
          <p:cNvSpPr/>
          <p:nvPr/>
        </p:nvSpPr>
        <p:spPr>
          <a:xfrm>
            <a:off x="2514600" y="1892808"/>
            <a:ext cx="2834640" cy="274320"/>
          </a:xfrm>
          <a:prstGeom prst="rect">
            <a:avLst/>
          </a:prstGeom>
          <a:noFill/>
          <a:ln/>
        </p:spPr>
        <p:txBody>
          <a:bodyPr wrap="square" lIns="762" tIns="762" rIns="762" bIns="762" rtlCol="0" anchor="ctr">
            <a:normAutofit/>
          </a:bodyPr>
          <a:lstStyle/>
          <a:p>
            <a:pPr algn="l" indent="0" marL="0">
              <a:buNone/>
            </a:pPr>
            <a:r>
              <a:rPr lang="en-US" sz="1230" b="1" dirty="0">
                <a:solidFill>
                  <a:srgbClr val="1F1612"/>
                </a:solidFill>
                <a:latin typeface="Aptos" pitchFamily="34" charset="0"/>
                <a:ea typeface="Aptos" pitchFamily="34" charset="-122"/>
                <a:cs typeface="Aptos" pitchFamily="34" charset="-120"/>
              </a:rPr>
              <a:t>Jesus, keep me near the cross</a:t>
            </a:r>
            <a:endParaRPr lang="en-US" sz="1230" dirty="0"/>
          </a:p>
        </p:txBody>
      </p:sp>
      <p:sp>
        <p:nvSpPr>
          <p:cNvPr id="11" name="Shape 8"/>
          <p:cNvSpPr/>
          <p:nvPr/>
        </p:nvSpPr>
        <p:spPr>
          <a:xfrm>
            <a:off x="713232" y="2386584"/>
            <a:ext cx="4846320" cy="420624"/>
          </a:xfrm>
          <a:prstGeom prst="roundRect">
            <a:avLst>
              <a:gd name="adj" fmla="val 17391"/>
            </a:avLst>
          </a:prstGeom>
          <a:solidFill>
            <a:srgbClr val="FFF7EA">
              <a:alpha val="96000"/>
            </a:srgbClr>
          </a:solidFill>
          <a:ln w="12700">
            <a:solidFill>
              <a:srgbClr val="E4CBA6">
                <a:alpha val="65000"/>
              </a:srgbClr>
            </a:solidFill>
            <a:prstDash val="solid"/>
          </a:ln>
        </p:spPr>
      </p:sp>
      <p:sp>
        <p:nvSpPr>
          <p:cNvPr id="12" name="Text 9"/>
          <p:cNvSpPr/>
          <p:nvPr/>
        </p:nvSpPr>
        <p:spPr>
          <a:xfrm>
            <a:off x="896112" y="2459736"/>
            <a:ext cx="1234440" cy="228600"/>
          </a:xfrm>
          <a:prstGeom prst="rect">
            <a:avLst/>
          </a:prstGeom>
          <a:noFill/>
          <a:ln/>
        </p:spPr>
        <p:txBody>
          <a:bodyPr wrap="square" lIns="762" tIns="762" rIns="762" bIns="762" rtlCol="0" anchor="ctr">
            <a:normAutofit/>
          </a:bodyPr>
          <a:lstStyle/>
          <a:p>
            <a:pPr algn="l" indent="0" marL="0">
              <a:buNone/>
            </a:pPr>
            <a:r>
              <a:rPr lang="en-US" sz="800" b="1" dirty="0">
                <a:solidFill>
                  <a:srgbClr val="8F3B1D"/>
                </a:solidFill>
                <a:latin typeface="Aptos" pitchFamily="34" charset="0"/>
                <a:ea typeface="Aptos" pitchFamily="34" charset="-122"/>
                <a:cs typeface="Aptos" pitchFamily="34" charset="-120"/>
              </a:rPr>
              <a:t>TEXT</a:t>
            </a:r>
            <a:endParaRPr lang="en-US" sz="800" dirty="0"/>
          </a:p>
        </p:txBody>
      </p:sp>
      <p:sp>
        <p:nvSpPr>
          <p:cNvPr id="13" name="Text 10"/>
          <p:cNvSpPr/>
          <p:nvPr/>
        </p:nvSpPr>
        <p:spPr>
          <a:xfrm>
            <a:off x="2514600" y="2423160"/>
            <a:ext cx="2834640" cy="274320"/>
          </a:xfrm>
          <a:prstGeom prst="rect">
            <a:avLst/>
          </a:prstGeom>
          <a:noFill/>
          <a:ln/>
        </p:spPr>
        <p:txBody>
          <a:bodyPr wrap="square" lIns="762" tIns="762" rIns="762" bIns="762" rtlCol="0" anchor="ctr">
            <a:normAutofit/>
          </a:bodyPr>
          <a:lstStyle/>
          <a:p>
            <a:pPr algn="l" indent="0" marL="0">
              <a:buNone/>
            </a:pPr>
            <a:r>
              <a:rPr lang="en-US" sz="1230" b="1" dirty="0">
                <a:solidFill>
                  <a:srgbClr val="1F1612"/>
                </a:solidFill>
                <a:latin typeface="Aptos" pitchFamily="34" charset="0"/>
                <a:ea typeface="Aptos" pitchFamily="34" charset="-122"/>
                <a:cs typeface="Aptos" pitchFamily="34" charset="-120"/>
              </a:rPr>
              <a:t>Frances Jane Crosby (1820-1915)</a:t>
            </a:r>
            <a:endParaRPr lang="en-US" sz="1230" dirty="0"/>
          </a:p>
        </p:txBody>
      </p:sp>
      <p:sp>
        <p:nvSpPr>
          <p:cNvPr id="14" name="Shape 11"/>
          <p:cNvSpPr/>
          <p:nvPr/>
        </p:nvSpPr>
        <p:spPr>
          <a:xfrm>
            <a:off x="713232" y="2916936"/>
            <a:ext cx="4846320" cy="420624"/>
          </a:xfrm>
          <a:prstGeom prst="roundRect">
            <a:avLst>
              <a:gd name="adj" fmla="val 17391"/>
            </a:avLst>
          </a:prstGeom>
          <a:solidFill>
            <a:srgbClr val="FFF7EA">
              <a:alpha val="96000"/>
            </a:srgbClr>
          </a:solidFill>
          <a:ln w="12700">
            <a:solidFill>
              <a:srgbClr val="E4CBA6">
                <a:alpha val="65000"/>
              </a:srgbClr>
            </a:solidFill>
            <a:prstDash val="solid"/>
          </a:ln>
        </p:spPr>
      </p:sp>
      <p:sp>
        <p:nvSpPr>
          <p:cNvPr id="15" name="Text 12"/>
          <p:cNvSpPr/>
          <p:nvPr/>
        </p:nvSpPr>
        <p:spPr>
          <a:xfrm>
            <a:off x="896112" y="2990088"/>
            <a:ext cx="1234440" cy="228600"/>
          </a:xfrm>
          <a:prstGeom prst="rect">
            <a:avLst/>
          </a:prstGeom>
          <a:noFill/>
          <a:ln/>
        </p:spPr>
        <p:txBody>
          <a:bodyPr wrap="square" lIns="762" tIns="762" rIns="762" bIns="762" rtlCol="0" anchor="ctr">
            <a:normAutofit/>
          </a:bodyPr>
          <a:lstStyle/>
          <a:p>
            <a:pPr algn="l" indent="0" marL="0">
              <a:buNone/>
            </a:pPr>
            <a:r>
              <a:rPr lang="en-US" sz="800" b="1" dirty="0">
                <a:solidFill>
                  <a:srgbClr val="8F3B1D"/>
                </a:solidFill>
                <a:latin typeface="Aptos" pitchFamily="34" charset="0"/>
                <a:ea typeface="Aptos" pitchFamily="34" charset="-122"/>
                <a:cs typeface="Aptos" pitchFamily="34" charset="-120"/>
              </a:rPr>
              <a:t>MUSIC</a:t>
            </a:r>
            <a:endParaRPr lang="en-US" sz="800" dirty="0"/>
          </a:p>
        </p:txBody>
      </p:sp>
      <p:sp>
        <p:nvSpPr>
          <p:cNvPr id="16" name="Text 13"/>
          <p:cNvSpPr/>
          <p:nvPr/>
        </p:nvSpPr>
        <p:spPr>
          <a:xfrm>
            <a:off x="2514600" y="2953512"/>
            <a:ext cx="2834640" cy="274320"/>
          </a:xfrm>
          <a:prstGeom prst="rect">
            <a:avLst/>
          </a:prstGeom>
          <a:noFill/>
          <a:ln/>
        </p:spPr>
        <p:txBody>
          <a:bodyPr wrap="square" lIns="762" tIns="762" rIns="762" bIns="762" rtlCol="0" anchor="ctr">
            <a:normAutofit/>
          </a:bodyPr>
          <a:lstStyle/>
          <a:p>
            <a:pPr algn="l" indent="0" marL="0">
              <a:buNone/>
            </a:pPr>
            <a:r>
              <a:rPr lang="en-US" sz="1230" b="1" dirty="0">
                <a:solidFill>
                  <a:srgbClr val="1F1612"/>
                </a:solidFill>
                <a:latin typeface="Aptos" pitchFamily="34" charset="0"/>
                <a:ea typeface="Aptos" pitchFamily="34" charset="-122"/>
                <a:cs typeface="Aptos" pitchFamily="34" charset="-120"/>
              </a:rPr>
              <a:t>William Howard Doane (1832-1915)</a:t>
            </a:r>
            <a:endParaRPr lang="en-US" sz="1230" dirty="0"/>
          </a:p>
        </p:txBody>
      </p:sp>
      <p:sp>
        <p:nvSpPr>
          <p:cNvPr id="17" name="Shape 14"/>
          <p:cNvSpPr/>
          <p:nvPr/>
        </p:nvSpPr>
        <p:spPr>
          <a:xfrm>
            <a:off x="713232" y="3447288"/>
            <a:ext cx="4846320" cy="420624"/>
          </a:xfrm>
          <a:prstGeom prst="roundRect">
            <a:avLst>
              <a:gd name="adj" fmla="val 17391"/>
            </a:avLst>
          </a:prstGeom>
          <a:solidFill>
            <a:srgbClr val="FFF7EA">
              <a:alpha val="96000"/>
            </a:srgbClr>
          </a:solidFill>
          <a:ln w="12700">
            <a:solidFill>
              <a:srgbClr val="E4CBA6">
                <a:alpha val="65000"/>
              </a:srgbClr>
            </a:solidFill>
            <a:prstDash val="solid"/>
          </a:ln>
        </p:spPr>
      </p:sp>
      <p:sp>
        <p:nvSpPr>
          <p:cNvPr id="18" name="Text 15"/>
          <p:cNvSpPr/>
          <p:nvPr/>
        </p:nvSpPr>
        <p:spPr>
          <a:xfrm>
            <a:off x="896112" y="3520440"/>
            <a:ext cx="1234440" cy="228600"/>
          </a:xfrm>
          <a:prstGeom prst="rect">
            <a:avLst/>
          </a:prstGeom>
          <a:noFill/>
          <a:ln/>
        </p:spPr>
        <p:txBody>
          <a:bodyPr wrap="square" lIns="762" tIns="762" rIns="762" bIns="762" rtlCol="0" anchor="ctr">
            <a:normAutofit/>
          </a:bodyPr>
          <a:lstStyle/>
          <a:p>
            <a:pPr algn="l" indent="0" marL="0">
              <a:buNone/>
            </a:pPr>
            <a:r>
              <a:rPr lang="en-US" sz="800" b="1" dirty="0">
                <a:solidFill>
                  <a:srgbClr val="8F3B1D"/>
                </a:solidFill>
                <a:latin typeface="Aptos" pitchFamily="34" charset="0"/>
                <a:ea typeface="Aptos" pitchFamily="34" charset="-122"/>
                <a:cs typeface="Aptos" pitchFamily="34" charset="-120"/>
              </a:rPr>
              <a:t>FIRST PUBLISHED</a:t>
            </a:r>
            <a:endParaRPr lang="en-US" sz="800" dirty="0"/>
          </a:p>
        </p:txBody>
      </p:sp>
      <p:sp>
        <p:nvSpPr>
          <p:cNvPr id="19" name="Text 16"/>
          <p:cNvSpPr/>
          <p:nvPr/>
        </p:nvSpPr>
        <p:spPr>
          <a:xfrm>
            <a:off x="2514600" y="3483864"/>
            <a:ext cx="2834640" cy="274320"/>
          </a:xfrm>
          <a:prstGeom prst="rect">
            <a:avLst/>
          </a:prstGeom>
          <a:noFill/>
          <a:ln/>
        </p:spPr>
        <p:txBody>
          <a:bodyPr wrap="square" lIns="762" tIns="762" rIns="762" bIns="762" rtlCol="0" anchor="ctr">
            <a:normAutofit/>
          </a:bodyPr>
          <a:lstStyle/>
          <a:p>
            <a:pPr algn="l" indent="0" marL="0">
              <a:buNone/>
            </a:pPr>
            <a:r>
              <a:rPr lang="en-US" sz="1230" b="1" dirty="0">
                <a:solidFill>
                  <a:srgbClr val="1F1612"/>
                </a:solidFill>
                <a:latin typeface="Aptos" pitchFamily="34" charset="0"/>
                <a:ea typeface="Aptos" pitchFamily="34" charset="-122"/>
                <a:cs typeface="Aptos" pitchFamily="34" charset="-120"/>
              </a:rPr>
              <a:t>Bright Jewels, 1869</a:t>
            </a:r>
            <a:endParaRPr lang="en-US" sz="1230" dirty="0"/>
          </a:p>
        </p:txBody>
      </p:sp>
      <p:sp>
        <p:nvSpPr>
          <p:cNvPr id="20" name="Shape 17"/>
          <p:cNvSpPr/>
          <p:nvPr/>
        </p:nvSpPr>
        <p:spPr>
          <a:xfrm>
            <a:off x="713232" y="3977640"/>
            <a:ext cx="4846320" cy="420624"/>
          </a:xfrm>
          <a:prstGeom prst="roundRect">
            <a:avLst>
              <a:gd name="adj" fmla="val 17391"/>
            </a:avLst>
          </a:prstGeom>
          <a:solidFill>
            <a:srgbClr val="FFF7EA">
              <a:alpha val="96000"/>
            </a:srgbClr>
          </a:solidFill>
          <a:ln w="12700">
            <a:solidFill>
              <a:srgbClr val="E4CBA6">
                <a:alpha val="65000"/>
              </a:srgbClr>
            </a:solidFill>
            <a:prstDash val="solid"/>
          </a:ln>
        </p:spPr>
      </p:sp>
      <p:sp>
        <p:nvSpPr>
          <p:cNvPr id="21" name="Text 18"/>
          <p:cNvSpPr/>
          <p:nvPr/>
        </p:nvSpPr>
        <p:spPr>
          <a:xfrm>
            <a:off x="896112" y="4050792"/>
            <a:ext cx="1234440" cy="228600"/>
          </a:xfrm>
          <a:prstGeom prst="rect">
            <a:avLst/>
          </a:prstGeom>
          <a:noFill/>
          <a:ln/>
        </p:spPr>
        <p:txBody>
          <a:bodyPr wrap="square" lIns="762" tIns="762" rIns="762" bIns="762" rtlCol="0" anchor="ctr">
            <a:normAutofit/>
          </a:bodyPr>
          <a:lstStyle/>
          <a:p>
            <a:pPr algn="l" indent="0" marL="0">
              <a:buNone/>
            </a:pPr>
            <a:r>
              <a:rPr lang="en-US" sz="800" b="1" dirty="0">
                <a:solidFill>
                  <a:srgbClr val="8F3B1D"/>
                </a:solidFill>
                <a:latin typeface="Aptos" pitchFamily="34" charset="0"/>
                <a:ea typeface="Aptos" pitchFamily="34" charset="-122"/>
                <a:cs typeface="Aptos" pitchFamily="34" charset="-120"/>
              </a:rPr>
              <a:t>TUNE</a:t>
            </a:r>
            <a:endParaRPr lang="en-US" sz="800" dirty="0"/>
          </a:p>
        </p:txBody>
      </p:sp>
      <p:sp>
        <p:nvSpPr>
          <p:cNvPr id="22" name="Text 19"/>
          <p:cNvSpPr/>
          <p:nvPr/>
        </p:nvSpPr>
        <p:spPr>
          <a:xfrm>
            <a:off x="2514600" y="4014216"/>
            <a:ext cx="2834640" cy="274320"/>
          </a:xfrm>
          <a:prstGeom prst="rect">
            <a:avLst/>
          </a:prstGeom>
          <a:noFill/>
          <a:ln/>
        </p:spPr>
        <p:txBody>
          <a:bodyPr wrap="square" lIns="762" tIns="762" rIns="762" bIns="762" rtlCol="0" anchor="ctr">
            <a:normAutofit/>
          </a:bodyPr>
          <a:lstStyle/>
          <a:p>
            <a:pPr algn="l" indent="0" marL="0">
              <a:buNone/>
            </a:pPr>
            <a:r>
              <a:rPr lang="en-US" sz="1230" b="1" dirty="0">
                <a:solidFill>
                  <a:srgbClr val="1F1612"/>
                </a:solidFill>
                <a:latin typeface="Aptos" pitchFamily="34" charset="0"/>
                <a:ea typeface="Aptos" pitchFamily="34" charset="-122"/>
                <a:cs typeface="Aptos" pitchFamily="34" charset="-120"/>
              </a:rPr>
              <a:t>NEAR THE CROSS</a:t>
            </a:r>
            <a:endParaRPr lang="en-US" sz="1230" dirty="0"/>
          </a:p>
        </p:txBody>
      </p:sp>
      <p:sp>
        <p:nvSpPr>
          <p:cNvPr id="23" name="Shape 20"/>
          <p:cNvSpPr/>
          <p:nvPr/>
        </p:nvSpPr>
        <p:spPr>
          <a:xfrm>
            <a:off x="713232" y="4507992"/>
            <a:ext cx="4846320" cy="420624"/>
          </a:xfrm>
          <a:prstGeom prst="roundRect">
            <a:avLst>
              <a:gd name="adj" fmla="val 17391"/>
            </a:avLst>
          </a:prstGeom>
          <a:solidFill>
            <a:srgbClr val="FFF7EA">
              <a:alpha val="96000"/>
            </a:srgbClr>
          </a:solidFill>
          <a:ln w="12700">
            <a:solidFill>
              <a:srgbClr val="E4CBA6">
                <a:alpha val="65000"/>
              </a:srgbClr>
            </a:solidFill>
            <a:prstDash val="solid"/>
          </a:ln>
        </p:spPr>
      </p:sp>
      <p:sp>
        <p:nvSpPr>
          <p:cNvPr id="24" name="Text 21"/>
          <p:cNvSpPr/>
          <p:nvPr/>
        </p:nvSpPr>
        <p:spPr>
          <a:xfrm>
            <a:off x="896112" y="4581144"/>
            <a:ext cx="1234440" cy="228600"/>
          </a:xfrm>
          <a:prstGeom prst="rect">
            <a:avLst/>
          </a:prstGeom>
          <a:noFill/>
          <a:ln/>
        </p:spPr>
        <p:txBody>
          <a:bodyPr wrap="square" lIns="762" tIns="762" rIns="762" bIns="762" rtlCol="0" anchor="ctr">
            <a:normAutofit/>
          </a:bodyPr>
          <a:lstStyle/>
          <a:p>
            <a:pPr algn="l" indent="0" marL="0">
              <a:buNone/>
            </a:pPr>
            <a:r>
              <a:rPr lang="en-US" sz="800" b="1" dirty="0">
                <a:solidFill>
                  <a:srgbClr val="8F3B1D"/>
                </a:solidFill>
                <a:latin typeface="Aptos" pitchFamily="34" charset="0"/>
                <a:ea typeface="Aptos" pitchFamily="34" charset="-122"/>
                <a:cs typeface="Aptos" pitchFamily="34" charset="-120"/>
              </a:rPr>
              <a:t>METER</a:t>
            </a:r>
            <a:endParaRPr lang="en-US" sz="800" dirty="0"/>
          </a:p>
        </p:txBody>
      </p:sp>
      <p:sp>
        <p:nvSpPr>
          <p:cNvPr id="25" name="Text 22"/>
          <p:cNvSpPr/>
          <p:nvPr/>
        </p:nvSpPr>
        <p:spPr>
          <a:xfrm>
            <a:off x="2514600" y="4544568"/>
            <a:ext cx="2834640" cy="274320"/>
          </a:xfrm>
          <a:prstGeom prst="rect">
            <a:avLst/>
          </a:prstGeom>
          <a:noFill/>
          <a:ln/>
        </p:spPr>
        <p:txBody>
          <a:bodyPr wrap="square" lIns="762" tIns="762" rIns="762" bIns="762" rtlCol="0" anchor="ctr">
            <a:normAutofit/>
          </a:bodyPr>
          <a:lstStyle/>
          <a:p>
            <a:pPr algn="l" indent="0" marL="0">
              <a:buNone/>
            </a:pPr>
            <a:r>
              <a:rPr lang="en-US" sz="1230" b="1" dirty="0">
                <a:solidFill>
                  <a:srgbClr val="1F1612"/>
                </a:solidFill>
                <a:latin typeface="Aptos" pitchFamily="34" charset="0"/>
                <a:ea typeface="Aptos" pitchFamily="34" charset="-122"/>
                <a:cs typeface="Aptos" pitchFamily="34" charset="-120"/>
              </a:rPr>
              <a:t>7.6.7.6 with refrain</a:t>
            </a:r>
            <a:endParaRPr lang="en-US" sz="1230" dirty="0"/>
          </a:p>
        </p:txBody>
      </p:sp>
      <p:sp>
        <p:nvSpPr>
          <p:cNvPr id="26" name="Shape 23"/>
          <p:cNvSpPr/>
          <p:nvPr/>
        </p:nvSpPr>
        <p:spPr>
          <a:xfrm>
            <a:off x="5989320" y="1828800"/>
            <a:ext cx="5166360" cy="2487168"/>
          </a:xfrm>
          <a:prstGeom prst="roundRect">
            <a:avLst>
              <a:gd name="adj" fmla="val 2941"/>
            </a:avLst>
          </a:prstGeom>
          <a:solidFill>
            <a:srgbClr val="F7E8D2">
              <a:alpha val="96000"/>
            </a:srgbClr>
          </a:solidFill>
          <a:ln w="12700">
            <a:solidFill>
              <a:srgbClr val="E4CBA6">
                <a:alpha val="65000"/>
              </a:srgbClr>
            </a:solidFill>
            <a:prstDash val="solid"/>
          </a:ln>
        </p:spPr>
      </p:sp>
      <p:sp>
        <p:nvSpPr>
          <p:cNvPr id="27" name="Text 24"/>
          <p:cNvSpPr/>
          <p:nvPr/>
        </p:nvSpPr>
        <p:spPr>
          <a:xfrm>
            <a:off x="6309360" y="2084832"/>
            <a:ext cx="4480560" cy="320040"/>
          </a:xfrm>
          <a:prstGeom prst="rect">
            <a:avLst/>
          </a:prstGeom>
          <a:noFill/>
          <a:ln/>
        </p:spPr>
        <p:txBody>
          <a:bodyPr wrap="square" lIns="762" tIns="762" rIns="762" bIns="762" rtlCol="0" anchor="ctr">
            <a:normAutofit/>
          </a:bodyPr>
          <a:lstStyle/>
          <a:p>
            <a:pPr algn="l" indent="0" marL="0">
              <a:buNone/>
            </a:pPr>
            <a:r>
              <a:rPr lang="en-US" sz="1800" b="1" dirty="0">
                <a:solidFill>
                  <a:srgbClr val="4A2616"/>
                </a:solidFill>
                <a:latin typeface="Aptos" pitchFamily="34" charset="0"/>
                <a:ea typeface="Aptos" pitchFamily="34" charset="-122"/>
                <a:cs typeface="Aptos" pitchFamily="34" charset="-120"/>
              </a:rPr>
              <a:t>Central teaching picture</a:t>
            </a:r>
            <a:endParaRPr lang="en-US" sz="1800" dirty="0"/>
          </a:p>
        </p:txBody>
      </p:sp>
      <p:sp>
        <p:nvSpPr>
          <p:cNvPr id="28" name="Text 25"/>
          <p:cNvSpPr/>
          <p:nvPr/>
        </p:nvSpPr>
        <p:spPr>
          <a:xfrm>
            <a:off x="6309360" y="2596896"/>
            <a:ext cx="4389120" cy="932688"/>
          </a:xfrm>
          <a:prstGeom prst="rect">
            <a:avLst/>
          </a:prstGeom>
          <a:noFill/>
          <a:ln/>
        </p:spPr>
        <p:txBody>
          <a:bodyPr wrap="square" lIns="762" tIns="762" rIns="762" bIns="762" rtlCol="0" anchor="ctr">
            <a:normAutofit/>
          </a:bodyPr>
          <a:lstStyle/>
          <a:p>
            <a:pPr algn="l" indent="0" marL="0">
              <a:buNone/>
            </a:pPr>
            <a:r>
              <a:rPr lang="en-US" sz="2000" dirty="0">
                <a:solidFill>
                  <a:srgbClr val="1F1612"/>
                </a:solidFill>
                <a:latin typeface="Aptos" pitchFamily="34" charset="0"/>
                <a:ea typeface="Aptos" pitchFamily="34" charset="-122"/>
                <a:cs typeface="Aptos" pitchFamily="34" charset="-120"/>
              </a:rPr>
              <a:t>A believer stays close to the cross as the place of mercy, healing, humility, and hope.</a:t>
            </a:r>
            <a:endParaRPr lang="en-US" sz="2000" dirty="0"/>
          </a:p>
        </p:txBody>
      </p:sp>
      <p:sp>
        <p:nvSpPr>
          <p:cNvPr id="29" name="Text 26"/>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6B5144"/>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jesus_near_cross_assets/altar_cross_soft.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66928" y="329184"/>
            <a:ext cx="7132320" cy="420624"/>
          </a:xfrm>
          <a:prstGeom prst="rect">
            <a:avLst/>
          </a:prstGeom>
          <a:noFill/>
          <a:ln/>
        </p:spPr>
        <p:txBody>
          <a:bodyPr wrap="square" lIns="0" tIns="0" rIns="0" bIns="0" rtlCol="0" anchor="ctr">
            <a:normAutofit/>
          </a:bodyPr>
          <a:lstStyle/>
          <a:p>
            <a:pPr indent="0" marL="0">
              <a:buNone/>
            </a:pPr>
            <a:r>
              <a:rPr lang="en-US" sz="2600" b="1" dirty="0">
                <a:solidFill>
                  <a:srgbClr val="4A2616"/>
                </a:solidFill>
                <a:latin typeface="Aptos Display" pitchFamily="34" charset="0"/>
                <a:ea typeface="Aptos Display" pitchFamily="34" charset="-122"/>
                <a:cs typeface="Aptos Display" pitchFamily="34" charset="-120"/>
              </a:rPr>
              <a:t>Historical Background</a:t>
            </a:r>
            <a:endParaRPr lang="en-US" sz="2600" dirty="0"/>
          </a:p>
        </p:txBody>
      </p:sp>
      <p:sp>
        <p:nvSpPr>
          <p:cNvPr id="4" name="Text 1"/>
          <p:cNvSpPr/>
          <p:nvPr/>
        </p:nvSpPr>
        <p:spPr>
          <a:xfrm>
            <a:off x="585216" y="841248"/>
            <a:ext cx="7223760" cy="237744"/>
          </a:xfrm>
          <a:prstGeom prst="rect">
            <a:avLst/>
          </a:prstGeom>
          <a:noFill/>
          <a:ln/>
        </p:spPr>
        <p:txBody>
          <a:bodyPr wrap="square" lIns="0" tIns="0" rIns="0" bIns="0" rtlCol="0" anchor="ctr">
            <a:normAutofit/>
          </a:bodyPr>
          <a:lstStyle/>
          <a:p>
            <a:pPr indent="0" marL="0">
              <a:buNone/>
            </a:pPr>
            <a:r>
              <a:rPr lang="en-US" sz="1150" i="1" dirty="0">
                <a:solidFill>
                  <a:srgbClr val="8F3B1D"/>
                </a:solidFill>
              </a:rPr>
              <a:t>A gospel song from Crosby and Doane</a:t>
            </a:r>
            <a:endParaRPr lang="en-US" sz="1150" dirty="0"/>
          </a:p>
        </p:txBody>
      </p:sp>
      <p:sp>
        <p:nvSpPr>
          <p:cNvPr id="5" name="Shape 2"/>
          <p:cNvSpPr/>
          <p:nvPr/>
        </p:nvSpPr>
        <p:spPr>
          <a:xfrm>
            <a:off x="749808" y="1298448"/>
            <a:ext cx="5532120" cy="4261104"/>
          </a:xfrm>
          <a:prstGeom prst="roundRect">
            <a:avLst>
              <a:gd name="adj" fmla="val 1717"/>
            </a:avLst>
          </a:prstGeom>
          <a:solidFill>
            <a:srgbClr val="FFF5E7">
              <a:alpha val="97000"/>
            </a:srgbClr>
          </a:solidFill>
          <a:ln w="12700">
            <a:solidFill>
              <a:srgbClr val="E4CBA6">
                <a:alpha val="65000"/>
              </a:srgbClr>
            </a:solidFill>
            <a:prstDash val="solid"/>
          </a:ln>
        </p:spPr>
      </p:sp>
      <p:sp>
        <p:nvSpPr>
          <p:cNvPr id="6" name="Text 3"/>
          <p:cNvSpPr/>
          <p:nvPr/>
        </p:nvSpPr>
        <p:spPr>
          <a:xfrm>
            <a:off x="960120" y="1572768"/>
            <a:ext cx="4983480" cy="2240280"/>
          </a:xfrm>
          <a:prstGeom prst="rect">
            <a:avLst/>
          </a:prstGeom>
          <a:noFill/>
          <a:ln/>
        </p:spPr>
        <p:txBody>
          <a:bodyPr wrap="square" lIns="1016" tIns="1016" rIns="1016" bIns="1016" rtlCol="0" anchor="ctr">
            <a:normAutofit/>
          </a:bodyPr>
          <a:lstStyle/>
          <a:p>
            <a:r>
              <a:rPr lang="en-US" sz="1650" dirty="0">
                <a:solidFill>
                  <a:srgbClr val="1F1612"/>
                </a:solidFill>
                <a:latin typeface="Aptos" pitchFamily="34" charset="0"/>
                <a:ea typeface="Aptos" pitchFamily="34" charset="-122"/>
                <a:cs typeface="Aptos" pitchFamily="34" charset="-120"/>
              </a:rPr>
              <a:t>Fanny J. Crosby supplied the text in 1869.</a:t>
            </a:r>
            <a:endParaRPr lang="en-US" sz="1650" dirty="0"/>
          </a:p>
          <a:p>
            <a:r>
              <a:rPr lang="en-US" sz="1650" dirty="0">
                <a:solidFill>
                  <a:srgbClr val="1F1612"/>
                </a:solidFill>
                <a:latin typeface="Aptos" pitchFamily="34" charset="0"/>
                <a:ea typeface="Aptos" pitchFamily="34" charset="-122"/>
                <a:cs typeface="Aptos" pitchFamily="34" charset="-120"/>
              </a:rPr>
              <a:t>William H. Doane composed the tune NEAR THE CROSS.</a:t>
            </a:r>
            <a:endParaRPr lang="en-US" sz="1650" dirty="0"/>
          </a:p>
          <a:p>
            <a:r>
              <a:rPr lang="en-US" sz="1650" dirty="0">
                <a:solidFill>
                  <a:srgbClr val="1F1612"/>
                </a:solidFill>
                <a:latin typeface="Aptos" pitchFamily="34" charset="0"/>
                <a:ea typeface="Aptos" pitchFamily="34" charset="-122"/>
                <a:cs typeface="Aptos" pitchFamily="34" charset="-120"/>
              </a:rPr>
              <a:t>The hymn appeared in Bright Jewels, a Sunday school and gospel song collection.</a:t>
            </a:r>
            <a:endParaRPr lang="en-US" sz="1650" dirty="0"/>
          </a:p>
          <a:p>
            <a:r>
              <a:rPr lang="en-US" sz="1650" dirty="0">
                <a:solidFill>
                  <a:srgbClr val="1F1612"/>
                </a:solidFill>
                <a:latin typeface="Aptos" pitchFamily="34" charset="0"/>
                <a:ea typeface="Aptos" pitchFamily="34" charset="-122"/>
                <a:cs typeface="Aptos" pitchFamily="34" charset="-120"/>
              </a:rPr>
              <a:t>Its plain devotional language made it useful for singing, teaching, and prayer.</a:t>
            </a:r>
            <a:endParaRPr lang="en-US" sz="1650" dirty="0"/>
          </a:p>
        </p:txBody>
      </p:sp>
      <p:sp>
        <p:nvSpPr>
          <p:cNvPr id="7" name="Shape 4"/>
          <p:cNvSpPr/>
          <p:nvPr/>
        </p:nvSpPr>
        <p:spPr>
          <a:xfrm>
            <a:off x="6583680" y="1874520"/>
            <a:ext cx="4434840" cy="2423160"/>
          </a:xfrm>
          <a:prstGeom prst="roundRect">
            <a:avLst>
              <a:gd name="adj" fmla="val 3019"/>
            </a:avLst>
          </a:prstGeom>
          <a:solidFill>
            <a:srgbClr val="3A1C12">
              <a:alpha val="78000"/>
            </a:srgbClr>
          </a:solidFill>
          <a:ln w="12700">
            <a:solidFill>
              <a:srgbClr val="E4CBA6">
                <a:alpha val="65000"/>
              </a:srgbClr>
            </a:solidFill>
            <a:prstDash val="solid"/>
          </a:ln>
        </p:spPr>
      </p:sp>
      <p:sp>
        <p:nvSpPr>
          <p:cNvPr id="8" name="Text 5"/>
          <p:cNvSpPr/>
          <p:nvPr/>
        </p:nvSpPr>
        <p:spPr>
          <a:xfrm>
            <a:off x="6903720" y="2084832"/>
            <a:ext cx="3749040" cy="292608"/>
          </a:xfrm>
          <a:prstGeom prst="rect">
            <a:avLst/>
          </a:prstGeom>
          <a:noFill/>
          <a:ln/>
        </p:spPr>
        <p:txBody>
          <a:bodyPr wrap="square" lIns="762" tIns="762" rIns="762" bIns="762" rtlCol="0" anchor="ctr">
            <a:normAutofit/>
          </a:bodyPr>
          <a:lstStyle/>
          <a:p>
            <a:pPr algn="l" indent="0" marL="0">
              <a:buNone/>
            </a:pPr>
            <a:r>
              <a:rPr lang="en-US" sz="1800" b="1" dirty="0">
                <a:solidFill>
                  <a:srgbClr val="FFE3B3"/>
                </a:solidFill>
                <a:latin typeface="Aptos" pitchFamily="34" charset="0"/>
                <a:ea typeface="Aptos" pitchFamily="34" charset="-122"/>
                <a:cs typeface="Aptos" pitchFamily="34" charset="-120"/>
              </a:rPr>
              <a:t>Teaching note</a:t>
            </a:r>
            <a:endParaRPr lang="en-US" sz="1800" dirty="0"/>
          </a:p>
        </p:txBody>
      </p:sp>
      <p:sp>
        <p:nvSpPr>
          <p:cNvPr id="9" name="Text 6"/>
          <p:cNvSpPr/>
          <p:nvPr/>
        </p:nvSpPr>
        <p:spPr>
          <a:xfrm>
            <a:off x="6903720" y="2542032"/>
            <a:ext cx="3703320" cy="950976"/>
          </a:xfrm>
          <a:prstGeom prst="rect">
            <a:avLst/>
          </a:prstGeom>
          <a:noFill/>
          <a:ln/>
        </p:spPr>
        <p:txBody>
          <a:bodyPr wrap="square" lIns="762" tIns="762" rIns="762" bIns="762" rtlCol="0" anchor="ctr">
            <a:normAutofit/>
          </a:bodyPr>
          <a:lstStyle/>
          <a:p>
            <a:pPr algn="l" indent="0" marL="0">
              <a:buNone/>
            </a:pPr>
            <a:r>
              <a:rPr lang="en-US" sz="1800" dirty="0">
                <a:solidFill>
                  <a:srgbClr val="FFF3E2"/>
                </a:solidFill>
                <a:latin typeface="Aptos" pitchFamily="34" charset="0"/>
                <a:ea typeface="Aptos" pitchFamily="34" charset="-122"/>
                <a:cs typeface="Aptos" pitchFamily="34" charset="-120"/>
              </a:rPr>
              <a:t>Present the hymn as a prayer to remain spiritually centered on Christ’s saving work.</a:t>
            </a:r>
            <a:endParaRPr lang="en-US" sz="1800" dirty="0"/>
          </a:p>
        </p:txBody>
      </p:sp>
      <p:sp>
        <p:nvSpPr>
          <p:cNvPr id="10" name="Text 7"/>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6B5144"/>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jesus_near_cross_assets/cross_glory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66928" y="329184"/>
            <a:ext cx="7132320" cy="420624"/>
          </a:xfrm>
          <a:prstGeom prst="rect">
            <a:avLst/>
          </a:prstGeom>
          <a:noFill/>
          <a:ln/>
        </p:spPr>
        <p:txBody>
          <a:bodyPr wrap="square" lIns="0" tIns="0" rIns="0" bIns="0" rtlCol="0" anchor="ctr">
            <a:normAutofit/>
          </a:bodyPr>
          <a:lstStyle/>
          <a:p>
            <a:pPr indent="0" marL="0">
              <a:buNone/>
            </a:pPr>
            <a:r>
              <a:rPr lang="en-US" sz="2600" b="1" dirty="0">
                <a:solidFill>
                  <a:srgbClr val="FFFFFF"/>
                </a:solidFill>
                <a:latin typeface="Aptos Display" pitchFamily="34" charset="0"/>
                <a:ea typeface="Aptos Display" pitchFamily="34" charset="-122"/>
                <a:cs typeface="Aptos Display" pitchFamily="34" charset="-120"/>
              </a:rPr>
              <a:t>Why This Hymn Matters Today</a:t>
            </a:r>
            <a:endParaRPr lang="en-US" sz="2600" dirty="0"/>
          </a:p>
        </p:txBody>
      </p:sp>
      <p:sp>
        <p:nvSpPr>
          <p:cNvPr id="4" name="Text 1"/>
          <p:cNvSpPr/>
          <p:nvPr/>
        </p:nvSpPr>
        <p:spPr>
          <a:xfrm>
            <a:off x="585216" y="841248"/>
            <a:ext cx="7223760" cy="237744"/>
          </a:xfrm>
          <a:prstGeom prst="rect">
            <a:avLst/>
          </a:prstGeom>
          <a:noFill/>
          <a:ln/>
        </p:spPr>
        <p:txBody>
          <a:bodyPr wrap="square" lIns="0" tIns="0" rIns="0" bIns="0" rtlCol="0" anchor="ctr">
            <a:normAutofit/>
          </a:bodyPr>
          <a:lstStyle/>
          <a:p>
            <a:pPr indent="0" marL="0">
              <a:buNone/>
            </a:pPr>
            <a:r>
              <a:rPr lang="en-US" sz="1150" i="1" dirty="0">
                <a:solidFill>
                  <a:srgbClr val="F7DEB5"/>
                </a:solidFill>
              </a:rPr>
              <a:t>The cross remains the center</a:t>
            </a:r>
            <a:endParaRPr lang="en-US" sz="1150" dirty="0"/>
          </a:p>
        </p:txBody>
      </p:sp>
      <p:sp>
        <p:nvSpPr>
          <p:cNvPr id="5" name="Shape 2"/>
          <p:cNvSpPr/>
          <p:nvPr/>
        </p:nvSpPr>
        <p:spPr>
          <a:xfrm>
            <a:off x="685800" y="1444752"/>
            <a:ext cx="5166360" cy="4160520"/>
          </a:xfrm>
          <a:prstGeom prst="roundRect">
            <a:avLst>
              <a:gd name="adj" fmla="val 1758"/>
            </a:avLst>
          </a:prstGeom>
          <a:solidFill>
            <a:srgbClr val="2A160F">
              <a:alpha val="74000"/>
            </a:srgbClr>
          </a:solidFill>
          <a:ln w="12700">
            <a:solidFill>
              <a:srgbClr val="E4CBA6">
                <a:alpha val="65000"/>
              </a:srgbClr>
            </a:solidFill>
            <a:prstDash val="solid"/>
          </a:ln>
        </p:spPr>
      </p:sp>
      <p:sp>
        <p:nvSpPr>
          <p:cNvPr id="6" name="Text 3"/>
          <p:cNvSpPr/>
          <p:nvPr/>
        </p:nvSpPr>
        <p:spPr>
          <a:xfrm>
            <a:off x="960120" y="1783080"/>
            <a:ext cx="4645152" cy="2468880"/>
          </a:xfrm>
          <a:prstGeom prst="rect">
            <a:avLst/>
          </a:prstGeom>
          <a:noFill/>
          <a:ln/>
        </p:spPr>
        <p:txBody>
          <a:bodyPr wrap="square" lIns="1016" tIns="1016" rIns="1016" bIns="1016" rtlCol="0" anchor="ctr">
            <a:normAutofit/>
          </a:bodyPr>
          <a:lstStyle/>
          <a:p>
            <a:r>
              <a:rPr lang="en-US" sz="1800" dirty="0">
                <a:solidFill>
                  <a:srgbClr val="FFF2DE"/>
                </a:solidFill>
                <a:latin typeface="Aptos" pitchFamily="34" charset="0"/>
                <a:ea typeface="Aptos" pitchFamily="34" charset="-122"/>
                <a:cs typeface="Aptos" pitchFamily="34" charset="-120"/>
              </a:rPr>
              <a:t>It calls believers back to grace, not self-reliance.</a:t>
            </a:r>
            <a:endParaRPr lang="en-US" sz="1800" dirty="0"/>
          </a:p>
          <a:p>
            <a:r>
              <a:rPr lang="en-US" sz="1800" dirty="0">
                <a:solidFill>
                  <a:srgbClr val="FFF2DE"/>
                </a:solidFill>
                <a:latin typeface="Aptos" pitchFamily="34" charset="0"/>
                <a:ea typeface="Aptos" pitchFamily="34" charset="-122"/>
                <a:cs typeface="Aptos" pitchFamily="34" charset="-120"/>
              </a:rPr>
              <a:t>It gives worshipers a prayer for repentance and gratitude.</a:t>
            </a:r>
            <a:endParaRPr lang="en-US" sz="1800" dirty="0"/>
          </a:p>
          <a:p>
            <a:r>
              <a:rPr lang="en-US" sz="1800" dirty="0">
                <a:solidFill>
                  <a:srgbClr val="FFF2DE"/>
                </a:solidFill>
                <a:latin typeface="Aptos" pitchFamily="34" charset="0"/>
                <a:ea typeface="Aptos" pitchFamily="34" charset="-122"/>
                <a:cs typeface="Aptos" pitchFamily="34" charset="-120"/>
              </a:rPr>
              <a:t>It helps congregations sing the gospel simply and clearly.</a:t>
            </a:r>
            <a:endParaRPr lang="en-US" sz="1800" dirty="0"/>
          </a:p>
          <a:p>
            <a:r>
              <a:rPr lang="en-US" sz="1800" dirty="0">
                <a:solidFill>
                  <a:srgbClr val="FFF2DE"/>
                </a:solidFill>
                <a:latin typeface="Aptos" pitchFamily="34" charset="0"/>
                <a:ea typeface="Aptos" pitchFamily="34" charset="-122"/>
                <a:cs typeface="Aptos" pitchFamily="34" charset="-120"/>
              </a:rPr>
              <a:t>It joins present struggle with final hope.</a:t>
            </a:r>
            <a:endParaRPr lang="en-US" sz="1800" dirty="0"/>
          </a:p>
        </p:txBody>
      </p:sp>
      <p:sp>
        <p:nvSpPr>
          <p:cNvPr id="7" name="Text 4"/>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F4E7D1"/>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jesus_near_cross_assets/bible_cross_soft.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66928" y="329184"/>
            <a:ext cx="7132320" cy="420624"/>
          </a:xfrm>
          <a:prstGeom prst="rect">
            <a:avLst/>
          </a:prstGeom>
          <a:noFill/>
          <a:ln/>
        </p:spPr>
        <p:txBody>
          <a:bodyPr wrap="square" lIns="0" tIns="0" rIns="0" bIns="0" rtlCol="0" anchor="ctr">
            <a:normAutofit/>
          </a:bodyPr>
          <a:lstStyle/>
          <a:p>
            <a:pPr indent="0" marL="0">
              <a:buNone/>
            </a:pPr>
            <a:r>
              <a:rPr lang="en-US" sz="2600" b="1" dirty="0">
                <a:solidFill>
                  <a:srgbClr val="4A2616"/>
                </a:solidFill>
                <a:latin typeface="Aptos Display" pitchFamily="34" charset="0"/>
                <a:ea typeface="Aptos Display" pitchFamily="34" charset="-122"/>
                <a:cs typeface="Aptos Display" pitchFamily="34" charset="-120"/>
              </a:rPr>
              <a:t>Biblical Foundation</a:t>
            </a:r>
            <a:endParaRPr lang="en-US" sz="2600" dirty="0"/>
          </a:p>
        </p:txBody>
      </p:sp>
      <p:sp>
        <p:nvSpPr>
          <p:cNvPr id="4" name="Text 1"/>
          <p:cNvSpPr/>
          <p:nvPr/>
        </p:nvSpPr>
        <p:spPr>
          <a:xfrm>
            <a:off x="585216" y="841248"/>
            <a:ext cx="7223760" cy="237744"/>
          </a:xfrm>
          <a:prstGeom prst="rect">
            <a:avLst/>
          </a:prstGeom>
          <a:noFill/>
          <a:ln/>
        </p:spPr>
        <p:txBody>
          <a:bodyPr wrap="square" lIns="0" tIns="0" rIns="0" bIns="0" rtlCol="0" anchor="ctr">
            <a:normAutofit/>
          </a:bodyPr>
          <a:lstStyle/>
          <a:p>
            <a:pPr indent="0" marL="0">
              <a:buNone/>
            </a:pPr>
            <a:r>
              <a:rPr lang="en-US" sz="1150" i="1" dirty="0">
                <a:solidFill>
                  <a:srgbClr val="8F3B1D"/>
                </a:solidFill>
              </a:rPr>
              <a:t>Galatians 6:14</a:t>
            </a:r>
            <a:endParaRPr lang="en-US" sz="1150" dirty="0"/>
          </a:p>
        </p:txBody>
      </p:sp>
      <p:sp>
        <p:nvSpPr>
          <p:cNvPr id="5" name="Shape 2"/>
          <p:cNvSpPr/>
          <p:nvPr/>
        </p:nvSpPr>
        <p:spPr>
          <a:xfrm>
            <a:off x="749808" y="1325880"/>
            <a:ext cx="5394960" cy="4434840"/>
          </a:xfrm>
          <a:prstGeom prst="roundRect">
            <a:avLst>
              <a:gd name="adj" fmla="val 1649"/>
            </a:avLst>
          </a:prstGeom>
          <a:solidFill>
            <a:srgbClr val="FFF8EA">
              <a:alpha val="95000"/>
            </a:srgbClr>
          </a:solidFill>
          <a:ln w="12700">
            <a:solidFill>
              <a:srgbClr val="E4CBA6">
                <a:alpha val="65000"/>
              </a:srgbClr>
            </a:solidFill>
            <a:prstDash val="solid"/>
          </a:ln>
        </p:spPr>
      </p:sp>
      <p:sp>
        <p:nvSpPr>
          <p:cNvPr id="6" name="Text 3"/>
          <p:cNvSpPr/>
          <p:nvPr/>
        </p:nvSpPr>
        <p:spPr>
          <a:xfrm>
            <a:off x="987552" y="1627632"/>
            <a:ext cx="4800600" cy="749808"/>
          </a:xfrm>
          <a:prstGeom prst="rect">
            <a:avLst/>
          </a:prstGeom>
          <a:noFill/>
          <a:ln/>
        </p:spPr>
        <p:txBody>
          <a:bodyPr wrap="square" lIns="762" tIns="762" rIns="762" bIns="762" rtlCol="0" anchor="ctr">
            <a:normAutofit/>
          </a:bodyPr>
          <a:lstStyle/>
          <a:p>
            <a:pPr algn="l" indent="0" marL="0">
              <a:buNone/>
            </a:pPr>
            <a:r>
              <a:rPr lang="en-US" sz="2000" b="1" dirty="0">
                <a:solidFill>
                  <a:srgbClr val="4A2616"/>
                </a:solidFill>
                <a:latin typeface="Aptos" pitchFamily="34" charset="0"/>
                <a:ea typeface="Aptos" pitchFamily="34" charset="-122"/>
                <a:cs typeface="Aptos" pitchFamily="34" charset="-120"/>
              </a:rPr>
              <a:t>“Far be it from me to boast, except in the cross of our Lord Jesus Christ...”</a:t>
            </a:r>
            <a:endParaRPr lang="en-US" sz="2000" dirty="0"/>
          </a:p>
        </p:txBody>
      </p:sp>
      <p:sp>
        <p:nvSpPr>
          <p:cNvPr id="7" name="Text 4"/>
          <p:cNvSpPr/>
          <p:nvPr/>
        </p:nvSpPr>
        <p:spPr>
          <a:xfrm>
            <a:off x="1024128" y="2706624"/>
            <a:ext cx="4681728" cy="1737360"/>
          </a:xfrm>
          <a:prstGeom prst="rect">
            <a:avLst/>
          </a:prstGeom>
          <a:noFill/>
          <a:ln/>
        </p:spPr>
        <p:txBody>
          <a:bodyPr wrap="square" lIns="1016" tIns="1016" rIns="1016" bIns="1016" rtlCol="0" anchor="ctr">
            <a:normAutofit/>
          </a:bodyPr>
          <a:lstStyle/>
          <a:p>
            <a:r>
              <a:rPr lang="en-US" sz="1450" dirty="0">
                <a:solidFill>
                  <a:srgbClr val="1F1612"/>
                </a:solidFill>
                <a:latin typeface="Aptos" pitchFamily="34" charset="0"/>
                <a:ea typeface="Aptos" pitchFamily="34" charset="-122"/>
                <a:cs typeface="Aptos" pitchFamily="34" charset="-120"/>
              </a:rPr>
              <a:t>1 Corinthians 1:18 - the word of the cross is God’s power.</a:t>
            </a:r>
            <a:endParaRPr lang="en-US" sz="1450" dirty="0"/>
          </a:p>
          <a:p>
            <a:r>
              <a:rPr lang="en-US" sz="1450" dirty="0">
                <a:solidFill>
                  <a:srgbClr val="1F1612"/>
                </a:solidFill>
                <a:latin typeface="Aptos" pitchFamily="34" charset="0"/>
                <a:ea typeface="Aptos" pitchFamily="34" charset="-122"/>
                <a:cs typeface="Aptos" pitchFamily="34" charset="-120"/>
              </a:rPr>
              <a:t>John 19:25-27 - faithful ones stand near Jesus’ cross.</a:t>
            </a:r>
            <a:endParaRPr lang="en-US" sz="1450" dirty="0"/>
          </a:p>
          <a:p>
            <a:r>
              <a:rPr lang="en-US" sz="1450" dirty="0">
                <a:solidFill>
                  <a:srgbClr val="1F1612"/>
                </a:solidFill>
                <a:latin typeface="Aptos" pitchFamily="34" charset="0"/>
                <a:ea typeface="Aptos" pitchFamily="34" charset="-122"/>
                <a:cs typeface="Aptos" pitchFamily="34" charset="-120"/>
              </a:rPr>
              <a:t>Hebrews 12:2 - Jesus endured the cross for the joy set before him.</a:t>
            </a:r>
            <a:endParaRPr lang="en-US" sz="1450" dirty="0"/>
          </a:p>
          <a:p>
            <a:r>
              <a:rPr lang="en-US" sz="1450" dirty="0">
                <a:solidFill>
                  <a:srgbClr val="1F1612"/>
                </a:solidFill>
                <a:latin typeface="Aptos" pitchFamily="34" charset="0"/>
                <a:ea typeface="Aptos" pitchFamily="34" charset="-122"/>
                <a:cs typeface="Aptos" pitchFamily="34" charset="-120"/>
              </a:rPr>
              <a:t>Colossians 2:13-14 - sin’s record is nailed to the cross.</a:t>
            </a:r>
            <a:endParaRPr lang="en-US" sz="1450" dirty="0"/>
          </a:p>
        </p:txBody>
      </p:sp>
      <p:sp>
        <p:nvSpPr>
          <p:cNvPr id="8" name="Shape 5"/>
          <p:cNvSpPr/>
          <p:nvPr/>
        </p:nvSpPr>
        <p:spPr>
          <a:xfrm>
            <a:off x="6492240" y="2011680"/>
            <a:ext cx="4480560" cy="2194560"/>
          </a:xfrm>
          <a:prstGeom prst="roundRect">
            <a:avLst>
              <a:gd name="adj" fmla="val 3333"/>
            </a:avLst>
          </a:prstGeom>
          <a:solidFill>
            <a:srgbClr val="3A1C12">
              <a:alpha val="80000"/>
            </a:srgbClr>
          </a:solidFill>
          <a:ln w="12700">
            <a:solidFill>
              <a:srgbClr val="E4CBA6">
                <a:alpha val="65000"/>
              </a:srgbClr>
            </a:solidFill>
            <a:prstDash val="solid"/>
          </a:ln>
        </p:spPr>
      </p:sp>
      <p:sp>
        <p:nvSpPr>
          <p:cNvPr id="9" name="Text 6"/>
          <p:cNvSpPr/>
          <p:nvPr/>
        </p:nvSpPr>
        <p:spPr>
          <a:xfrm>
            <a:off x="6812280" y="2249424"/>
            <a:ext cx="3749040" cy="274320"/>
          </a:xfrm>
          <a:prstGeom prst="rect">
            <a:avLst/>
          </a:prstGeom>
          <a:noFill/>
          <a:ln/>
        </p:spPr>
        <p:txBody>
          <a:bodyPr wrap="square" lIns="762" tIns="762" rIns="762" bIns="762" rtlCol="0" anchor="ctr">
            <a:normAutofit/>
          </a:bodyPr>
          <a:lstStyle/>
          <a:p>
            <a:pPr algn="l" indent="0" marL="0">
              <a:buNone/>
            </a:pPr>
            <a:r>
              <a:rPr lang="en-US" sz="1800" b="1" dirty="0">
                <a:solidFill>
                  <a:srgbClr val="FFE5B5"/>
                </a:solidFill>
                <a:latin typeface="Aptos" pitchFamily="34" charset="0"/>
                <a:ea typeface="Aptos" pitchFamily="34" charset="-122"/>
                <a:cs typeface="Aptos" pitchFamily="34" charset="-120"/>
              </a:rPr>
              <a:t>Teaching center</a:t>
            </a:r>
            <a:endParaRPr lang="en-US" sz="1800" dirty="0"/>
          </a:p>
        </p:txBody>
      </p:sp>
      <p:sp>
        <p:nvSpPr>
          <p:cNvPr id="10" name="Text 7"/>
          <p:cNvSpPr/>
          <p:nvPr/>
        </p:nvSpPr>
        <p:spPr>
          <a:xfrm>
            <a:off x="6812280" y="2688336"/>
            <a:ext cx="3657600" cy="822960"/>
          </a:xfrm>
          <a:prstGeom prst="rect">
            <a:avLst/>
          </a:prstGeom>
          <a:noFill/>
          <a:ln/>
        </p:spPr>
        <p:txBody>
          <a:bodyPr wrap="square" lIns="762" tIns="762" rIns="762" bIns="762" rtlCol="0" anchor="ctr">
            <a:normAutofit/>
          </a:bodyPr>
          <a:lstStyle/>
          <a:p>
            <a:pPr algn="l" indent="0" marL="0">
              <a:buNone/>
            </a:pPr>
            <a:r>
              <a:rPr lang="en-US" sz="1900" dirty="0">
                <a:solidFill>
                  <a:srgbClr val="FFF3E2"/>
                </a:solidFill>
                <a:latin typeface="Aptos" pitchFamily="34" charset="0"/>
                <a:ea typeface="Aptos" pitchFamily="34" charset="-122"/>
                <a:cs typeface="Aptos" pitchFamily="34" charset="-120"/>
              </a:rPr>
              <a:t>The hymn does not use the cross as decoration. It teaches the soul where to stand.</a:t>
            </a:r>
            <a:endParaRPr lang="en-US" sz="1900" dirty="0"/>
          </a:p>
        </p:txBody>
      </p:sp>
      <p:sp>
        <p:nvSpPr>
          <p:cNvPr id="11" name="Text 8"/>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6B5144"/>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jesus_near_cross_assets/hero_cross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777240" y="2286000"/>
            <a:ext cx="8046720" cy="658368"/>
          </a:xfrm>
          <a:prstGeom prst="rect">
            <a:avLst/>
          </a:prstGeom>
          <a:noFill/>
          <a:ln/>
        </p:spPr>
        <p:txBody>
          <a:bodyPr wrap="square" lIns="254" tIns="254" rIns="254" bIns="254" rtlCol="0" anchor="ctr">
            <a:normAutofit/>
          </a:bodyPr>
          <a:lstStyle/>
          <a:p>
            <a:pPr indent="0" marL="0">
              <a:buNone/>
            </a:pPr>
            <a:r>
              <a:rPr lang="en-US" sz="3400" b="1" dirty="0">
                <a:solidFill>
                  <a:srgbClr val="FFFFFF"/>
                </a:solidFill>
                <a:latin typeface="Aptos Display" pitchFamily="34" charset="0"/>
                <a:ea typeface="Aptos Display" pitchFamily="34" charset="-122"/>
                <a:cs typeface="Aptos Display" pitchFamily="34" charset="-120"/>
              </a:rPr>
              <a:t>Hymn Study</a:t>
            </a:r>
            <a:endParaRPr lang="en-US" sz="3400" dirty="0"/>
          </a:p>
        </p:txBody>
      </p:sp>
      <p:sp>
        <p:nvSpPr>
          <p:cNvPr id="4" name="Shape 1"/>
          <p:cNvSpPr/>
          <p:nvPr/>
        </p:nvSpPr>
        <p:spPr>
          <a:xfrm>
            <a:off x="804672" y="3090672"/>
            <a:ext cx="2926080" cy="0"/>
          </a:xfrm>
          <a:prstGeom prst="line">
            <a:avLst/>
          </a:prstGeom>
          <a:noFill/>
          <a:ln w="12700">
            <a:solidFill>
              <a:srgbClr val="D49A3A"/>
            </a:solidFill>
            <a:prstDash val="solid"/>
          </a:ln>
        </p:spPr>
      </p:sp>
      <p:sp>
        <p:nvSpPr>
          <p:cNvPr id="5" name="Text 2"/>
          <p:cNvSpPr/>
          <p:nvPr/>
        </p:nvSpPr>
        <p:spPr>
          <a:xfrm>
            <a:off x="822960" y="3273552"/>
            <a:ext cx="7680960" cy="502920"/>
          </a:xfrm>
          <a:prstGeom prst="rect">
            <a:avLst/>
          </a:prstGeom>
          <a:noFill/>
          <a:ln/>
        </p:spPr>
        <p:txBody>
          <a:bodyPr wrap="square" lIns="762" tIns="762" rIns="762" bIns="762" rtlCol="0" anchor="ctr">
            <a:normAutofit/>
          </a:bodyPr>
          <a:lstStyle/>
          <a:p>
            <a:pPr algn="l" indent="0" marL="0">
              <a:buNone/>
            </a:pPr>
            <a:r>
              <a:rPr lang="en-US" sz="1700" dirty="0">
                <a:solidFill>
                  <a:srgbClr val="F7E6C5"/>
                </a:solidFill>
                <a:latin typeface="Aptos" pitchFamily="34" charset="0"/>
                <a:ea typeface="Aptos" pitchFamily="34" charset="-122"/>
                <a:cs typeface="Aptos" pitchFamily="34" charset="-120"/>
              </a:rPr>
              <a:t>Staying near the cross: mercy, waiting, glory, and hope</a:t>
            </a:r>
            <a:endParaRPr lang="en-US" sz="1700" dirty="0"/>
          </a:p>
        </p:txBody>
      </p:sp>
      <p:sp>
        <p:nvSpPr>
          <p:cNvPr id="6" name="Text 3"/>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F4E7D1"/>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mnt/data/jesus_near_cross_assets/cross_close_soft.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66928" y="329184"/>
            <a:ext cx="7132320" cy="420624"/>
          </a:xfrm>
          <a:prstGeom prst="rect">
            <a:avLst/>
          </a:prstGeom>
          <a:noFill/>
          <a:ln/>
        </p:spPr>
        <p:txBody>
          <a:bodyPr wrap="square" lIns="0" tIns="0" rIns="0" bIns="0" rtlCol="0" anchor="ctr">
            <a:normAutofit/>
          </a:bodyPr>
          <a:lstStyle/>
          <a:p>
            <a:pPr indent="0" marL="0">
              <a:buNone/>
            </a:pPr>
            <a:r>
              <a:rPr lang="en-US" sz="2600" b="1" dirty="0">
                <a:solidFill>
                  <a:srgbClr val="4A2616"/>
                </a:solidFill>
                <a:latin typeface="Aptos Display" pitchFamily="34" charset="0"/>
                <a:ea typeface="Aptos Display" pitchFamily="34" charset="-122"/>
                <a:cs typeface="Aptos Display" pitchFamily="34" charset="-120"/>
              </a:rPr>
              <a:t>Hymn Movement 1</a:t>
            </a:r>
            <a:endParaRPr lang="en-US" sz="2600" dirty="0"/>
          </a:p>
        </p:txBody>
      </p:sp>
      <p:sp>
        <p:nvSpPr>
          <p:cNvPr id="4" name="Text 1"/>
          <p:cNvSpPr/>
          <p:nvPr/>
        </p:nvSpPr>
        <p:spPr>
          <a:xfrm>
            <a:off x="585216" y="841248"/>
            <a:ext cx="7223760" cy="237744"/>
          </a:xfrm>
          <a:prstGeom prst="rect">
            <a:avLst/>
          </a:prstGeom>
          <a:noFill/>
          <a:ln/>
        </p:spPr>
        <p:txBody>
          <a:bodyPr wrap="square" lIns="0" tIns="0" rIns="0" bIns="0" rtlCol="0" anchor="ctr">
            <a:normAutofit/>
          </a:bodyPr>
          <a:lstStyle/>
          <a:p>
            <a:pPr indent="0" marL="0">
              <a:buNone/>
            </a:pPr>
            <a:r>
              <a:rPr lang="en-US" sz="1150" i="1" dirty="0">
                <a:solidFill>
                  <a:srgbClr val="8F3B1D"/>
                </a:solidFill>
              </a:rPr>
              <a:t>Prayer to remain near the cross</a:t>
            </a:r>
            <a:endParaRPr lang="en-US" sz="1150" dirty="0"/>
          </a:p>
        </p:txBody>
      </p:sp>
      <p:sp>
        <p:nvSpPr>
          <p:cNvPr id="5" name="Shape 2"/>
          <p:cNvSpPr/>
          <p:nvPr/>
        </p:nvSpPr>
        <p:spPr>
          <a:xfrm>
            <a:off x="731520" y="1417320"/>
            <a:ext cx="5669280" cy="3977640"/>
          </a:xfrm>
          <a:prstGeom prst="roundRect">
            <a:avLst>
              <a:gd name="adj" fmla="val 1839"/>
            </a:avLst>
          </a:prstGeom>
          <a:solidFill>
            <a:srgbClr val="FFF6E8">
              <a:alpha val="96000"/>
            </a:srgbClr>
          </a:solidFill>
          <a:ln w="12700">
            <a:solidFill>
              <a:srgbClr val="E4CBA6">
                <a:alpha val="65000"/>
              </a:srgbClr>
            </a:solidFill>
            <a:prstDash val="solid"/>
          </a:ln>
        </p:spPr>
      </p:sp>
      <p:sp>
        <p:nvSpPr>
          <p:cNvPr id="6" name="Text 3"/>
          <p:cNvSpPr/>
          <p:nvPr/>
        </p:nvSpPr>
        <p:spPr>
          <a:xfrm>
            <a:off x="1024128" y="1737360"/>
            <a:ext cx="4983480" cy="1078992"/>
          </a:xfrm>
          <a:prstGeom prst="rect">
            <a:avLst/>
          </a:prstGeom>
          <a:noFill/>
          <a:ln/>
        </p:spPr>
        <p:txBody>
          <a:bodyPr wrap="square" lIns="762" tIns="762" rIns="762" bIns="762" rtlCol="0" anchor="ctr">
            <a:normAutofit/>
          </a:bodyPr>
          <a:lstStyle/>
          <a:p>
            <a:pPr algn="l" indent="0" marL="0">
              <a:buNone/>
            </a:pPr>
            <a:r>
              <a:rPr lang="en-US" sz="1900" dirty="0">
                <a:solidFill>
                  <a:srgbClr val="1F1612"/>
                </a:solidFill>
                <a:latin typeface="Aptos" pitchFamily="34" charset="0"/>
                <a:ea typeface="Aptos" pitchFamily="34" charset="-122"/>
                <a:cs typeface="Aptos" pitchFamily="34" charset="-120"/>
              </a:rPr>
              <a:t>The hymn begins as direct prayer. The worshiper does not ask first for ease, success, or explanation, but to remain close to Jesus and the meaning of his cross.</a:t>
            </a:r>
            <a:endParaRPr lang="en-US" sz="1900" dirty="0"/>
          </a:p>
        </p:txBody>
      </p:sp>
      <p:sp>
        <p:nvSpPr>
          <p:cNvPr id="7" name="Text 4"/>
          <p:cNvSpPr/>
          <p:nvPr/>
        </p:nvSpPr>
        <p:spPr>
          <a:xfrm>
            <a:off x="1060704" y="3246120"/>
            <a:ext cx="4892040" cy="950976"/>
          </a:xfrm>
          <a:prstGeom prst="rect">
            <a:avLst/>
          </a:prstGeom>
          <a:noFill/>
          <a:ln/>
        </p:spPr>
        <p:txBody>
          <a:bodyPr wrap="square" lIns="1016" tIns="1016" rIns="1016" bIns="1016" rtlCol="0" anchor="ctr">
            <a:normAutofit/>
          </a:bodyPr>
          <a:lstStyle/>
          <a:p>
            <a:r>
              <a:rPr lang="en-US" sz="1600" dirty="0">
                <a:solidFill>
                  <a:srgbClr val="1F1612"/>
                </a:solidFill>
                <a:latin typeface="Aptos" pitchFamily="34" charset="0"/>
                <a:ea typeface="Aptos" pitchFamily="34" charset="-122"/>
                <a:cs typeface="Aptos" pitchFamily="34" charset="-120"/>
              </a:rPr>
              <a:t>Teaching emphasis: nearness to the cross is ongoing discipleship.</a:t>
            </a:r>
            <a:endParaRPr lang="en-US" sz="1600" dirty="0"/>
          </a:p>
          <a:p>
            <a:r>
              <a:rPr lang="en-US" sz="1600" dirty="0">
                <a:solidFill>
                  <a:srgbClr val="1F1612"/>
                </a:solidFill>
                <a:latin typeface="Aptos" pitchFamily="34" charset="0"/>
                <a:ea typeface="Aptos" pitchFamily="34" charset="-122"/>
                <a:cs typeface="Aptos" pitchFamily="34" charset="-120"/>
              </a:rPr>
              <a:t>Scripture: Galatians 6:14; Hebrews 12:2</a:t>
            </a:r>
            <a:endParaRPr lang="en-US" sz="1600" dirty="0"/>
          </a:p>
        </p:txBody>
      </p:sp>
      <p:sp>
        <p:nvSpPr>
          <p:cNvPr id="8" name="Text 5"/>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6B5144"/>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mnt/data/jesus_near_cross_assets/altar_cross_soft.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66928" y="329184"/>
            <a:ext cx="7132320" cy="420624"/>
          </a:xfrm>
          <a:prstGeom prst="rect">
            <a:avLst/>
          </a:prstGeom>
          <a:noFill/>
          <a:ln/>
        </p:spPr>
        <p:txBody>
          <a:bodyPr wrap="square" lIns="0" tIns="0" rIns="0" bIns="0" rtlCol="0" anchor="ctr">
            <a:normAutofit/>
          </a:bodyPr>
          <a:lstStyle/>
          <a:p>
            <a:pPr indent="0" marL="0">
              <a:buNone/>
            </a:pPr>
            <a:r>
              <a:rPr lang="en-US" sz="2600" b="1" dirty="0">
                <a:solidFill>
                  <a:srgbClr val="4A2616"/>
                </a:solidFill>
                <a:latin typeface="Aptos Display" pitchFamily="34" charset="0"/>
                <a:ea typeface="Aptos Display" pitchFamily="34" charset="-122"/>
                <a:cs typeface="Aptos Display" pitchFamily="34" charset="-120"/>
              </a:rPr>
              <a:t>Hymn Movement 2</a:t>
            </a:r>
            <a:endParaRPr lang="en-US" sz="2600" dirty="0"/>
          </a:p>
        </p:txBody>
      </p:sp>
      <p:sp>
        <p:nvSpPr>
          <p:cNvPr id="4" name="Text 1"/>
          <p:cNvSpPr/>
          <p:nvPr/>
        </p:nvSpPr>
        <p:spPr>
          <a:xfrm>
            <a:off x="585216" y="841248"/>
            <a:ext cx="7223760" cy="237744"/>
          </a:xfrm>
          <a:prstGeom prst="rect">
            <a:avLst/>
          </a:prstGeom>
          <a:noFill/>
          <a:ln/>
        </p:spPr>
        <p:txBody>
          <a:bodyPr wrap="square" lIns="0" tIns="0" rIns="0" bIns="0" rtlCol="0" anchor="ctr">
            <a:normAutofit/>
          </a:bodyPr>
          <a:lstStyle/>
          <a:p>
            <a:pPr indent="0" marL="0">
              <a:buNone/>
            </a:pPr>
            <a:r>
              <a:rPr lang="en-US" sz="1150" i="1" dirty="0">
                <a:solidFill>
                  <a:srgbClr val="8F3B1D"/>
                </a:solidFill>
              </a:rPr>
              <a:t>Grace and healing mercy</a:t>
            </a:r>
            <a:endParaRPr lang="en-US" sz="1150" dirty="0"/>
          </a:p>
        </p:txBody>
      </p:sp>
      <p:sp>
        <p:nvSpPr>
          <p:cNvPr id="5" name="Shape 2"/>
          <p:cNvSpPr/>
          <p:nvPr/>
        </p:nvSpPr>
        <p:spPr>
          <a:xfrm>
            <a:off x="6263640" y="1389888"/>
            <a:ext cx="5230368" cy="4023360"/>
          </a:xfrm>
          <a:prstGeom prst="roundRect">
            <a:avLst>
              <a:gd name="adj" fmla="val 1818"/>
            </a:avLst>
          </a:prstGeom>
          <a:solidFill>
            <a:srgbClr val="FFF6E8">
              <a:alpha val="97000"/>
            </a:srgbClr>
          </a:solidFill>
          <a:ln w="12700">
            <a:solidFill>
              <a:srgbClr val="E4CBA6">
                <a:alpha val="65000"/>
              </a:srgbClr>
            </a:solidFill>
            <a:prstDash val="solid"/>
          </a:ln>
        </p:spPr>
      </p:sp>
      <p:sp>
        <p:nvSpPr>
          <p:cNvPr id="6" name="Text 3"/>
          <p:cNvSpPr/>
          <p:nvPr/>
        </p:nvSpPr>
        <p:spPr>
          <a:xfrm>
            <a:off x="6601968" y="1773936"/>
            <a:ext cx="4535424" cy="1353312"/>
          </a:xfrm>
          <a:prstGeom prst="rect">
            <a:avLst/>
          </a:prstGeom>
          <a:noFill/>
          <a:ln/>
        </p:spPr>
        <p:txBody>
          <a:bodyPr wrap="square" lIns="762" tIns="762" rIns="762" bIns="762" rtlCol="0" anchor="ctr">
            <a:normAutofit/>
          </a:bodyPr>
          <a:lstStyle/>
          <a:p>
            <a:pPr algn="l" indent="0" marL="0">
              <a:buNone/>
            </a:pPr>
            <a:r>
              <a:rPr lang="en-US" sz="1800" dirty="0">
                <a:solidFill>
                  <a:srgbClr val="1F1612"/>
                </a:solidFill>
                <a:latin typeface="Aptos" pitchFamily="34" charset="0"/>
                <a:ea typeface="Aptos" pitchFamily="34" charset="-122"/>
                <a:cs typeface="Aptos" pitchFamily="34" charset="-120"/>
              </a:rPr>
              <a:t>The cross is pictured as the place where mercy flows. Crosby’s gospel language is simple, but the theology is deep: sinners are not healed by their worthiness, but by Christ’s saving grace.</a:t>
            </a:r>
            <a:endParaRPr lang="en-US" sz="1800" dirty="0"/>
          </a:p>
        </p:txBody>
      </p:sp>
      <p:sp>
        <p:nvSpPr>
          <p:cNvPr id="7" name="Text 4"/>
          <p:cNvSpPr/>
          <p:nvPr/>
        </p:nvSpPr>
        <p:spPr>
          <a:xfrm>
            <a:off x="6620256" y="3456432"/>
            <a:ext cx="4407408" cy="822960"/>
          </a:xfrm>
          <a:prstGeom prst="rect">
            <a:avLst/>
          </a:prstGeom>
          <a:noFill/>
          <a:ln/>
        </p:spPr>
        <p:txBody>
          <a:bodyPr wrap="square" lIns="1016" tIns="1016" rIns="1016" bIns="1016" rtlCol="0" anchor="ctr">
            <a:normAutofit/>
          </a:bodyPr>
          <a:lstStyle/>
          <a:p>
            <a:r>
              <a:rPr lang="en-US" sz="1650" dirty="0">
                <a:solidFill>
                  <a:srgbClr val="1F1612"/>
                </a:solidFill>
                <a:latin typeface="Aptos" pitchFamily="34" charset="0"/>
                <a:ea typeface="Aptos" pitchFamily="34" charset="-122"/>
                <a:cs typeface="Aptos" pitchFamily="34" charset="-120"/>
              </a:rPr>
              <a:t>Connect to Colossians 2:13-14.</a:t>
            </a:r>
            <a:endParaRPr lang="en-US" sz="1650" dirty="0"/>
          </a:p>
          <a:p>
            <a:r>
              <a:rPr lang="en-US" sz="1650" dirty="0">
                <a:solidFill>
                  <a:srgbClr val="1F1612"/>
                </a:solidFill>
                <a:latin typeface="Aptos" pitchFamily="34" charset="0"/>
                <a:ea typeface="Aptos" pitchFamily="34" charset="-122"/>
                <a:cs typeface="Aptos" pitchFamily="34" charset="-120"/>
              </a:rPr>
              <a:t>Ask: What burden does the cross lift?</a:t>
            </a:r>
            <a:endParaRPr lang="en-US" sz="1650" dirty="0"/>
          </a:p>
        </p:txBody>
      </p:sp>
      <p:sp>
        <p:nvSpPr>
          <p:cNvPr id="8" name="Text 5"/>
          <p:cNvSpPr/>
          <p:nvPr/>
        </p:nvSpPr>
        <p:spPr>
          <a:xfrm>
            <a:off x="274320" y="6547104"/>
            <a:ext cx="11640312" cy="164592"/>
          </a:xfrm>
          <a:prstGeom prst="rect">
            <a:avLst/>
          </a:prstGeom>
          <a:noFill/>
          <a:ln/>
        </p:spPr>
        <p:txBody>
          <a:bodyPr wrap="square" lIns="0" tIns="0" rIns="0" bIns="0" rtlCol="0" anchor="ctr">
            <a:normAutofit/>
          </a:bodyPr>
          <a:lstStyle/>
          <a:p>
            <a:pPr algn="ctr" indent="0" marL="0">
              <a:buNone/>
            </a:pPr>
            <a:r>
              <a:rPr lang="en-US" sz="780" dirty="0">
                <a:solidFill>
                  <a:srgbClr val="6B5144"/>
                </a:solidFill>
                <a:latin typeface="Aptos" pitchFamily="34" charset="0"/>
                <a:ea typeface="Aptos" pitchFamily="34" charset="-122"/>
                <a:cs typeface="Aptos" pitchFamily="34" charset="-120"/>
              </a:rPr>
              <a:t>Prepared for teaching and small group use - hymninfo.com</a:t>
            </a:r>
            <a:endParaRPr lang="en-US" sz="78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Jesus, Keep Me Near the Cross Teaching Guide</dc:title>
  <dc:subject>Hymn study resource</dc:subject>
  <dc:creator>HymnInfo.com</dc:creator>
  <cp:lastModifiedBy>HymnInfo.com</cp:lastModifiedBy>
  <cp:revision>1</cp:revision>
  <dcterms:created xsi:type="dcterms:W3CDTF">2026-07-08T01:06:42Z</dcterms:created>
  <dcterms:modified xsi:type="dcterms:W3CDTF">2026-07-08T01:06:42Z</dcterms:modified>
</cp:coreProperties>
</file>