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IMPLE_MASTER">
    <p:bg>
      <p:bgPr>
        <a:solidFill>
          <a:srgbClr val="0E2233"/>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2.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2.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2.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2.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2.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g"/><Relationship Id="rId2" Type="http://schemas.openxmlformats.org/officeDocument/2006/relationships/slideLayout" Target="../slideLayouts/slideLayout2.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jesus_lover_work/visual_1.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5000"/>
            </a:srgbClr>
          </a:solidFill>
          <a:ln w="12700">
            <a:solidFill>
              <a:srgbClr val="000000">
                <a:alpha val="0"/>
              </a:srgbClr>
            </a:solidFill>
            <a:prstDash val="solid"/>
          </a:ln>
        </p:spPr>
      </p:sp>
      <p:sp>
        <p:nvSpPr>
          <p:cNvPr id="4" name="Shape 1"/>
          <p:cNvSpPr/>
          <p:nvPr/>
        </p:nvSpPr>
        <p:spPr>
          <a:xfrm>
            <a:off x="502920" y="685800"/>
            <a:ext cx="6629400" cy="5212080"/>
          </a:xfrm>
          <a:prstGeom prst="rect">
            <a:avLst/>
          </a:prstGeom>
          <a:solidFill>
            <a:srgbClr val="000000">
              <a:alpha val="72000"/>
            </a:srgbClr>
          </a:solidFill>
          <a:ln w="12700">
            <a:solidFill>
              <a:srgbClr val="D8A340">
                <a:alpha val="55000"/>
              </a:srgbClr>
            </a:solidFill>
            <a:prstDash val="solid"/>
          </a:ln>
        </p:spPr>
      </p:sp>
      <p:sp>
        <p:nvSpPr>
          <p:cNvPr id="5" name="Text 2"/>
          <p:cNvSpPr/>
          <p:nvPr/>
        </p:nvSpPr>
        <p:spPr>
          <a:xfrm>
            <a:off x="868680" y="1234440"/>
            <a:ext cx="6035040" cy="1097280"/>
          </a:xfrm>
          <a:prstGeom prst="rect">
            <a:avLst/>
          </a:prstGeom>
          <a:noFill/>
          <a:ln/>
        </p:spPr>
        <p:txBody>
          <a:bodyPr wrap="square" lIns="0" tIns="0" rIns="0" bIns="0" rtlCol="0" anchor="ctr">
            <a:normAutofit/>
          </a:bodyPr>
          <a:lstStyle/>
          <a:p>
            <a:pPr indent="0" marL="0">
              <a:buNone/>
            </a:pPr>
            <a:r>
              <a:rPr lang="en-US" sz="3800" b="1" dirty="0">
                <a:solidFill>
                  <a:srgbClr val="F7F2E8"/>
                </a:solidFill>
                <a:latin typeface="Aptos Display" pitchFamily="34" charset="0"/>
                <a:ea typeface="Aptos Display" pitchFamily="34" charset="-122"/>
                <a:cs typeface="Aptos Display" pitchFamily="34" charset="-120"/>
              </a:rPr>
              <a:t>Jesus, Lover of My Soul</a:t>
            </a:r>
            <a:endParaRPr lang="en-US" sz="3800" dirty="0"/>
          </a:p>
        </p:txBody>
      </p:sp>
      <p:sp>
        <p:nvSpPr>
          <p:cNvPr id="6" name="Text 3"/>
          <p:cNvSpPr/>
          <p:nvPr/>
        </p:nvSpPr>
        <p:spPr>
          <a:xfrm>
            <a:off x="914400" y="2523744"/>
            <a:ext cx="5715000" cy="685800"/>
          </a:xfrm>
          <a:prstGeom prst="rect">
            <a:avLst/>
          </a:prstGeom>
          <a:noFill/>
          <a:ln/>
        </p:spPr>
        <p:txBody>
          <a:bodyPr wrap="square" lIns="254" tIns="254" rIns="254" bIns="254" rtlCol="0" anchor="ctr">
            <a:normAutofit/>
          </a:bodyPr>
          <a:lstStyle/>
          <a:p>
            <a:pPr indent="0" marL="0">
              <a:buNone/>
            </a:pPr>
            <a:r>
              <a:rPr lang="en-US" sz="1700" dirty="0">
                <a:solidFill>
                  <a:srgbClr val="E8EEF3"/>
                </a:solidFill>
              </a:rPr>
              <a:t>A hymn study on refuge, grace, assurance, and Christ’s faithful care</a:t>
            </a:r>
            <a:endParaRPr lang="en-US" sz="1700" dirty="0"/>
          </a:p>
        </p:txBody>
      </p:sp>
      <p:sp>
        <p:nvSpPr>
          <p:cNvPr id="7" name="Text 4"/>
          <p:cNvSpPr/>
          <p:nvPr/>
        </p:nvSpPr>
        <p:spPr>
          <a:xfrm>
            <a:off x="914400" y="3474720"/>
            <a:ext cx="5669280" cy="274320"/>
          </a:xfrm>
          <a:prstGeom prst="rect">
            <a:avLst/>
          </a:prstGeom>
          <a:noFill/>
          <a:ln/>
        </p:spPr>
        <p:txBody>
          <a:bodyPr wrap="square" lIns="0" tIns="0" rIns="0" bIns="0" rtlCol="0" anchor="ctr"/>
          <a:lstStyle/>
          <a:p>
            <a:pPr indent="0" marL="0">
              <a:buNone/>
            </a:pPr>
            <a:r>
              <a:rPr lang="en-US" sz="1300" dirty="0">
                <a:solidFill>
                  <a:srgbClr val="F2D182"/>
                </a:solidFill>
              </a:rPr>
              <a:t>Charles Wesley • 1740 • commonly sung to ABERYSTWYTH</a:t>
            </a:r>
            <a:endParaRPr lang="en-US" sz="1300" dirty="0"/>
          </a:p>
        </p:txBody>
      </p:sp>
      <p:sp>
        <p:nvSpPr>
          <p:cNvPr id="8" name="Text 5"/>
          <p:cNvSpPr/>
          <p:nvPr/>
        </p:nvSpPr>
        <p:spPr>
          <a:xfrm>
            <a:off x="914400" y="3886200"/>
            <a:ext cx="5715000" cy="411480"/>
          </a:xfrm>
          <a:prstGeom prst="rect">
            <a:avLst/>
          </a:prstGeom>
          <a:noFill/>
          <a:ln/>
        </p:spPr>
        <p:txBody>
          <a:bodyPr wrap="square" lIns="0" tIns="0" rIns="0" bIns="0" rtlCol="0" anchor="ctr"/>
          <a:lstStyle/>
          <a:p>
            <a:pPr indent="0" marL="0">
              <a:buNone/>
            </a:pPr>
            <a:r>
              <a:rPr lang="en-US" sz="1150" dirty="0">
                <a:solidFill>
                  <a:srgbClr val="E8EEF3"/>
                </a:solidFill>
              </a:rPr>
              <a:t>Primary Scriptures: Psalm 61:2-4; Matthew 11:28-30; Hebrews 6:18-19</a:t>
            </a:r>
            <a:endParaRPr lang="en-US" sz="1150" dirty="0"/>
          </a:p>
        </p:txBody>
      </p:sp>
      <p:sp>
        <p:nvSpPr>
          <p:cNvPr id="9" name="Text 6"/>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5.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0"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7178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658368"/>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Receiving Grace</a:t>
            </a:r>
            <a:endParaRPr lang="en-US" sz="3400" dirty="0"/>
          </a:p>
        </p:txBody>
      </p:sp>
      <p:sp>
        <p:nvSpPr>
          <p:cNvPr id="9" name="Text 6"/>
          <p:cNvSpPr/>
          <p:nvPr/>
        </p:nvSpPr>
        <p:spPr>
          <a:xfrm>
            <a:off x="777240" y="1600200"/>
            <a:ext cx="5303520" cy="1325880"/>
          </a:xfrm>
          <a:prstGeom prst="rect">
            <a:avLst/>
          </a:prstGeom>
          <a:noFill/>
          <a:ln/>
        </p:spPr>
        <p:txBody>
          <a:bodyPr wrap="square" lIns="635" tIns="635" rIns="635" bIns="635" rtlCol="0" anchor="ctr">
            <a:normAutofit/>
          </a:bodyPr>
          <a:lstStyle/>
          <a:p>
            <a:pPr indent="0" marL="0">
              <a:buNone/>
            </a:pPr>
            <a:r>
              <a:rPr lang="en-US" sz="2200" b="1" dirty="0">
                <a:solidFill>
                  <a:srgbClr val="F7F2E8"/>
                </a:solidFill>
              </a:rPr>
              <a:t>Christ is trusted as the one who shelters, cleanses, heals, and sustains. Mercy is not abstract; it is personal care.</a:t>
            </a:r>
            <a:endParaRPr lang="en-US" sz="2200" dirty="0"/>
          </a:p>
        </p:txBody>
      </p:sp>
      <p:sp>
        <p:nvSpPr>
          <p:cNvPr id="10" name="Shape 7"/>
          <p:cNvSpPr/>
          <p:nvPr/>
        </p:nvSpPr>
        <p:spPr>
          <a:xfrm>
            <a:off x="777240" y="3657600"/>
            <a:ext cx="5257800" cy="1005840"/>
          </a:xfrm>
          <a:prstGeom prst="roundRect">
            <a:avLst>
              <a:gd name="adj" fmla="val 4545"/>
            </a:avLst>
          </a:prstGeom>
          <a:solidFill>
            <a:srgbClr val="F7F2E8"/>
          </a:solidFill>
          <a:ln w="12700">
            <a:solidFill>
              <a:srgbClr val="D8A340">
                <a:alpha val="55000"/>
              </a:srgbClr>
            </a:solidFill>
            <a:prstDash val="solid"/>
          </a:ln>
        </p:spPr>
      </p:sp>
      <p:sp>
        <p:nvSpPr>
          <p:cNvPr id="11" name="Text 8"/>
          <p:cNvSpPr/>
          <p:nvPr/>
        </p:nvSpPr>
        <p:spPr>
          <a:xfrm>
            <a:off x="1033272" y="3886200"/>
            <a:ext cx="4709160" cy="411480"/>
          </a:xfrm>
          <a:prstGeom prst="rect">
            <a:avLst/>
          </a:prstGeom>
          <a:noFill/>
          <a:ln/>
        </p:spPr>
        <p:txBody>
          <a:bodyPr wrap="square" lIns="0" tIns="0" rIns="0" bIns="0" rtlCol="0" anchor="ctr">
            <a:normAutofit/>
          </a:bodyPr>
          <a:lstStyle/>
          <a:p>
            <a:pPr indent="0" marL="0">
              <a:buNone/>
            </a:pPr>
            <a:r>
              <a:rPr lang="en-US" sz="1400" dirty="0">
                <a:solidFill>
                  <a:srgbClr val="333333"/>
                </a:solidFill>
              </a:rPr>
              <a:t>Teaching emphasis: grace meets guilt and grief without minimizing either.</a:t>
            </a:r>
            <a:endParaRPr lang="en-US" sz="1400" dirty="0"/>
          </a:p>
        </p:txBody>
      </p:sp>
      <p:sp>
        <p:nvSpPr>
          <p:cNvPr id="12" name="Text 9"/>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4.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4965192"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4892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5486400" y="658368"/>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Resting in Hope</a:t>
            </a:r>
            <a:endParaRPr lang="en-US" sz="3400" dirty="0"/>
          </a:p>
        </p:txBody>
      </p:sp>
      <p:sp>
        <p:nvSpPr>
          <p:cNvPr id="9" name="Text 6"/>
          <p:cNvSpPr/>
          <p:nvPr/>
        </p:nvSpPr>
        <p:spPr>
          <a:xfrm>
            <a:off x="5577840" y="1600200"/>
            <a:ext cx="5303520" cy="1325880"/>
          </a:xfrm>
          <a:prstGeom prst="rect">
            <a:avLst/>
          </a:prstGeom>
          <a:noFill/>
          <a:ln/>
        </p:spPr>
        <p:txBody>
          <a:bodyPr wrap="square" lIns="635" tIns="635" rIns="635" bIns="635" rtlCol="0" anchor="ctr">
            <a:normAutofit/>
          </a:bodyPr>
          <a:lstStyle/>
          <a:p>
            <a:pPr indent="0" marL="0">
              <a:buNone/>
            </a:pPr>
            <a:r>
              <a:rPr lang="en-US" sz="2200" b="1" dirty="0">
                <a:solidFill>
                  <a:srgbClr val="F7F2E8"/>
                </a:solidFill>
              </a:rPr>
              <a:t>The hymn does not pretend storms vanish at once. It anchors the soul in Christ’s faithful keeping.</a:t>
            </a:r>
            <a:endParaRPr lang="en-US" sz="2200" dirty="0"/>
          </a:p>
        </p:txBody>
      </p:sp>
      <p:sp>
        <p:nvSpPr>
          <p:cNvPr id="10" name="Shape 7"/>
          <p:cNvSpPr/>
          <p:nvPr/>
        </p:nvSpPr>
        <p:spPr>
          <a:xfrm>
            <a:off x="5577840" y="3657600"/>
            <a:ext cx="5257800" cy="1005840"/>
          </a:xfrm>
          <a:prstGeom prst="roundRect">
            <a:avLst>
              <a:gd name="adj" fmla="val 4545"/>
            </a:avLst>
          </a:prstGeom>
          <a:solidFill>
            <a:srgbClr val="F7F2E8"/>
          </a:solidFill>
          <a:ln w="12700">
            <a:solidFill>
              <a:srgbClr val="D8A340">
                <a:alpha val="55000"/>
              </a:srgbClr>
            </a:solidFill>
            <a:prstDash val="solid"/>
          </a:ln>
        </p:spPr>
      </p:sp>
      <p:sp>
        <p:nvSpPr>
          <p:cNvPr id="11" name="Text 8"/>
          <p:cNvSpPr/>
          <p:nvPr/>
        </p:nvSpPr>
        <p:spPr>
          <a:xfrm>
            <a:off x="5833872" y="3886200"/>
            <a:ext cx="4709160" cy="411480"/>
          </a:xfrm>
          <a:prstGeom prst="rect">
            <a:avLst/>
          </a:prstGeom>
          <a:noFill/>
          <a:ln/>
        </p:spPr>
        <p:txBody>
          <a:bodyPr wrap="square" lIns="0" tIns="0" rIns="0" bIns="0" rtlCol="0" anchor="ctr">
            <a:normAutofit/>
          </a:bodyPr>
          <a:lstStyle/>
          <a:p>
            <a:pPr indent="0" marL="0">
              <a:buNone/>
            </a:pPr>
            <a:r>
              <a:rPr lang="en-US" sz="1400" dirty="0">
                <a:solidFill>
                  <a:srgbClr val="333333"/>
                </a:solidFill>
              </a:rPr>
              <a:t>Teaching emphasis: hope is steadiness in Christ, not emotional certainty.</a:t>
            </a:r>
            <a:endParaRPr lang="en-US" sz="1400" dirty="0"/>
          </a:p>
        </p:txBody>
      </p:sp>
      <p:sp>
        <p:nvSpPr>
          <p:cNvPr id="12" name="Text 9"/>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2283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2283B"/>
          </a:solidFill>
          <a:ln w="12700">
            <a:solidFill>
              <a:srgbClr val="12283B">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1.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0"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7178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594360"/>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The Rock and Shelter</a:t>
            </a:r>
            <a:endParaRPr lang="en-US" sz="3400" dirty="0"/>
          </a:p>
        </p:txBody>
      </p:sp>
      <p:sp>
        <p:nvSpPr>
          <p:cNvPr id="9" name="Text 6"/>
          <p:cNvSpPr/>
          <p:nvPr/>
        </p:nvSpPr>
        <p:spPr>
          <a:xfrm>
            <a:off x="713232" y="1115568"/>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Psalm 61 gives the hymn’s emotional and biblical center.</a:t>
            </a:r>
            <a:endParaRPr lang="en-US" sz="1600" dirty="0"/>
          </a:p>
        </p:txBody>
      </p:sp>
      <p:sp>
        <p:nvSpPr>
          <p:cNvPr id="10" name="Shape 7"/>
          <p:cNvSpPr/>
          <p:nvPr/>
        </p:nvSpPr>
        <p:spPr>
          <a:xfrm>
            <a:off x="777240" y="1828800"/>
            <a:ext cx="5349240" cy="3383280"/>
          </a:xfrm>
          <a:prstGeom prst="roundRect">
            <a:avLst>
              <a:gd name="adj" fmla="val 1351"/>
            </a:avLst>
          </a:prstGeom>
          <a:solidFill>
            <a:srgbClr val="F7F2E8"/>
          </a:solidFill>
          <a:ln w="12700">
            <a:solidFill>
              <a:srgbClr val="D8A340">
                <a:alpha val="55000"/>
              </a:srgbClr>
            </a:solidFill>
            <a:prstDash val="solid"/>
          </a:ln>
        </p:spPr>
      </p:sp>
      <p:sp>
        <p:nvSpPr>
          <p:cNvPr id="11" name="Text 8"/>
          <p:cNvSpPr/>
          <p:nvPr/>
        </p:nvSpPr>
        <p:spPr>
          <a:xfrm>
            <a:off x="1143000" y="2240280"/>
            <a:ext cx="4617720" cy="502920"/>
          </a:xfrm>
          <a:prstGeom prst="rect">
            <a:avLst/>
          </a:prstGeom>
          <a:noFill/>
          <a:ln/>
        </p:spPr>
        <p:txBody>
          <a:bodyPr wrap="square" lIns="0" tIns="0" rIns="0" bIns="0" rtlCol="0" anchor="ctr">
            <a:normAutofit/>
          </a:bodyPr>
          <a:lstStyle/>
          <a:p>
            <a:pPr indent="0" marL="0">
              <a:buNone/>
            </a:pPr>
            <a:r>
              <a:rPr lang="en-US" sz="2400" b="1" dirty="0">
                <a:solidFill>
                  <a:srgbClr val="1F4B68"/>
                </a:solidFill>
              </a:rPr>
              <a:t>“Lead me to the rock that is higher than I.”</a:t>
            </a:r>
            <a:endParaRPr lang="en-US" sz="2400" dirty="0"/>
          </a:p>
        </p:txBody>
      </p:sp>
      <p:sp>
        <p:nvSpPr>
          <p:cNvPr id="12" name="Text 9"/>
          <p:cNvSpPr/>
          <p:nvPr/>
        </p:nvSpPr>
        <p:spPr>
          <a:xfrm>
            <a:off x="1143000" y="3063240"/>
            <a:ext cx="4526280" cy="1051560"/>
          </a:xfrm>
          <a:prstGeom prst="rect">
            <a:avLst/>
          </a:prstGeom>
          <a:noFill/>
          <a:ln/>
        </p:spPr>
        <p:txBody>
          <a:bodyPr wrap="square" lIns="0" tIns="0" rIns="0" bIns="0" rtlCol="0" anchor="ctr">
            <a:normAutofit/>
          </a:bodyPr>
          <a:lstStyle/>
          <a:p>
            <a:pPr indent="0" marL="0">
              <a:buNone/>
            </a:pPr>
            <a:r>
              <a:rPr lang="en-US" sz="1600" dirty="0">
                <a:solidFill>
                  <a:srgbClr val="333333"/>
                </a:solidFill>
              </a:rPr>
              <a:t>The prayer is not for a smaller storm, but for a higher refuge. The hymn trains believers to seek Christ when strength, clarity, and control fail.</a:t>
            </a:r>
            <a:endParaRPr lang="en-US" sz="1600" dirty="0"/>
          </a:p>
        </p:txBody>
      </p:sp>
      <p:sp>
        <p:nvSpPr>
          <p:cNvPr id="13" name="Shape 10"/>
          <p:cNvSpPr/>
          <p:nvPr/>
        </p:nvSpPr>
        <p:spPr>
          <a:xfrm>
            <a:off x="1143000" y="4480560"/>
            <a:ext cx="731520" cy="594360"/>
          </a:xfrm>
          <a:prstGeom prst="hexagon">
            <a:avLst/>
          </a:prstGeom>
          <a:solidFill>
            <a:srgbClr val="D8A340">
              <a:alpha val="88000"/>
            </a:srgbClr>
          </a:solidFill>
          <a:ln w="12700">
            <a:solidFill>
              <a:srgbClr val="D8A340"/>
            </a:solidFill>
            <a:prstDash val="solid"/>
          </a:ln>
        </p:spPr>
      </p:sp>
      <p:sp>
        <p:nvSpPr>
          <p:cNvPr id="14" name="Text 11"/>
          <p:cNvSpPr/>
          <p:nvPr/>
        </p:nvSpPr>
        <p:spPr>
          <a:xfrm>
            <a:off x="1965960" y="4517136"/>
            <a:ext cx="3840480" cy="320040"/>
          </a:xfrm>
          <a:prstGeom prst="rect">
            <a:avLst/>
          </a:prstGeom>
          <a:noFill/>
          <a:ln/>
        </p:spPr>
        <p:txBody>
          <a:bodyPr wrap="square" lIns="0" tIns="0" rIns="0" bIns="0" rtlCol="0" anchor="ctr"/>
          <a:lstStyle/>
          <a:p>
            <a:pPr indent="0" marL="0">
              <a:buNone/>
            </a:pPr>
            <a:r>
              <a:rPr lang="en-US" sz="1350" dirty="0">
                <a:solidFill>
                  <a:srgbClr val="444444"/>
                </a:solidFill>
              </a:rPr>
              <a:t>Refuge is personal trust in the Lord’s faithful care.</a:t>
            </a:r>
            <a:endParaRPr lang="en-US" sz="1350" dirty="0"/>
          </a:p>
        </p:txBody>
      </p:sp>
      <p:sp>
        <p:nvSpPr>
          <p:cNvPr id="15" name="Text 12"/>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jesus_lover_work/visual_3.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8000"/>
            </a:srgbClr>
          </a:solidFill>
          <a:ln w="12700">
            <a:solidFill>
              <a:srgbClr val="000000">
                <a:alpha val="0"/>
              </a:srgbClr>
            </a:solidFill>
            <a:prstDash val="solid"/>
          </a:ln>
        </p:spPr>
      </p:sp>
      <p:sp>
        <p:nvSpPr>
          <p:cNvPr id="4" name="Shape 1"/>
          <p:cNvSpPr/>
          <p:nvPr/>
        </p:nvSpPr>
        <p:spPr>
          <a:xfrm>
            <a:off x="0" y="0"/>
            <a:ext cx="12191695" cy="6858000"/>
          </a:xfrm>
          <a:prstGeom prst="rect">
            <a:avLst/>
          </a:prstGeom>
          <a:solidFill>
            <a:srgbClr val="0E2233">
              <a:alpha val="75000"/>
            </a:srgbClr>
          </a:solidFill>
          <a:ln w="12700">
            <a:solidFill>
              <a:srgbClr val="0E2233">
                <a:alpha val="0"/>
              </a:srgbClr>
            </a:solidFill>
            <a:prstDash val="solid"/>
          </a:ln>
        </p:spPr>
      </p:sp>
      <p:sp>
        <p:nvSpPr>
          <p:cNvPr id="5" name="Text 2"/>
          <p:cNvSpPr/>
          <p:nvPr/>
        </p:nvSpPr>
        <p:spPr>
          <a:xfrm>
            <a:off x="1005840" y="2331720"/>
            <a:ext cx="10149840" cy="640080"/>
          </a:xfrm>
          <a:prstGeom prst="rect">
            <a:avLst/>
          </a:prstGeom>
          <a:noFill/>
          <a:ln/>
        </p:spPr>
        <p:txBody>
          <a:bodyPr wrap="square" lIns="0" tIns="0" rIns="0" bIns="0" rtlCol="0" anchor="ctr">
            <a:normAutofit/>
          </a:bodyPr>
          <a:lstStyle/>
          <a:p>
            <a:pPr algn="ctr" indent="0" marL="0">
              <a:buNone/>
            </a:pPr>
            <a:r>
              <a:rPr lang="en-US" sz="4400" b="1" dirty="0">
                <a:solidFill>
                  <a:srgbClr val="F7F2E8"/>
                </a:solidFill>
              </a:rPr>
              <a:t>The Welcome of Christ</a:t>
            </a:r>
            <a:endParaRPr lang="en-US" sz="4400" dirty="0"/>
          </a:p>
        </p:txBody>
      </p:sp>
      <p:sp>
        <p:nvSpPr>
          <p:cNvPr id="6" name="Text 3"/>
          <p:cNvSpPr/>
          <p:nvPr/>
        </p:nvSpPr>
        <p:spPr>
          <a:xfrm>
            <a:off x="1463040" y="3108960"/>
            <a:ext cx="9235440" cy="347472"/>
          </a:xfrm>
          <a:prstGeom prst="rect">
            <a:avLst/>
          </a:prstGeom>
          <a:noFill/>
          <a:ln/>
        </p:spPr>
        <p:txBody>
          <a:bodyPr wrap="square" lIns="0" tIns="0" rIns="0" bIns="0" rtlCol="0" anchor="ctr">
            <a:normAutofit/>
          </a:bodyPr>
          <a:lstStyle/>
          <a:p>
            <a:pPr algn="ctr" indent="0" marL="0">
              <a:buNone/>
            </a:pPr>
            <a:r>
              <a:rPr lang="en-US" sz="1800" dirty="0">
                <a:solidFill>
                  <a:srgbClr val="F2D182"/>
                </a:solidFill>
              </a:rPr>
              <a:t>“He who comes to me I will in no way throw out.” • John 6:37</a:t>
            </a:r>
            <a:endParaRPr lang="en-US" sz="1800" dirty="0"/>
          </a:p>
        </p:txBody>
      </p:sp>
      <p:sp>
        <p:nvSpPr>
          <p:cNvPr id="7" name="Text 4"/>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4.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4965192"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4892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685800"/>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The Anchor of the Soul</a:t>
            </a:r>
            <a:endParaRPr lang="en-US" sz="3400" dirty="0"/>
          </a:p>
        </p:txBody>
      </p:sp>
      <p:sp>
        <p:nvSpPr>
          <p:cNvPr id="9" name="Text 6"/>
          <p:cNvSpPr/>
          <p:nvPr/>
        </p:nvSpPr>
        <p:spPr>
          <a:xfrm>
            <a:off x="713232" y="1207008"/>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Hebrews 6 connects refuge with durable hope.</a:t>
            </a:r>
            <a:endParaRPr lang="en-US" sz="1600" dirty="0"/>
          </a:p>
        </p:txBody>
      </p:sp>
      <p:sp>
        <p:nvSpPr>
          <p:cNvPr id="10" name="Text 7"/>
          <p:cNvSpPr/>
          <p:nvPr/>
        </p:nvSpPr>
        <p:spPr>
          <a:xfrm>
            <a:off x="5623560" y="1965960"/>
            <a:ext cx="5394960" cy="2057400"/>
          </a:xfrm>
          <a:prstGeom prst="rect">
            <a:avLst/>
          </a:prstGeom>
          <a:noFill/>
          <a:ln/>
        </p:spPr>
        <p:txBody>
          <a:bodyPr wrap="square" lIns="762" tIns="762" rIns="762" bIns="762" rtlCol="0" anchor="ctr">
            <a:normAutofit/>
          </a:bodyPr>
          <a:lstStyle/>
          <a:p>
            <a:pPr indent="0" marL="0">
              <a:buNone/>
            </a:pPr>
            <a:r>
              <a:rPr lang="en-US" sz="2000" dirty="0">
                <a:solidFill>
                  <a:srgbClr val="F7F2E8"/>
                </a:solidFill>
                <a:latin typeface="Aptos" pitchFamily="34" charset="0"/>
                <a:ea typeface="Aptos" pitchFamily="34" charset="-122"/>
                <a:cs typeface="Aptos" pitchFamily="34" charset="-120"/>
              </a:rPr>
              <a:t>• The believer may feel shaken without being abandoned.</a:t>
            </a:r>
            <a:endParaRPr lang="en-US" sz="2000" dirty="0"/>
          </a:p>
          <a:p>
            <a:pPr indent="0" marL="0">
              <a:buNone/>
            </a:pPr>
            <a:r>
              <a:rPr lang="en-US" sz="2000" dirty="0">
                <a:solidFill>
                  <a:srgbClr val="F7F2E8"/>
                </a:solidFill>
                <a:latin typeface="Aptos" pitchFamily="34" charset="0"/>
                <a:ea typeface="Aptos" pitchFamily="34" charset="-122"/>
                <a:cs typeface="Aptos" pitchFamily="34" charset="-120"/>
              </a:rPr>
              <a:t>• Hope is not a mood; it is the promise of God held in Christ.</a:t>
            </a:r>
            <a:endParaRPr lang="en-US" sz="2000" dirty="0"/>
          </a:p>
          <a:p>
            <a:pPr indent="0" marL="0">
              <a:buNone/>
            </a:pPr>
            <a:r>
              <a:rPr lang="en-US" sz="2000" dirty="0">
                <a:solidFill>
                  <a:srgbClr val="F7F2E8"/>
                </a:solidFill>
                <a:latin typeface="Aptos" pitchFamily="34" charset="0"/>
                <a:ea typeface="Aptos" pitchFamily="34" charset="-122"/>
                <a:cs typeface="Aptos" pitchFamily="34" charset="-120"/>
              </a:rPr>
              <a:t>• A hymn of refuge becomes a hymn of perseverance when the church sings it in trouble.</a:t>
            </a:r>
            <a:endParaRPr lang="en-US" sz="2000" dirty="0"/>
          </a:p>
        </p:txBody>
      </p:sp>
      <p:sp>
        <p:nvSpPr>
          <p:cNvPr id="11" name="Shape 8"/>
          <p:cNvSpPr/>
          <p:nvPr/>
        </p:nvSpPr>
        <p:spPr>
          <a:xfrm>
            <a:off x="5623560" y="4572000"/>
            <a:ext cx="5349240" cy="731520"/>
          </a:xfrm>
          <a:prstGeom prst="roundRect">
            <a:avLst>
              <a:gd name="adj" fmla="val 6250"/>
            </a:avLst>
          </a:prstGeom>
          <a:solidFill>
            <a:srgbClr val="F7F2E8"/>
          </a:solidFill>
          <a:ln w="12700">
            <a:solidFill>
              <a:srgbClr val="D8A340">
                <a:alpha val="55000"/>
              </a:srgbClr>
            </a:solidFill>
            <a:prstDash val="solid"/>
          </a:ln>
        </p:spPr>
      </p:sp>
      <p:sp>
        <p:nvSpPr>
          <p:cNvPr id="12" name="Shape 9"/>
          <p:cNvSpPr/>
          <p:nvPr/>
        </p:nvSpPr>
        <p:spPr>
          <a:xfrm>
            <a:off x="5852160" y="4773168"/>
            <a:ext cx="502920" cy="502920"/>
          </a:xfrm>
          <a:prstGeom prst="arc">
            <a:avLst/>
          </a:prstGeom>
          <a:noFill/>
          <a:ln w="12700">
            <a:solidFill>
              <a:srgbClr val="D8A340"/>
            </a:solidFill>
            <a:prstDash val="solid"/>
          </a:ln>
        </p:spPr>
      </p:sp>
      <p:sp>
        <p:nvSpPr>
          <p:cNvPr id="13" name="Shape 10"/>
          <p:cNvSpPr/>
          <p:nvPr/>
        </p:nvSpPr>
        <p:spPr>
          <a:xfrm>
            <a:off x="6108192" y="5248656"/>
            <a:ext cx="0" cy="685800"/>
          </a:xfrm>
          <a:prstGeom prst="line">
            <a:avLst/>
          </a:prstGeom>
          <a:noFill/>
          <a:ln w="12700">
            <a:solidFill>
              <a:srgbClr val="D8A340"/>
            </a:solidFill>
            <a:prstDash val="solid"/>
          </a:ln>
        </p:spPr>
      </p:sp>
      <p:sp>
        <p:nvSpPr>
          <p:cNvPr id="14" name="Shape 11"/>
          <p:cNvSpPr/>
          <p:nvPr/>
        </p:nvSpPr>
        <p:spPr>
          <a:xfrm>
            <a:off x="5916168" y="5687568"/>
            <a:ext cx="411480" cy="0"/>
          </a:xfrm>
          <a:prstGeom prst="line">
            <a:avLst/>
          </a:prstGeom>
          <a:noFill/>
          <a:ln w="12700">
            <a:solidFill>
              <a:srgbClr val="D8A340"/>
            </a:solidFill>
            <a:prstDash val="solid"/>
          </a:ln>
        </p:spPr>
      </p:sp>
      <p:sp>
        <p:nvSpPr>
          <p:cNvPr id="15" name="Text 12"/>
          <p:cNvSpPr/>
          <p:nvPr/>
        </p:nvSpPr>
        <p:spPr>
          <a:xfrm>
            <a:off x="6601968" y="4791456"/>
            <a:ext cx="3749040" cy="228600"/>
          </a:xfrm>
          <a:prstGeom prst="rect">
            <a:avLst/>
          </a:prstGeom>
          <a:noFill/>
          <a:ln/>
        </p:spPr>
        <p:txBody>
          <a:bodyPr wrap="square" lIns="0" tIns="0" rIns="0" bIns="0" rtlCol="0" anchor="ctr"/>
          <a:lstStyle/>
          <a:p>
            <a:pPr indent="0" marL="0">
              <a:buNone/>
            </a:pPr>
            <a:r>
              <a:rPr lang="en-US" sz="1700" b="1" dirty="0">
                <a:solidFill>
                  <a:srgbClr val="1F4B68"/>
                </a:solidFill>
              </a:rPr>
              <a:t>Hope holds because Christ holds.</a:t>
            </a:r>
            <a:endParaRPr lang="en-US" sz="1700" dirty="0"/>
          </a:p>
        </p:txBody>
      </p:sp>
      <p:sp>
        <p:nvSpPr>
          <p:cNvPr id="16" name="Text 13"/>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D1E2C"/>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D1E2C"/>
          </a:solidFill>
          <a:ln w="12700">
            <a:solidFill>
              <a:srgbClr val="0D1E2C">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sp>
        <p:nvSpPr>
          <p:cNvPr id="4" name="Text 2"/>
          <p:cNvSpPr/>
          <p:nvPr/>
        </p:nvSpPr>
        <p:spPr>
          <a:xfrm>
            <a:off x="685800" y="530352"/>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Theological Themes</a:t>
            </a:r>
            <a:endParaRPr lang="en-US" sz="3400" dirty="0"/>
          </a:p>
        </p:txBody>
      </p:sp>
      <p:sp>
        <p:nvSpPr>
          <p:cNvPr id="5" name="Text 3"/>
          <p:cNvSpPr/>
          <p:nvPr/>
        </p:nvSpPr>
        <p:spPr>
          <a:xfrm>
            <a:off x="713232" y="1078992"/>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Four convictions shape the hymn’s pastoral strength.</a:t>
            </a:r>
            <a:endParaRPr lang="en-US" sz="1600" dirty="0"/>
          </a:p>
        </p:txBody>
      </p:sp>
      <p:sp>
        <p:nvSpPr>
          <p:cNvPr id="6" name="Shape 4"/>
          <p:cNvSpPr/>
          <p:nvPr/>
        </p:nvSpPr>
        <p:spPr>
          <a:xfrm>
            <a:off x="777240" y="1828800"/>
            <a:ext cx="3246120" cy="1051560"/>
          </a:xfrm>
          <a:prstGeom prst="roundRect">
            <a:avLst>
              <a:gd name="adj" fmla="val 4348"/>
            </a:avLst>
          </a:prstGeom>
          <a:solidFill>
            <a:srgbClr val="F7F2E8"/>
          </a:solidFill>
          <a:ln w="12700">
            <a:solidFill>
              <a:srgbClr val="D8A340">
                <a:alpha val="55000"/>
              </a:srgbClr>
            </a:solidFill>
            <a:prstDash val="solid"/>
          </a:ln>
        </p:spPr>
      </p:sp>
      <p:sp>
        <p:nvSpPr>
          <p:cNvPr id="7" name="Shape 5"/>
          <p:cNvSpPr/>
          <p:nvPr/>
        </p:nvSpPr>
        <p:spPr>
          <a:xfrm>
            <a:off x="1005840" y="2057400"/>
            <a:ext cx="731520" cy="594360"/>
          </a:xfrm>
          <a:prstGeom prst="hexagon">
            <a:avLst/>
          </a:prstGeom>
          <a:solidFill>
            <a:srgbClr val="D8A340">
              <a:alpha val="88000"/>
            </a:srgbClr>
          </a:solidFill>
          <a:ln w="12700">
            <a:solidFill>
              <a:srgbClr val="D8A340"/>
            </a:solidFill>
            <a:prstDash val="solid"/>
          </a:ln>
        </p:spPr>
      </p:sp>
      <p:sp>
        <p:nvSpPr>
          <p:cNvPr id="8" name="Text 6"/>
          <p:cNvSpPr/>
          <p:nvPr/>
        </p:nvSpPr>
        <p:spPr>
          <a:xfrm>
            <a:off x="1828800" y="2029968"/>
            <a:ext cx="1828800" cy="228600"/>
          </a:xfrm>
          <a:prstGeom prst="rect">
            <a:avLst/>
          </a:prstGeom>
          <a:noFill/>
          <a:ln/>
        </p:spPr>
        <p:txBody>
          <a:bodyPr wrap="square" lIns="0" tIns="0" rIns="0" bIns="0" rtlCol="0" anchor="ctr"/>
          <a:lstStyle/>
          <a:p>
            <a:pPr indent="0" marL="0">
              <a:buNone/>
            </a:pPr>
            <a:r>
              <a:rPr lang="en-US" sz="1500" b="1" dirty="0">
                <a:solidFill>
                  <a:srgbClr val="1F4B68"/>
                </a:solidFill>
              </a:rPr>
              <a:t>Refuge</a:t>
            </a:r>
            <a:endParaRPr lang="en-US" sz="1500" dirty="0"/>
          </a:p>
        </p:txBody>
      </p:sp>
      <p:sp>
        <p:nvSpPr>
          <p:cNvPr id="9" name="Text 7"/>
          <p:cNvSpPr/>
          <p:nvPr/>
        </p:nvSpPr>
        <p:spPr>
          <a:xfrm>
            <a:off x="1828800" y="2350008"/>
            <a:ext cx="1874520" cy="320040"/>
          </a:xfrm>
          <a:prstGeom prst="rect">
            <a:avLst/>
          </a:prstGeom>
          <a:noFill/>
          <a:ln/>
        </p:spPr>
        <p:txBody>
          <a:bodyPr wrap="square" lIns="0" tIns="0" rIns="0" bIns="0" rtlCol="0" anchor="ctr">
            <a:normAutofit/>
          </a:bodyPr>
          <a:lstStyle/>
          <a:p>
            <a:pPr indent="0" marL="0">
              <a:buNone/>
            </a:pPr>
            <a:r>
              <a:rPr lang="en-US" sz="1150" dirty="0">
                <a:solidFill>
                  <a:srgbClr val="333333"/>
                </a:solidFill>
              </a:rPr>
              <a:t>God shelters the overwhelmed heart.</a:t>
            </a:r>
            <a:endParaRPr lang="en-US" sz="1150" dirty="0"/>
          </a:p>
        </p:txBody>
      </p:sp>
      <p:sp>
        <p:nvSpPr>
          <p:cNvPr id="10" name="Shape 8"/>
          <p:cNvSpPr/>
          <p:nvPr/>
        </p:nvSpPr>
        <p:spPr>
          <a:xfrm>
            <a:off x="4572000" y="1828800"/>
            <a:ext cx="3246120" cy="1051560"/>
          </a:xfrm>
          <a:prstGeom prst="roundRect">
            <a:avLst>
              <a:gd name="adj" fmla="val 4348"/>
            </a:avLst>
          </a:prstGeom>
          <a:solidFill>
            <a:srgbClr val="F7F2E8"/>
          </a:solidFill>
          <a:ln w="12700">
            <a:solidFill>
              <a:srgbClr val="D8A340">
                <a:alpha val="55000"/>
              </a:srgbClr>
            </a:solidFill>
            <a:prstDash val="solid"/>
          </a:ln>
        </p:spPr>
      </p:sp>
      <p:sp>
        <p:nvSpPr>
          <p:cNvPr id="11" name="Shape 9"/>
          <p:cNvSpPr/>
          <p:nvPr/>
        </p:nvSpPr>
        <p:spPr>
          <a:xfrm>
            <a:off x="4800600" y="2057400"/>
            <a:ext cx="594360" cy="548640"/>
          </a:xfrm>
          <a:prstGeom prst="heart">
            <a:avLst/>
          </a:prstGeom>
          <a:solidFill>
            <a:srgbClr val="D8A340">
              <a:alpha val="88000"/>
            </a:srgbClr>
          </a:solidFill>
          <a:ln w="12700">
            <a:solidFill>
              <a:srgbClr val="D8A340"/>
            </a:solidFill>
            <a:prstDash val="solid"/>
          </a:ln>
        </p:spPr>
      </p:sp>
      <p:sp>
        <p:nvSpPr>
          <p:cNvPr id="12" name="Text 10"/>
          <p:cNvSpPr/>
          <p:nvPr/>
        </p:nvSpPr>
        <p:spPr>
          <a:xfrm>
            <a:off x="5623560" y="2029968"/>
            <a:ext cx="1828800" cy="228600"/>
          </a:xfrm>
          <a:prstGeom prst="rect">
            <a:avLst/>
          </a:prstGeom>
          <a:noFill/>
          <a:ln/>
        </p:spPr>
        <p:txBody>
          <a:bodyPr wrap="square" lIns="0" tIns="0" rIns="0" bIns="0" rtlCol="0" anchor="ctr"/>
          <a:lstStyle/>
          <a:p>
            <a:pPr indent="0" marL="0">
              <a:buNone/>
            </a:pPr>
            <a:r>
              <a:rPr lang="en-US" sz="1500" b="1" dirty="0">
                <a:solidFill>
                  <a:srgbClr val="1F4B68"/>
                </a:solidFill>
              </a:rPr>
              <a:t>Grace</a:t>
            </a:r>
            <a:endParaRPr lang="en-US" sz="1500" dirty="0"/>
          </a:p>
        </p:txBody>
      </p:sp>
      <p:sp>
        <p:nvSpPr>
          <p:cNvPr id="13" name="Text 11"/>
          <p:cNvSpPr/>
          <p:nvPr/>
        </p:nvSpPr>
        <p:spPr>
          <a:xfrm>
            <a:off x="5623560" y="2350008"/>
            <a:ext cx="1874520" cy="320040"/>
          </a:xfrm>
          <a:prstGeom prst="rect">
            <a:avLst/>
          </a:prstGeom>
          <a:noFill/>
          <a:ln/>
        </p:spPr>
        <p:txBody>
          <a:bodyPr wrap="square" lIns="0" tIns="0" rIns="0" bIns="0" rtlCol="0" anchor="ctr">
            <a:normAutofit/>
          </a:bodyPr>
          <a:lstStyle/>
          <a:p>
            <a:pPr indent="0" marL="0">
              <a:buNone/>
            </a:pPr>
            <a:r>
              <a:rPr lang="en-US" sz="1150" dirty="0">
                <a:solidFill>
                  <a:srgbClr val="333333"/>
                </a:solidFill>
              </a:rPr>
              <a:t>Christ receives the needy without merit.</a:t>
            </a:r>
            <a:endParaRPr lang="en-US" sz="1150" dirty="0"/>
          </a:p>
        </p:txBody>
      </p:sp>
      <p:sp>
        <p:nvSpPr>
          <p:cNvPr id="14" name="Shape 12"/>
          <p:cNvSpPr/>
          <p:nvPr/>
        </p:nvSpPr>
        <p:spPr>
          <a:xfrm>
            <a:off x="8366760" y="1828800"/>
            <a:ext cx="3246120" cy="1051560"/>
          </a:xfrm>
          <a:prstGeom prst="roundRect">
            <a:avLst>
              <a:gd name="adj" fmla="val 4348"/>
            </a:avLst>
          </a:prstGeom>
          <a:solidFill>
            <a:srgbClr val="F7F2E8"/>
          </a:solidFill>
          <a:ln w="12700">
            <a:solidFill>
              <a:srgbClr val="D8A340">
                <a:alpha val="55000"/>
              </a:srgbClr>
            </a:solidFill>
            <a:prstDash val="solid"/>
          </a:ln>
        </p:spPr>
      </p:sp>
      <p:sp>
        <p:nvSpPr>
          <p:cNvPr id="15" name="Shape 13"/>
          <p:cNvSpPr/>
          <p:nvPr/>
        </p:nvSpPr>
        <p:spPr>
          <a:xfrm>
            <a:off x="8641080" y="2148840"/>
            <a:ext cx="502920" cy="502920"/>
          </a:xfrm>
          <a:prstGeom prst="arc">
            <a:avLst/>
          </a:prstGeom>
          <a:noFill/>
          <a:ln w="12700">
            <a:solidFill>
              <a:srgbClr val="D8A340"/>
            </a:solidFill>
            <a:prstDash val="solid"/>
          </a:ln>
        </p:spPr>
      </p:sp>
      <p:sp>
        <p:nvSpPr>
          <p:cNvPr id="16" name="Shape 14"/>
          <p:cNvSpPr/>
          <p:nvPr/>
        </p:nvSpPr>
        <p:spPr>
          <a:xfrm>
            <a:off x="8897112" y="2624328"/>
            <a:ext cx="0" cy="685800"/>
          </a:xfrm>
          <a:prstGeom prst="line">
            <a:avLst/>
          </a:prstGeom>
          <a:noFill/>
          <a:ln w="12700">
            <a:solidFill>
              <a:srgbClr val="D8A340"/>
            </a:solidFill>
            <a:prstDash val="solid"/>
          </a:ln>
        </p:spPr>
      </p:sp>
      <p:sp>
        <p:nvSpPr>
          <p:cNvPr id="17" name="Shape 15"/>
          <p:cNvSpPr/>
          <p:nvPr/>
        </p:nvSpPr>
        <p:spPr>
          <a:xfrm>
            <a:off x="8705088" y="3063240"/>
            <a:ext cx="411480" cy="0"/>
          </a:xfrm>
          <a:prstGeom prst="line">
            <a:avLst/>
          </a:prstGeom>
          <a:noFill/>
          <a:ln w="12700">
            <a:solidFill>
              <a:srgbClr val="D8A340"/>
            </a:solidFill>
            <a:prstDash val="solid"/>
          </a:ln>
        </p:spPr>
      </p:sp>
      <p:sp>
        <p:nvSpPr>
          <p:cNvPr id="18" name="Text 16"/>
          <p:cNvSpPr/>
          <p:nvPr/>
        </p:nvSpPr>
        <p:spPr>
          <a:xfrm>
            <a:off x="9418320" y="2029968"/>
            <a:ext cx="1828800" cy="228600"/>
          </a:xfrm>
          <a:prstGeom prst="rect">
            <a:avLst/>
          </a:prstGeom>
          <a:noFill/>
          <a:ln/>
        </p:spPr>
        <p:txBody>
          <a:bodyPr wrap="square" lIns="0" tIns="0" rIns="0" bIns="0" rtlCol="0" anchor="ctr"/>
          <a:lstStyle/>
          <a:p>
            <a:pPr indent="0" marL="0">
              <a:buNone/>
            </a:pPr>
            <a:r>
              <a:rPr lang="en-US" sz="1500" b="1" dirty="0">
                <a:solidFill>
                  <a:srgbClr val="1F4B68"/>
                </a:solidFill>
              </a:rPr>
              <a:t>Prayer</a:t>
            </a:r>
            <a:endParaRPr lang="en-US" sz="1500" dirty="0"/>
          </a:p>
        </p:txBody>
      </p:sp>
      <p:sp>
        <p:nvSpPr>
          <p:cNvPr id="19" name="Text 17"/>
          <p:cNvSpPr/>
          <p:nvPr/>
        </p:nvSpPr>
        <p:spPr>
          <a:xfrm>
            <a:off x="9418320" y="2350008"/>
            <a:ext cx="1874520" cy="320040"/>
          </a:xfrm>
          <a:prstGeom prst="rect">
            <a:avLst/>
          </a:prstGeom>
          <a:noFill/>
          <a:ln/>
        </p:spPr>
        <p:txBody>
          <a:bodyPr wrap="square" lIns="0" tIns="0" rIns="0" bIns="0" rtlCol="0" anchor="ctr">
            <a:normAutofit/>
          </a:bodyPr>
          <a:lstStyle/>
          <a:p>
            <a:pPr indent="0" marL="0">
              <a:buNone/>
            </a:pPr>
            <a:r>
              <a:rPr lang="en-US" sz="1150" dirty="0">
                <a:solidFill>
                  <a:srgbClr val="333333"/>
                </a:solidFill>
              </a:rPr>
              <a:t>Weakness becomes speech before the Savior.</a:t>
            </a:r>
            <a:endParaRPr lang="en-US" sz="1150" dirty="0"/>
          </a:p>
        </p:txBody>
      </p:sp>
      <p:sp>
        <p:nvSpPr>
          <p:cNvPr id="20" name="Shape 18"/>
          <p:cNvSpPr/>
          <p:nvPr/>
        </p:nvSpPr>
        <p:spPr>
          <a:xfrm>
            <a:off x="777240" y="3429000"/>
            <a:ext cx="3246120" cy="1051560"/>
          </a:xfrm>
          <a:prstGeom prst="roundRect">
            <a:avLst>
              <a:gd name="adj" fmla="val 4348"/>
            </a:avLst>
          </a:prstGeom>
          <a:solidFill>
            <a:srgbClr val="F7F2E8"/>
          </a:solidFill>
          <a:ln w="12700">
            <a:solidFill>
              <a:srgbClr val="D8A340">
                <a:alpha val="55000"/>
              </a:srgbClr>
            </a:solidFill>
            <a:prstDash val="solid"/>
          </a:ln>
        </p:spPr>
      </p:sp>
      <p:sp>
        <p:nvSpPr>
          <p:cNvPr id="21" name="Shape 19"/>
          <p:cNvSpPr/>
          <p:nvPr/>
        </p:nvSpPr>
        <p:spPr>
          <a:xfrm>
            <a:off x="1005840" y="3657600"/>
            <a:ext cx="731520" cy="594360"/>
          </a:xfrm>
          <a:prstGeom prst="hexagon">
            <a:avLst/>
          </a:prstGeom>
          <a:solidFill>
            <a:srgbClr val="D8A340">
              <a:alpha val="88000"/>
            </a:srgbClr>
          </a:solidFill>
          <a:ln w="12700">
            <a:solidFill>
              <a:srgbClr val="D8A340"/>
            </a:solidFill>
            <a:prstDash val="solid"/>
          </a:ln>
        </p:spPr>
      </p:sp>
      <p:sp>
        <p:nvSpPr>
          <p:cNvPr id="22" name="Text 20"/>
          <p:cNvSpPr/>
          <p:nvPr/>
        </p:nvSpPr>
        <p:spPr>
          <a:xfrm>
            <a:off x="1828800" y="3630168"/>
            <a:ext cx="1828800" cy="228600"/>
          </a:xfrm>
          <a:prstGeom prst="rect">
            <a:avLst/>
          </a:prstGeom>
          <a:noFill/>
          <a:ln/>
        </p:spPr>
        <p:txBody>
          <a:bodyPr wrap="square" lIns="0" tIns="0" rIns="0" bIns="0" rtlCol="0" anchor="ctr"/>
          <a:lstStyle/>
          <a:p>
            <a:pPr indent="0" marL="0">
              <a:buNone/>
            </a:pPr>
            <a:r>
              <a:rPr lang="en-US" sz="1500" b="1" dirty="0">
                <a:solidFill>
                  <a:srgbClr val="1F4B68"/>
                </a:solidFill>
              </a:rPr>
              <a:t>Assurance</a:t>
            </a:r>
            <a:endParaRPr lang="en-US" sz="1500" dirty="0"/>
          </a:p>
        </p:txBody>
      </p:sp>
      <p:sp>
        <p:nvSpPr>
          <p:cNvPr id="23" name="Text 21"/>
          <p:cNvSpPr/>
          <p:nvPr/>
        </p:nvSpPr>
        <p:spPr>
          <a:xfrm>
            <a:off x="1828800" y="3950208"/>
            <a:ext cx="1874520" cy="320040"/>
          </a:xfrm>
          <a:prstGeom prst="rect">
            <a:avLst/>
          </a:prstGeom>
          <a:noFill/>
          <a:ln/>
        </p:spPr>
        <p:txBody>
          <a:bodyPr wrap="square" lIns="0" tIns="0" rIns="0" bIns="0" rtlCol="0" anchor="ctr">
            <a:normAutofit/>
          </a:bodyPr>
          <a:lstStyle/>
          <a:p>
            <a:pPr indent="0" marL="0">
              <a:buNone/>
            </a:pPr>
            <a:r>
              <a:rPr lang="en-US" sz="1150" dirty="0">
                <a:solidFill>
                  <a:srgbClr val="333333"/>
                </a:solidFill>
              </a:rPr>
              <a:t>Hope rests in Christ’s faithful welcome.</a:t>
            </a:r>
            <a:endParaRPr lang="en-US" sz="1150" dirty="0"/>
          </a:p>
        </p:txBody>
      </p:sp>
      <p:sp>
        <p:nvSpPr>
          <p:cNvPr id="24" name="Shape 22"/>
          <p:cNvSpPr/>
          <p:nvPr/>
        </p:nvSpPr>
        <p:spPr>
          <a:xfrm>
            <a:off x="4572000" y="3429000"/>
            <a:ext cx="3246120" cy="1051560"/>
          </a:xfrm>
          <a:prstGeom prst="roundRect">
            <a:avLst>
              <a:gd name="adj" fmla="val 4348"/>
            </a:avLst>
          </a:prstGeom>
          <a:solidFill>
            <a:srgbClr val="F7F2E8"/>
          </a:solidFill>
          <a:ln w="12700">
            <a:solidFill>
              <a:srgbClr val="D8A340">
                <a:alpha val="55000"/>
              </a:srgbClr>
            </a:solidFill>
            <a:prstDash val="solid"/>
          </a:ln>
        </p:spPr>
      </p:sp>
      <p:sp>
        <p:nvSpPr>
          <p:cNvPr id="25" name="Shape 23"/>
          <p:cNvSpPr/>
          <p:nvPr/>
        </p:nvSpPr>
        <p:spPr>
          <a:xfrm>
            <a:off x="4800600" y="3657600"/>
            <a:ext cx="594360" cy="548640"/>
          </a:xfrm>
          <a:prstGeom prst="heart">
            <a:avLst/>
          </a:prstGeom>
          <a:solidFill>
            <a:srgbClr val="D8A340">
              <a:alpha val="88000"/>
            </a:srgbClr>
          </a:solidFill>
          <a:ln w="12700">
            <a:solidFill>
              <a:srgbClr val="D8A340"/>
            </a:solidFill>
            <a:prstDash val="solid"/>
          </a:ln>
        </p:spPr>
      </p:sp>
      <p:sp>
        <p:nvSpPr>
          <p:cNvPr id="26" name="Text 24"/>
          <p:cNvSpPr/>
          <p:nvPr/>
        </p:nvSpPr>
        <p:spPr>
          <a:xfrm>
            <a:off x="5623560" y="3630168"/>
            <a:ext cx="1828800" cy="228600"/>
          </a:xfrm>
          <a:prstGeom prst="rect">
            <a:avLst/>
          </a:prstGeom>
          <a:noFill/>
          <a:ln/>
        </p:spPr>
        <p:txBody>
          <a:bodyPr wrap="square" lIns="0" tIns="0" rIns="0" bIns="0" rtlCol="0" anchor="ctr"/>
          <a:lstStyle/>
          <a:p>
            <a:pPr indent="0" marL="0">
              <a:buNone/>
            </a:pPr>
            <a:r>
              <a:rPr lang="en-US" sz="1500" b="1" dirty="0">
                <a:solidFill>
                  <a:srgbClr val="1F4B68"/>
                </a:solidFill>
              </a:rPr>
              <a:t>Comfort</a:t>
            </a:r>
            <a:endParaRPr lang="en-US" sz="1500" dirty="0"/>
          </a:p>
        </p:txBody>
      </p:sp>
      <p:sp>
        <p:nvSpPr>
          <p:cNvPr id="27" name="Text 25"/>
          <p:cNvSpPr/>
          <p:nvPr/>
        </p:nvSpPr>
        <p:spPr>
          <a:xfrm>
            <a:off x="5623560" y="3950208"/>
            <a:ext cx="1874520" cy="320040"/>
          </a:xfrm>
          <a:prstGeom prst="rect">
            <a:avLst/>
          </a:prstGeom>
          <a:noFill/>
          <a:ln/>
        </p:spPr>
        <p:txBody>
          <a:bodyPr wrap="square" lIns="0" tIns="0" rIns="0" bIns="0" rtlCol="0" anchor="ctr">
            <a:normAutofit/>
          </a:bodyPr>
          <a:lstStyle/>
          <a:p>
            <a:pPr indent="0" marL="0">
              <a:buNone/>
            </a:pPr>
            <a:r>
              <a:rPr lang="en-US" sz="1150" dirty="0">
                <a:solidFill>
                  <a:srgbClr val="333333"/>
                </a:solidFill>
              </a:rPr>
              <a:t>The wounded are led to mercy.</a:t>
            </a:r>
            <a:endParaRPr lang="en-US" sz="1150" dirty="0"/>
          </a:p>
        </p:txBody>
      </p:sp>
      <p:sp>
        <p:nvSpPr>
          <p:cNvPr id="28" name="Shape 26"/>
          <p:cNvSpPr/>
          <p:nvPr/>
        </p:nvSpPr>
        <p:spPr>
          <a:xfrm>
            <a:off x="8366760" y="3429000"/>
            <a:ext cx="3246120" cy="1051560"/>
          </a:xfrm>
          <a:prstGeom prst="roundRect">
            <a:avLst>
              <a:gd name="adj" fmla="val 4348"/>
            </a:avLst>
          </a:prstGeom>
          <a:solidFill>
            <a:srgbClr val="F7F2E8"/>
          </a:solidFill>
          <a:ln w="12700">
            <a:solidFill>
              <a:srgbClr val="D8A340">
                <a:alpha val="55000"/>
              </a:srgbClr>
            </a:solidFill>
            <a:prstDash val="solid"/>
          </a:ln>
        </p:spPr>
      </p:sp>
      <p:sp>
        <p:nvSpPr>
          <p:cNvPr id="29" name="Shape 27"/>
          <p:cNvSpPr/>
          <p:nvPr/>
        </p:nvSpPr>
        <p:spPr>
          <a:xfrm>
            <a:off x="8641080" y="3749040"/>
            <a:ext cx="502920" cy="502920"/>
          </a:xfrm>
          <a:prstGeom prst="arc">
            <a:avLst/>
          </a:prstGeom>
          <a:noFill/>
          <a:ln w="12700">
            <a:solidFill>
              <a:srgbClr val="D8A340"/>
            </a:solidFill>
            <a:prstDash val="solid"/>
          </a:ln>
        </p:spPr>
      </p:sp>
      <p:sp>
        <p:nvSpPr>
          <p:cNvPr id="30" name="Shape 28"/>
          <p:cNvSpPr/>
          <p:nvPr/>
        </p:nvSpPr>
        <p:spPr>
          <a:xfrm>
            <a:off x="8897112" y="4224528"/>
            <a:ext cx="0" cy="685800"/>
          </a:xfrm>
          <a:prstGeom prst="line">
            <a:avLst/>
          </a:prstGeom>
          <a:noFill/>
          <a:ln w="12700">
            <a:solidFill>
              <a:srgbClr val="D8A340"/>
            </a:solidFill>
            <a:prstDash val="solid"/>
          </a:ln>
        </p:spPr>
      </p:sp>
      <p:sp>
        <p:nvSpPr>
          <p:cNvPr id="31" name="Shape 29"/>
          <p:cNvSpPr/>
          <p:nvPr/>
        </p:nvSpPr>
        <p:spPr>
          <a:xfrm>
            <a:off x="8705088" y="4663440"/>
            <a:ext cx="411480" cy="0"/>
          </a:xfrm>
          <a:prstGeom prst="line">
            <a:avLst/>
          </a:prstGeom>
          <a:noFill/>
          <a:ln w="12700">
            <a:solidFill>
              <a:srgbClr val="D8A340"/>
            </a:solidFill>
            <a:prstDash val="solid"/>
          </a:ln>
        </p:spPr>
      </p:sp>
      <p:sp>
        <p:nvSpPr>
          <p:cNvPr id="32" name="Text 30"/>
          <p:cNvSpPr/>
          <p:nvPr/>
        </p:nvSpPr>
        <p:spPr>
          <a:xfrm>
            <a:off x="9418320" y="3630168"/>
            <a:ext cx="1828800" cy="228600"/>
          </a:xfrm>
          <a:prstGeom prst="rect">
            <a:avLst/>
          </a:prstGeom>
          <a:noFill/>
          <a:ln/>
        </p:spPr>
        <p:txBody>
          <a:bodyPr wrap="square" lIns="0" tIns="0" rIns="0" bIns="0" rtlCol="0" anchor="ctr"/>
          <a:lstStyle/>
          <a:p>
            <a:pPr indent="0" marL="0">
              <a:buNone/>
            </a:pPr>
            <a:r>
              <a:rPr lang="en-US" sz="1500" b="1" dirty="0">
                <a:solidFill>
                  <a:srgbClr val="1F4B68"/>
                </a:solidFill>
              </a:rPr>
              <a:t>Trust</a:t>
            </a:r>
            <a:endParaRPr lang="en-US" sz="1500" dirty="0"/>
          </a:p>
        </p:txBody>
      </p:sp>
      <p:sp>
        <p:nvSpPr>
          <p:cNvPr id="33" name="Text 31"/>
          <p:cNvSpPr/>
          <p:nvPr/>
        </p:nvSpPr>
        <p:spPr>
          <a:xfrm>
            <a:off x="9418320" y="3950208"/>
            <a:ext cx="1874520" cy="320040"/>
          </a:xfrm>
          <a:prstGeom prst="rect">
            <a:avLst/>
          </a:prstGeom>
          <a:noFill/>
          <a:ln/>
        </p:spPr>
        <p:txBody>
          <a:bodyPr wrap="square" lIns="0" tIns="0" rIns="0" bIns="0" rtlCol="0" anchor="ctr">
            <a:normAutofit/>
          </a:bodyPr>
          <a:lstStyle/>
          <a:p>
            <a:pPr indent="0" marL="0">
              <a:buNone/>
            </a:pPr>
            <a:r>
              <a:rPr lang="en-US" sz="1150" dirty="0">
                <a:solidFill>
                  <a:srgbClr val="333333"/>
                </a:solidFill>
              </a:rPr>
              <a:t>The soul learns to cling to Christ.</a:t>
            </a:r>
            <a:endParaRPr lang="en-US" sz="1150" dirty="0"/>
          </a:p>
        </p:txBody>
      </p:sp>
      <p:sp>
        <p:nvSpPr>
          <p:cNvPr id="34" name="Text 32"/>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5.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0"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7178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502920"/>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Literary and Devotional Movement</a:t>
            </a:r>
            <a:endParaRPr lang="en-US" sz="3400" dirty="0"/>
          </a:p>
        </p:txBody>
      </p:sp>
      <p:sp>
        <p:nvSpPr>
          <p:cNvPr id="9" name="Text 6"/>
          <p:cNvSpPr/>
          <p:nvPr/>
        </p:nvSpPr>
        <p:spPr>
          <a:xfrm>
            <a:off x="713232" y="1024128"/>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The hymn is a prayer that moves from crisis to confidence.</a:t>
            </a:r>
            <a:endParaRPr lang="en-US" sz="1600" dirty="0"/>
          </a:p>
        </p:txBody>
      </p:sp>
      <p:sp>
        <p:nvSpPr>
          <p:cNvPr id="10" name="Shape 7"/>
          <p:cNvSpPr/>
          <p:nvPr/>
        </p:nvSpPr>
        <p:spPr>
          <a:xfrm>
            <a:off x="868680" y="1828800"/>
            <a:ext cx="320040" cy="320040"/>
          </a:xfrm>
          <a:prstGeom prst="ellipse">
            <a:avLst/>
          </a:prstGeom>
          <a:solidFill>
            <a:srgbClr val="D8A340"/>
          </a:solidFill>
          <a:ln w="12700">
            <a:solidFill>
              <a:srgbClr val="D8A340"/>
            </a:solidFill>
            <a:prstDash val="solid"/>
          </a:ln>
        </p:spPr>
      </p:sp>
      <p:sp>
        <p:nvSpPr>
          <p:cNvPr id="11" name="Text 8"/>
          <p:cNvSpPr/>
          <p:nvPr/>
        </p:nvSpPr>
        <p:spPr>
          <a:xfrm>
            <a:off x="868680" y="1892808"/>
            <a:ext cx="320040" cy="128016"/>
          </a:xfrm>
          <a:prstGeom prst="rect">
            <a:avLst/>
          </a:prstGeom>
          <a:noFill/>
          <a:ln/>
        </p:spPr>
        <p:txBody>
          <a:bodyPr wrap="square" lIns="0" tIns="0" rIns="0" bIns="0" rtlCol="0" anchor="ctr"/>
          <a:lstStyle/>
          <a:p>
            <a:pPr algn="ctr" indent="0" marL="0">
              <a:buNone/>
            </a:pPr>
            <a:r>
              <a:rPr lang="en-US" sz="800" b="1" dirty="0">
                <a:solidFill>
                  <a:srgbClr val="0E2233"/>
                </a:solidFill>
              </a:rPr>
              <a:t>1</a:t>
            </a:r>
            <a:endParaRPr lang="en-US" sz="800" dirty="0"/>
          </a:p>
        </p:txBody>
      </p:sp>
      <p:sp>
        <p:nvSpPr>
          <p:cNvPr id="12" name="Text 9"/>
          <p:cNvSpPr/>
          <p:nvPr/>
        </p:nvSpPr>
        <p:spPr>
          <a:xfrm>
            <a:off x="1325880" y="1810512"/>
            <a:ext cx="4389120" cy="320040"/>
          </a:xfrm>
          <a:prstGeom prst="rect">
            <a:avLst/>
          </a:prstGeom>
          <a:noFill/>
          <a:ln/>
        </p:spPr>
        <p:txBody>
          <a:bodyPr wrap="square" lIns="0" tIns="0" rIns="0" bIns="0" rtlCol="0" anchor="ctr"/>
          <a:lstStyle/>
          <a:p>
            <a:pPr indent="0" marL="0">
              <a:buNone/>
            </a:pPr>
            <a:r>
              <a:rPr lang="en-US" sz="1900" b="1" dirty="0">
                <a:solidFill>
                  <a:srgbClr val="F7F2E8"/>
                </a:solidFill>
              </a:rPr>
              <a:t>Danger named</a:t>
            </a:r>
            <a:endParaRPr lang="en-US" sz="1900" dirty="0"/>
          </a:p>
        </p:txBody>
      </p:sp>
      <p:sp>
        <p:nvSpPr>
          <p:cNvPr id="13" name="Shape 10"/>
          <p:cNvSpPr/>
          <p:nvPr/>
        </p:nvSpPr>
        <p:spPr>
          <a:xfrm>
            <a:off x="1028700" y="2157984"/>
            <a:ext cx="0" cy="420624"/>
          </a:xfrm>
          <a:prstGeom prst="line">
            <a:avLst/>
          </a:prstGeom>
          <a:noFill/>
          <a:ln w="12700">
            <a:solidFill>
              <a:srgbClr val="D8A340"/>
            </a:solidFill>
            <a:prstDash val="solid"/>
          </a:ln>
        </p:spPr>
      </p:sp>
      <p:sp>
        <p:nvSpPr>
          <p:cNvPr id="14" name="Shape 11"/>
          <p:cNvSpPr/>
          <p:nvPr/>
        </p:nvSpPr>
        <p:spPr>
          <a:xfrm>
            <a:off x="868680" y="2606040"/>
            <a:ext cx="320040" cy="320040"/>
          </a:xfrm>
          <a:prstGeom prst="ellipse">
            <a:avLst/>
          </a:prstGeom>
          <a:solidFill>
            <a:srgbClr val="D8A340"/>
          </a:solidFill>
          <a:ln w="12700">
            <a:solidFill>
              <a:srgbClr val="D8A340"/>
            </a:solidFill>
            <a:prstDash val="solid"/>
          </a:ln>
        </p:spPr>
      </p:sp>
      <p:sp>
        <p:nvSpPr>
          <p:cNvPr id="15" name="Text 12"/>
          <p:cNvSpPr/>
          <p:nvPr/>
        </p:nvSpPr>
        <p:spPr>
          <a:xfrm>
            <a:off x="868680" y="2670048"/>
            <a:ext cx="320040" cy="128016"/>
          </a:xfrm>
          <a:prstGeom prst="rect">
            <a:avLst/>
          </a:prstGeom>
          <a:noFill/>
          <a:ln/>
        </p:spPr>
        <p:txBody>
          <a:bodyPr wrap="square" lIns="0" tIns="0" rIns="0" bIns="0" rtlCol="0" anchor="ctr"/>
          <a:lstStyle/>
          <a:p>
            <a:pPr algn="ctr" indent="0" marL="0">
              <a:buNone/>
            </a:pPr>
            <a:r>
              <a:rPr lang="en-US" sz="800" b="1" dirty="0">
                <a:solidFill>
                  <a:srgbClr val="0E2233"/>
                </a:solidFill>
              </a:rPr>
              <a:t>2</a:t>
            </a:r>
            <a:endParaRPr lang="en-US" sz="800" dirty="0"/>
          </a:p>
        </p:txBody>
      </p:sp>
      <p:sp>
        <p:nvSpPr>
          <p:cNvPr id="16" name="Text 13"/>
          <p:cNvSpPr/>
          <p:nvPr/>
        </p:nvSpPr>
        <p:spPr>
          <a:xfrm>
            <a:off x="1325880" y="2587752"/>
            <a:ext cx="4389120" cy="320040"/>
          </a:xfrm>
          <a:prstGeom prst="rect">
            <a:avLst/>
          </a:prstGeom>
          <a:noFill/>
          <a:ln/>
        </p:spPr>
        <p:txBody>
          <a:bodyPr wrap="square" lIns="0" tIns="0" rIns="0" bIns="0" rtlCol="0" anchor="ctr"/>
          <a:lstStyle/>
          <a:p>
            <a:pPr indent="0" marL="0">
              <a:buNone/>
            </a:pPr>
            <a:r>
              <a:rPr lang="en-US" sz="1900" b="1" dirty="0">
                <a:solidFill>
                  <a:srgbClr val="F7F2E8"/>
                </a:solidFill>
              </a:rPr>
              <a:t>Need confessed</a:t>
            </a:r>
            <a:endParaRPr lang="en-US" sz="1900" dirty="0"/>
          </a:p>
        </p:txBody>
      </p:sp>
      <p:sp>
        <p:nvSpPr>
          <p:cNvPr id="17" name="Shape 14"/>
          <p:cNvSpPr/>
          <p:nvPr/>
        </p:nvSpPr>
        <p:spPr>
          <a:xfrm>
            <a:off x="1028700" y="2935224"/>
            <a:ext cx="0" cy="420624"/>
          </a:xfrm>
          <a:prstGeom prst="line">
            <a:avLst/>
          </a:prstGeom>
          <a:noFill/>
          <a:ln w="12700">
            <a:solidFill>
              <a:srgbClr val="D8A340"/>
            </a:solidFill>
            <a:prstDash val="solid"/>
          </a:ln>
        </p:spPr>
      </p:sp>
      <p:sp>
        <p:nvSpPr>
          <p:cNvPr id="18" name="Shape 15"/>
          <p:cNvSpPr/>
          <p:nvPr/>
        </p:nvSpPr>
        <p:spPr>
          <a:xfrm>
            <a:off x="868680" y="3383280"/>
            <a:ext cx="320040" cy="320040"/>
          </a:xfrm>
          <a:prstGeom prst="ellipse">
            <a:avLst/>
          </a:prstGeom>
          <a:solidFill>
            <a:srgbClr val="D8A340"/>
          </a:solidFill>
          <a:ln w="12700">
            <a:solidFill>
              <a:srgbClr val="D8A340"/>
            </a:solidFill>
            <a:prstDash val="solid"/>
          </a:ln>
        </p:spPr>
      </p:sp>
      <p:sp>
        <p:nvSpPr>
          <p:cNvPr id="19" name="Text 16"/>
          <p:cNvSpPr/>
          <p:nvPr/>
        </p:nvSpPr>
        <p:spPr>
          <a:xfrm>
            <a:off x="868680" y="3447288"/>
            <a:ext cx="320040" cy="128016"/>
          </a:xfrm>
          <a:prstGeom prst="rect">
            <a:avLst/>
          </a:prstGeom>
          <a:noFill/>
          <a:ln/>
        </p:spPr>
        <p:txBody>
          <a:bodyPr wrap="square" lIns="0" tIns="0" rIns="0" bIns="0" rtlCol="0" anchor="ctr"/>
          <a:lstStyle/>
          <a:p>
            <a:pPr algn="ctr" indent="0" marL="0">
              <a:buNone/>
            </a:pPr>
            <a:r>
              <a:rPr lang="en-US" sz="800" b="1" dirty="0">
                <a:solidFill>
                  <a:srgbClr val="0E2233"/>
                </a:solidFill>
              </a:rPr>
              <a:t>3</a:t>
            </a:r>
            <a:endParaRPr lang="en-US" sz="800" dirty="0"/>
          </a:p>
        </p:txBody>
      </p:sp>
      <p:sp>
        <p:nvSpPr>
          <p:cNvPr id="20" name="Text 17"/>
          <p:cNvSpPr/>
          <p:nvPr/>
        </p:nvSpPr>
        <p:spPr>
          <a:xfrm>
            <a:off x="1325880" y="3364992"/>
            <a:ext cx="4389120" cy="320040"/>
          </a:xfrm>
          <a:prstGeom prst="rect">
            <a:avLst/>
          </a:prstGeom>
          <a:noFill/>
          <a:ln/>
        </p:spPr>
        <p:txBody>
          <a:bodyPr wrap="square" lIns="0" tIns="0" rIns="0" bIns="0" rtlCol="0" anchor="ctr"/>
          <a:lstStyle/>
          <a:p>
            <a:pPr indent="0" marL="0">
              <a:buNone/>
            </a:pPr>
            <a:r>
              <a:rPr lang="en-US" sz="1900" b="1" dirty="0">
                <a:solidFill>
                  <a:srgbClr val="F7F2E8"/>
                </a:solidFill>
              </a:rPr>
              <a:t>Grace received</a:t>
            </a:r>
            <a:endParaRPr lang="en-US" sz="1900" dirty="0"/>
          </a:p>
        </p:txBody>
      </p:sp>
      <p:sp>
        <p:nvSpPr>
          <p:cNvPr id="21" name="Shape 18"/>
          <p:cNvSpPr/>
          <p:nvPr/>
        </p:nvSpPr>
        <p:spPr>
          <a:xfrm>
            <a:off x="1028700" y="3712464"/>
            <a:ext cx="0" cy="420624"/>
          </a:xfrm>
          <a:prstGeom prst="line">
            <a:avLst/>
          </a:prstGeom>
          <a:noFill/>
          <a:ln w="12700">
            <a:solidFill>
              <a:srgbClr val="D8A340"/>
            </a:solidFill>
            <a:prstDash val="solid"/>
          </a:ln>
        </p:spPr>
      </p:sp>
      <p:sp>
        <p:nvSpPr>
          <p:cNvPr id="22" name="Shape 19"/>
          <p:cNvSpPr/>
          <p:nvPr/>
        </p:nvSpPr>
        <p:spPr>
          <a:xfrm>
            <a:off x="868680" y="4160520"/>
            <a:ext cx="320040" cy="320040"/>
          </a:xfrm>
          <a:prstGeom prst="ellipse">
            <a:avLst/>
          </a:prstGeom>
          <a:solidFill>
            <a:srgbClr val="D8A340"/>
          </a:solidFill>
          <a:ln w="12700">
            <a:solidFill>
              <a:srgbClr val="D8A340"/>
            </a:solidFill>
            <a:prstDash val="solid"/>
          </a:ln>
        </p:spPr>
      </p:sp>
      <p:sp>
        <p:nvSpPr>
          <p:cNvPr id="23" name="Text 20"/>
          <p:cNvSpPr/>
          <p:nvPr/>
        </p:nvSpPr>
        <p:spPr>
          <a:xfrm>
            <a:off x="868680" y="4224528"/>
            <a:ext cx="320040" cy="128016"/>
          </a:xfrm>
          <a:prstGeom prst="rect">
            <a:avLst/>
          </a:prstGeom>
          <a:noFill/>
          <a:ln/>
        </p:spPr>
        <p:txBody>
          <a:bodyPr wrap="square" lIns="0" tIns="0" rIns="0" bIns="0" rtlCol="0" anchor="ctr"/>
          <a:lstStyle/>
          <a:p>
            <a:pPr algn="ctr" indent="0" marL="0">
              <a:buNone/>
            </a:pPr>
            <a:r>
              <a:rPr lang="en-US" sz="800" b="1" dirty="0">
                <a:solidFill>
                  <a:srgbClr val="0E2233"/>
                </a:solidFill>
              </a:rPr>
              <a:t>4</a:t>
            </a:r>
            <a:endParaRPr lang="en-US" sz="800" dirty="0"/>
          </a:p>
        </p:txBody>
      </p:sp>
      <p:sp>
        <p:nvSpPr>
          <p:cNvPr id="24" name="Text 21"/>
          <p:cNvSpPr/>
          <p:nvPr/>
        </p:nvSpPr>
        <p:spPr>
          <a:xfrm>
            <a:off x="1325880" y="4142232"/>
            <a:ext cx="4389120" cy="320040"/>
          </a:xfrm>
          <a:prstGeom prst="rect">
            <a:avLst/>
          </a:prstGeom>
          <a:noFill/>
          <a:ln/>
        </p:spPr>
        <p:txBody>
          <a:bodyPr wrap="square" lIns="0" tIns="0" rIns="0" bIns="0" rtlCol="0" anchor="ctr"/>
          <a:lstStyle/>
          <a:p>
            <a:pPr indent="0" marL="0">
              <a:buNone/>
            </a:pPr>
            <a:r>
              <a:rPr lang="en-US" sz="1900" b="1" dirty="0">
                <a:solidFill>
                  <a:srgbClr val="F7F2E8"/>
                </a:solidFill>
              </a:rPr>
              <a:t>Hope secured</a:t>
            </a:r>
            <a:endParaRPr lang="en-US" sz="1900" dirty="0"/>
          </a:p>
        </p:txBody>
      </p:sp>
      <p:sp>
        <p:nvSpPr>
          <p:cNvPr id="25" name="Text 22"/>
          <p:cNvSpPr/>
          <p:nvPr/>
        </p:nvSpPr>
        <p:spPr>
          <a:xfrm>
            <a:off x="868680" y="5074920"/>
            <a:ext cx="5486400" cy="502920"/>
          </a:xfrm>
          <a:prstGeom prst="rect">
            <a:avLst/>
          </a:prstGeom>
          <a:noFill/>
          <a:ln/>
        </p:spPr>
        <p:txBody>
          <a:bodyPr wrap="square" lIns="0" tIns="0" rIns="0" bIns="0" rtlCol="0" anchor="ctr">
            <a:normAutofit/>
          </a:bodyPr>
          <a:lstStyle/>
          <a:p>
            <a:pPr indent="0" marL="0">
              <a:buNone/>
            </a:pPr>
            <a:r>
              <a:rPr lang="en-US" sz="1550" dirty="0">
                <a:solidFill>
                  <a:srgbClr val="D7E1E8"/>
                </a:solidFill>
              </a:rPr>
              <a:t>The repeated emotional motion gives teachers a simple map: ask where people are hiding, then show them where Scripture calls them to run.</a:t>
            </a:r>
            <a:endParaRPr lang="en-US" sz="1550" dirty="0"/>
          </a:p>
        </p:txBody>
      </p:sp>
      <p:sp>
        <p:nvSpPr>
          <p:cNvPr id="26" name="Text 23"/>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0263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02637"/>
          </a:solidFill>
          <a:ln w="12700">
            <a:solidFill>
              <a:srgbClr val="102637">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4.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0"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7178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530352"/>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Musical Notes</a:t>
            </a:r>
            <a:endParaRPr lang="en-US" sz="3400" dirty="0"/>
          </a:p>
        </p:txBody>
      </p:sp>
      <p:sp>
        <p:nvSpPr>
          <p:cNvPr id="9" name="Text 6"/>
          <p:cNvSpPr/>
          <p:nvPr/>
        </p:nvSpPr>
        <p:spPr>
          <a:xfrm>
            <a:off x="713232" y="1078992"/>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The tune shapes how the congregation prays the text.</a:t>
            </a:r>
            <a:endParaRPr lang="en-US" sz="1600" dirty="0"/>
          </a:p>
        </p:txBody>
      </p:sp>
      <p:sp>
        <p:nvSpPr>
          <p:cNvPr id="10" name="Shape 7"/>
          <p:cNvSpPr/>
          <p:nvPr/>
        </p:nvSpPr>
        <p:spPr>
          <a:xfrm>
            <a:off x="777240" y="1783080"/>
            <a:ext cx="5166360" cy="3429000"/>
          </a:xfrm>
          <a:prstGeom prst="roundRect">
            <a:avLst>
              <a:gd name="adj" fmla="val 1333"/>
            </a:avLst>
          </a:prstGeom>
          <a:solidFill>
            <a:srgbClr val="F7F2E8"/>
          </a:solidFill>
          <a:ln w="12700">
            <a:solidFill>
              <a:srgbClr val="D8A340">
                <a:alpha val="55000"/>
              </a:srgbClr>
            </a:solidFill>
            <a:prstDash val="solid"/>
          </a:ln>
        </p:spPr>
      </p:sp>
      <p:sp>
        <p:nvSpPr>
          <p:cNvPr id="11" name="Text 8"/>
          <p:cNvSpPr/>
          <p:nvPr/>
        </p:nvSpPr>
        <p:spPr>
          <a:xfrm>
            <a:off x="1143000" y="2057400"/>
            <a:ext cx="4480560" cy="411480"/>
          </a:xfrm>
          <a:prstGeom prst="rect">
            <a:avLst/>
          </a:prstGeom>
          <a:noFill/>
          <a:ln/>
        </p:spPr>
        <p:txBody>
          <a:bodyPr wrap="square" lIns="0" tIns="0" rIns="0" bIns="0" rtlCol="0" anchor="ctr"/>
          <a:lstStyle/>
          <a:p>
            <a:pPr indent="0" marL="0">
              <a:buNone/>
            </a:pPr>
            <a:r>
              <a:rPr lang="en-US" sz="2800" b="1" dirty="0">
                <a:solidFill>
                  <a:srgbClr val="1F4B68"/>
                </a:solidFill>
              </a:rPr>
              <a:t>ABERYSTWYTH</a:t>
            </a:r>
            <a:endParaRPr lang="en-US" sz="2800" dirty="0"/>
          </a:p>
        </p:txBody>
      </p:sp>
      <p:sp>
        <p:nvSpPr>
          <p:cNvPr id="12" name="Text 9"/>
          <p:cNvSpPr/>
          <p:nvPr/>
        </p:nvSpPr>
        <p:spPr>
          <a:xfrm>
            <a:off x="1143000" y="2788920"/>
            <a:ext cx="4434840" cy="1298448"/>
          </a:xfrm>
          <a:prstGeom prst="rect">
            <a:avLst/>
          </a:prstGeom>
          <a:noFill/>
          <a:ln/>
        </p:spPr>
        <p:txBody>
          <a:bodyPr wrap="square" lIns="0" tIns="0" rIns="0" bIns="0" rtlCol="0" anchor="ctr">
            <a:normAutofit/>
          </a:bodyPr>
          <a:lstStyle/>
          <a:p>
            <a:pPr indent="0" marL="0">
              <a:buNone/>
            </a:pPr>
            <a:r>
              <a:rPr lang="en-US" sz="1550" dirty="0">
                <a:solidFill>
                  <a:srgbClr val="333333"/>
                </a:solidFill>
              </a:rPr>
              <a:t>Joseph Parry’s tune carries a solemn, expressive line that fits the hymn’s longing and assurance. It should usually be sung with steady dignity, leaving room for prayerful weight rather than rushing the congregation.</a:t>
            </a:r>
            <a:endParaRPr lang="en-US" sz="1550" dirty="0"/>
          </a:p>
        </p:txBody>
      </p:sp>
      <p:sp>
        <p:nvSpPr>
          <p:cNvPr id="13" name="Text 10"/>
          <p:cNvSpPr/>
          <p:nvPr/>
        </p:nvSpPr>
        <p:spPr>
          <a:xfrm>
            <a:off x="1143000" y="4526280"/>
            <a:ext cx="4114800" cy="228600"/>
          </a:xfrm>
          <a:prstGeom prst="rect">
            <a:avLst/>
          </a:prstGeom>
          <a:noFill/>
          <a:ln/>
        </p:spPr>
        <p:txBody>
          <a:bodyPr wrap="square" lIns="0" tIns="0" rIns="0" bIns="0" rtlCol="0" anchor="ctr"/>
          <a:lstStyle/>
          <a:p>
            <a:pPr indent="0" marL="0">
              <a:buNone/>
            </a:pPr>
            <a:r>
              <a:rPr lang="en-US" sz="1400" b="1" dirty="0">
                <a:solidFill>
                  <a:srgbClr val="D8A340"/>
                </a:solidFill>
              </a:rPr>
              <a:t>Meter: 7.7.7.7 D</a:t>
            </a:r>
            <a:endParaRPr lang="en-US" sz="1400" dirty="0"/>
          </a:p>
        </p:txBody>
      </p:sp>
      <p:sp>
        <p:nvSpPr>
          <p:cNvPr id="14" name="Text 11"/>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2.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4965192"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4892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566928"/>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Pastoral and Worship Use</a:t>
            </a:r>
            <a:endParaRPr lang="en-US" sz="3400" dirty="0"/>
          </a:p>
        </p:txBody>
      </p:sp>
      <p:sp>
        <p:nvSpPr>
          <p:cNvPr id="9" name="Text 6"/>
          <p:cNvSpPr/>
          <p:nvPr/>
        </p:nvSpPr>
        <p:spPr>
          <a:xfrm>
            <a:off x="713232" y="1097280"/>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Use this hymn where the congregation needs refuge in Christ.</a:t>
            </a:r>
            <a:endParaRPr lang="en-US" sz="1600" dirty="0"/>
          </a:p>
        </p:txBody>
      </p:sp>
      <p:sp>
        <p:nvSpPr>
          <p:cNvPr id="10" name="Text 7"/>
          <p:cNvSpPr/>
          <p:nvPr/>
        </p:nvSpPr>
        <p:spPr>
          <a:xfrm>
            <a:off x="5486400" y="1737360"/>
            <a:ext cx="5669280" cy="3566160"/>
          </a:xfrm>
          <a:prstGeom prst="rect">
            <a:avLst/>
          </a:prstGeom>
          <a:noFill/>
          <a:ln/>
        </p:spPr>
        <p:txBody>
          <a:bodyPr wrap="square" lIns="762" tIns="762" rIns="762" bIns="762" rtlCol="0" anchor="ctr">
            <a:normAutofit/>
          </a:bodyPr>
          <a:lstStyle/>
          <a:p>
            <a:pPr indent="0" marL="0">
              <a:buNone/>
            </a:pPr>
            <a:r>
              <a:rPr lang="en-US" sz="1800" dirty="0">
                <a:solidFill>
                  <a:srgbClr val="F7F2E8"/>
                </a:solidFill>
                <a:latin typeface="Aptos" pitchFamily="34" charset="0"/>
                <a:ea typeface="Aptos" pitchFamily="34" charset="-122"/>
                <a:cs typeface="Aptos" pitchFamily="34" charset="-120"/>
              </a:rPr>
              <a:t>• Services of prayer, confession, or renewal</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Funerals, memorial services, and pastoral-care gatherings</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Lessons on grace, refuge, assurance, and temptation</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Quiet response after sermons on Psalm 61, Matthew 11, or Hebrews 6</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Choir or congregational singing with a warm, unhurried tempo</a:t>
            </a:r>
            <a:endParaRPr lang="en-US" sz="1800" dirty="0"/>
          </a:p>
        </p:txBody>
      </p:sp>
      <p:sp>
        <p:nvSpPr>
          <p:cNvPr id="11" name="Text 8"/>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F2535"/>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F2535"/>
          </a:solidFill>
          <a:ln w="12700">
            <a:solidFill>
              <a:srgbClr val="0F2535">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sp>
        <p:nvSpPr>
          <p:cNvPr id="4" name="Text 2"/>
          <p:cNvSpPr/>
          <p:nvPr/>
        </p:nvSpPr>
        <p:spPr>
          <a:xfrm>
            <a:off x="685800" y="530352"/>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Choir and Worship Planning</a:t>
            </a:r>
            <a:endParaRPr lang="en-US" sz="3400" dirty="0"/>
          </a:p>
        </p:txBody>
      </p:sp>
      <p:sp>
        <p:nvSpPr>
          <p:cNvPr id="5" name="Text 3"/>
          <p:cNvSpPr/>
          <p:nvPr/>
        </p:nvSpPr>
        <p:spPr>
          <a:xfrm>
            <a:off x="713232" y="1078992"/>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Practical guidance for leading the hymn well.</a:t>
            </a:r>
            <a:endParaRPr lang="en-US" sz="1600" dirty="0"/>
          </a:p>
        </p:txBody>
      </p:sp>
      <p:sp>
        <p:nvSpPr>
          <p:cNvPr id="6" name="Shape 4"/>
          <p:cNvSpPr/>
          <p:nvPr/>
        </p:nvSpPr>
        <p:spPr>
          <a:xfrm>
            <a:off x="777240" y="1828800"/>
            <a:ext cx="4983480" cy="914400"/>
          </a:xfrm>
          <a:prstGeom prst="roundRect">
            <a:avLst>
              <a:gd name="adj" fmla="val 5000"/>
            </a:avLst>
          </a:prstGeom>
          <a:solidFill>
            <a:srgbClr val="F7F2E8"/>
          </a:solidFill>
          <a:ln w="12700">
            <a:solidFill>
              <a:srgbClr val="D8A340">
                <a:alpha val="55000"/>
              </a:srgbClr>
            </a:solidFill>
            <a:prstDash val="solid"/>
          </a:ln>
        </p:spPr>
      </p:sp>
      <p:sp>
        <p:nvSpPr>
          <p:cNvPr id="7" name="Text 5"/>
          <p:cNvSpPr/>
          <p:nvPr/>
        </p:nvSpPr>
        <p:spPr>
          <a:xfrm>
            <a:off x="1033272" y="1993392"/>
            <a:ext cx="1325880" cy="237744"/>
          </a:xfrm>
          <a:prstGeom prst="rect">
            <a:avLst/>
          </a:prstGeom>
          <a:noFill/>
          <a:ln/>
        </p:spPr>
        <p:txBody>
          <a:bodyPr wrap="square" lIns="0" tIns="0" rIns="0" bIns="0" rtlCol="0" anchor="ctr"/>
          <a:lstStyle/>
          <a:p>
            <a:pPr indent="0" marL="0">
              <a:buNone/>
            </a:pPr>
            <a:r>
              <a:rPr lang="en-US" sz="1500" b="1" dirty="0">
                <a:solidFill>
                  <a:srgbClr val="1F4B68"/>
                </a:solidFill>
              </a:rPr>
              <a:t>Tempo</a:t>
            </a:r>
            <a:endParaRPr lang="en-US" sz="1500" dirty="0"/>
          </a:p>
        </p:txBody>
      </p:sp>
      <p:sp>
        <p:nvSpPr>
          <p:cNvPr id="8" name="Text 6"/>
          <p:cNvSpPr/>
          <p:nvPr/>
        </p:nvSpPr>
        <p:spPr>
          <a:xfrm>
            <a:off x="2404872" y="1965960"/>
            <a:ext cx="2926080" cy="411480"/>
          </a:xfrm>
          <a:prstGeom prst="rect">
            <a:avLst/>
          </a:prstGeom>
          <a:noFill/>
          <a:ln/>
        </p:spPr>
        <p:txBody>
          <a:bodyPr wrap="square" lIns="0" tIns="0" rIns="0" bIns="0" rtlCol="0" anchor="ctr">
            <a:normAutofit/>
          </a:bodyPr>
          <a:lstStyle/>
          <a:p>
            <a:pPr indent="0" marL="0">
              <a:buNone/>
            </a:pPr>
            <a:r>
              <a:rPr lang="en-US" sz="1250" dirty="0">
                <a:solidFill>
                  <a:srgbClr val="333333"/>
                </a:solidFill>
              </a:rPr>
              <a:t>Moderate and prayerful; avoid making the tune drag or rush.</a:t>
            </a:r>
            <a:endParaRPr lang="en-US" sz="1250" dirty="0"/>
          </a:p>
        </p:txBody>
      </p:sp>
      <p:sp>
        <p:nvSpPr>
          <p:cNvPr id="9" name="Shape 7"/>
          <p:cNvSpPr/>
          <p:nvPr/>
        </p:nvSpPr>
        <p:spPr>
          <a:xfrm>
            <a:off x="6263640" y="1828800"/>
            <a:ext cx="4983480" cy="914400"/>
          </a:xfrm>
          <a:prstGeom prst="roundRect">
            <a:avLst>
              <a:gd name="adj" fmla="val 5000"/>
            </a:avLst>
          </a:prstGeom>
          <a:solidFill>
            <a:srgbClr val="F7F2E8"/>
          </a:solidFill>
          <a:ln w="12700">
            <a:solidFill>
              <a:srgbClr val="D8A340">
                <a:alpha val="55000"/>
              </a:srgbClr>
            </a:solidFill>
            <a:prstDash val="solid"/>
          </a:ln>
        </p:spPr>
      </p:sp>
      <p:sp>
        <p:nvSpPr>
          <p:cNvPr id="10" name="Text 8"/>
          <p:cNvSpPr/>
          <p:nvPr/>
        </p:nvSpPr>
        <p:spPr>
          <a:xfrm>
            <a:off x="6519672" y="1993392"/>
            <a:ext cx="1325880" cy="237744"/>
          </a:xfrm>
          <a:prstGeom prst="rect">
            <a:avLst/>
          </a:prstGeom>
          <a:noFill/>
          <a:ln/>
        </p:spPr>
        <p:txBody>
          <a:bodyPr wrap="square" lIns="0" tIns="0" rIns="0" bIns="0" rtlCol="0" anchor="ctr"/>
          <a:lstStyle/>
          <a:p>
            <a:pPr indent="0" marL="0">
              <a:buNone/>
            </a:pPr>
            <a:r>
              <a:rPr lang="en-US" sz="1500" b="1" dirty="0">
                <a:solidFill>
                  <a:srgbClr val="1F4B68"/>
                </a:solidFill>
              </a:rPr>
              <a:t>Tone</a:t>
            </a:r>
            <a:endParaRPr lang="en-US" sz="1500" dirty="0"/>
          </a:p>
        </p:txBody>
      </p:sp>
      <p:sp>
        <p:nvSpPr>
          <p:cNvPr id="11" name="Text 9"/>
          <p:cNvSpPr/>
          <p:nvPr/>
        </p:nvSpPr>
        <p:spPr>
          <a:xfrm>
            <a:off x="7891272" y="1965960"/>
            <a:ext cx="2926080" cy="411480"/>
          </a:xfrm>
          <a:prstGeom prst="rect">
            <a:avLst/>
          </a:prstGeom>
          <a:noFill/>
          <a:ln/>
        </p:spPr>
        <p:txBody>
          <a:bodyPr wrap="square" lIns="0" tIns="0" rIns="0" bIns="0" rtlCol="0" anchor="ctr">
            <a:normAutofit/>
          </a:bodyPr>
          <a:lstStyle/>
          <a:p>
            <a:pPr indent="0" marL="0">
              <a:buNone/>
            </a:pPr>
            <a:r>
              <a:rPr lang="en-US" sz="1250" dirty="0">
                <a:solidFill>
                  <a:srgbClr val="333333"/>
                </a:solidFill>
              </a:rPr>
              <a:t>Tender, strong, and reverent rather than sentimental.</a:t>
            </a:r>
            <a:endParaRPr lang="en-US" sz="1250" dirty="0"/>
          </a:p>
        </p:txBody>
      </p:sp>
      <p:sp>
        <p:nvSpPr>
          <p:cNvPr id="12" name="Shape 10"/>
          <p:cNvSpPr/>
          <p:nvPr/>
        </p:nvSpPr>
        <p:spPr>
          <a:xfrm>
            <a:off x="777240" y="3200400"/>
            <a:ext cx="4983480" cy="914400"/>
          </a:xfrm>
          <a:prstGeom prst="roundRect">
            <a:avLst>
              <a:gd name="adj" fmla="val 5000"/>
            </a:avLst>
          </a:prstGeom>
          <a:solidFill>
            <a:srgbClr val="F7F2E8"/>
          </a:solidFill>
          <a:ln w="12700">
            <a:solidFill>
              <a:srgbClr val="D8A340">
                <a:alpha val="55000"/>
              </a:srgbClr>
            </a:solidFill>
            <a:prstDash val="solid"/>
          </a:ln>
        </p:spPr>
      </p:sp>
      <p:sp>
        <p:nvSpPr>
          <p:cNvPr id="13" name="Text 11"/>
          <p:cNvSpPr/>
          <p:nvPr/>
        </p:nvSpPr>
        <p:spPr>
          <a:xfrm>
            <a:off x="1033272" y="3364992"/>
            <a:ext cx="1325880" cy="237744"/>
          </a:xfrm>
          <a:prstGeom prst="rect">
            <a:avLst/>
          </a:prstGeom>
          <a:noFill/>
          <a:ln/>
        </p:spPr>
        <p:txBody>
          <a:bodyPr wrap="square" lIns="0" tIns="0" rIns="0" bIns="0" rtlCol="0" anchor="ctr"/>
          <a:lstStyle/>
          <a:p>
            <a:pPr indent="0" marL="0">
              <a:buNone/>
            </a:pPr>
            <a:r>
              <a:rPr lang="en-US" sz="1500" b="1" dirty="0">
                <a:solidFill>
                  <a:srgbClr val="1F4B68"/>
                </a:solidFill>
              </a:rPr>
              <a:t>Placement</a:t>
            </a:r>
            <a:endParaRPr lang="en-US" sz="1500" dirty="0"/>
          </a:p>
        </p:txBody>
      </p:sp>
      <p:sp>
        <p:nvSpPr>
          <p:cNvPr id="14" name="Text 12"/>
          <p:cNvSpPr/>
          <p:nvPr/>
        </p:nvSpPr>
        <p:spPr>
          <a:xfrm>
            <a:off x="2404872" y="3337560"/>
            <a:ext cx="2926080" cy="411480"/>
          </a:xfrm>
          <a:prstGeom prst="rect">
            <a:avLst/>
          </a:prstGeom>
          <a:noFill/>
          <a:ln/>
        </p:spPr>
        <p:txBody>
          <a:bodyPr wrap="square" lIns="0" tIns="0" rIns="0" bIns="0" rtlCol="0" anchor="ctr">
            <a:normAutofit/>
          </a:bodyPr>
          <a:lstStyle/>
          <a:p>
            <a:pPr indent="0" marL="0">
              <a:buNone/>
            </a:pPr>
            <a:r>
              <a:rPr lang="en-US" sz="1250" dirty="0">
                <a:solidFill>
                  <a:srgbClr val="333333"/>
                </a:solidFill>
              </a:rPr>
              <a:t>Works well after Scripture, sermon, confession, or pastoral prayer.</a:t>
            </a:r>
            <a:endParaRPr lang="en-US" sz="1250" dirty="0"/>
          </a:p>
        </p:txBody>
      </p:sp>
      <p:sp>
        <p:nvSpPr>
          <p:cNvPr id="15" name="Shape 13"/>
          <p:cNvSpPr/>
          <p:nvPr/>
        </p:nvSpPr>
        <p:spPr>
          <a:xfrm>
            <a:off x="6263640" y="3200400"/>
            <a:ext cx="4983480" cy="914400"/>
          </a:xfrm>
          <a:prstGeom prst="roundRect">
            <a:avLst>
              <a:gd name="adj" fmla="val 5000"/>
            </a:avLst>
          </a:prstGeom>
          <a:solidFill>
            <a:srgbClr val="F7F2E8"/>
          </a:solidFill>
          <a:ln w="12700">
            <a:solidFill>
              <a:srgbClr val="D8A340">
                <a:alpha val="55000"/>
              </a:srgbClr>
            </a:solidFill>
            <a:prstDash val="solid"/>
          </a:ln>
        </p:spPr>
      </p:sp>
      <p:sp>
        <p:nvSpPr>
          <p:cNvPr id="16" name="Text 14"/>
          <p:cNvSpPr/>
          <p:nvPr/>
        </p:nvSpPr>
        <p:spPr>
          <a:xfrm>
            <a:off x="6519672" y="3364992"/>
            <a:ext cx="1325880" cy="237744"/>
          </a:xfrm>
          <a:prstGeom prst="rect">
            <a:avLst/>
          </a:prstGeom>
          <a:noFill/>
          <a:ln/>
        </p:spPr>
        <p:txBody>
          <a:bodyPr wrap="square" lIns="0" tIns="0" rIns="0" bIns="0" rtlCol="0" anchor="ctr"/>
          <a:lstStyle/>
          <a:p>
            <a:pPr indent="0" marL="0">
              <a:buNone/>
            </a:pPr>
            <a:r>
              <a:rPr lang="en-US" sz="1500" b="1" dirty="0">
                <a:solidFill>
                  <a:srgbClr val="1F4B68"/>
                </a:solidFill>
              </a:rPr>
              <a:t>Leadership</a:t>
            </a:r>
            <a:endParaRPr lang="en-US" sz="1500" dirty="0"/>
          </a:p>
        </p:txBody>
      </p:sp>
      <p:sp>
        <p:nvSpPr>
          <p:cNvPr id="17" name="Text 15"/>
          <p:cNvSpPr/>
          <p:nvPr/>
        </p:nvSpPr>
        <p:spPr>
          <a:xfrm>
            <a:off x="7891272" y="3337560"/>
            <a:ext cx="2926080" cy="411480"/>
          </a:xfrm>
          <a:prstGeom prst="rect">
            <a:avLst/>
          </a:prstGeom>
          <a:noFill/>
          <a:ln/>
        </p:spPr>
        <p:txBody>
          <a:bodyPr wrap="square" lIns="0" tIns="0" rIns="0" bIns="0" rtlCol="0" anchor="ctr">
            <a:normAutofit/>
          </a:bodyPr>
          <a:lstStyle/>
          <a:p>
            <a:pPr indent="0" marL="0">
              <a:buNone/>
            </a:pPr>
            <a:r>
              <a:rPr lang="en-US" sz="1250" dirty="0">
                <a:solidFill>
                  <a:srgbClr val="333333"/>
                </a:solidFill>
              </a:rPr>
              <a:t>Encourage clear diction so the congregation can pray the words together.</a:t>
            </a:r>
            <a:endParaRPr lang="en-US" sz="1250" dirty="0"/>
          </a:p>
        </p:txBody>
      </p:sp>
      <p:sp>
        <p:nvSpPr>
          <p:cNvPr id="18" name="Text 16"/>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2.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0"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7178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566928"/>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Teaching Aim</a:t>
            </a:r>
            <a:endParaRPr lang="en-US" sz="3400" dirty="0"/>
          </a:p>
        </p:txBody>
      </p:sp>
      <p:sp>
        <p:nvSpPr>
          <p:cNvPr id="9" name="Text 6"/>
          <p:cNvSpPr/>
          <p:nvPr/>
        </p:nvSpPr>
        <p:spPr>
          <a:xfrm>
            <a:off x="713232" y="1115568"/>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By the end of the session, learners should be able to pray the hymn with biblical understanding.</a:t>
            </a:r>
            <a:endParaRPr lang="en-US" sz="1600" dirty="0"/>
          </a:p>
        </p:txBody>
      </p:sp>
      <p:sp>
        <p:nvSpPr>
          <p:cNvPr id="10" name="Shape 7"/>
          <p:cNvSpPr/>
          <p:nvPr/>
        </p:nvSpPr>
        <p:spPr>
          <a:xfrm>
            <a:off x="822960" y="1965960"/>
            <a:ext cx="731520" cy="594360"/>
          </a:xfrm>
          <a:prstGeom prst="hexagon">
            <a:avLst/>
          </a:prstGeom>
          <a:solidFill>
            <a:srgbClr val="D8A340">
              <a:alpha val="88000"/>
            </a:srgbClr>
          </a:solidFill>
          <a:ln w="12700">
            <a:solidFill>
              <a:srgbClr val="D8A340"/>
            </a:solidFill>
            <a:prstDash val="solid"/>
          </a:ln>
        </p:spPr>
      </p:sp>
      <p:sp>
        <p:nvSpPr>
          <p:cNvPr id="11" name="Shape 8"/>
          <p:cNvSpPr/>
          <p:nvPr/>
        </p:nvSpPr>
        <p:spPr>
          <a:xfrm>
            <a:off x="1691640" y="1920240"/>
            <a:ext cx="4709160" cy="877824"/>
          </a:xfrm>
          <a:prstGeom prst="roundRect">
            <a:avLst>
              <a:gd name="adj" fmla="val 5208"/>
            </a:avLst>
          </a:prstGeom>
          <a:solidFill>
            <a:srgbClr val="12283B"/>
          </a:solidFill>
          <a:ln w="12700">
            <a:solidFill>
              <a:srgbClr val="D8A340">
                <a:alpha val="55000"/>
              </a:srgbClr>
            </a:solidFill>
            <a:prstDash val="solid"/>
          </a:ln>
        </p:spPr>
      </p:sp>
      <p:sp>
        <p:nvSpPr>
          <p:cNvPr id="12" name="Text 9"/>
          <p:cNvSpPr/>
          <p:nvPr/>
        </p:nvSpPr>
        <p:spPr>
          <a:xfrm>
            <a:off x="1938528" y="2011680"/>
            <a:ext cx="1325880" cy="228600"/>
          </a:xfrm>
          <a:prstGeom prst="rect">
            <a:avLst/>
          </a:prstGeom>
          <a:noFill/>
          <a:ln/>
        </p:spPr>
        <p:txBody>
          <a:bodyPr wrap="square" lIns="0" tIns="0" rIns="0" bIns="0" rtlCol="0" anchor="ctr"/>
          <a:lstStyle/>
          <a:p>
            <a:pPr indent="0" marL="0">
              <a:buNone/>
            </a:pPr>
            <a:r>
              <a:rPr lang="en-US" sz="1500" b="1" dirty="0">
                <a:solidFill>
                  <a:srgbClr val="F2D182"/>
                </a:solidFill>
              </a:rPr>
              <a:t>Understand</a:t>
            </a:r>
            <a:endParaRPr lang="en-US" sz="1500" dirty="0"/>
          </a:p>
        </p:txBody>
      </p:sp>
      <p:sp>
        <p:nvSpPr>
          <p:cNvPr id="13" name="Text 10"/>
          <p:cNvSpPr/>
          <p:nvPr/>
        </p:nvSpPr>
        <p:spPr>
          <a:xfrm>
            <a:off x="2971800" y="2011680"/>
            <a:ext cx="3063240" cy="502920"/>
          </a:xfrm>
          <a:prstGeom prst="rect">
            <a:avLst/>
          </a:prstGeom>
          <a:noFill/>
          <a:ln/>
        </p:spPr>
        <p:txBody>
          <a:bodyPr wrap="square" lIns="0" tIns="0" rIns="0" bIns="0" rtlCol="0" anchor="ctr">
            <a:normAutofit/>
          </a:bodyPr>
          <a:lstStyle/>
          <a:p>
            <a:pPr indent="0" marL="0">
              <a:buNone/>
            </a:pPr>
            <a:r>
              <a:rPr lang="en-US" sz="1500" dirty="0">
                <a:solidFill>
                  <a:srgbClr val="F7F2E8"/>
                </a:solidFill>
              </a:rPr>
              <a:t>Christ is refuge, rest, and grace for the needy soul.</a:t>
            </a:r>
            <a:endParaRPr lang="en-US" sz="1500" dirty="0"/>
          </a:p>
        </p:txBody>
      </p:sp>
      <p:sp>
        <p:nvSpPr>
          <p:cNvPr id="14" name="Shape 11"/>
          <p:cNvSpPr/>
          <p:nvPr/>
        </p:nvSpPr>
        <p:spPr>
          <a:xfrm>
            <a:off x="822960" y="3200400"/>
            <a:ext cx="594360" cy="548640"/>
          </a:xfrm>
          <a:prstGeom prst="heart">
            <a:avLst/>
          </a:prstGeom>
          <a:solidFill>
            <a:srgbClr val="D8A340">
              <a:alpha val="88000"/>
            </a:srgbClr>
          </a:solidFill>
          <a:ln w="12700">
            <a:solidFill>
              <a:srgbClr val="D8A340"/>
            </a:solidFill>
            <a:prstDash val="solid"/>
          </a:ln>
        </p:spPr>
      </p:sp>
      <p:sp>
        <p:nvSpPr>
          <p:cNvPr id="15" name="Shape 12"/>
          <p:cNvSpPr/>
          <p:nvPr/>
        </p:nvSpPr>
        <p:spPr>
          <a:xfrm>
            <a:off x="1691640" y="3154680"/>
            <a:ext cx="4709160" cy="877824"/>
          </a:xfrm>
          <a:prstGeom prst="roundRect">
            <a:avLst>
              <a:gd name="adj" fmla="val 5208"/>
            </a:avLst>
          </a:prstGeom>
          <a:solidFill>
            <a:srgbClr val="12283B"/>
          </a:solidFill>
          <a:ln w="12700">
            <a:solidFill>
              <a:srgbClr val="D8A340">
                <a:alpha val="55000"/>
              </a:srgbClr>
            </a:solidFill>
            <a:prstDash val="solid"/>
          </a:ln>
        </p:spPr>
      </p:sp>
      <p:sp>
        <p:nvSpPr>
          <p:cNvPr id="16" name="Text 13"/>
          <p:cNvSpPr/>
          <p:nvPr/>
        </p:nvSpPr>
        <p:spPr>
          <a:xfrm>
            <a:off x="1938528" y="3246120"/>
            <a:ext cx="1325880" cy="228600"/>
          </a:xfrm>
          <a:prstGeom prst="rect">
            <a:avLst/>
          </a:prstGeom>
          <a:noFill/>
          <a:ln/>
        </p:spPr>
        <p:txBody>
          <a:bodyPr wrap="square" lIns="0" tIns="0" rIns="0" bIns="0" rtlCol="0" anchor="ctr"/>
          <a:lstStyle/>
          <a:p>
            <a:pPr indent="0" marL="0">
              <a:buNone/>
            </a:pPr>
            <a:r>
              <a:rPr lang="en-US" sz="1500" b="1" dirty="0">
                <a:solidFill>
                  <a:srgbClr val="F2D182"/>
                </a:solidFill>
              </a:rPr>
              <a:t>Feel</a:t>
            </a:r>
            <a:endParaRPr lang="en-US" sz="1500" dirty="0"/>
          </a:p>
        </p:txBody>
      </p:sp>
      <p:sp>
        <p:nvSpPr>
          <p:cNvPr id="17" name="Text 14"/>
          <p:cNvSpPr/>
          <p:nvPr/>
        </p:nvSpPr>
        <p:spPr>
          <a:xfrm>
            <a:off x="2971800" y="3246120"/>
            <a:ext cx="3063240" cy="502920"/>
          </a:xfrm>
          <a:prstGeom prst="rect">
            <a:avLst/>
          </a:prstGeom>
          <a:noFill/>
          <a:ln/>
        </p:spPr>
        <p:txBody>
          <a:bodyPr wrap="square" lIns="0" tIns="0" rIns="0" bIns="0" rtlCol="0" anchor="ctr">
            <a:normAutofit/>
          </a:bodyPr>
          <a:lstStyle/>
          <a:p>
            <a:pPr indent="0" marL="0">
              <a:buNone/>
            </a:pPr>
            <a:r>
              <a:rPr lang="en-US" sz="1500" dirty="0">
                <a:solidFill>
                  <a:srgbClr val="F7F2E8"/>
                </a:solidFill>
              </a:rPr>
              <a:t>The comfort of being received rather than rejected by the Savior.</a:t>
            </a:r>
            <a:endParaRPr lang="en-US" sz="1500" dirty="0"/>
          </a:p>
        </p:txBody>
      </p:sp>
      <p:sp>
        <p:nvSpPr>
          <p:cNvPr id="18" name="Shape 15"/>
          <p:cNvSpPr/>
          <p:nvPr/>
        </p:nvSpPr>
        <p:spPr>
          <a:xfrm>
            <a:off x="868680" y="4526280"/>
            <a:ext cx="502920" cy="502920"/>
          </a:xfrm>
          <a:prstGeom prst="arc">
            <a:avLst/>
          </a:prstGeom>
          <a:noFill/>
          <a:ln w="12700">
            <a:solidFill>
              <a:srgbClr val="D8A340"/>
            </a:solidFill>
            <a:prstDash val="solid"/>
          </a:ln>
        </p:spPr>
      </p:sp>
      <p:sp>
        <p:nvSpPr>
          <p:cNvPr id="19" name="Shape 16"/>
          <p:cNvSpPr/>
          <p:nvPr/>
        </p:nvSpPr>
        <p:spPr>
          <a:xfrm>
            <a:off x="1124712" y="5001768"/>
            <a:ext cx="0" cy="685800"/>
          </a:xfrm>
          <a:prstGeom prst="line">
            <a:avLst/>
          </a:prstGeom>
          <a:noFill/>
          <a:ln w="12700">
            <a:solidFill>
              <a:srgbClr val="D8A340"/>
            </a:solidFill>
            <a:prstDash val="solid"/>
          </a:ln>
        </p:spPr>
      </p:sp>
      <p:sp>
        <p:nvSpPr>
          <p:cNvPr id="20" name="Shape 17"/>
          <p:cNvSpPr/>
          <p:nvPr/>
        </p:nvSpPr>
        <p:spPr>
          <a:xfrm>
            <a:off x="932688" y="5440680"/>
            <a:ext cx="411480" cy="0"/>
          </a:xfrm>
          <a:prstGeom prst="line">
            <a:avLst/>
          </a:prstGeom>
          <a:noFill/>
          <a:ln w="12700">
            <a:solidFill>
              <a:srgbClr val="D8A340"/>
            </a:solidFill>
            <a:prstDash val="solid"/>
          </a:ln>
        </p:spPr>
      </p:sp>
      <p:sp>
        <p:nvSpPr>
          <p:cNvPr id="21" name="Shape 18"/>
          <p:cNvSpPr/>
          <p:nvPr/>
        </p:nvSpPr>
        <p:spPr>
          <a:xfrm>
            <a:off x="1691640" y="4389120"/>
            <a:ext cx="4709160" cy="877824"/>
          </a:xfrm>
          <a:prstGeom prst="roundRect">
            <a:avLst>
              <a:gd name="adj" fmla="val 5208"/>
            </a:avLst>
          </a:prstGeom>
          <a:solidFill>
            <a:srgbClr val="12283B"/>
          </a:solidFill>
          <a:ln w="12700">
            <a:solidFill>
              <a:srgbClr val="D8A340">
                <a:alpha val="55000"/>
              </a:srgbClr>
            </a:solidFill>
            <a:prstDash val="solid"/>
          </a:ln>
        </p:spPr>
      </p:sp>
      <p:sp>
        <p:nvSpPr>
          <p:cNvPr id="22" name="Text 19"/>
          <p:cNvSpPr/>
          <p:nvPr/>
        </p:nvSpPr>
        <p:spPr>
          <a:xfrm>
            <a:off x="1938528" y="4480560"/>
            <a:ext cx="1325880" cy="228600"/>
          </a:xfrm>
          <a:prstGeom prst="rect">
            <a:avLst/>
          </a:prstGeom>
          <a:noFill/>
          <a:ln/>
        </p:spPr>
        <p:txBody>
          <a:bodyPr wrap="square" lIns="0" tIns="0" rIns="0" bIns="0" rtlCol="0" anchor="ctr"/>
          <a:lstStyle/>
          <a:p>
            <a:pPr indent="0" marL="0">
              <a:buNone/>
            </a:pPr>
            <a:r>
              <a:rPr lang="en-US" sz="1500" b="1" dirty="0">
                <a:solidFill>
                  <a:srgbClr val="F2D182"/>
                </a:solidFill>
              </a:rPr>
              <a:t>Practice</a:t>
            </a:r>
            <a:endParaRPr lang="en-US" sz="1500" dirty="0"/>
          </a:p>
        </p:txBody>
      </p:sp>
      <p:sp>
        <p:nvSpPr>
          <p:cNvPr id="23" name="Text 20"/>
          <p:cNvSpPr/>
          <p:nvPr/>
        </p:nvSpPr>
        <p:spPr>
          <a:xfrm>
            <a:off x="2971800" y="4480560"/>
            <a:ext cx="3063240" cy="502920"/>
          </a:xfrm>
          <a:prstGeom prst="rect">
            <a:avLst/>
          </a:prstGeom>
          <a:noFill/>
          <a:ln/>
        </p:spPr>
        <p:txBody>
          <a:bodyPr wrap="square" lIns="0" tIns="0" rIns="0" bIns="0" rtlCol="0" anchor="ctr">
            <a:normAutofit/>
          </a:bodyPr>
          <a:lstStyle/>
          <a:p>
            <a:pPr indent="0" marL="0">
              <a:buNone/>
            </a:pPr>
            <a:r>
              <a:rPr lang="en-US" sz="1500" dirty="0">
                <a:solidFill>
                  <a:srgbClr val="F7F2E8"/>
                </a:solidFill>
              </a:rPr>
              <a:t>Turning fear, temptation, and sorrow into honest prayer.</a:t>
            </a:r>
            <a:endParaRPr lang="en-US" sz="1500" dirty="0"/>
          </a:p>
        </p:txBody>
      </p:sp>
      <p:sp>
        <p:nvSpPr>
          <p:cNvPr id="24" name="Text 21"/>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5.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0"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7178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548640"/>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Teaching Questions</a:t>
            </a:r>
            <a:endParaRPr lang="en-US" sz="3400" dirty="0"/>
          </a:p>
        </p:txBody>
      </p:sp>
      <p:sp>
        <p:nvSpPr>
          <p:cNvPr id="9" name="Text 6"/>
          <p:cNvSpPr/>
          <p:nvPr/>
        </p:nvSpPr>
        <p:spPr>
          <a:xfrm>
            <a:off x="713232" y="1078992"/>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Move the class from observation to prayerful response.</a:t>
            </a:r>
            <a:endParaRPr lang="en-US" sz="1600" dirty="0"/>
          </a:p>
        </p:txBody>
      </p:sp>
      <p:sp>
        <p:nvSpPr>
          <p:cNvPr id="10" name="Text 7"/>
          <p:cNvSpPr/>
          <p:nvPr/>
        </p:nvSpPr>
        <p:spPr>
          <a:xfrm>
            <a:off x="822960" y="1691640"/>
            <a:ext cx="6126480" cy="3977640"/>
          </a:xfrm>
          <a:prstGeom prst="rect">
            <a:avLst/>
          </a:prstGeom>
          <a:noFill/>
          <a:ln/>
        </p:spPr>
        <p:txBody>
          <a:bodyPr wrap="square" lIns="762" tIns="762" rIns="762" bIns="762" rtlCol="0" anchor="ctr">
            <a:normAutofit/>
          </a:bodyPr>
          <a:lstStyle/>
          <a:p>
            <a:pPr indent="0" marL="0">
              <a:buNone/>
            </a:pPr>
            <a:r>
              <a:rPr lang="en-US" sz="1750" dirty="0">
                <a:solidFill>
                  <a:srgbClr val="F7F2E8"/>
                </a:solidFill>
                <a:latin typeface="Aptos" pitchFamily="34" charset="0"/>
                <a:ea typeface="Aptos" pitchFamily="34" charset="-122"/>
                <a:cs typeface="Aptos" pitchFamily="34" charset="-120"/>
              </a:rPr>
              <a:t>• How does the hymn portray Christ as refuge and Savior?</a:t>
            </a:r>
            <a:endParaRPr lang="en-US" sz="1750" dirty="0"/>
          </a:p>
          <a:p>
            <a:pPr indent="0" marL="0">
              <a:buNone/>
            </a:pPr>
            <a:r>
              <a:rPr lang="en-US" sz="1750" dirty="0">
                <a:solidFill>
                  <a:srgbClr val="F7F2E8"/>
                </a:solidFill>
                <a:latin typeface="Aptos" pitchFamily="34" charset="0"/>
                <a:ea typeface="Aptos" pitchFamily="34" charset="-122"/>
                <a:cs typeface="Aptos" pitchFamily="34" charset="-120"/>
              </a:rPr>
              <a:t>• Which biblical images of shelter, rock, rest, and anchor help explain the hymn?</a:t>
            </a:r>
            <a:endParaRPr lang="en-US" sz="1750" dirty="0"/>
          </a:p>
          <a:p>
            <a:pPr indent="0" marL="0">
              <a:buNone/>
            </a:pPr>
            <a:r>
              <a:rPr lang="en-US" sz="1750" dirty="0">
                <a:solidFill>
                  <a:srgbClr val="F7F2E8"/>
                </a:solidFill>
                <a:latin typeface="Aptos" pitchFamily="34" charset="0"/>
                <a:ea typeface="Aptos" pitchFamily="34" charset="-122"/>
                <a:cs typeface="Aptos" pitchFamily="34" charset="-120"/>
              </a:rPr>
              <a:t>• Why does the hymn’s confidence rest in Christ’s grace rather than human merit?</a:t>
            </a:r>
            <a:endParaRPr lang="en-US" sz="1750" dirty="0"/>
          </a:p>
          <a:p>
            <a:pPr indent="0" marL="0">
              <a:buNone/>
            </a:pPr>
            <a:r>
              <a:rPr lang="en-US" sz="1750" dirty="0">
                <a:solidFill>
                  <a:srgbClr val="F7F2E8"/>
                </a:solidFill>
                <a:latin typeface="Aptos" pitchFamily="34" charset="0"/>
                <a:ea typeface="Aptos" pitchFamily="34" charset="-122"/>
                <a:cs typeface="Aptos" pitchFamily="34" charset="-120"/>
              </a:rPr>
              <a:t>• How can hymns become prayers during temptation, grief, or fear?</a:t>
            </a:r>
            <a:endParaRPr lang="en-US" sz="1750" dirty="0"/>
          </a:p>
          <a:p>
            <a:pPr indent="0" marL="0">
              <a:buNone/>
            </a:pPr>
            <a:r>
              <a:rPr lang="en-US" sz="1750" dirty="0">
                <a:solidFill>
                  <a:srgbClr val="F7F2E8"/>
                </a:solidFill>
                <a:latin typeface="Aptos" pitchFamily="34" charset="0"/>
                <a:ea typeface="Aptos" pitchFamily="34" charset="-122"/>
                <a:cs typeface="Aptos" pitchFamily="34" charset="-120"/>
              </a:rPr>
              <a:t>• How does the tune shape the way the congregation experiences the hymn?</a:t>
            </a:r>
            <a:endParaRPr lang="en-US" sz="1750" dirty="0"/>
          </a:p>
        </p:txBody>
      </p:sp>
      <p:sp>
        <p:nvSpPr>
          <p:cNvPr id="11" name="Text 8"/>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0263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02637"/>
          </a:solidFill>
          <a:ln w="12700">
            <a:solidFill>
              <a:srgbClr val="102637">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sp>
        <p:nvSpPr>
          <p:cNvPr id="4" name="Text 2"/>
          <p:cNvSpPr/>
          <p:nvPr/>
        </p:nvSpPr>
        <p:spPr>
          <a:xfrm>
            <a:off x="685800" y="530352"/>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Application: Turning to Christ</a:t>
            </a:r>
            <a:endParaRPr lang="en-US" sz="3400" dirty="0"/>
          </a:p>
        </p:txBody>
      </p:sp>
      <p:sp>
        <p:nvSpPr>
          <p:cNvPr id="5" name="Text 3"/>
          <p:cNvSpPr/>
          <p:nvPr/>
        </p:nvSpPr>
        <p:spPr>
          <a:xfrm>
            <a:off x="713232" y="1078992"/>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A simple pattern for the week ahead.</a:t>
            </a:r>
            <a:endParaRPr lang="en-US" sz="1600" dirty="0"/>
          </a:p>
        </p:txBody>
      </p:sp>
      <p:sp>
        <p:nvSpPr>
          <p:cNvPr id="6" name="Shape 4"/>
          <p:cNvSpPr/>
          <p:nvPr/>
        </p:nvSpPr>
        <p:spPr>
          <a:xfrm>
            <a:off x="777240" y="1828800"/>
            <a:ext cx="4983480" cy="987552"/>
          </a:xfrm>
          <a:prstGeom prst="roundRect">
            <a:avLst>
              <a:gd name="adj" fmla="val 4630"/>
            </a:avLst>
          </a:prstGeom>
          <a:solidFill>
            <a:srgbClr val="F7F2E8"/>
          </a:solidFill>
          <a:ln w="12700">
            <a:solidFill>
              <a:srgbClr val="D8A340">
                <a:alpha val="55000"/>
              </a:srgbClr>
            </a:solidFill>
            <a:prstDash val="solid"/>
          </a:ln>
        </p:spPr>
      </p:sp>
      <p:sp>
        <p:nvSpPr>
          <p:cNvPr id="7" name="Text 5"/>
          <p:cNvSpPr/>
          <p:nvPr/>
        </p:nvSpPr>
        <p:spPr>
          <a:xfrm>
            <a:off x="1051560" y="1993392"/>
            <a:ext cx="4389120" cy="228600"/>
          </a:xfrm>
          <a:prstGeom prst="rect">
            <a:avLst/>
          </a:prstGeom>
          <a:noFill/>
          <a:ln/>
        </p:spPr>
        <p:txBody>
          <a:bodyPr wrap="square" lIns="0" tIns="0" rIns="0" bIns="0" rtlCol="0" anchor="ctr"/>
          <a:lstStyle/>
          <a:p>
            <a:pPr indent="0" marL="0">
              <a:buNone/>
            </a:pPr>
            <a:r>
              <a:rPr lang="en-US" sz="1550" b="1" dirty="0">
                <a:solidFill>
                  <a:srgbClr val="1F4B68"/>
                </a:solidFill>
              </a:rPr>
              <a:t>Name the storm</a:t>
            </a:r>
            <a:endParaRPr lang="en-US" sz="1550" dirty="0"/>
          </a:p>
        </p:txBody>
      </p:sp>
      <p:sp>
        <p:nvSpPr>
          <p:cNvPr id="8" name="Text 6"/>
          <p:cNvSpPr/>
          <p:nvPr/>
        </p:nvSpPr>
        <p:spPr>
          <a:xfrm>
            <a:off x="1051560" y="2331720"/>
            <a:ext cx="4389120" cy="310896"/>
          </a:xfrm>
          <a:prstGeom prst="rect">
            <a:avLst/>
          </a:prstGeom>
          <a:noFill/>
          <a:ln/>
        </p:spPr>
        <p:txBody>
          <a:bodyPr wrap="square" lIns="0" tIns="0" rIns="0" bIns="0" rtlCol="0" anchor="ctr">
            <a:normAutofit/>
          </a:bodyPr>
          <a:lstStyle/>
          <a:p>
            <a:pPr indent="0" marL="0">
              <a:buNone/>
            </a:pPr>
            <a:r>
              <a:rPr lang="en-US" sz="1240" dirty="0">
                <a:solidFill>
                  <a:srgbClr val="333333"/>
                </a:solidFill>
              </a:rPr>
              <a:t>Be honest before God about fear, grief, temptation, or weakness.</a:t>
            </a:r>
            <a:endParaRPr lang="en-US" sz="1240" dirty="0"/>
          </a:p>
        </p:txBody>
      </p:sp>
      <p:sp>
        <p:nvSpPr>
          <p:cNvPr id="9" name="Shape 7"/>
          <p:cNvSpPr/>
          <p:nvPr/>
        </p:nvSpPr>
        <p:spPr>
          <a:xfrm>
            <a:off x="6263640" y="1828800"/>
            <a:ext cx="4983480" cy="987552"/>
          </a:xfrm>
          <a:prstGeom prst="roundRect">
            <a:avLst>
              <a:gd name="adj" fmla="val 4630"/>
            </a:avLst>
          </a:prstGeom>
          <a:solidFill>
            <a:srgbClr val="F7F2E8"/>
          </a:solidFill>
          <a:ln w="12700">
            <a:solidFill>
              <a:srgbClr val="D8A340">
                <a:alpha val="55000"/>
              </a:srgbClr>
            </a:solidFill>
            <a:prstDash val="solid"/>
          </a:ln>
        </p:spPr>
      </p:sp>
      <p:sp>
        <p:nvSpPr>
          <p:cNvPr id="10" name="Text 8"/>
          <p:cNvSpPr/>
          <p:nvPr/>
        </p:nvSpPr>
        <p:spPr>
          <a:xfrm>
            <a:off x="6537960" y="1993392"/>
            <a:ext cx="4389120" cy="228600"/>
          </a:xfrm>
          <a:prstGeom prst="rect">
            <a:avLst/>
          </a:prstGeom>
          <a:noFill/>
          <a:ln/>
        </p:spPr>
        <p:txBody>
          <a:bodyPr wrap="square" lIns="0" tIns="0" rIns="0" bIns="0" rtlCol="0" anchor="ctr"/>
          <a:lstStyle/>
          <a:p>
            <a:pPr indent="0" marL="0">
              <a:buNone/>
            </a:pPr>
            <a:r>
              <a:rPr lang="en-US" sz="1550" b="1" dirty="0">
                <a:solidFill>
                  <a:srgbClr val="1F4B68"/>
                </a:solidFill>
              </a:rPr>
              <a:t>Seek the refuge</a:t>
            </a:r>
            <a:endParaRPr lang="en-US" sz="1550" dirty="0"/>
          </a:p>
        </p:txBody>
      </p:sp>
      <p:sp>
        <p:nvSpPr>
          <p:cNvPr id="11" name="Text 9"/>
          <p:cNvSpPr/>
          <p:nvPr/>
        </p:nvSpPr>
        <p:spPr>
          <a:xfrm>
            <a:off x="6537960" y="2331720"/>
            <a:ext cx="4389120" cy="310896"/>
          </a:xfrm>
          <a:prstGeom prst="rect">
            <a:avLst/>
          </a:prstGeom>
          <a:noFill/>
          <a:ln/>
        </p:spPr>
        <p:txBody>
          <a:bodyPr wrap="square" lIns="0" tIns="0" rIns="0" bIns="0" rtlCol="0" anchor="ctr">
            <a:normAutofit/>
          </a:bodyPr>
          <a:lstStyle/>
          <a:p>
            <a:pPr indent="0" marL="0">
              <a:buNone/>
            </a:pPr>
            <a:r>
              <a:rPr lang="en-US" sz="1240" dirty="0">
                <a:solidFill>
                  <a:srgbClr val="333333"/>
                </a:solidFill>
              </a:rPr>
              <a:t>Pray Psalm 61: “Lead me to the rock that is higher than I.”</a:t>
            </a:r>
            <a:endParaRPr lang="en-US" sz="1240" dirty="0"/>
          </a:p>
        </p:txBody>
      </p:sp>
      <p:sp>
        <p:nvSpPr>
          <p:cNvPr id="12" name="Shape 10"/>
          <p:cNvSpPr/>
          <p:nvPr/>
        </p:nvSpPr>
        <p:spPr>
          <a:xfrm>
            <a:off x="777240" y="3246120"/>
            <a:ext cx="4983480" cy="987552"/>
          </a:xfrm>
          <a:prstGeom prst="roundRect">
            <a:avLst>
              <a:gd name="adj" fmla="val 4630"/>
            </a:avLst>
          </a:prstGeom>
          <a:solidFill>
            <a:srgbClr val="F7F2E8"/>
          </a:solidFill>
          <a:ln w="12700">
            <a:solidFill>
              <a:srgbClr val="D8A340">
                <a:alpha val="55000"/>
              </a:srgbClr>
            </a:solidFill>
            <a:prstDash val="solid"/>
          </a:ln>
        </p:spPr>
      </p:sp>
      <p:sp>
        <p:nvSpPr>
          <p:cNvPr id="13" name="Text 11"/>
          <p:cNvSpPr/>
          <p:nvPr/>
        </p:nvSpPr>
        <p:spPr>
          <a:xfrm>
            <a:off x="1051560" y="3410712"/>
            <a:ext cx="4389120" cy="228600"/>
          </a:xfrm>
          <a:prstGeom prst="rect">
            <a:avLst/>
          </a:prstGeom>
          <a:noFill/>
          <a:ln/>
        </p:spPr>
        <p:txBody>
          <a:bodyPr wrap="square" lIns="0" tIns="0" rIns="0" bIns="0" rtlCol="0" anchor="ctr"/>
          <a:lstStyle/>
          <a:p>
            <a:pPr indent="0" marL="0">
              <a:buNone/>
            </a:pPr>
            <a:r>
              <a:rPr lang="en-US" sz="1550" b="1" dirty="0">
                <a:solidFill>
                  <a:srgbClr val="1F4B68"/>
                </a:solidFill>
              </a:rPr>
              <a:t>Receive the welcome</a:t>
            </a:r>
            <a:endParaRPr lang="en-US" sz="1550" dirty="0"/>
          </a:p>
        </p:txBody>
      </p:sp>
      <p:sp>
        <p:nvSpPr>
          <p:cNvPr id="14" name="Text 12"/>
          <p:cNvSpPr/>
          <p:nvPr/>
        </p:nvSpPr>
        <p:spPr>
          <a:xfrm>
            <a:off x="1051560" y="3749040"/>
            <a:ext cx="4389120" cy="310896"/>
          </a:xfrm>
          <a:prstGeom prst="rect">
            <a:avLst/>
          </a:prstGeom>
          <a:noFill/>
          <a:ln/>
        </p:spPr>
        <p:txBody>
          <a:bodyPr wrap="square" lIns="0" tIns="0" rIns="0" bIns="0" rtlCol="0" anchor="ctr">
            <a:normAutofit/>
          </a:bodyPr>
          <a:lstStyle/>
          <a:p>
            <a:pPr indent="0" marL="0">
              <a:buNone/>
            </a:pPr>
            <a:r>
              <a:rPr lang="en-US" sz="1240" dirty="0">
                <a:solidFill>
                  <a:srgbClr val="333333"/>
                </a:solidFill>
              </a:rPr>
              <a:t>Remember John 6:37: Christ receives those who come to him.</a:t>
            </a:r>
            <a:endParaRPr lang="en-US" sz="1240" dirty="0"/>
          </a:p>
        </p:txBody>
      </p:sp>
      <p:sp>
        <p:nvSpPr>
          <p:cNvPr id="15" name="Shape 13"/>
          <p:cNvSpPr/>
          <p:nvPr/>
        </p:nvSpPr>
        <p:spPr>
          <a:xfrm>
            <a:off x="6263640" y="3246120"/>
            <a:ext cx="4983480" cy="987552"/>
          </a:xfrm>
          <a:prstGeom prst="roundRect">
            <a:avLst>
              <a:gd name="adj" fmla="val 4630"/>
            </a:avLst>
          </a:prstGeom>
          <a:solidFill>
            <a:srgbClr val="F7F2E8"/>
          </a:solidFill>
          <a:ln w="12700">
            <a:solidFill>
              <a:srgbClr val="D8A340">
                <a:alpha val="55000"/>
              </a:srgbClr>
            </a:solidFill>
            <a:prstDash val="solid"/>
          </a:ln>
        </p:spPr>
      </p:sp>
      <p:sp>
        <p:nvSpPr>
          <p:cNvPr id="16" name="Text 14"/>
          <p:cNvSpPr/>
          <p:nvPr/>
        </p:nvSpPr>
        <p:spPr>
          <a:xfrm>
            <a:off x="6537960" y="3410712"/>
            <a:ext cx="4389120" cy="228600"/>
          </a:xfrm>
          <a:prstGeom prst="rect">
            <a:avLst/>
          </a:prstGeom>
          <a:noFill/>
          <a:ln/>
        </p:spPr>
        <p:txBody>
          <a:bodyPr wrap="square" lIns="0" tIns="0" rIns="0" bIns="0" rtlCol="0" anchor="ctr"/>
          <a:lstStyle/>
          <a:p>
            <a:pPr indent="0" marL="0">
              <a:buNone/>
            </a:pPr>
            <a:r>
              <a:rPr lang="en-US" sz="1550" b="1" dirty="0">
                <a:solidFill>
                  <a:srgbClr val="1F4B68"/>
                </a:solidFill>
              </a:rPr>
              <a:t>Carry the comfort</a:t>
            </a:r>
            <a:endParaRPr lang="en-US" sz="1550" dirty="0"/>
          </a:p>
        </p:txBody>
      </p:sp>
      <p:sp>
        <p:nvSpPr>
          <p:cNvPr id="17" name="Text 15"/>
          <p:cNvSpPr/>
          <p:nvPr/>
        </p:nvSpPr>
        <p:spPr>
          <a:xfrm>
            <a:off x="6537960" y="3749040"/>
            <a:ext cx="4389120" cy="310896"/>
          </a:xfrm>
          <a:prstGeom prst="rect">
            <a:avLst/>
          </a:prstGeom>
          <a:noFill/>
          <a:ln/>
        </p:spPr>
        <p:txBody>
          <a:bodyPr wrap="square" lIns="0" tIns="0" rIns="0" bIns="0" rtlCol="0" anchor="ctr">
            <a:normAutofit/>
          </a:bodyPr>
          <a:lstStyle/>
          <a:p>
            <a:pPr indent="0" marL="0">
              <a:buNone/>
            </a:pPr>
            <a:r>
              <a:rPr lang="en-US" sz="1240" dirty="0">
                <a:solidFill>
                  <a:srgbClr val="333333"/>
                </a:solidFill>
              </a:rPr>
              <a:t>Become a gentle witness of Christ’s refuge to someone else.</a:t>
            </a:r>
            <a:endParaRPr lang="en-US" sz="1240" dirty="0"/>
          </a:p>
        </p:txBody>
      </p:sp>
      <p:sp>
        <p:nvSpPr>
          <p:cNvPr id="18" name="Text 16"/>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3.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4965192"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4892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530352"/>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Suggested Lesson Flow: 30 Minutes</a:t>
            </a:r>
            <a:endParaRPr lang="en-US" sz="3400" dirty="0"/>
          </a:p>
        </p:txBody>
      </p:sp>
      <p:sp>
        <p:nvSpPr>
          <p:cNvPr id="9" name="Text 6"/>
          <p:cNvSpPr/>
          <p:nvPr/>
        </p:nvSpPr>
        <p:spPr>
          <a:xfrm>
            <a:off x="713232" y="1078992"/>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A concise plan for Sunday school or small group use.</a:t>
            </a:r>
            <a:endParaRPr lang="en-US" sz="1600" dirty="0"/>
          </a:p>
        </p:txBody>
      </p:sp>
      <p:sp>
        <p:nvSpPr>
          <p:cNvPr id="10" name="Text 7"/>
          <p:cNvSpPr/>
          <p:nvPr/>
        </p:nvSpPr>
        <p:spPr>
          <a:xfrm>
            <a:off x="5486400" y="1737360"/>
            <a:ext cx="5669280" cy="3383280"/>
          </a:xfrm>
          <a:prstGeom prst="rect">
            <a:avLst/>
          </a:prstGeom>
          <a:noFill/>
          <a:ln/>
        </p:spPr>
        <p:txBody>
          <a:bodyPr wrap="square" lIns="762" tIns="762" rIns="762" bIns="762" rtlCol="0" anchor="ctr">
            <a:normAutofit/>
          </a:bodyPr>
          <a:lstStyle/>
          <a:p>
            <a:pPr indent="0" marL="0">
              <a:buNone/>
            </a:pPr>
            <a:r>
              <a:rPr lang="en-US" sz="1800" dirty="0">
                <a:solidFill>
                  <a:srgbClr val="F7F2E8"/>
                </a:solidFill>
                <a:latin typeface="Aptos" pitchFamily="34" charset="0"/>
                <a:ea typeface="Aptos" pitchFamily="34" charset="-122"/>
                <a:cs typeface="Aptos" pitchFamily="34" charset="-120"/>
              </a:rPr>
              <a:t>• 5 min - Read Psalm 61:2-4 and introduce the hymn’s setting.</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7 min - Explain Christ as refuge, rest, grace, and anchor.</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8 min - Walk through the hymn’s movement in prose.</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7 min - Discuss two application questions.</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3 min - Close with prayer and quiet reflection.</a:t>
            </a:r>
            <a:endParaRPr lang="en-US" sz="1800" dirty="0"/>
          </a:p>
        </p:txBody>
      </p:sp>
      <p:sp>
        <p:nvSpPr>
          <p:cNvPr id="11" name="Text 8"/>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F2535"/>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F2535"/>
          </a:solidFill>
          <a:ln w="12700">
            <a:solidFill>
              <a:srgbClr val="0F2535">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sp>
        <p:nvSpPr>
          <p:cNvPr id="4" name="Text 2"/>
          <p:cNvSpPr/>
          <p:nvPr/>
        </p:nvSpPr>
        <p:spPr>
          <a:xfrm>
            <a:off x="685800" y="530352"/>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Suggested Lesson Flow: 60 Minutes</a:t>
            </a:r>
            <a:endParaRPr lang="en-US" sz="3400" dirty="0"/>
          </a:p>
        </p:txBody>
      </p:sp>
      <p:sp>
        <p:nvSpPr>
          <p:cNvPr id="5" name="Text 3"/>
          <p:cNvSpPr/>
          <p:nvPr/>
        </p:nvSpPr>
        <p:spPr>
          <a:xfrm>
            <a:off x="713232" y="1078992"/>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A fuller teaching plan for deeper study.</a:t>
            </a:r>
            <a:endParaRPr lang="en-US" sz="1600" dirty="0"/>
          </a:p>
        </p:txBody>
      </p:sp>
      <p:sp>
        <p:nvSpPr>
          <p:cNvPr id="6" name="Text 4"/>
          <p:cNvSpPr/>
          <p:nvPr/>
        </p:nvSpPr>
        <p:spPr>
          <a:xfrm>
            <a:off x="868680" y="1691640"/>
            <a:ext cx="10332720" cy="4023360"/>
          </a:xfrm>
          <a:prstGeom prst="rect">
            <a:avLst/>
          </a:prstGeom>
          <a:noFill/>
          <a:ln/>
        </p:spPr>
        <p:txBody>
          <a:bodyPr wrap="square" lIns="762" tIns="762" rIns="762" bIns="762" rtlCol="0" anchor="ctr">
            <a:normAutofit/>
          </a:bodyPr>
          <a:lstStyle/>
          <a:p>
            <a:pPr indent="0" marL="0">
              <a:buNone/>
            </a:pPr>
            <a:r>
              <a:rPr lang="en-US" sz="1800" dirty="0">
                <a:solidFill>
                  <a:srgbClr val="F7F2E8"/>
                </a:solidFill>
                <a:latin typeface="Aptos" pitchFamily="34" charset="0"/>
                <a:ea typeface="Aptos" pitchFamily="34" charset="-122"/>
                <a:cs typeface="Aptos" pitchFamily="34" charset="-120"/>
              </a:rPr>
              <a:t>• 10 min - Opening story or pastoral scenario, then Psalm 46:1 and Psalm 61:2-4.</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12 min - Historical background and tune discussion.</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15 min - Hymn movement: danger, need, grace, hope.</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10 min - Scripture comparison: Matthew 11, John 6, Hebrews 6.</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8 min - Group application and pastoral care implications.</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5 min - Closing prayer and response.</a:t>
            </a:r>
            <a:endParaRPr lang="en-US" sz="1800" dirty="0"/>
          </a:p>
        </p:txBody>
      </p:sp>
      <p:sp>
        <p:nvSpPr>
          <p:cNvPr id="7" name="Text 5"/>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mnt/data/jesus_lover_work/visual_5.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5000"/>
            </a:srgbClr>
          </a:solidFill>
          <a:ln w="12700">
            <a:solidFill>
              <a:srgbClr val="000000">
                <a:alpha val="0"/>
              </a:srgbClr>
            </a:solidFill>
            <a:prstDash val="solid"/>
          </a:ln>
        </p:spPr>
      </p:sp>
      <p:sp>
        <p:nvSpPr>
          <p:cNvPr id="4" name="Shape 1"/>
          <p:cNvSpPr/>
          <p:nvPr/>
        </p:nvSpPr>
        <p:spPr>
          <a:xfrm>
            <a:off x="1005840" y="777240"/>
            <a:ext cx="10149840" cy="5394960"/>
          </a:xfrm>
          <a:prstGeom prst="rect">
            <a:avLst/>
          </a:prstGeom>
          <a:solidFill>
            <a:srgbClr val="000000">
              <a:alpha val="58000"/>
            </a:srgbClr>
          </a:solidFill>
          <a:ln w="12700">
            <a:solidFill>
              <a:srgbClr val="D8A340">
                <a:alpha val="55000"/>
              </a:srgbClr>
            </a:solidFill>
            <a:prstDash val="solid"/>
          </a:ln>
        </p:spPr>
      </p:sp>
      <p:sp>
        <p:nvSpPr>
          <p:cNvPr id="5" name="Text 2"/>
          <p:cNvSpPr/>
          <p:nvPr/>
        </p:nvSpPr>
        <p:spPr>
          <a:xfrm>
            <a:off x="1325880" y="1298448"/>
            <a:ext cx="9601200" cy="502920"/>
          </a:xfrm>
          <a:prstGeom prst="rect">
            <a:avLst/>
          </a:prstGeom>
          <a:noFill/>
          <a:ln/>
        </p:spPr>
        <p:txBody>
          <a:bodyPr wrap="square" lIns="0" tIns="0" rIns="0" bIns="0" rtlCol="0" anchor="ctr">
            <a:normAutofit/>
          </a:bodyPr>
          <a:lstStyle/>
          <a:p>
            <a:pPr algn="ctr" indent="0" marL="0">
              <a:buNone/>
            </a:pPr>
            <a:r>
              <a:rPr lang="en-US" sz="3400" b="1" dirty="0">
                <a:solidFill>
                  <a:srgbClr val="F7F2E8"/>
                </a:solidFill>
              </a:rPr>
              <a:t>Closing Summary and Prayer</a:t>
            </a:r>
            <a:endParaRPr lang="en-US" sz="3400" dirty="0"/>
          </a:p>
        </p:txBody>
      </p:sp>
      <p:sp>
        <p:nvSpPr>
          <p:cNvPr id="6" name="Text 3"/>
          <p:cNvSpPr/>
          <p:nvPr/>
        </p:nvSpPr>
        <p:spPr>
          <a:xfrm>
            <a:off x="1645920" y="2148840"/>
            <a:ext cx="8961120" cy="731520"/>
          </a:xfrm>
          <a:prstGeom prst="rect">
            <a:avLst/>
          </a:prstGeom>
          <a:noFill/>
          <a:ln/>
        </p:spPr>
        <p:txBody>
          <a:bodyPr wrap="square" lIns="0" tIns="0" rIns="0" bIns="0" rtlCol="0" anchor="ctr">
            <a:normAutofit/>
          </a:bodyPr>
          <a:lstStyle/>
          <a:p>
            <a:pPr algn="ctr" indent="0" marL="0">
              <a:buNone/>
            </a:pPr>
            <a:r>
              <a:rPr lang="en-US" sz="2100" b="1" dirty="0">
                <a:solidFill>
                  <a:srgbClr val="F2D182"/>
                </a:solidFill>
              </a:rPr>
              <a:t>Christ is refuge for the frightened, grace for the guilty, rest for the weary, and hope for the storm-tossed soul.</a:t>
            </a:r>
            <a:endParaRPr lang="en-US" sz="2100" dirty="0"/>
          </a:p>
        </p:txBody>
      </p:sp>
      <p:sp>
        <p:nvSpPr>
          <p:cNvPr id="7" name="Text 4"/>
          <p:cNvSpPr/>
          <p:nvPr/>
        </p:nvSpPr>
        <p:spPr>
          <a:xfrm>
            <a:off x="1828800" y="3429000"/>
            <a:ext cx="8549640" cy="960120"/>
          </a:xfrm>
          <a:prstGeom prst="rect">
            <a:avLst/>
          </a:prstGeom>
          <a:noFill/>
          <a:ln/>
        </p:spPr>
        <p:txBody>
          <a:bodyPr wrap="square" lIns="635" tIns="635" rIns="635" bIns="635" rtlCol="0" anchor="ctr">
            <a:normAutofit/>
          </a:bodyPr>
          <a:lstStyle/>
          <a:p>
            <a:pPr algn="ctr" indent="0" marL="0">
              <a:buNone/>
            </a:pPr>
            <a:r>
              <a:rPr lang="en-US" sz="1750" dirty="0">
                <a:solidFill>
                  <a:srgbClr val="F7F2E8"/>
                </a:solidFill>
              </a:rPr>
              <a:t>Lord Jesus Christ, receive us in our weakness. Lead us to the Rock higher than ourselves. Shelter the anxious, steady the tempted, comfort the grieving, and anchor our hope in your faithful mercy. Amen.</a:t>
            </a:r>
            <a:endParaRPr lang="en-US" sz="1750" dirty="0"/>
          </a:p>
        </p:txBody>
      </p:sp>
      <p:sp>
        <p:nvSpPr>
          <p:cNvPr id="8" name="Text 5"/>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0263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02637"/>
          </a:solidFill>
          <a:ln w="12700">
            <a:solidFill>
              <a:srgbClr val="102637">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sp>
        <p:nvSpPr>
          <p:cNvPr id="4" name="Shape 2"/>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5" name="Text 3"/>
          <p:cNvSpPr/>
          <p:nvPr/>
        </p:nvSpPr>
        <p:spPr>
          <a:xfrm>
            <a:off x="822960" y="1143000"/>
            <a:ext cx="10515600" cy="640080"/>
          </a:xfrm>
          <a:prstGeom prst="rect">
            <a:avLst/>
          </a:prstGeom>
          <a:noFill/>
          <a:ln/>
        </p:spPr>
        <p:txBody>
          <a:bodyPr wrap="square" lIns="0" tIns="0" rIns="0" bIns="0" rtlCol="0" anchor="ctr"/>
          <a:lstStyle/>
          <a:p>
            <a:pPr algn="ctr" indent="0" marL="0">
              <a:buNone/>
            </a:pPr>
            <a:r>
              <a:rPr lang="en-US" sz="4200" b="1" dirty="0">
                <a:solidFill>
                  <a:srgbClr val="F7F2E8"/>
                </a:solidFill>
              </a:rPr>
              <a:t>For Teaching Use</a:t>
            </a:r>
            <a:endParaRPr lang="en-US" sz="4200" dirty="0"/>
          </a:p>
        </p:txBody>
      </p:sp>
      <p:sp>
        <p:nvSpPr>
          <p:cNvPr id="6" name="Text 4"/>
          <p:cNvSpPr/>
          <p:nvPr/>
        </p:nvSpPr>
        <p:spPr>
          <a:xfrm>
            <a:off x="1965960" y="2743200"/>
            <a:ext cx="8229600" cy="731520"/>
          </a:xfrm>
          <a:prstGeom prst="rect">
            <a:avLst/>
          </a:prstGeom>
          <a:noFill/>
          <a:ln/>
        </p:spPr>
        <p:txBody>
          <a:bodyPr wrap="square" lIns="0" tIns="0" rIns="0" bIns="0" rtlCol="0" anchor="ctr">
            <a:normAutofit/>
          </a:bodyPr>
          <a:lstStyle/>
          <a:p>
            <a:pPr algn="ctr" indent="0" marL="0">
              <a:buNone/>
            </a:pPr>
            <a:r>
              <a:rPr lang="en-US" sz="1450" dirty="0">
                <a:solidFill>
                  <a:srgbClr val="D7E1E8"/>
                </a:solidFill>
              </a:rPr>
              <a:t>© HymnInfo.com. Free for personal, church, classroom, and small-group teaching use. Please do not sell, repost, or redistribute as downloadable files without permission.</a:t>
            </a:r>
            <a:endParaRPr lang="en-US" sz="1450" dirty="0"/>
          </a:p>
        </p:txBody>
      </p:sp>
      <p:sp>
        <p:nvSpPr>
          <p:cNvPr id="7" name="Text 5"/>
          <p:cNvSpPr/>
          <p:nvPr/>
        </p:nvSpPr>
        <p:spPr>
          <a:xfrm>
            <a:off x="1965960" y="3794760"/>
            <a:ext cx="8229600" cy="320040"/>
          </a:xfrm>
          <a:prstGeom prst="rect">
            <a:avLst/>
          </a:prstGeom>
          <a:noFill/>
          <a:ln/>
        </p:spPr>
        <p:txBody>
          <a:bodyPr wrap="square" lIns="0" tIns="0" rIns="0" bIns="0" rtlCol="0" anchor="ctr"/>
          <a:lstStyle/>
          <a:p>
            <a:pPr algn="ctr" indent="0" marL="0">
              <a:buNone/>
            </a:pPr>
            <a:r>
              <a:rPr lang="en-US" sz="1000" dirty="0">
                <a:solidFill>
                  <a:srgbClr val="F2D182"/>
                </a:solidFill>
              </a:rPr>
              <a:t>Prepared for teaching and small group use - hymninfo.com</a:t>
            </a:r>
            <a:endParaRPr lang="en-US" sz="1000" dirty="0"/>
          </a:p>
        </p:txBody>
      </p:sp>
      <p:sp>
        <p:nvSpPr>
          <p:cNvPr id="8" name="Text 6"/>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0263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02637"/>
          </a:solidFill>
          <a:ln w="12700">
            <a:solidFill>
              <a:srgbClr val="102637">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sp>
        <p:nvSpPr>
          <p:cNvPr id="4" name="Text 2"/>
          <p:cNvSpPr/>
          <p:nvPr/>
        </p:nvSpPr>
        <p:spPr>
          <a:xfrm>
            <a:off x="685800" y="502920"/>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Hymn Identity</a:t>
            </a:r>
            <a:endParaRPr lang="en-US" sz="3400" dirty="0"/>
          </a:p>
        </p:txBody>
      </p:sp>
      <p:sp>
        <p:nvSpPr>
          <p:cNvPr id="5" name="Text 3"/>
          <p:cNvSpPr/>
          <p:nvPr/>
        </p:nvSpPr>
        <p:spPr>
          <a:xfrm>
            <a:off x="713232" y="1024128"/>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A devotional prayer from early Methodist hymnody, shaped by Scripture and pastoral need.</a:t>
            </a:r>
            <a:endParaRPr lang="en-US" sz="1600" dirty="0"/>
          </a:p>
        </p:txBody>
      </p:sp>
      <p:sp>
        <p:nvSpPr>
          <p:cNvPr id="6" name="Shape 4"/>
          <p:cNvSpPr/>
          <p:nvPr/>
        </p:nvSpPr>
        <p:spPr>
          <a:xfrm>
            <a:off x="777240" y="1691640"/>
            <a:ext cx="5074920" cy="658368"/>
          </a:xfrm>
          <a:prstGeom prst="roundRect">
            <a:avLst>
              <a:gd name="adj" fmla="val 6944"/>
            </a:avLst>
          </a:prstGeom>
          <a:solidFill>
            <a:srgbClr val="F7F2E8"/>
          </a:solidFill>
          <a:ln w="12700">
            <a:solidFill>
              <a:srgbClr val="4F7290">
                <a:alpha val="40000"/>
              </a:srgbClr>
            </a:solidFill>
            <a:prstDash val="solid"/>
          </a:ln>
        </p:spPr>
      </p:sp>
      <p:sp>
        <p:nvSpPr>
          <p:cNvPr id="7" name="Text 5"/>
          <p:cNvSpPr/>
          <p:nvPr/>
        </p:nvSpPr>
        <p:spPr>
          <a:xfrm>
            <a:off x="978408" y="1801368"/>
            <a:ext cx="1417320" cy="201168"/>
          </a:xfrm>
          <a:prstGeom prst="rect">
            <a:avLst/>
          </a:prstGeom>
          <a:noFill/>
          <a:ln/>
        </p:spPr>
        <p:txBody>
          <a:bodyPr wrap="square" lIns="0" tIns="0" rIns="0" bIns="0" rtlCol="0" anchor="ctr"/>
          <a:lstStyle/>
          <a:p>
            <a:pPr indent="0" marL="0">
              <a:buNone/>
            </a:pPr>
            <a:r>
              <a:rPr lang="en-US" sz="850" b="1" dirty="0">
                <a:solidFill>
                  <a:srgbClr val="1F4B68"/>
                </a:solidFill>
              </a:rPr>
              <a:t>TITLE</a:t>
            </a:r>
            <a:endParaRPr lang="en-US" sz="850" dirty="0"/>
          </a:p>
        </p:txBody>
      </p:sp>
      <p:sp>
        <p:nvSpPr>
          <p:cNvPr id="8" name="Text 6"/>
          <p:cNvSpPr/>
          <p:nvPr/>
        </p:nvSpPr>
        <p:spPr>
          <a:xfrm>
            <a:off x="2350008" y="1801368"/>
            <a:ext cx="3246120" cy="292608"/>
          </a:xfrm>
          <a:prstGeom prst="rect">
            <a:avLst/>
          </a:prstGeom>
          <a:noFill/>
          <a:ln/>
        </p:spPr>
        <p:txBody>
          <a:bodyPr wrap="square" lIns="0" tIns="0" rIns="0" bIns="0" rtlCol="0" anchor="ctr">
            <a:normAutofit/>
          </a:bodyPr>
          <a:lstStyle/>
          <a:p>
            <a:pPr indent="0" marL="0">
              <a:buNone/>
            </a:pPr>
            <a:r>
              <a:rPr lang="en-US" sz="1320" b="1" dirty="0">
                <a:solidFill>
                  <a:srgbClr val="1A1A1A"/>
                </a:solidFill>
              </a:rPr>
              <a:t>Jesus, Lover of My Soul</a:t>
            </a:r>
            <a:endParaRPr lang="en-US" sz="1320" dirty="0"/>
          </a:p>
        </p:txBody>
      </p:sp>
      <p:sp>
        <p:nvSpPr>
          <p:cNvPr id="9" name="Shape 7"/>
          <p:cNvSpPr/>
          <p:nvPr/>
        </p:nvSpPr>
        <p:spPr>
          <a:xfrm>
            <a:off x="6309360" y="1691640"/>
            <a:ext cx="5074920" cy="658368"/>
          </a:xfrm>
          <a:prstGeom prst="roundRect">
            <a:avLst>
              <a:gd name="adj" fmla="val 6944"/>
            </a:avLst>
          </a:prstGeom>
          <a:solidFill>
            <a:srgbClr val="E8EEF3"/>
          </a:solidFill>
          <a:ln w="12700">
            <a:solidFill>
              <a:srgbClr val="4F7290">
                <a:alpha val="40000"/>
              </a:srgbClr>
            </a:solidFill>
            <a:prstDash val="solid"/>
          </a:ln>
        </p:spPr>
      </p:sp>
      <p:sp>
        <p:nvSpPr>
          <p:cNvPr id="10" name="Text 8"/>
          <p:cNvSpPr/>
          <p:nvPr/>
        </p:nvSpPr>
        <p:spPr>
          <a:xfrm>
            <a:off x="6510528" y="1801368"/>
            <a:ext cx="1417320" cy="201168"/>
          </a:xfrm>
          <a:prstGeom prst="rect">
            <a:avLst/>
          </a:prstGeom>
          <a:noFill/>
          <a:ln/>
        </p:spPr>
        <p:txBody>
          <a:bodyPr wrap="square" lIns="0" tIns="0" rIns="0" bIns="0" rtlCol="0" anchor="ctr"/>
          <a:lstStyle/>
          <a:p>
            <a:pPr indent="0" marL="0">
              <a:buNone/>
            </a:pPr>
            <a:r>
              <a:rPr lang="en-US" sz="850" b="1" dirty="0">
                <a:solidFill>
                  <a:srgbClr val="1F4B68"/>
                </a:solidFill>
              </a:rPr>
              <a:t>FIRST LINE</a:t>
            </a:r>
            <a:endParaRPr lang="en-US" sz="850" dirty="0"/>
          </a:p>
        </p:txBody>
      </p:sp>
      <p:sp>
        <p:nvSpPr>
          <p:cNvPr id="11" name="Text 9"/>
          <p:cNvSpPr/>
          <p:nvPr/>
        </p:nvSpPr>
        <p:spPr>
          <a:xfrm>
            <a:off x="7882128" y="1801368"/>
            <a:ext cx="3246120" cy="292608"/>
          </a:xfrm>
          <a:prstGeom prst="rect">
            <a:avLst/>
          </a:prstGeom>
          <a:noFill/>
          <a:ln/>
        </p:spPr>
        <p:txBody>
          <a:bodyPr wrap="square" lIns="0" tIns="0" rIns="0" bIns="0" rtlCol="0" anchor="ctr">
            <a:normAutofit/>
          </a:bodyPr>
          <a:lstStyle/>
          <a:p>
            <a:pPr indent="0" marL="0">
              <a:buNone/>
            </a:pPr>
            <a:r>
              <a:rPr lang="en-US" sz="1320" dirty="0">
                <a:solidFill>
                  <a:srgbClr val="1A1A1A"/>
                </a:solidFill>
              </a:rPr>
              <a:t>Jesus, lover of my soul</a:t>
            </a:r>
            <a:endParaRPr lang="en-US" sz="1320" dirty="0"/>
          </a:p>
        </p:txBody>
      </p:sp>
      <p:sp>
        <p:nvSpPr>
          <p:cNvPr id="12" name="Shape 10"/>
          <p:cNvSpPr/>
          <p:nvPr/>
        </p:nvSpPr>
        <p:spPr>
          <a:xfrm>
            <a:off x="777240" y="2651760"/>
            <a:ext cx="5074920" cy="658368"/>
          </a:xfrm>
          <a:prstGeom prst="roundRect">
            <a:avLst>
              <a:gd name="adj" fmla="val 6944"/>
            </a:avLst>
          </a:prstGeom>
          <a:solidFill>
            <a:srgbClr val="F7F2E8"/>
          </a:solidFill>
          <a:ln w="12700">
            <a:solidFill>
              <a:srgbClr val="4F7290">
                <a:alpha val="40000"/>
              </a:srgbClr>
            </a:solidFill>
            <a:prstDash val="solid"/>
          </a:ln>
        </p:spPr>
      </p:sp>
      <p:sp>
        <p:nvSpPr>
          <p:cNvPr id="13" name="Text 11"/>
          <p:cNvSpPr/>
          <p:nvPr/>
        </p:nvSpPr>
        <p:spPr>
          <a:xfrm>
            <a:off x="978408" y="2761488"/>
            <a:ext cx="1417320" cy="201168"/>
          </a:xfrm>
          <a:prstGeom prst="rect">
            <a:avLst/>
          </a:prstGeom>
          <a:noFill/>
          <a:ln/>
        </p:spPr>
        <p:txBody>
          <a:bodyPr wrap="square" lIns="0" tIns="0" rIns="0" bIns="0" rtlCol="0" anchor="ctr"/>
          <a:lstStyle/>
          <a:p>
            <a:pPr indent="0" marL="0">
              <a:buNone/>
            </a:pPr>
            <a:r>
              <a:rPr lang="en-US" sz="850" b="1" dirty="0">
                <a:solidFill>
                  <a:srgbClr val="1F4B68"/>
                </a:solidFill>
              </a:rPr>
              <a:t>AUTHOR</a:t>
            </a:r>
            <a:endParaRPr lang="en-US" sz="850" dirty="0"/>
          </a:p>
        </p:txBody>
      </p:sp>
      <p:sp>
        <p:nvSpPr>
          <p:cNvPr id="14" name="Text 12"/>
          <p:cNvSpPr/>
          <p:nvPr/>
        </p:nvSpPr>
        <p:spPr>
          <a:xfrm>
            <a:off x="2350008" y="2761488"/>
            <a:ext cx="3246120" cy="292608"/>
          </a:xfrm>
          <a:prstGeom prst="rect">
            <a:avLst/>
          </a:prstGeom>
          <a:noFill/>
          <a:ln/>
        </p:spPr>
        <p:txBody>
          <a:bodyPr wrap="square" lIns="0" tIns="0" rIns="0" bIns="0" rtlCol="0" anchor="ctr">
            <a:normAutofit/>
          </a:bodyPr>
          <a:lstStyle/>
          <a:p>
            <a:pPr indent="0" marL="0">
              <a:buNone/>
            </a:pPr>
            <a:r>
              <a:rPr lang="en-US" sz="1320" dirty="0">
                <a:solidFill>
                  <a:srgbClr val="1A1A1A"/>
                </a:solidFill>
              </a:rPr>
              <a:t>Charles Wesley (1707-1788)</a:t>
            </a:r>
            <a:endParaRPr lang="en-US" sz="1320" dirty="0"/>
          </a:p>
        </p:txBody>
      </p:sp>
      <p:sp>
        <p:nvSpPr>
          <p:cNvPr id="15" name="Shape 13"/>
          <p:cNvSpPr/>
          <p:nvPr/>
        </p:nvSpPr>
        <p:spPr>
          <a:xfrm>
            <a:off x="6309360" y="2651760"/>
            <a:ext cx="5074920" cy="658368"/>
          </a:xfrm>
          <a:prstGeom prst="roundRect">
            <a:avLst>
              <a:gd name="adj" fmla="val 6944"/>
            </a:avLst>
          </a:prstGeom>
          <a:solidFill>
            <a:srgbClr val="E8EEF3"/>
          </a:solidFill>
          <a:ln w="12700">
            <a:solidFill>
              <a:srgbClr val="4F7290">
                <a:alpha val="40000"/>
              </a:srgbClr>
            </a:solidFill>
            <a:prstDash val="solid"/>
          </a:ln>
        </p:spPr>
      </p:sp>
      <p:sp>
        <p:nvSpPr>
          <p:cNvPr id="16" name="Text 14"/>
          <p:cNvSpPr/>
          <p:nvPr/>
        </p:nvSpPr>
        <p:spPr>
          <a:xfrm>
            <a:off x="6510528" y="2761488"/>
            <a:ext cx="1417320" cy="201168"/>
          </a:xfrm>
          <a:prstGeom prst="rect">
            <a:avLst/>
          </a:prstGeom>
          <a:noFill/>
          <a:ln/>
        </p:spPr>
        <p:txBody>
          <a:bodyPr wrap="square" lIns="0" tIns="0" rIns="0" bIns="0" rtlCol="0" anchor="ctr"/>
          <a:lstStyle/>
          <a:p>
            <a:pPr indent="0" marL="0">
              <a:buNone/>
            </a:pPr>
            <a:r>
              <a:rPr lang="en-US" sz="850" b="1" dirty="0">
                <a:solidFill>
                  <a:srgbClr val="1F4B68"/>
                </a:solidFill>
              </a:rPr>
              <a:t>FIRST PUBLICATION</a:t>
            </a:r>
            <a:endParaRPr lang="en-US" sz="850" dirty="0"/>
          </a:p>
        </p:txBody>
      </p:sp>
      <p:sp>
        <p:nvSpPr>
          <p:cNvPr id="17" name="Text 15"/>
          <p:cNvSpPr/>
          <p:nvPr/>
        </p:nvSpPr>
        <p:spPr>
          <a:xfrm>
            <a:off x="7882128" y="2761488"/>
            <a:ext cx="3246120" cy="292608"/>
          </a:xfrm>
          <a:prstGeom prst="rect">
            <a:avLst/>
          </a:prstGeom>
          <a:noFill/>
          <a:ln/>
        </p:spPr>
        <p:txBody>
          <a:bodyPr wrap="square" lIns="0" tIns="0" rIns="0" bIns="0" rtlCol="0" anchor="ctr">
            <a:normAutofit/>
          </a:bodyPr>
          <a:lstStyle/>
          <a:p>
            <a:pPr indent="0" marL="0">
              <a:buNone/>
            </a:pPr>
            <a:r>
              <a:rPr lang="en-US" sz="1320" dirty="0">
                <a:solidFill>
                  <a:srgbClr val="1A1A1A"/>
                </a:solidFill>
              </a:rPr>
              <a:t>Hymns and Sacred Poems, 1740</a:t>
            </a:r>
            <a:endParaRPr lang="en-US" sz="1320" dirty="0"/>
          </a:p>
        </p:txBody>
      </p:sp>
      <p:sp>
        <p:nvSpPr>
          <p:cNvPr id="18" name="Shape 16"/>
          <p:cNvSpPr/>
          <p:nvPr/>
        </p:nvSpPr>
        <p:spPr>
          <a:xfrm>
            <a:off x="777240" y="3611880"/>
            <a:ext cx="5074920" cy="658368"/>
          </a:xfrm>
          <a:prstGeom prst="roundRect">
            <a:avLst>
              <a:gd name="adj" fmla="val 6944"/>
            </a:avLst>
          </a:prstGeom>
          <a:solidFill>
            <a:srgbClr val="F7F2E8"/>
          </a:solidFill>
          <a:ln w="12700">
            <a:solidFill>
              <a:srgbClr val="4F7290">
                <a:alpha val="40000"/>
              </a:srgbClr>
            </a:solidFill>
            <a:prstDash val="solid"/>
          </a:ln>
        </p:spPr>
      </p:sp>
      <p:sp>
        <p:nvSpPr>
          <p:cNvPr id="19" name="Text 17"/>
          <p:cNvSpPr/>
          <p:nvPr/>
        </p:nvSpPr>
        <p:spPr>
          <a:xfrm>
            <a:off x="978408" y="3721608"/>
            <a:ext cx="1417320" cy="201168"/>
          </a:xfrm>
          <a:prstGeom prst="rect">
            <a:avLst/>
          </a:prstGeom>
          <a:noFill/>
          <a:ln/>
        </p:spPr>
        <p:txBody>
          <a:bodyPr wrap="square" lIns="0" tIns="0" rIns="0" bIns="0" rtlCol="0" anchor="ctr"/>
          <a:lstStyle/>
          <a:p>
            <a:pPr indent="0" marL="0">
              <a:buNone/>
            </a:pPr>
            <a:r>
              <a:rPr lang="en-US" sz="850" b="1" dirty="0">
                <a:solidFill>
                  <a:srgbClr val="1F4B68"/>
                </a:solidFill>
              </a:rPr>
              <a:t>COMMON TUNE</a:t>
            </a:r>
            <a:endParaRPr lang="en-US" sz="850" dirty="0"/>
          </a:p>
        </p:txBody>
      </p:sp>
      <p:sp>
        <p:nvSpPr>
          <p:cNvPr id="20" name="Text 18"/>
          <p:cNvSpPr/>
          <p:nvPr/>
        </p:nvSpPr>
        <p:spPr>
          <a:xfrm>
            <a:off x="2350008" y="3721608"/>
            <a:ext cx="3246120" cy="292608"/>
          </a:xfrm>
          <a:prstGeom prst="rect">
            <a:avLst/>
          </a:prstGeom>
          <a:noFill/>
          <a:ln/>
        </p:spPr>
        <p:txBody>
          <a:bodyPr wrap="square" lIns="0" tIns="0" rIns="0" bIns="0" rtlCol="0" anchor="ctr">
            <a:normAutofit/>
          </a:bodyPr>
          <a:lstStyle/>
          <a:p>
            <a:pPr indent="0" marL="0">
              <a:buNone/>
            </a:pPr>
            <a:r>
              <a:rPr lang="en-US" sz="1320" dirty="0">
                <a:solidFill>
                  <a:srgbClr val="1A1A1A"/>
                </a:solidFill>
              </a:rPr>
              <a:t>ABERYSTWYTH by Joseph Parry</a:t>
            </a:r>
            <a:endParaRPr lang="en-US" sz="1320" dirty="0"/>
          </a:p>
        </p:txBody>
      </p:sp>
      <p:sp>
        <p:nvSpPr>
          <p:cNvPr id="21" name="Shape 19"/>
          <p:cNvSpPr/>
          <p:nvPr/>
        </p:nvSpPr>
        <p:spPr>
          <a:xfrm>
            <a:off x="6309360" y="3611880"/>
            <a:ext cx="5074920" cy="658368"/>
          </a:xfrm>
          <a:prstGeom prst="roundRect">
            <a:avLst>
              <a:gd name="adj" fmla="val 6944"/>
            </a:avLst>
          </a:prstGeom>
          <a:solidFill>
            <a:srgbClr val="E8EEF3"/>
          </a:solidFill>
          <a:ln w="12700">
            <a:solidFill>
              <a:srgbClr val="4F7290">
                <a:alpha val="40000"/>
              </a:srgbClr>
            </a:solidFill>
            <a:prstDash val="solid"/>
          </a:ln>
        </p:spPr>
      </p:sp>
      <p:sp>
        <p:nvSpPr>
          <p:cNvPr id="22" name="Text 20"/>
          <p:cNvSpPr/>
          <p:nvPr/>
        </p:nvSpPr>
        <p:spPr>
          <a:xfrm>
            <a:off x="6510528" y="3721608"/>
            <a:ext cx="1417320" cy="201168"/>
          </a:xfrm>
          <a:prstGeom prst="rect">
            <a:avLst/>
          </a:prstGeom>
          <a:noFill/>
          <a:ln/>
        </p:spPr>
        <p:txBody>
          <a:bodyPr wrap="square" lIns="0" tIns="0" rIns="0" bIns="0" rtlCol="0" anchor="ctr"/>
          <a:lstStyle/>
          <a:p>
            <a:pPr indent="0" marL="0">
              <a:buNone/>
            </a:pPr>
            <a:r>
              <a:rPr lang="en-US" sz="850" b="1" dirty="0">
                <a:solidFill>
                  <a:srgbClr val="1F4B68"/>
                </a:solidFill>
              </a:rPr>
              <a:t>METER</a:t>
            </a:r>
            <a:endParaRPr lang="en-US" sz="850" dirty="0"/>
          </a:p>
        </p:txBody>
      </p:sp>
      <p:sp>
        <p:nvSpPr>
          <p:cNvPr id="23" name="Text 21"/>
          <p:cNvSpPr/>
          <p:nvPr/>
        </p:nvSpPr>
        <p:spPr>
          <a:xfrm>
            <a:off x="7882128" y="3721608"/>
            <a:ext cx="3246120" cy="292608"/>
          </a:xfrm>
          <a:prstGeom prst="rect">
            <a:avLst/>
          </a:prstGeom>
          <a:noFill/>
          <a:ln/>
        </p:spPr>
        <p:txBody>
          <a:bodyPr wrap="square" lIns="0" tIns="0" rIns="0" bIns="0" rtlCol="0" anchor="ctr">
            <a:normAutofit/>
          </a:bodyPr>
          <a:lstStyle/>
          <a:p>
            <a:pPr indent="0" marL="0">
              <a:buNone/>
            </a:pPr>
            <a:r>
              <a:rPr lang="en-US" sz="1320" dirty="0">
                <a:solidFill>
                  <a:srgbClr val="1A1A1A"/>
                </a:solidFill>
              </a:rPr>
              <a:t>7.7.7.7 D</a:t>
            </a:r>
            <a:endParaRPr lang="en-US" sz="1320" dirty="0"/>
          </a:p>
        </p:txBody>
      </p:sp>
      <p:sp>
        <p:nvSpPr>
          <p:cNvPr id="24" name="Shape 22"/>
          <p:cNvSpPr/>
          <p:nvPr/>
        </p:nvSpPr>
        <p:spPr>
          <a:xfrm>
            <a:off x="777240" y="4572000"/>
            <a:ext cx="5074920" cy="658368"/>
          </a:xfrm>
          <a:prstGeom prst="roundRect">
            <a:avLst>
              <a:gd name="adj" fmla="val 6944"/>
            </a:avLst>
          </a:prstGeom>
          <a:solidFill>
            <a:srgbClr val="F7F2E8"/>
          </a:solidFill>
          <a:ln w="12700">
            <a:solidFill>
              <a:srgbClr val="4F7290">
                <a:alpha val="40000"/>
              </a:srgbClr>
            </a:solidFill>
            <a:prstDash val="solid"/>
          </a:ln>
        </p:spPr>
      </p:sp>
      <p:sp>
        <p:nvSpPr>
          <p:cNvPr id="25" name="Text 23"/>
          <p:cNvSpPr/>
          <p:nvPr/>
        </p:nvSpPr>
        <p:spPr>
          <a:xfrm>
            <a:off x="978408" y="4681728"/>
            <a:ext cx="1417320" cy="201168"/>
          </a:xfrm>
          <a:prstGeom prst="rect">
            <a:avLst/>
          </a:prstGeom>
          <a:noFill/>
          <a:ln/>
        </p:spPr>
        <p:txBody>
          <a:bodyPr wrap="square" lIns="0" tIns="0" rIns="0" bIns="0" rtlCol="0" anchor="ctr"/>
          <a:lstStyle/>
          <a:p>
            <a:pPr indent="0" marL="0">
              <a:buNone/>
            </a:pPr>
            <a:r>
              <a:rPr lang="en-US" sz="850" b="1" dirty="0">
                <a:solidFill>
                  <a:srgbClr val="1F4B68"/>
                </a:solidFill>
              </a:rPr>
              <a:t>CORE THEMES</a:t>
            </a:r>
            <a:endParaRPr lang="en-US" sz="850" dirty="0"/>
          </a:p>
        </p:txBody>
      </p:sp>
      <p:sp>
        <p:nvSpPr>
          <p:cNvPr id="26" name="Text 24"/>
          <p:cNvSpPr/>
          <p:nvPr/>
        </p:nvSpPr>
        <p:spPr>
          <a:xfrm>
            <a:off x="2350008" y="4681728"/>
            <a:ext cx="3246120" cy="292608"/>
          </a:xfrm>
          <a:prstGeom prst="rect">
            <a:avLst/>
          </a:prstGeom>
          <a:noFill/>
          <a:ln/>
        </p:spPr>
        <p:txBody>
          <a:bodyPr wrap="square" lIns="0" tIns="0" rIns="0" bIns="0" rtlCol="0" anchor="ctr">
            <a:normAutofit/>
          </a:bodyPr>
          <a:lstStyle/>
          <a:p>
            <a:pPr indent="0" marL="0">
              <a:buNone/>
            </a:pPr>
            <a:r>
              <a:rPr lang="en-US" sz="1320" dirty="0">
                <a:solidFill>
                  <a:srgbClr val="1A1A1A"/>
                </a:solidFill>
              </a:rPr>
              <a:t>Refuge, grace, prayer, assurance, comfort</a:t>
            </a:r>
            <a:endParaRPr lang="en-US" sz="1320" dirty="0"/>
          </a:p>
        </p:txBody>
      </p:sp>
      <p:sp>
        <p:nvSpPr>
          <p:cNvPr id="27" name="Text 25"/>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6B728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5.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4965192"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4892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530352"/>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Historical Background</a:t>
            </a:r>
            <a:endParaRPr lang="en-US" sz="3400" dirty="0"/>
          </a:p>
        </p:txBody>
      </p:sp>
      <p:sp>
        <p:nvSpPr>
          <p:cNvPr id="9" name="Text 6"/>
          <p:cNvSpPr/>
          <p:nvPr/>
        </p:nvSpPr>
        <p:spPr>
          <a:xfrm>
            <a:off x="713232" y="1078992"/>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A hymn first printed under the heading “In Temptation.”</a:t>
            </a:r>
            <a:endParaRPr lang="en-US" sz="1600" dirty="0"/>
          </a:p>
        </p:txBody>
      </p:sp>
      <p:sp>
        <p:nvSpPr>
          <p:cNvPr id="10" name="Text 7"/>
          <p:cNvSpPr/>
          <p:nvPr/>
        </p:nvSpPr>
        <p:spPr>
          <a:xfrm>
            <a:off x="5486400" y="1737360"/>
            <a:ext cx="5989320" cy="3794760"/>
          </a:xfrm>
          <a:prstGeom prst="rect">
            <a:avLst/>
          </a:prstGeom>
          <a:noFill/>
          <a:ln/>
        </p:spPr>
        <p:txBody>
          <a:bodyPr wrap="square" lIns="762" tIns="762" rIns="762" bIns="762" rtlCol="0" anchor="ctr">
            <a:normAutofit/>
          </a:bodyPr>
          <a:lstStyle/>
          <a:p>
            <a:pPr indent="0" marL="0">
              <a:buNone/>
            </a:pPr>
            <a:r>
              <a:rPr lang="en-US" sz="1800" dirty="0">
                <a:solidFill>
                  <a:srgbClr val="F7F2E8"/>
                </a:solidFill>
                <a:latin typeface="Aptos" pitchFamily="34" charset="0"/>
                <a:ea typeface="Aptos" pitchFamily="34" charset="-122"/>
                <a:cs typeface="Aptos" pitchFamily="34" charset="-120"/>
              </a:rPr>
              <a:t>• Charles Wesley published the hymn in 1740 in Hymns and Sacred Poems.</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It belongs to the early Methodist habit of turning trial, doctrine, and personal prayer into congregational song.</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Later origin stories should be handled cautiously; the secure historical anchor is the 1740 publication and the hymn’s lasting devotional use.</a:t>
            </a:r>
            <a:endParaRPr lang="en-US" sz="1800" dirty="0"/>
          </a:p>
          <a:p>
            <a:pPr indent="0" marL="0">
              <a:buNone/>
            </a:pPr>
            <a:r>
              <a:rPr lang="en-US" sz="1800" dirty="0">
                <a:solidFill>
                  <a:srgbClr val="F7F2E8"/>
                </a:solidFill>
                <a:latin typeface="Aptos" pitchFamily="34" charset="0"/>
                <a:ea typeface="Aptos" pitchFamily="34" charset="-122"/>
                <a:cs typeface="Aptos" pitchFamily="34" charset="-120"/>
              </a:rPr>
              <a:t>• The text has been sung to several tunes, with ABERYSTWYTH among the most loved settings.</a:t>
            </a:r>
            <a:endParaRPr lang="en-US" sz="1800" dirty="0"/>
          </a:p>
        </p:txBody>
      </p:sp>
      <p:sp>
        <p:nvSpPr>
          <p:cNvPr id="11" name="Text 8"/>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F2535"/>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F2535"/>
          </a:solidFill>
          <a:ln w="12700">
            <a:solidFill>
              <a:srgbClr val="0F2535">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sp>
        <p:nvSpPr>
          <p:cNvPr id="4" name="Text 2"/>
          <p:cNvSpPr/>
          <p:nvPr/>
        </p:nvSpPr>
        <p:spPr>
          <a:xfrm>
            <a:off x="685800" y="548640"/>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Why This Hymn Matters Today</a:t>
            </a:r>
            <a:endParaRPr lang="en-US" sz="3400" dirty="0"/>
          </a:p>
        </p:txBody>
      </p:sp>
      <p:sp>
        <p:nvSpPr>
          <p:cNvPr id="5" name="Text 3"/>
          <p:cNvSpPr/>
          <p:nvPr/>
        </p:nvSpPr>
        <p:spPr>
          <a:xfrm>
            <a:off x="713232" y="1078992"/>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It gives the church strong words for weak moments.</a:t>
            </a:r>
            <a:endParaRPr lang="en-US" sz="1600" dirty="0"/>
          </a:p>
        </p:txBody>
      </p:sp>
      <p:sp>
        <p:nvSpPr>
          <p:cNvPr id="6" name="Shape 4"/>
          <p:cNvSpPr/>
          <p:nvPr/>
        </p:nvSpPr>
        <p:spPr>
          <a:xfrm>
            <a:off x="777240" y="1828800"/>
            <a:ext cx="4983480" cy="1051560"/>
          </a:xfrm>
          <a:prstGeom prst="roundRect">
            <a:avLst>
              <a:gd name="adj" fmla="val 4348"/>
            </a:avLst>
          </a:prstGeom>
          <a:solidFill>
            <a:srgbClr val="F7F2E8"/>
          </a:solidFill>
          <a:ln w="12700">
            <a:solidFill>
              <a:srgbClr val="D8A340">
                <a:alpha val="55000"/>
              </a:srgbClr>
            </a:solidFill>
            <a:prstDash val="solid"/>
          </a:ln>
        </p:spPr>
      </p:sp>
      <p:sp>
        <p:nvSpPr>
          <p:cNvPr id="7" name="Text 5"/>
          <p:cNvSpPr/>
          <p:nvPr/>
        </p:nvSpPr>
        <p:spPr>
          <a:xfrm>
            <a:off x="1051560" y="1993392"/>
            <a:ext cx="4389120" cy="274320"/>
          </a:xfrm>
          <a:prstGeom prst="rect">
            <a:avLst/>
          </a:prstGeom>
          <a:noFill/>
          <a:ln/>
        </p:spPr>
        <p:txBody>
          <a:bodyPr wrap="square" lIns="0" tIns="0" rIns="0" bIns="0" rtlCol="0" anchor="ctr"/>
          <a:lstStyle/>
          <a:p>
            <a:pPr indent="0" marL="0">
              <a:buNone/>
            </a:pPr>
            <a:r>
              <a:rPr lang="en-US" sz="1700" b="1" dirty="0">
                <a:solidFill>
                  <a:srgbClr val="1F4B68"/>
                </a:solidFill>
              </a:rPr>
              <a:t>Pastoral care</a:t>
            </a:r>
            <a:endParaRPr lang="en-US" sz="1700" dirty="0"/>
          </a:p>
        </p:txBody>
      </p:sp>
      <p:sp>
        <p:nvSpPr>
          <p:cNvPr id="8" name="Text 6"/>
          <p:cNvSpPr/>
          <p:nvPr/>
        </p:nvSpPr>
        <p:spPr>
          <a:xfrm>
            <a:off x="1051560" y="2359152"/>
            <a:ext cx="4343400" cy="384048"/>
          </a:xfrm>
          <a:prstGeom prst="rect">
            <a:avLst/>
          </a:prstGeom>
          <a:noFill/>
          <a:ln/>
        </p:spPr>
        <p:txBody>
          <a:bodyPr wrap="square" lIns="0" tIns="0" rIns="0" bIns="0" rtlCol="0" anchor="ctr">
            <a:normAutofit/>
          </a:bodyPr>
          <a:lstStyle/>
          <a:p>
            <a:pPr indent="0" marL="0">
              <a:buNone/>
            </a:pPr>
            <a:r>
              <a:rPr lang="en-US" sz="1320" dirty="0">
                <a:solidFill>
                  <a:srgbClr val="333333"/>
                </a:solidFill>
              </a:rPr>
              <a:t>Gives language for grief, temptation, fear, and spiritual need.</a:t>
            </a:r>
            <a:endParaRPr lang="en-US" sz="1320" dirty="0"/>
          </a:p>
        </p:txBody>
      </p:sp>
      <p:sp>
        <p:nvSpPr>
          <p:cNvPr id="9" name="Shape 7"/>
          <p:cNvSpPr/>
          <p:nvPr/>
        </p:nvSpPr>
        <p:spPr>
          <a:xfrm>
            <a:off x="6263640" y="1828800"/>
            <a:ext cx="4983480" cy="1051560"/>
          </a:xfrm>
          <a:prstGeom prst="roundRect">
            <a:avLst>
              <a:gd name="adj" fmla="val 4348"/>
            </a:avLst>
          </a:prstGeom>
          <a:solidFill>
            <a:srgbClr val="F7F2E8"/>
          </a:solidFill>
          <a:ln w="12700">
            <a:solidFill>
              <a:srgbClr val="D8A340">
                <a:alpha val="55000"/>
              </a:srgbClr>
            </a:solidFill>
            <a:prstDash val="solid"/>
          </a:ln>
        </p:spPr>
      </p:sp>
      <p:sp>
        <p:nvSpPr>
          <p:cNvPr id="10" name="Text 8"/>
          <p:cNvSpPr/>
          <p:nvPr/>
        </p:nvSpPr>
        <p:spPr>
          <a:xfrm>
            <a:off x="6537960" y="1993392"/>
            <a:ext cx="4389120" cy="274320"/>
          </a:xfrm>
          <a:prstGeom prst="rect">
            <a:avLst/>
          </a:prstGeom>
          <a:noFill/>
          <a:ln/>
        </p:spPr>
        <p:txBody>
          <a:bodyPr wrap="square" lIns="0" tIns="0" rIns="0" bIns="0" rtlCol="0" anchor="ctr"/>
          <a:lstStyle/>
          <a:p>
            <a:pPr indent="0" marL="0">
              <a:buNone/>
            </a:pPr>
            <a:r>
              <a:rPr lang="en-US" sz="1700" b="1" dirty="0">
                <a:solidFill>
                  <a:srgbClr val="1F4B68"/>
                </a:solidFill>
              </a:rPr>
              <a:t>Prayer</a:t>
            </a:r>
            <a:endParaRPr lang="en-US" sz="1700" dirty="0"/>
          </a:p>
        </p:txBody>
      </p:sp>
      <p:sp>
        <p:nvSpPr>
          <p:cNvPr id="11" name="Text 9"/>
          <p:cNvSpPr/>
          <p:nvPr/>
        </p:nvSpPr>
        <p:spPr>
          <a:xfrm>
            <a:off x="6537960" y="2359152"/>
            <a:ext cx="4343400" cy="384048"/>
          </a:xfrm>
          <a:prstGeom prst="rect">
            <a:avLst/>
          </a:prstGeom>
          <a:noFill/>
          <a:ln/>
        </p:spPr>
        <p:txBody>
          <a:bodyPr wrap="square" lIns="0" tIns="0" rIns="0" bIns="0" rtlCol="0" anchor="ctr">
            <a:normAutofit/>
          </a:bodyPr>
          <a:lstStyle/>
          <a:p>
            <a:pPr indent="0" marL="0">
              <a:buNone/>
            </a:pPr>
            <a:r>
              <a:rPr lang="en-US" sz="1320" dirty="0">
                <a:solidFill>
                  <a:srgbClr val="333333"/>
                </a:solidFill>
              </a:rPr>
              <a:t>Helps worshipers come honestly to Christ rather than perform strength.</a:t>
            </a:r>
            <a:endParaRPr lang="en-US" sz="1320" dirty="0"/>
          </a:p>
        </p:txBody>
      </p:sp>
      <p:sp>
        <p:nvSpPr>
          <p:cNvPr id="12" name="Shape 10"/>
          <p:cNvSpPr/>
          <p:nvPr/>
        </p:nvSpPr>
        <p:spPr>
          <a:xfrm>
            <a:off x="777240" y="3337560"/>
            <a:ext cx="4983480" cy="1051560"/>
          </a:xfrm>
          <a:prstGeom prst="roundRect">
            <a:avLst>
              <a:gd name="adj" fmla="val 4348"/>
            </a:avLst>
          </a:prstGeom>
          <a:solidFill>
            <a:srgbClr val="F7F2E8"/>
          </a:solidFill>
          <a:ln w="12700">
            <a:solidFill>
              <a:srgbClr val="D8A340">
                <a:alpha val="55000"/>
              </a:srgbClr>
            </a:solidFill>
            <a:prstDash val="solid"/>
          </a:ln>
        </p:spPr>
      </p:sp>
      <p:sp>
        <p:nvSpPr>
          <p:cNvPr id="13" name="Text 11"/>
          <p:cNvSpPr/>
          <p:nvPr/>
        </p:nvSpPr>
        <p:spPr>
          <a:xfrm>
            <a:off x="1051560" y="3502152"/>
            <a:ext cx="4389120" cy="274320"/>
          </a:xfrm>
          <a:prstGeom prst="rect">
            <a:avLst/>
          </a:prstGeom>
          <a:noFill/>
          <a:ln/>
        </p:spPr>
        <p:txBody>
          <a:bodyPr wrap="square" lIns="0" tIns="0" rIns="0" bIns="0" rtlCol="0" anchor="ctr"/>
          <a:lstStyle/>
          <a:p>
            <a:pPr indent="0" marL="0">
              <a:buNone/>
            </a:pPr>
            <a:r>
              <a:rPr lang="en-US" sz="1700" b="1" dirty="0">
                <a:solidFill>
                  <a:srgbClr val="1F4B68"/>
                </a:solidFill>
              </a:rPr>
              <a:t>Worship</a:t>
            </a:r>
            <a:endParaRPr lang="en-US" sz="1700" dirty="0"/>
          </a:p>
        </p:txBody>
      </p:sp>
      <p:sp>
        <p:nvSpPr>
          <p:cNvPr id="14" name="Text 12"/>
          <p:cNvSpPr/>
          <p:nvPr/>
        </p:nvSpPr>
        <p:spPr>
          <a:xfrm>
            <a:off x="1051560" y="3867912"/>
            <a:ext cx="4343400" cy="384048"/>
          </a:xfrm>
          <a:prstGeom prst="rect">
            <a:avLst/>
          </a:prstGeom>
          <a:noFill/>
          <a:ln/>
        </p:spPr>
        <p:txBody>
          <a:bodyPr wrap="square" lIns="0" tIns="0" rIns="0" bIns="0" rtlCol="0" anchor="ctr">
            <a:normAutofit/>
          </a:bodyPr>
          <a:lstStyle/>
          <a:p>
            <a:pPr indent="0" marL="0">
              <a:buNone/>
            </a:pPr>
            <a:r>
              <a:rPr lang="en-US" sz="1320" dirty="0">
                <a:solidFill>
                  <a:srgbClr val="333333"/>
                </a:solidFill>
              </a:rPr>
              <a:t>Turns private need into shared trust in the Savior.</a:t>
            </a:r>
            <a:endParaRPr lang="en-US" sz="1320" dirty="0"/>
          </a:p>
        </p:txBody>
      </p:sp>
      <p:sp>
        <p:nvSpPr>
          <p:cNvPr id="15" name="Shape 13"/>
          <p:cNvSpPr/>
          <p:nvPr/>
        </p:nvSpPr>
        <p:spPr>
          <a:xfrm>
            <a:off x="6263640" y="3337560"/>
            <a:ext cx="4983480" cy="1051560"/>
          </a:xfrm>
          <a:prstGeom prst="roundRect">
            <a:avLst>
              <a:gd name="adj" fmla="val 4348"/>
            </a:avLst>
          </a:prstGeom>
          <a:solidFill>
            <a:srgbClr val="F7F2E8"/>
          </a:solidFill>
          <a:ln w="12700">
            <a:solidFill>
              <a:srgbClr val="D8A340">
                <a:alpha val="55000"/>
              </a:srgbClr>
            </a:solidFill>
            <a:prstDash val="solid"/>
          </a:ln>
        </p:spPr>
      </p:sp>
      <p:sp>
        <p:nvSpPr>
          <p:cNvPr id="16" name="Text 14"/>
          <p:cNvSpPr/>
          <p:nvPr/>
        </p:nvSpPr>
        <p:spPr>
          <a:xfrm>
            <a:off x="6537960" y="3502152"/>
            <a:ext cx="4389120" cy="274320"/>
          </a:xfrm>
          <a:prstGeom prst="rect">
            <a:avLst/>
          </a:prstGeom>
          <a:noFill/>
          <a:ln/>
        </p:spPr>
        <p:txBody>
          <a:bodyPr wrap="square" lIns="0" tIns="0" rIns="0" bIns="0" rtlCol="0" anchor="ctr"/>
          <a:lstStyle/>
          <a:p>
            <a:pPr indent="0" marL="0">
              <a:buNone/>
            </a:pPr>
            <a:r>
              <a:rPr lang="en-US" sz="1700" b="1" dirty="0">
                <a:solidFill>
                  <a:srgbClr val="1F4B68"/>
                </a:solidFill>
              </a:rPr>
              <a:t>Discipleship</a:t>
            </a:r>
            <a:endParaRPr lang="en-US" sz="1700" dirty="0"/>
          </a:p>
        </p:txBody>
      </p:sp>
      <p:sp>
        <p:nvSpPr>
          <p:cNvPr id="17" name="Text 15"/>
          <p:cNvSpPr/>
          <p:nvPr/>
        </p:nvSpPr>
        <p:spPr>
          <a:xfrm>
            <a:off x="6537960" y="3867912"/>
            <a:ext cx="4343400" cy="384048"/>
          </a:xfrm>
          <a:prstGeom prst="rect">
            <a:avLst/>
          </a:prstGeom>
          <a:noFill/>
          <a:ln/>
        </p:spPr>
        <p:txBody>
          <a:bodyPr wrap="square" lIns="0" tIns="0" rIns="0" bIns="0" rtlCol="0" anchor="ctr">
            <a:normAutofit/>
          </a:bodyPr>
          <a:lstStyle/>
          <a:p>
            <a:pPr indent="0" marL="0">
              <a:buNone/>
            </a:pPr>
            <a:r>
              <a:rPr lang="en-US" sz="1320" dirty="0">
                <a:solidFill>
                  <a:srgbClr val="333333"/>
                </a:solidFill>
              </a:rPr>
              <a:t>Forms habits of refuge, rest, and dependence on grace.</a:t>
            </a:r>
            <a:endParaRPr lang="en-US" sz="1320" dirty="0"/>
          </a:p>
        </p:txBody>
      </p:sp>
      <p:sp>
        <p:nvSpPr>
          <p:cNvPr id="18" name="Text 16"/>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3.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0"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7178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502920"/>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Biblical Foundation</a:t>
            </a:r>
            <a:endParaRPr lang="en-US" sz="3400" dirty="0"/>
          </a:p>
        </p:txBody>
      </p:sp>
      <p:sp>
        <p:nvSpPr>
          <p:cNvPr id="9" name="Text 6"/>
          <p:cNvSpPr/>
          <p:nvPr/>
        </p:nvSpPr>
        <p:spPr>
          <a:xfrm>
            <a:off x="713232" y="1024128"/>
            <a:ext cx="10698480" cy="320040"/>
          </a:xfrm>
          <a:prstGeom prst="rect">
            <a:avLst/>
          </a:prstGeom>
          <a:noFill/>
          <a:ln/>
        </p:spPr>
        <p:txBody>
          <a:bodyPr wrap="square" lIns="0" tIns="0" rIns="0" bIns="0" rtlCol="0" anchor="ctr">
            <a:normAutofit/>
          </a:bodyPr>
          <a:lstStyle/>
          <a:p>
            <a:pPr indent="0" marL="0">
              <a:buNone/>
            </a:pPr>
            <a:r>
              <a:rPr lang="en-US" sz="1600" dirty="0">
                <a:solidFill>
                  <a:srgbClr val="D7E1E8"/>
                </a:solidFill>
                <a:latin typeface="Aptos" pitchFamily="34" charset="0"/>
                <a:ea typeface="Aptos" pitchFamily="34" charset="-122"/>
                <a:cs typeface="Aptos" pitchFamily="34" charset="-120"/>
              </a:rPr>
              <a:t>The hymn is best read through the Bible’s language of refuge, rest, and hope.</a:t>
            </a:r>
            <a:endParaRPr lang="en-US" sz="1600" dirty="0"/>
          </a:p>
        </p:txBody>
      </p:sp>
      <p:sp>
        <p:nvSpPr>
          <p:cNvPr id="10" name="Shape 7"/>
          <p:cNvSpPr/>
          <p:nvPr/>
        </p:nvSpPr>
        <p:spPr>
          <a:xfrm>
            <a:off x="777240" y="1673352"/>
            <a:ext cx="6080760" cy="512064"/>
          </a:xfrm>
          <a:prstGeom prst="roundRect">
            <a:avLst>
              <a:gd name="adj" fmla="val 8929"/>
            </a:avLst>
          </a:prstGeom>
          <a:solidFill>
            <a:srgbClr val="12283B"/>
          </a:solidFill>
          <a:ln w="12700">
            <a:solidFill>
              <a:srgbClr val="2A5572">
                <a:alpha val="55000"/>
              </a:srgbClr>
            </a:solidFill>
            <a:prstDash val="solid"/>
          </a:ln>
        </p:spPr>
      </p:sp>
      <p:sp>
        <p:nvSpPr>
          <p:cNvPr id="11" name="Text 8"/>
          <p:cNvSpPr/>
          <p:nvPr/>
        </p:nvSpPr>
        <p:spPr>
          <a:xfrm>
            <a:off x="960120" y="1783080"/>
            <a:ext cx="1463040" cy="201168"/>
          </a:xfrm>
          <a:prstGeom prst="rect">
            <a:avLst/>
          </a:prstGeom>
          <a:noFill/>
          <a:ln/>
        </p:spPr>
        <p:txBody>
          <a:bodyPr wrap="square" lIns="0" tIns="0" rIns="0" bIns="0" rtlCol="0" anchor="ctr"/>
          <a:lstStyle/>
          <a:p>
            <a:pPr indent="0" marL="0">
              <a:buNone/>
            </a:pPr>
            <a:r>
              <a:rPr lang="en-US" sz="1350" b="1" dirty="0">
                <a:solidFill>
                  <a:srgbClr val="F2D182"/>
                </a:solidFill>
              </a:rPr>
              <a:t>Psalm 46:1</a:t>
            </a:r>
            <a:endParaRPr lang="en-US" sz="1350" dirty="0"/>
          </a:p>
        </p:txBody>
      </p:sp>
      <p:sp>
        <p:nvSpPr>
          <p:cNvPr id="12" name="Text 9"/>
          <p:cNvSpPr/>
          <p:nvPr/>
        </p:nvSpPr>
        <p:spPr>
          <a:xfrm>
            <a:off x="2514600" y="1783080"/>
            <a:ext cx="4069080" cy="201168"/>
          </a:xfrm>
          <a:prstGeom prst="rect">
            <a:avLst/>
          </a:prstGeom>
          <a:noFill/>
          <a:ln/>
        </p:spPr>
        <p:txBody>
          <a:bodyPr wrap="square" lIns="0" tIns="0" rIns="0" bIns="0" rtlCol="0" anchor="ctr">
            <a:normAutofit/>
          </a:bodyPr>
          <a:lstStyle/>
          <a:p>
            <a:pPr indent="0" marL="0">
              <a:buNone/>
            </a:pPr>
            <a:r>
              <a:rPr lang="en-US" sz="1350" dirty="0">
                <a:solidFill>
                  <a:srgbClr val="F7F2E8"/>
                </a:solidFill>
              </a:rPr>
              <a:t>God is refuge and strength in trouble.</a:t>
            </a:r>
            <a:endParaRPr lang="en-US" sz="1350" dirty="0"/>
          </a:p>
        </p:txBody>
      </p:sp>
      <p:sp>
        <p:nvSpPr>
          <p:cNvPr id="13" name="Shape 10"/>
          <p:cNvSpPr/>
          <p:nvPr/>
        </p:nvSpPr>
        <p:spPr>
          <a:xfrm>
            <a:off x="777240" y="2459736"/>
            <a:ext cx="6080760" cy="512064"/>
          </a:xfrm>
          <a:prstGeom prst="roundRect">
            <a:avLst>
              <a:gd name="adj" fmla="val 8929"/>
            </a:avLst>
          </a:prstGeom>
          <a:solidFill>
            <a:srgbClr val="12283B"/>
          </a:solidFill>
          <a:ln w="12700">
            <a:solidFill>
              <a:srgbClr val="2A5572">
                <a:alpha val="55000"/>
              </a:srgbClr>
            </a:solidFill>
            <a:prstDash val="solid"/>
          </a:ln>
        </p:spPr>
      </p:sp>
      <p:sp>
        <p:nvSpPr>
          <p:cNvPr id="14" name="Text 11"/>
          <p:cNvSpPr/>
          <p:nvPr/>
        </p:nvSpPr>
        <p:spPr>
          <a:xfrm>
            <a:off x="960120" y="2569464"/>
            <a:ext cx="1463040" cy="201168"/>
          </a:xfrm>
          <a:prstGeom prst="rect">
            <a:avLst/>
          </a:prstGeom>
          <a:noFill/>
          <a:ln/>
        </p:spPr>
        <p:txBody>
          <a:bodyPr wrap="square" lIns="0" tIns="0" rIns="0" bIns="0" rtlCol="0" anchor="ctr"/>
          <a:lstStyle/>
          <a:p>
            <a:pPr indent="0" marL="0">
              <a:buNone/>
            </a:pPr>
            <a:r>
              <a:rPr lang="en-US" sz="1350" b="1" dirty="0">
                <a:solidFill>
                  <a:srgbClr val="F2D182"/>
                </a:solidFill>
              </a:rPr>
              <a:t>Psalm 61:2-4</a:t>
            </a:r>
            <a:endParaRPr lang="en-US" sz="1350" dirty="0"/>
          </a:p>
        </p:txBody>
      </p:sp>
      <p:sp>
        <p:nvSpPr>
          <p:cNvPr id="15" name="Text 12"/>
          <p:cNvSpPr/>
          <p:nvPr/>
        </p:nvSpPr>
        <p:spPr>
          <a:xfrm>
            <a:off x="2514600" y="2569464"/>
            <a:ext cx="4069080" cy="201168"/>
          </a:xfrm>
          <a:prstGeom prst="rect">
            <a:avLst/>
          </a:prstGeom>
          <a:noFill/>
          <a:ln/>
        </p:spPr>
        <p:txBody>
          <a:bodyPr wrap="square" lIns="0" tIns="0" rIns="0" bIns="0" rtlCol="0" anchor="ctr">
            <a:normAutofit/>
          </a:bodyPr>
          <a:lstStyle/>
          <a:p>
            <a:pPr indent="0" marL="0">
              <a:buNone/>
            </a:pPr>
            <a:r>
              <a:rPr lang="en-US" sz="1350" dirty="0">
                <a:solidFill>
                  <a:srgbClr val="F7F2E8"/>
                </a:solidFill>
              </a:rPr>
              <a:t>The overwhelmed heart seeks the higher rock.</a:t>
            </a:r>
            <a:endParaRPr lang="en-US" sz="1350" dirty="0"/>
          </a:p>
        </p:txBody>
      </p:sp>
      <p:sp>
        <p:nvSpPr>
          <p:cNvPr id="16" name="Shape 13"/>
          <p:cNvSpPr/>
          <p:nvPr/>
        </p:nvSpPr>
        <p:spPr>
          <a:xfrm>
            <a:off x="777240" y="3246120"/>
            <a:ext cx="6080760" cy="512064"/>
          </a:xfrm>
          <a:prstGeom prst="roundRect">
            <a:avLst>
              <a:gd name="adj" fmla="val 8929"/>
            </a:avLst>
          </a:prstGeom>
          <a:solidFill>
            <a:srgbClr val="12283B"/>
          </a:solidFill>
          <a:ln w="12700">
            <a:solidFill>
              <a:srgbClr val="2A5572">
                <a:alpha val="55000"/>
              </a:srgbClr>
            </a:solidFill>
            <a:prstDash val="solid"/>
          </a:ln>
        </p:spPr>
      </p:sp>
      <p:sp>
        <p:nvSpPr>
          <p:cNvPr id="17" name="Text 14"/>
          <p:cNvSpPr/>
          <p:nvPr/>
        </p:nvSpPr>
        <p:spPr>
          <a:xfrm>
            <a:off x="960120" y="3355848"/>
            <a:ext cx="1463040" cy="201168"/>
          </a:xfrm>
          <a:prstGeom prst="rect">
            <a:avLst/>
          </a:prstGeom>
          <a:noFill/>
          <a:ln/>
        </p:spPr>
        <p:txBody>
          <a:bodyPr wrap="square" lIns="0" tIns="0" rIns="0" bIns="0" rtlCol="0" anchor="ctr"/>
          <a:lstStyle/>
          <a:p>
            <a:pPr indent="0" marL="0">
              <a:buNone/>
            </a:pPr>
            <a:r>
              <a:rPr lang="en-US" sz="1350" b="1" dirty="0">
                <a:solidFill>
                  <a:srgbClr val="F2D182"/>
                </a:solidFill>
              </a:rPr>
              <a:t>Matthew 11:28-30</a:t>
            </a:r>
            <a:endParaRPr lang="en-US" sz="1350" dirty="0"/>
          </a:p>
        </p:txBody>
      </p:sp>
      <p:sp>
        <p:nvSpPr>
          <p:cNvPr id="18" name="Text 15"/>
          <p:cNvSpPr/>
          <p:nvPr/>
        </p:nvSpPr>
        <p:spPr>
          <a:xfrm>
            <a:off x="2514600" y="3355848"/>
            <a:ext cx="4069080" cy="201168"/>
          </a:xfrm>
          <a:prstGeom prst="rect">
            <a:avLst/>
          </a:prstGeom>
          <a:noFill/>
          <a:ln/>
        </p:spPr>
        <p:txBody>
          <a:bodyPr wrap="square" lIns="0" tIns="0" rIns="0" bIns="0" rtlCol="0" anchor="ctr">
            <a:normAutofit/>
          </a:bodyPr>
          <a:lstStyle/>
          <a:p>
            <a:pPr indent="0" marL="0">
              <a:buNone/>
            </a:pPr>
            <a:r>
              <a:rPr lang="en-US" sz="1350" dirty="0">
                <a:solidFill>
                  <a:srgbClr val="F7F2E8"/>
                </a:solidFill>
              </a:rPr>
              <a:t>Christ welcomes the weary and gives rest.</a:t>
            </a:r>
            <a:endParaRPr lang="en-US" sz="1350" dirty="0"/>
          </a:p>
        </p:txBody>
      </p:sp>
      <p:sp>
        <p:nvSpPr>
          <p:cNvPr id="19" name="Shape 16"/>
          <p:cNvSpPr/>
          <p:nvPr/>
        </p:nvSpPr>
        <p:spPr>
          <a:xfrm>
            <a:off x="777240" y="4032504"/>
            <a:ext cx="6080760" cy="512064"/>
          </a:xfrm>
          <a:prstGeom prst="roundRect">
            <a:avLst>
              <a:gd name="adj" fmla="val 8929"/>
            </a:avLst>
          </a:prstGeom>
          <a:solidFill>
            <a:srgbClr val="12283B"/>
          </a:solidFill>
          <a:ln w="12700">
            <a:solidFill>
              <a:srgbClr val="2A5572">
                <a:alpha val="55000"/>
              </a:srgbClr>
            </a:solidFill>
            <a:prstDash val="solid"/>
          </a:ln>
        </p:spPr>
      </p:sp>
      <p:sp>
        <p:nvSpPr>
          <p:cNvPr id="20" name="Text 17"/>
          <p:cNvSpPr/>
          <p:nvPr/>
        </p:nvSpPr>
        <p:spPr>
          <a:xfrm>
            <a:off x="960120" y="4142232"/>
            <a:ext cx="1463040" cy="201168"/>
          </a:xfrm>
          <a:prstGeom prst="rect">
            <a:avLst/>
          </a:prstGeom>
          <a:noFill/>
          <a:ln/>
        </p:spPr>
        <p:txBody>
          <a:bodyPr wrap="square" lIns="0" tIns="0" rIns="0" bIns="0" rtlCol="0" anchor="ctr"/>
          <a:lstStyle/>
          <a:p>
            <a:pPr indent="0" marL="0">
              <a:buNone/>
            </a:pPr>
            <a:r>
              <a:rPr lang="en-US" sz="1350" b="1" dirty="0">
                <a:solidFill>
                  <a:srgbClr val="F2D182"/>
                </a:solidFill>
              </a:rPr>
              <a:t>Hebrews 6:18-19</a:t>
            </a:r>
            <a:endParaRPr lang="en-US" sz="1350" dirty="0"/>
          </a:p>
        </p:txBody>
      </p:sp>
      <p:sp>
        <p:nvSpPr>
          <p:cNvPr id="21" name="Text 18"/>
          <p:cNvSpPr/>
          <p:nvPr/>
        </p:nvSpPr>
        <p:spPr>
          <a:xfrm>
            <a:off x="2514600" y="4142232"/>
            <a:ext cx="4069080" cy="201168"/>
          </a:xfrm>
          <a:prstGeom prst="rect">
            <a:avLst/>
          </a:prstGeom>
          <a:noFill/>
          <a:ln/>
        </p:spPr>
        <p:txBody>
          <a:bodyPr wrap="square" lIns="0" tIns="0" rIns="0" bIns="0" rtlCol="0" anchor="ctr">
            <a:normAutofit/>
          </a:bodyPr>
          <a:lstStyle/>
          <a:p>
            <a:pPr indent="0" marL="0">
              <a:buNone/>
            </a:pPr>
            <a:r>
              <a:rPr lang="en-US" sz="1350" dirty="0">
                <a:solidFill>
                  <a:srgbClr val="F7F2E8"/>
                </a:solidFill>
              </a:rPr>
              <a:t>Hope is the anchor of the soul.</a:t>
            </a:r>
            <a:endParaRPr lang="en-US" sz="1350" dirty="0"/>
          </a:p>
        </p:txBody>
      </p:sp>
      <p:sp>
        <p:nvSpPr>
          <p:cNvPr id="22" name="Shape 19"/>
          <p:cNvSpPr/>
          <p:nvPr/>
        </p:nvSpPr>
        <p:spPr>
          <a:xfrm>
            <a:off x="777240" y="4818888"/>
            <a:ext cx="6080760" cy="512064"/>
          </a:xfrm>
          <a:prstGeom prst="roundRect">
            <a:avLst>
              <a:gd name="adj" fmla="val 8929"/>
            </a:avLst>
          </a:prstGeom>
          <a:solidFill>
            <a:srgbClr val="12283B"/>
          </a:solidFill>
          <a:ln w="12700">
            <a:solidFill>
              <a:srgbClr val="2A5572">
                <a:alpha val="55000"/>
              </a:srgbClr>
            </a:solidFill>
            <a:prstDash val="solid"/>
          </a:ln>
        </p:spPr>
      </p:sp>
      <p:sp>
        <p:nvSpPr>
          <p:cNvPr id="23" name="Text 20"/>
          <p:cNvSpPr/>
          <p:nvPr/>
        </p:nvSpPr>
        <p:spPr>
          <a:xfrm>
            <a:off x="960120" y="4928616"/>
            <a:ext cx="1463040" cy="201168"/>
          </a:xfrm>
          <a:prstGeom prst="rect">
            <a:avLst/>
          </a:prstGeom>
          <a:noFill/>
          <a:ln/>
        </p:spPr>
        <p:txBody>
          <a:bodyPr wrap="square" lIns="0" tIns="0" rIns="0" bIns="0" rtlCol="0" anchor="ctr"/>
          <a:lstStyle/>
          <a:p>
            <a:pPr indent="0" marL="0">
              <a:buNone/>
            </a:pPr>
            <a:r>
              <a:rPr lang="en-US" sz="1350" b="1" dirty="0">
                <a:solidFill>
                  <a:srgbClr val="F2D182"/>
                </a:solidFill>
              </a:rPr>
              <a:t>John 6:37</a:t>
            </a:r>
            <a:endParaRPr lang="en-US" sz="1350" dirty="0"/>
          </a:p>
        </p:txBody>
      </p:sp>
      <p:sp>
        <p:nvSpPr>
          <p:cNvPr id="24" name="Text 21"/>
          <p:cNvSpPr/>
          <p:nvPr/>
        </p:nvSpPr>
        <p:spPr>
          <a:xfrm>
            <a:off x="2514600" y="4928616"/>
            <a:ext cx="4069080" cy="201168"/>
          </a:xfrm>
          <a:prstGeom prst="rect">
            <a:avLst/>
          </a:prstGeom>
          <a:noFill/>
          <a:ln/>
        </p:spPr>
        <p:txBody>
          <a:bodyPr wrap="square" lIns="0" tIns="0" rIns="0" bIns="0" rtlCol="0" anchor="ctr">
            <a:normAutofit/>
          </a:bodyPr>
          <a:lstStyle/>
          <a:p>
            <a:pPr indent="0" marL="0">
              <a:buNone/>
            </a:pPr>
            <a:r>
              <a:rPr lang="en-US" sz="1350" dirty="0">
                <a:solidFill>
                  <a:srgbClr val="F7F2E8"/>
                </a:solidFill>
              </a:rPr>
              <a:t>Christ receives those who come to him.</a:t>
            </a:r>
            <a:endParaRPr lang="en-US" sz="1350" dirty="0"/>
          </a:p>
        </p:txBody>
      </p:sp>
      <p:sp>
        <p:nvSpPr>
          <p:cNvPr id="25" name="Text 22"/>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jesus_lover_work/visual_4.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8000"/>
            </a:srgbClr>
          </a:solidFill>
          <a:ln w="12700">
            <a:solidFill>
              <a:srgbClr val="000000">
                <a:alpha val="0"/>
              </a:srgbClr>
            </a:solidFill>
            <a:prstDash val="solid"/>
          </a:ln>
        </p:spPr>
      </p:sp>
      <p:sp>
        <p:nvSpPr>
          <p:cNvPr id="4" name="Shape 1"/>
          <p:cNvSpPr/>
          <p:nvPr/>
        </p:nvSpPr>
        <p:spPr>
          <a:xfrm>
            <a:off x="731520" y="1234440"/>
            <a:ext cx="10698480" cy="4343400"/>
          </a:xfrm>
          <a:prstGeom prst="rect">
            <a:avLst/>
          </a:prstGeom>
          <a:solidFill>
            <a:srgbClr val="000000">
              <a:alpha val="65000"/>
            </a:srgbClr>
          </a:solidFill>
          <a:ln w="12700">
            <a:solidFill>
              <a:srgbClr val="D8A340">
                <a:alpha val="70000"/>
              </a:srgbClr>
            </a:solidFill>
            <a:prstDash val="solid"/>
          </a:ln>
        </p:spPr>
      </p:sp>
      <p:sp>
        <p:nvSpPr>
          <p:cNvPr id="5" name="Text 2"/>
          <p:cNvSpPr/>
          <p:nvPr/>
        </p:nvSpPr>
        <p:spPr>
          <a:xfrm>
            <a:off x="1005840" y="2148840"/>
            <a:ext cx="10149840" cy="777240"/>
          </a:xfrm>
          <a:prstGeom prst="rect">
            <a:avLst/>
          </a:prstGeom>
          <a:noFill/>
          <a:ln/>
        </p:spPr>
        <p:txBody>
          <a:bodyPr wrap="square" lIns="0" tIns="0" rIns="0" bIns="0" rtlCol="0" anchor="ctr">
            <a:normAutofit/>
          </a:bodyPr>
          <a:lstStyle/>
          <a:p>
            <a:pPr algn="ctr" indent="0" marL="0">
              <a:buNone/>
            </a:pPr>
            <a:r>
              <a:rPr lang="en-US" sz="4600" b="1" dirty="0">
                <a:solidFill>
                  <a:srgbClr val="F7F2E8"/>
                </a:solidFill>
              </a:rPr>
              <a:t>Hymn Movement</a:t>
            </a:r>
            <a:endParaRPr lang="en-US" sz="4600" dirty="0"/>
          </a:p>
        </p:txBody>
      </p:sp>
      <p:sp>
        <p:nvSpPr>
          <p:cNvPr id="6" name="Text 3"/>
          <p:cNvSpPr/>
          <p:nvPr/>
        </p:nvSpPr>
        <p:spPr>
          <a:xfrm>
            <a:off x="1280160" y="3090672"/>
            <a:ext cx="9601200" cy="365760"/>
          </a:xfrm>
          <a:prstGeom prst="rect">
            <a:avLst/>
          </a:prstGeom>
          <a:noFill/>
          <a:ln/>
        </p:spPr>
        <p:txBody>
          <a:bodyPr wrap="square" lIns="0" tIns="0" rIns="0" bIns="0" rtlCol="0" anchor="ctr"/>
          <a:lstStyle/>
          <a:p>
            <a:pPr algn="ctr" indent="0" marL="0">
              <a:buNone/>
            </a:pPr>
            <a:r>
              <a:rPr lang="en-US" sz="1900" dirty="0">
                <a:solidFill>
                  <a:srgbClr val="F2D182"/>
                </a:solidFill>
              </a:rPr>
              <a:t>From danger to refuge • from helplessness to grace • from need to hope</a:t>
            </a:r>
            <a:endParaRPr lang="en-US" sz="1900" dirty="0"/>
          </a:p>
        </p:txBody>
      </p:sp>
      <p:sp>
        <p:nvSpPr>
          <p:cNvPr id="7" name="Text 4"/>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1.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0"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7178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685800" y="658368"/>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Fleeing to Christ</a:t>
            </a:r>
            <a:endParaRPr lang="en-US" sz="3400" dirty="0"/>
          </a:p>
        </p:txBody>
      </p:sp>
      <p:sp>
        <p:nvSpPr>
          <p:cNvPr id="9" name="Text 6"/>
          <p:cNvSpPr/>
          <p:nvPr/>
        </p:nvSpPr>
        <p:spPr>
          <a:xfrm>
            <a:off x="777240" y="1600200"/>
            <a:ext cx="5303520" cy="1325880"/>
          </a:xfrm>
          <a:prstGeom prst="rect">
            <a:avLst/>
          </a:prstGeom>
          <a:noFill/>
          <a:ln/>
        </p:spPr>
        <p:txBody>
          <a:bodyPr wrap="square" lIns="635" tIns="635" rIns="635" bIns="635" rtlCol="0" anchor="ctr">
            <a:normAutofit/>
          </a:bodyPr>
          <a:lstStyle/>
          <a:p>
            <a:pPr indent="0" marL="0">
              <a:buNone/>
            </a:pPr>
            <a:r>
              <a:rPr lang="en-US" sz="2200" b="1" dirty="0">
                <a:solidFill>
                  <a:srgbClr val="F7F2E8"/>
                </a:solidFill>
              </a:rPr>
              <a:t>The hymn begins as a prayer from danger. The soul does not first explain itself; it runs to Christ.</a:t>
            </a:r>
            <a:endParaRPr lang="en-US" sz="2200" dirty="0"/>
          </a:p>
        </p:txBody>
      </p:sp>
      <p:sp>
        <p:nvSpPr>
          <p:cNvPr id="10" name="Shape 7"/>
          <p:cNvSpPr/>
          <p:nvPr/>
        </p:nvSpPr>
        <p:spPr>
          <a:xfrm>
            <a:off x="777240" y="3657600"/>
            <a:ext cx="5257800" cy="1005840"/>
          </a:xfrm>
          <a:prstGeom prst="roundRect">
            <a:avLst>
              <a:gd name="adj" fmla="val 4545"/>
            </a:avLst>
          </a:prstGeom>
          <a:solidFill>
            <a:srgbClr val="F7F2E8"/>
          </a:solidFill>
          <a:ln w="12700">
            <a:solidFill>
              <a:srgbClr val="D8A340">
                <a:alpha val="55000"/>
              </a:srgbClr>
            </a:solidFill>
            <a:prstDash val="solid"/>
          </a:ln>
        </p:spPr>
      </p:sp>
      <p:sp>
        <p:nvSpPr>
          <p:cNvPr id="11" name="Text 8"/>
          <p:cNvSpPr/>
          <p:nvPr/>
        </p:nvSpPr>
        <p:spPr>
          <a:xfrm>
            <a:off x="1033272" y="3886200"/>
            <a:ext cx="4709160" cy="411480"/>
          </a:xfrm>
          <a:prstGeom prst="rect">
            <a:avLst/>
          </a:prstGeom>
          <a:noFill/>
          <a:ln/>
        </p:spPr>
        <p:txBody>
          <a:bodyPr wrap="square" lIns="0" tIns="0" rIns="0" bIns="0" rtlCol="0" anchor="ctr">
            <a:normAutofit/>
          </a:bodyPr>
          <a:lstStyle/>
          <a:p>
            <a:pPr indent="0" marL="0">
              <a:buNone/>
            </a:pPr>
            <a:r>
              <a:rPr lang="en-US" sz="1400" dirty="0">
                <a:solidFill>
                  <a:srgbClr val="333333"/>
                </a:solidFill>
              </a:rPr>
              <a:t>Teaching emphasis: honest prayer is an act of faith, not a failure of faith.</a:t>
            </a:r>
            <a:endParaRPr lang="en-US" sz="1400" dirty="0"/>
          </a:p>
        </p:txBody>
      </p:sp>
      <p:sp>
        <p:nvSpPr>
          <p:cNvPr id="12" name="Text 9"/>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E223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E2233"/>
          </a:solidFill>
          <a:ln w="12700">
            <a:solidFill>
              <a:srgbClr val="0E2233">
                <a:alpha val="0"/>
              </a:srgbClr>
            </a:solidFill>
            <a:prstDash val="solid"/>
          </a:ln>
        </p:spPr>
      </p:sp>
      <p:sp>
        <p:nvSpPr>
          <p:cNvPr id="3" name="Shape 1"/>
          <p:cNvSpPr/>
          <p:nvPr/>
        </p:nvSpPr>
        <p:spPr>
          <a:xfrm>
            <a:off x="0" y="0"/>
            <a:ext cx="12191695" cy="118872"/>
          </a:xfrm>
          <a:prstGeom prst="rect">
            <a:avLst/>
          </a:prstGeom>
          <a:solidFill>
            <a:srgbClr val="D8A340"/>
          </a:solidFill>
          <a:ln w="12700">
            <a:solidFill>
              <a:srgbClr val="D8A340">
                <a:alpha val="0"/>
              </a:srgbClr>
            </a:solidFill>
            <a:prstDash val="solid"/>
          </a:ln>
        </p:spPr>
      </p:sp>
      <p:pic>
        <p:nvPicPr>
          <p:cNvPr id="4" name="Image 0" descr="/mnt/data/jesus_lover_work/visual_2.jpg">    </p:cNvPr>
          <p:cNvPicPr>
            <a:picLocks noChangeAspect="1"/>
          </p:cNvPicPr>
          <p:nvPr/>
        </p:nvPicPr>
        <p:blipFill>
          <a:blip r:embed="rId1"/>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000000">
              <a:alpha val="52000"/>
            </a:srgbClr>
          </a:solidFill>
          <a:ln w="12700">
            <a:solidFill>
              <a:srgbClr val="000000">
                <a:alpha val="0"/>
              </a:srgbClr>
            </a:solidFill>
            <a:prstDash val="solid"/>
          </a:ln>
        </p:spPr>
      </p:sp>
      <p:sp>
        <p:nvSpPr>
          <p:cNvPr id="6" name="Shape 3"/>
          <p:cNvSpPr/>
          <p:nvPr/>
        </p:nvSpPr>
        <p:spPr>
          <a:xfrm>
            <a:off x="4965192" y="0"/>
            <a:ext cx="7223760" cy="6858000"/>
          </a:xfrm>
          <a:prstGeom prst="rect">
            <a:avLst/>
          </a:prstGeom>
          <a:solidFill>
            <a:srgbClr val="0E2233">
              <a:alpha val="90000"/>
            </a:srgbClr>
          </a:solidFill>
          <a:ln w="12700">
            <a:solidFill>
              <a:srgbClr val="0E2233">
                <a:alpha val="0"/>
              </a:srgbClr>
            </a:solidFill>
            <a:prstDash val="solid"/>
          </a:ln>
        </p:spPr>
      </p:sp>
      <p:sp>
        <p:nvSpPr>
          <p:cNvPr id="7" name="Shape 4"/>
          <p:cNvSpPr/>
          <p:nvPr/>
        </p:nvSpPr>
        <p:spPr>
          <a:xfrm>
            <a:off x="4892040" y="0"/>
            <a:ext cx="109728" cy="6858000"/>
          </a:xfrm>
          <a:prstGeom prst="rect">
            <a:avLst/>
          </a:prstGeom>
          <a:solidFill>
            <a:srgbClr val="D8A340"/>
          </a:solidFill>
          <a:ln w="12700">
            <a:solidFill>
              <a:srgbClr val="D8A340">
                <a:alpha val="0"/>
              </a:srgbClr>
            </a:solidFill>
            <a:prstDash val="solid"/>
          </a:ln>
        </p:spPr>
      </p:sp>
      <p:sp>
        <p:nvSpPr>
          <p:cNvPr id="8" name="Text 5"/>
          <p:cNvSpPr/>
          <p:nvPr/>
        </p:nvSpPr>
        <p:spPr>
          <a:xfrm>
            <a:off x="5486400" y="658368"/>
            <a:ext cx="10881360" cy="530352"/>
          </a:xfrm>
          <a:prstGeom prst="rect">
            <a:avLst/>
          </a:prstGeom>
          <a:noFill/>
          <a:ln/>
        </p:spPr>
        <p:txBody>
          <a:bodyPr wrap="square" lIns="0" tIns="0" rIns="0" bIns="0" rtlCol="0" anchor="ctr">
            <a:normAutofit/>
          </a:bodyPr>
          <a:lstStyle/>
          <a:p>
            <a:pPr indent="0" marL="0">
              <a:buNone/>
            </a:pPr>
            <a:r>
              <a:rPr lang="en-US" sz="3400" b="1" dirty="0">
                <a:solidFill>
                  <a:srgbClr val="F7F2E8"/>
                </a:solidFill>
                <a:latin typeface="Aptos Display" pitchFamily="34" charset="0"/>
                <a:ea typeface="Aptos Display" pitchFamily="34" charset="-122"/>
                <a:cs typeface="Aptos Display" pitchFamily="34" charset="-120"/>
              </a:rPr>
              <a:t>Confessing Need</a:t>
            </a:r>
            <a:endParaRPr lang="en-US" sz="3400" dirty="0"/>
          </a:p>
        </p:txBody>
      </p:sp>
      <p:sp>
        <p:nvSpPr>
          <p:cNvPr id="9" name="Text 6"/>
          <p:cNvSpPr/>
          <p:nvPr/>
        </p:nvSpPr>
        <p:spPr>
          <a:xfrm>
            <a:off x="5577840" y="1600200"/>
            <a:ext cx="5303520" cy="1325880"/>
          </a:xfrm>
          <a:prstGeom prst="rect">
            <a:avLst/>
          </a:prstGeom>
          <a:noFill/>
          <a:ln/>
        </p:spPr>
        <p:txBody>
          <a:bodyPr wrap="square" lIns="635" tIns="635" rIns="635" bIns="635" rtlCol="0" anchor="ctr">
            <a:normAutofit/>
          </a:bodyPr>
          <a:lstStyle/>
          <a:p>
            <a:pPr indent="0" marL="0">
              <a:buNone/>
            </a:pPr>
            <a:r>
              <a:rPr lang="en-US" sz="2200" b="1" dirty="0">
                <a:solidFill>
                  <a:srgbClr val="F7F2E8"/>
                </a:solidFill>
              </a:rPr>
              <a:t>The singer stands before Christ without spiritual bargaining power. Need becomes the doorway to grace.</a:t>
            </a:r>
            <a:endParaRPr lang="en-US" sz="2200" dirty="0"/>
          </a:p>
        </p:txBody>
      </p:sp>
      <p:sp>
        <p:nvSpPr>
          <p:cNvPr id="10" name="Shape 7"/>
          <p:cNvSpPr/>
          <p:nvPr/>
        </p:nvSpPr>
        <p:spPr>
          <a:xfrm>
            <a:off x="5577840" y="3657600"/>
            <a:ext cx="5257800" cy="1005840"/>
          </a:xfrm>
          <a:prstGeom prst="roundRect">
            <a:avLst>
              <a:gd name="adj" fmla="val 4545"/>
            </a:avLst>
          </a:prstGeom>
          <a:solidFill>
            <a:srgbClr val="F7F2E8"/>
          </a:solidFill>
          <a:ln w="12700">
            <a:solidFill>
              <a:srgbClr val="D8A340">
                <a:alpha val="55000"/>
              </a:srgbClr>
            </a:solidFill>
            <a:prstDash val="solid"/>
          </a:ln>
        </p:spPr>
      </p:sp>
      <p:sp>
        <p:nvSpPr>
          <p:cNvPr id="11" name="Text 8"/>
          <p:cNvSpPr/>
          <p:nvPr/>
        </p:nvSpPr>
        <p:spPr>
          <a:xfrm>
            <a:off x="5833872" y="3886200"/>
            <a:ext cx="4709160" cy="411480"/>
          </a:xfrm>
          <a:prstGeom prst="rect">
            <a:avLst/>
          </a:prstGeom>
          <a:noFill/>
          <a:ln/>
        </p:spPr>
        <p:txBody>
          <a:bodyPr wrap="square" lIns="0" tIns="0" rIns="0" bIns="0" rtlCol="0" anchor="ctr">
            <a:normAutofit/>
          </a:bodyPr>
          <a:lstStyle/>
          <a:p>
            <a:pPr indent="0" marL="0">
              <a:buNone/>
            </a:pPr>
            <a:r>
              <a:rPr lang="en-US" sz="1400" dirty="0">
                <a:solidFill>
                  <a:srgbClr val="333333"/>
                </a:solidFill>
              </a:rPr>
              <a:t>Teaching emphasis: Christian prayer may begin with weakness and still be full of trust.</a:t>
            </a:r>
            <a:endParaRPr lang="en-US" sz="1400" dirty="0"/>
          </a:p>
        </p:txBody>
      </p:sp>
      <p:sp>
        <p:nvSpPr>
          <p:cNvPr id="12" name="Text 9"/>
          <p:cNvSpPr/>
          <p:nvPr/>
        </p:nvSpPr>
        <p:spPr>
          <a:xfrm>
            <a:off x="502920" y="6510528"/>
            <a:ext cx="11155680" cy="164592"/>
          </a:xfrm>
          <a:prstGeom prst="rect">
            <a:avLst/>
          </a:prstGeom>
          <a:noFill/>
          <a:ln/>
        </p:spPr>
        <p:txBody>
          <a:bodyPr wrap="square" lIns="0" tIns="0" rIns="0" bIns="0" rtlCol="0" anchor="ctr"/>
          <a:lstStyle/>
          <a:p>
            <a:pPr algn="ctr" indent="0" marL="0">
              <a:buNone/>
            </a:pPr>
            <a:r>
              <a:rPr lang="en-US" sz="750" dirty="0">
                <a:solidFill>
                  <a:srgbClr val="D9D1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Lover of My Soul Teaching Guide</dc:title>
  <dc:subject>Hymn study resource</dc:subject>
  <dc:creator>HymnInfo.com</dc:creator>
  <cp:lastModifiedBy>HymnInfo.com</cp:lastModifiedBy>
  <cp:revision>1</cp:revision>
  <dcterms:created xsi:type="dcterms:W3CDTF">2026-07-08T06:08:54Z</dcterms:created>
  <dcterms:modified xsi:type="dcterms:W3CDTF">2026-07-08T06:08:54Z</dcterms:modified>
</cp:coreProperties>
</file>