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199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jacob.jp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E6DCCD"/>
                </a:solidFill>
                <a:latin typeface="Aptos"/>
              </a:defRPr>
            </a:pPr>
            <a:r>
              <a:t>Prepared for teaching and small group use - hymninfo.com</a:t>
            </a:r>
          </a:p>
        </p:txBody>
      </p:sp>
      <p:sp>
        <p:nvSpPr>
          <p:cNvPr id="5" name="Rounded Rectangle 4"/>
          <p:cNvSpPr/>
          <p:nvPr/>
        </p:nvSpPr>
        <p:spPr>
          <a:xfrm>
            <a:off x="658368" y="713232"/>
            <a:ext cx="6492240" cy="4389120"/>
          </a:xfrm>
          <a:prstGeom prst="roundRect">
            <a:avLst/>
          </a:prstGeom>
          <a:solidFill>
            <a:srgbClr val="121418"/>
          </a:solidFill>
          <a:ln w="12700">
            <a:solidFill>
              <a:srgbClr val="D5A2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960120"/>
            <a:ext cx="5943600" cy="1051560"/>
          </a:xfrm>
          <a:prstGeom prst="rect">
            <a:avLst/>
          </a:prstGeom>
          <a:noFill/>
        </p:spPr>
        <p:txBody>
          <a:bodyPr wrap="none" lIns="73152" rIns="73152" tIns="27432" bIns="27432" anchor="t">
            <a:spAutoFit/>
          </a:bodyPr>
          <a:lstStyle/>
          <a:p>
            <a:pPr algn="l">
              <a:defRPr sz="4200" b="1">
                <a:solidFill>
                  <a:srgbClr val="FFFFFF"/>
                </a:solidFill>
                <a:latin typeface="Aptos Display"/>
              </a:defRPr>
            </a:pPr>
            <a:r>
              <a:t>Nearer, My God, to Thee</a:t>
            </a:r>
          </a:p>
        </p:txBody>
      </p:sp>
      <p:sp>
        <p:nvSpPr>
          <p:cNvPr id="7" name="TextBox 6"/>
          <p:cNvSpPr txBox="1"/>
          <p:nvPr/>
        </p:nvSpPr>
        <p:spPr>
          <a:xfrm>
            <a:off x="987552" y="2103120"/>
            <a:ext cx="5715000" cy="502920"/>
          </a:xfrm>
          <a:prstGeom prst="rect">
            <a:avLst/>
          </a:prstGeom>
          <a:noFill/>
        </p:spPr>
        <p:txBody>
          <a:bodyPr wrap="none" lIns="73152" rIns="73152" tIns="27432" bIns="27432" anchor="t">
            <a:spAutoFit/>
          </a:bodyPr>
          <a:lstStyle/>
          <a:p>
            <a:pPr algn="l">
              <a:defRPr sz="1800" b="0">
                <a:solidFill>
                  <a:srgbClr val="ECDAB2"/>
                </a:solidFill>
                <a:latin typeface="Aptos"/>
              </a:defRPr>
            </a:pPr>
            <a:r>
              <a:t>A hymn study on pilgrimage, suffering, and nearness to God</a:t>
            </a:r>
          </a:p>
        </p:txBody>
      </p:sp>
      <p:sp>
        <p:nvSpPr>
          <p:cNvPr id="8" name="TextBox 7"/>
          <p:cNvSpPr txBox="1"/>
          <p:nvPr/>
        </p:nvSpPr>
        <p:spPr>
          <a:xfrm>
            <a:off x="987552" y="2971800"/>
            <a:ext cx="5943600" cy="1143000"/>
          </a:xfrm>
          <a:prstGeom prst="rect">
            <a:avLst/>
          </a:prstGeom>
          <a:noFill/>
        </p:spPr>
        <p:txBody>
          <a:bodyPr wrap="none" lIns="73152" rIns="73152" tIns="27432" bIns="27432" anchor="t">
            <a:spAutoFit/>
          </a:bodyPr>
          <a:lstStyle/>
          <a:p>
            <a:pPr algn="l">
              <a:defRPr sz="1550" b="0">
                <a:solidFill>
                  <a:srgbClr val="F6EFE1"/>
                </a:solidFill>
                <a:latin typeface="Aptos"/>
              </a:defRPr>
            </a:pPr>
            <a:r>
              <a:t>First line: “Nearer, my God, to thee”</a:t>
            </a:r>
            <a:br/>
            <a:r>
              <a:t>Sarah Flower Adams • 1841</a:t>
            </a:r>
            <a:br/>
            <a:r>
              <a:t>Tune: BETHANY • Lowell Mason</a:t>
            </a:r>
            <a:br/>
            <a:r>
              <a:t>Primary Scripture: Genesis 28:10-19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archment.jpg"/>
          <p:cNvPicPr>
            <a:picLocks noChangeAspect="1"/>
          </p:cNvPicPr>
          <p:nvPr/>
        </p:nvPicPr>
        <p:blipFill>
          <a:blip r:embed="rId2"/>
          <a:stretch>
            <a:fillRect/>
          </a:stretch>
        </p:blipFill>
        <p:spPr>
          <a:xfrm>
            <a:off x="0" y="0"/>
            <a:ext cx="12191999" cy="6858000"/>
          </a:xfrm>
          <a:prstGeom prst="rect">
            <a:avLst/>
          </a:prstGeom>
        </p:spPr>
      </p:pic>
      <p:sp>
        <p:nvSpPr>
          <p:cNvPr id="3" name="TextBox 2"/>
          <p:cNvSpPr txBox="1"/>
          <p:nvPr/>
        </p:nvSpPr>
        <p:spPr>
          <a:xfrm>
            <a:off x="658368" y="411480"/>
            <a:ext cx="10881360" cy="566928"/>
          </a:xfrm>
          <a:prstGeom prst="rect">
            <a:avLst/>
          </a:prstGeom>
          <a:noFill/>
        </p:spPr>
        <p:txBody>
          <a:bodyPr wrap="none" lIns="73152" rIns="73152" tIns="27432" bIns="27432" anchor="t">
            <a:spAutoFit/>
          </a:bodyPr>
          <a:lstStyle/>
          <a:p>
            <a:pPr algn="l">
              <a:defRPr sz="3100" b="1">
                <a:solidFill>
                  <a:srgbClr val="261E18"/>
                </a:solidFill>
                <a:latin typeface="Aptos Display"/>
              </a:defRPr>
            </a:pPr>
            <a:r>
              <a:t>Teaching Aim</a:t>
            </a:r>
          </a:p>
        </p:txBody>
      </p:sp>
      <p:sp>
        <p:nvSpPr>
          <p:cNvPr id="4" name="TextBox 3"/>
          <p:cNvSpPr txBox="1"/>
          <p:nvPr/>
        </p:nvSpPr>
        <p:spPr>
          <a:xfrm>
            <a:off x="713232" y="1005840"/>
            <a:ext cx="10515600" cy="347472"/>
          </a:xfrm>
          <a:prstGeom prst="rect">
            <a:avLst/>
          </a:prstGeom>
          <a:noFill/>
        </p:spPr>
        <p:txBody>
          <a:bodyPr wrap="none" lIns="73152" rIns="73152" tIns="27432" bIns="27432" anchor="t">
            <a:spAutoFit/>
          </a:bodyPr>
          <a:lstStyle/>
          <a:p>
            <a:pPr algn="l">
              <a:defRPr sz="1500" b="0">
                <a:solidFill>
                  <a:srgbClr val="A87738"/>
                </a:solidFill>
                <a:latin typeface="Aptos"/>
              </a:defRPr>
            </a:pPr>
            <a:r>
              <a:t>What this hymn helps us do</a:t>
            </a:r>
          </a:p>
        </p:txBody>
      </p:sp>
      <p:sp>
        <p:nvSpPr>
          <p:cNvPr id="5" name="Rectangle 4"/>
          <p:cNvSpPr/>
          <p:nvPr/>
        </p:nvSpPr>
        <p:spPr>
          <a:xfrm>
            <a:off x="667512" y="1435608"/>
            <a:ext cx="1097280" cy="36576"/>
          </a:xfrm>
          <a:prstGeom prst="rect">
            <a:avLst/>
          </a:prstGeom>
          <a:solidFill>
            <a:srgbClr val="D5A2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705C46"/>
                </a:solidFill>
                <a:latin typeface="Aptos"/>
              </a:defRPr>
            </a:pPr>
            <a:r>
              <a:t>Prepared for teaching and small group use - hymninfo.com</a:t>
            </a:r>
          </a:p>
        </p:txBody>
      </p:sp>
      <p:sp>
        <p:nvSpPr>
          <p:cNvPr id="7" name="Rounded Rectangle 6"/>
          <p:cNvSpPr/>
          <p:nvPr/>
        </p:nvSpPr>
        <p:spPr>
          <a:xfrm>
            <a:off x="777240" y="1874519"/>
            <a:ext cx="3246120" cy="2788920"/>
          </a:xfrm>
          <a:prstGeom prst="roundRect">
            <a:avLst/>
          </a:prstGeom>
          <a:solidFill>
            <a:srgbClr val="FFFCF6"/>
          </a:solidFill>
          <a:ln w="12700">
            <a:solidFill>
              <a:srgbClr val="CEB89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2011680" y="2331720"/>
            <a:ext cx="731520" cy="365760"/>
          </a:xfrm>
          <a:prstGeom prst="ellipse">
            <a:avLst/>
          </a:prstGeom>
          <a:noFill/>
          <a:ln w="25400">
            <a:solidFill>
              <a:srgbClr val="A8773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2289657" y="2404872"/>
            <a:ext cx="175564" cy="175564"/>
          </a:xfrm>
          <a:prstGeom prst="ellipse">
            <a:avLst/>
          </a:prstGeom>
          <a:solidFill>
            <a:srgbClr val="A877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2971800"/>
            <a:ext cx="2788920" cy="365760"/>
          </a:xfrm>
          <a:prstGeom prst="rect">
            <a:avLst/>
          </a:prstGeom>
          <a:noFill/>
        </p:spPr>
        <p:txBody>
          <a:bodyPr wrap="none" lIns="73152" rIns="73152" tIns="27432" bIns="27432" anchor="t">
            <a:spAutoFit/>
          </a:bodyPr>
          <a:lstStyle/>
          <a:p>
            <a:pPr algn="ctr">
              <a:defRPr sz="2200" b="1">
                <a:solidFill>
                  <a:srgbClr val="261E18"/>
                </a:solidFill>
                <a:latin typeface="Aptos"/>
              </a:defRPr>
            </a:pPr>
            <a:r>
              <a:t>Understand</a:t>
            </a:r>
          </a:p>
        </p:txBody>
      </p:sp>
      <p:sp>
        <p:nvSpPr>
          <p:cNvPr id="11" name="TextBox 10"/>
          <p:cNvSpPr txBox="1"/>
          <p:nvPr/>
        </p:nvSpPr>
        <p:spPr>
          <a:xfrm>
            <a:off x="1097280" y="3493008"/>
            <a:ext cx="2606040" cy="914400"/>
          </a:xfrm>
          <a:prstGeom prst="rect">
            <a:avLst/>
          </a:prstGeom>
          <a:noFill/>
        </p:spPr>
        <p:txBody>
          <a:bodyPr wrap="none" lIns="73152" rIns="73152" tIns="27432" bIns="27432" anchor="t">
            <a:spAutoFit/>
          </a:bodyPr>
          <a:lstStyle/>
          <a:p>
            <a:pPr algn="ctr">
              <a:defRPr sz="1450" b="0">
                <a:solidFill>
                  <a:srgbClr val="261E18"/>
                </a:solidFill>
                <a:latin typeface="Aptos"/>
              </a:defRPr>
            </a:pPr>
            <a:r>
              <a:t>How Genesis 28 shapes the hymn’s images of night, stone, ascent, and worship.</a:t>
            </a:r>
          </a:p>
        </p:txBody>
      </p:sp>
      <p:sp>
        <p:nvSpPr>
          <p:cNvPr id="12" name="Rounded Rectangle 11"/>
          <p:cNvSpPr/>
          <p:nvPr/>
        </p:nvSpPr>
        <p:spPr>
          <a:xfrm>
            <a:off x="4599431" y="1874519"/>
            <a:ext cx="3246120" cy="2788920"/>
          </a:xfrm>
          <a:prstGeom prst="roundRect">
            <a:avLst/>
          </a:prstGeom>
          <a:solidFill>
            <a:srgbClr val="FFFCF6"/>
          </a:solidFill>
          <a:ln w="12700">
            <a:solidFill>
              <a:srgbClr val="CEB89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Heart 12"/>
          <p:cNvSpPr/>
          <p:nvPr/>
        </p:nvSpPr>
        <p:spPr>
          <a:xfrm>
            <a:off x="5833871" y="2148840"/>
            <a:ext cx="731520" cy="731520"/>
          </a:xfrm>
          <a:prstGeom prst="heart">
            <a:avLst/>
          </a:prstGeom>
          <a:solidFill>
            <a:srgbClr val="A877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828031" y="2971800"/>
            <a:ext cx="2788920" cy="365760"/>
          </a:xfrm>
          <a:prstGeom prst="rect">
            <a:avLst/>
          </a:prstGeom>
          <a:noFill/>
        </p:spPr>
        <p:txBody>
          <a:bodyPr wrap="none" lIns="73152" rIns="73152" tIns="27432" bIns="27432" anchor="t">
            <a:spAutoFit/>
          </a:bodyPr>
          <a:lstStyle/>
          <a:p>
            <a:pPr algn="ctr">
              <a:defRPr sz="2200" b="1">
                <a:solidFill>
                  <a:srgbClr val="261E18"/>
                </a:solidFill>
                <a:latin typeface="Aptos"/>
              </a:defRPr>
            </a:pPr>
            <a:r>
              <a:t>Feel</a:t>
            </a:r>
          </a:p>
        </p:txBody>
      </p:sp>
      <p:sp>
        <p:nvSpPr>
          <p:cNvPr id="15" name="TextBox 14"/>
          <p:cNvSpPr txBox="1"/>
          <p:nvPr/>
        </p:nvSpPr>
        <p:spPr>
          <a:xfrm>
            <a:off x="4919471" y="3493008"/>
            <a:ext cx="2606040" cy="914400"/>
          </a:xfrm>
          <a:prstGeom prst="rect">
            <a:avLst/>
          </a:prstGeom>
          <a:noFill/>
        </p:spPr>
        <p:txBody>
          <a:bodyPr wrap="none" lIns="73152" rIns="73152" tIns="27432" bIns="27432" anchor="t">
            <a:spAutoFit/>
          </a:bodyPr>
          <a:lstStyle/>
          <a:p>
            <a:pPr algn="ctr">
              <a:defRPr sz="1450" b="0">
                <a:solidFill>
                  <a:srgbClr val="261E18"/>
                </a:solidFill>
                <a:latin typeface="Aptos"/>
              </a:defRPr>
            </a:pPr>
            <a:r>
              <a:t>The honest longing to be nearer to God when the road is hard.</a:t>
            </a:r>
          </a:p>
        </p:txBody>
      </p:sp>
      <p:sp>
        <p:nvSpPr>
          <p:cNvPr id="16" name="Rounded Rectangle 15"/>
          <p:cNvSpPr/>
          <p:nvPr/>
        </p:nvSpPr>
        <p:spPr>
          <a:xfrm>
            <a:off x="8421624" y="1874519"/>
            <a:ext cx="3246120" cy="2788920"/>
          </a:xfrm>
          <a:prstGeom prst="roundRect">
            <a:avLst/>
          </a:prstGeom>
          <a:solidFill>
            <a:srgbClr val="FFFCF6"/>
          </a:solidFill>
          <a:ln w="12700">
            <a:solidFill>
              <a:srgbClr val="CEB89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Up Arrow 16"/>
          <p:cNvSpPr/>
          <p:nvPr/>
        </p:nvSpPr>
        <p:spPr>
          <a:xfrm>
            <a:off x="9802367" y="2148840"/>
            <a:ext cx="438912" cy="731520"/>
          </a:xfrm>
          <a:prstGeom prst="upArrow">
            <a:avLst/>
          </a:prstGeom>
          <a:solidFill>
            <a:srgbClr val="A877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50224" y="2971800"/>
            <a:ext cx="2788920" cy="365760"/>
          </a:xfrm>
          <a:prstGeom prst="rect">
            <a:avLst/>
          </a:prstGeom>
          <a:noFill/>
        </p:spPr>
        <p:txBody>
          <a:bodyPr wrap="none" lIns="73152" rIns="73152" tIns="27432" bIns="27432" anchor="t">
            <a:spAutoFit/>
          </a:bodyPr>
          <a:lstStyle/>
          <a:p>
            <a:pPr algn="ctr">
              <a:defRPr sz="2200" b="1">
                <a:solidFill>
                  <a:srgbClr val="261E18"/>
                </a:solidFill>
                <a:latin typeface="Aptos"/>
              </a:defRPr>
            </a:pPr>
            <a:r>
              <a:t>Practice</a:t>
            </a:r>
          </a:p>
        </p:txBody>
      </p:sp>
      <p:sp>
        <p:nvSpPr>
          <p:cNvPr id="19" name="TextBox 18"/>
          <p:cNvSpPr txBox="1"/>
          <p:nvPr/>
        </p:nvSpPr>
        <p:spPr>
          <a:xfrm>
            <a:off x="8741663" y="3493008"/>
            <a:ext cx="2606040" cy="914400"/>
          </a:xfrm>
          <a:prstGeom prst="rect">
            <a:avLst/>
          </a:prstGeom>
          <a:noFill/>
        </p:spPr>
        <p:txBody>
          <a:bodyPr wrap="none" lIns="73152" rIns="73152" tIns="27432" bIns="27432" anchor="t">
            <a:spAutoFit/>
          </a:bodyPr>
          <a:lstStyle/>
          <a:p>
            <a:pPr algn="ctr">
              <a:defRPr sz="1450" b="0">
                <a:solidFill>
                  <a:srgbClr val="261E18"/>
                </a:solidFill>
                <a:latin typeface="Aptos"/>
              </a:defRPr>
            </a:pPr>
            <a:r>
              <a:t>Turning lonely or painful places into prayer, trust, and worship.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ible_soft.jpg"/>
          <p:cNvPicPr>
            <a:picLocks noChangeAspect="1"/>
          </p:cNvPicPr>
          <p:nvPr/>
        </p:nvPicPr>
        <p:blipFill>
          <a:blip r:embed="rId2"/>
          <a:stretch>
            <a:fillRect/>
          </a:stretch>
        </p:blipFill>
        <p:spPr>
          <a:xfrm>
            <a:off x="0" y="0"/>
            <a:ext cx="12191999" cy="6858000"/>
          </a:xfrm>
          <a:prstGeom prst="rect">
            <a:avLst/>
          </a:prstGeom>
        </p:spPr>
      </p:pic>
      <p:sp>
        <p:nvSpPr>
          <p:cNvPr id="3" name="TextBox 2"/>
          <p:cNvSpPr txBox="1"/>
          <p:nvPr/>
        </p:nvSpPr>
        <p:spPr>
          <a:xfrm>
            <a:off x="658368" y="411480"/>
            <a:ext cx="10881360" cy="566928"/>
          </a:xfrm>
          <a:prstGeom prst="rect">
            <a:avLst/>
          </a:prstGeom>
          <a:noFill/>
        </p:spPr>
        <p:txBody>
          <a:bodyPr wrap="none" lIns="73152" rIns="73152" tIns="27432" bIns="27432" anchor="t">
            <a:spAutoFit/>
          </a:bodyPr>
          <a:lstStyle/>
          <a:p>
            <a:pPr algn="l">
              <a:defRPr sz="3100" b="1">
                <a:solidFill>
                  <a:srgbClr val="261E18"/>
                </a:solidFill>
                <a:latin typeface="Aptos Display"/>
              </a:defRPr>
            </a:pPr>
            <a:r>
              <a:t>Hymn Identity</a:t>
            </a:r>
          </a:p>
        </p:txBody>
      </p:sp>
      <p:sp>
        <p:nvSpPr>
          <p:cNvPr id="4" name="TextBox 3"/>
          <p:cNvSpPr txBox="1"/>
          <p:nvPr/>
        </p:nvSpPr>
        <p:spPr>
          <a:xfrm>
            <a:off x="713232" y="1005840"/>
            <a:ext cx="10515600" cy="347472"/>
          </a:xfrm>
          <a:prstGeom prst="rect">
            <a:avLst/>
          </a:prstGeom>
          <a:noFill/>
        </p:spPr>
        <p:txBody>
          <a:bodyPr wrap="none" lIns="73152" rIns="73152" tIns="27432" bIns="27432" anchor="t">
            <a:spAutoFit/>
          </a:bodyPr>
          <a:lstStyle/>
          <a:p>
            <a:pPr algn="l">
              <a:defRPr sz="1500" b="0">
                <a:solidFill>
                  <a:srgbClr val="A87738"/>
                </a:solidFill>
                <a:latin typeface="Aptos"/>
              </a:defRPr>
            </a:pPr>
            <a:r>
              <a:t>Text, tune, and biblical anchor</a:t>
            </a:r>
          </a:p>
        </p:txBody>
      </p:sp>
      <p:sp>
        <p:nvSpPr>
          <p:cNvPr id="5" name="Rectangle 4"/>
          <p:cNvSpPr/>
          <p:nvPr/>
        </p:nvSpPr>
        <p:spPr>
          <a:xfrm>
            <a:off x="667512" y="1435608"/>
            <a:ext cx="1097280" cy="36576"/>
          </a:xfrm>
          <a:prstGeom prst="rect">
            <a:avLst/>
          </a:prstGeom>
          <a:solidFill>
            <a:srgbClr val="D5A2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705C46"/>
                </a:solidFill>
                <a:latin typeface="Aptos"/>
              </a:defRPr>
            </a:pPr>
            <a:r>
              <a:t>Prepared for teaching and small group use - hymninfo.com</a:t>
            </a:r>
          </a:p>
        </p:txBody>
      </p:sp>
      <p:sp>
        <p:nvSpPr>
          <p:cNvPr id="7" name="Rounded Rectangle 6"/>
          <p:cNvSpPr/>
          <p:nvPr/>
        </p:nvSpPr>
        <p:spPr>
          <a:xfrm>
            <a:off x="749808" y="1600200"/>
            <a:ext cx="5120640" cy="4206240"/>
          </a:xfrm>
          <a:prstGeom prst="roundRect">
            <a:avLst/>
          </a:prstGeom>
          <a:solidFill>
            <a:srgbClr val="FFFAF0"/>
          </a:solidFill>
          <a:ln w="12700">
            <a:solidFill>
              <a:srgbClr val="D5A2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828800"/>
            <a:ext cx="2103120" cy="228600"/>
          </a:xfrm>
          <a:prstGeom prst="rect">
            <a:avLst/>
          </a:prstGeom>
          <a:noFill/>
        </p:spPr>
        <p:txBody>
          <a:bodyPr wrap="none" lIns="73152" rIns="73152" tIns="27432" bIns="27432" anchor="t">
            <a:spAutoFit/>
          </a:bodyPr>
          <a:lstStyle/>
          <a:p>
            <a:pPr algn="l">
              <a:defRPr sz="950" b="1">
                <a:solidFill>
                  <a:srgbClr val="A87738"/>
                </a:solidFill>
                <a:latin typeface="Aptos"/>
              </a:defRPr>
            </a:pPr>
            <a:r>
              <a:t>TITLE</a:t>
            </a:r>
          </a:p>
        </p:txBody>
      </p:sp>
      <p:sp>
        <p:nvSpPr>
          <p:cNvPr id="9" name="TextBox 8"/>
          <p:cNvSpPr txBox="1"/>
          <p:nvPr/>
        </p:nvSpPr>
        <p:spPr>
          <a:xfrm>
            <a:off x="2514600" y="1801368"/>
            <a:ext cx="3063240" cy="292608"/>
          </a:xfrm>
          <a:prstGeom prst="rect">
            <a:avLst/>
          </a:prstGeom>
          <a:noFill/>
        </p:spPr>
        <p:txBody>
          <a:bodyPr wrap="none" lIns="73152" rIns="73152" tIns="27432" bIns="27432" anchor="t">
            <a:spAutoFit/>
          </a:bodyPr>
          <a:lstStyle/>
          <a:p>
            <a:pPr algn="l">
              <a:defRPr sz="1430" b="0">
                <a:solidFill>
                  <a:srgbClr val="261E18"/>
                </a:solidFill>
                <a:latin typeface="Aptos"/>
              </a:defRPr>
            </a:pPr>
            <a:r>
              <a:t>Nearer, My God, to Thee</a:t>
            </a:r>
          </a:p>
        </p:txBody>
      </p:sp>
      <p:sp>
        <p:nvSpPr>
          <p:cNvPr id="10" name="TextBox 9"/>
          <p:cNvSpPr txBox="1"/>
          <p:nvPr/>
        </p:nvSpPr>
        <p:spPr>
          <a:xfrm>
            <a:off x="1005840" y="2331720"/>
            <a:ext cx="2103120" cy="228600"/>
          </a:xfrm>
          <a:prstGeom prst="rect">
            <a:avLst/>
          </a:prstGeom>
          <a:noFill/>
        </p:spPr>
        <p:txBody>
          <a:bodyPr wrap="none" lIns="73152" rIns="73152" tIns="27432" bIns="27432" anchor="t">
            <a:spAutoFit/>
          </a:bodyPr>
          <a:lstStyle/>
          <a:p>
            <a:pPr algn="l">
              <a:defRPr sz="950" b="1">
                <a:solidFill>
                  <a:srgbClr val="A87738"/>
                </a:solidFill>
                <a:latin typeface="Aptos"/>
              </a:defRPr>
            </a:pPr>
            <a:r>
              <a:t>FIRST LINE</a:t>
            </a:r>
          </a:p>
        </p:txBody>
      </p:sp>
      <p:sp>
        <p:nvSpPr>
          <p:cNvPr id="11" name="TextBox 10"/>
          <p:cNvSpPr txBox="1"/>
          <p:nvPr/>
        </p:nvSpPr>
        <p:spPr>
          <a:xfrm>
            <a:off x="2514600" y="2304288"/>
            <a:ext cx="3063240" cy="292608"/>
          </a:xfrm>
          <a:prstGeom prst="rect">
            <a:avLst/>
          </a:prstGeom>
          <a:noFill/>
        </p:spPr>
        <p:txBody>
          <a:bodyPr wrap="none" lIns="73152" rIns="73152" tIns="27432" bIns="27432" anchor="t">
            <a:spAutoFit/>
          </a:bodyPr>
          <a:lstStyle/>
          <a:p>
            <a:pPr algn="l">
              <a:defRPr sz="1430" b="0">
                <a:solidFill>
                  <a:srgbClr val="261E18"/>
                </a:solidFill>
                <a:latin typeface="Aptos"/>
              </a:defRPr>
            </a:pPr>
            <a:r>
              <a:t>Nearer, my God, to thee</a:t>
            </a:r>
          </a:p>
        </p:txBody>
      </p:sp>
      <p:sp>
        <p:nvSpPr>
          <p:cNvPr id="12" name="TextBox 11"/>
          <p:cNvSpPr txBox="1"/>
          <p:nvPr/>
        </p:nvSpPr>
        <p:spPr>
          <a:xfrm>
            <a:off x="1005840" y="2834639"/>
            <a:ext cx="2103120" cy="228600"/>
          </a:xfrm>
          <a:prstGeom prst="rect">
            <a:avLst/>
          </a:prstGeom>
          <a:noFill/>
        </p:spPr>
        <p:txBody>
          <a:bodyPr wrap="none" lIns="73152" rIns="73152" tIns="27432" bIns="27432" anchor="t">
            <a:spAutoFit/>
          </a:bodyPr>
          <a:lstStyle/>
          <a:p>
            <a:pPr algn="l">
              <a:defRPr sz="950" b="1">
                <a:solidFill>
                  <a:srgbClr val="A87738"/>
                </a:solidFill>
                <a:latin typeface="Aptos"/>
              </a:defRPr>
            </a:pPr>
            <a:r>
              <a:t>AUTHOR</a:t>
            </a:r>
          </a:p>
        </p:txBody>
      </p:sp>
      <p:sp>
        <p:nvSpPr>
          <p:cNvPr id="13" name="TextBox 12"/>
          <p:cNvSpPr txBox="1"/>
          <p:nvPr/>
        </p:nvSpPr>
        <p:spPr>
          <a:xfrm>
            <a:off x="2514600" y="2807208"/>
            <a:ext cx="3063240" cy="292608"/>
          </a:xfrm>
          <a:prstGeom prst="rect">
            <a:avLst/>
          </a:prstGeom>
          <a:noFill/>
        </p:spPr>
        <p:txBody>
          <a:bodyPr wrap="none" lIns="73152" rIns="73152" tIns="27432" bIns="27432" anchor="t">
            <a:spAutoFit/>
          </a:bodyPr>
          <a:lstStyle/>
          <a:p>
            <a:pPr algn="l">
              <a:defRPr sz="1430" b="0">
                <a:solidFill>
                  <a:srgbClr val="261E18"/>
                </a:solidFill>
                <a:latin typeface="Aptos"/>
              </a:defRPr>
            </a:pPr>
            <a:r>
              <a:t>Sarah Flower Adams (1805-1848)</a:t>
            </a:r>
          </a:p>
        </p:txBody>
      </p:sp>
      <p:sp>
        <p:nvSpPr>
          <p:cNvPr id="14" name="TextBox 13"/>
          <p:cNvSpPr txBox="1"/>
          <p:nvPr/>
        </p:nvSpPr>
        <p:spPr>
          <a:xfrm>
            <a:off x="1005840" y="3337559"/>
            <a:ext cx="2103120" cy="228600"/>
          </a:xfrm>
          <a:prstGeom prst="rect">
            <a:avLst/>
          </a:prstGeom>
          <a:noFill/>
        </p:spPr>
        <p:txBody>
          <a:bodyPr wrap="none" lIns="73152" rIns="73152" tIns="27432" bIns="27432" anchor="t">
            <a:spAutoFit/>
          </a:bodyPr>
          <a:lstStyle/>
          <a:p>
            <a:pPr algn="l">
              <a:defRPr sz="950" b="1">
                <a:solidFill>
                  <a:srgbClr val="A87738"/>
                </a:solidFill>
                <a:latin typeface="Aptos"/>
              </a:defRPr>
            </a:pPr>
            <a:r>
              <a:t>PUBLICATION</a:t>
            </a:r>
          </a:p>
        </p:txBody>
      </p:sp>
      <p:sp>
        <p:nvSpPr>
          <p:cNvPr id="15" name="TextBox 14"/>
          <p:cNvSpPr txBox="1"/>
          <p:nvPr/>
        </p:nvSpPr>
        <p:spPr>
          <a:xfrm>
            <a:off x="2514600" y="3310127"/>
            <a:ext cx="3063240" cy="292608"/>
          </a:xfrm>
          <a:prstGeom prst="rect">
            <a:avLst/>
          </a:prstGeom>
          <a:noFill/>
        </p:spPr>
        <p:txBody>
          <a:bodyPr wrap="none" lIns="73152" rIns="73152" tIns="27432" bIns="27432" anchor="t">
            <a:spAutoFit/>
          </a:bodyPr>
          <a:lstStyle/>
          <a:p>
            <a:pPr algn="l">
              <a:defRPr sz="1430" b="0">
                <a:solidFill>
                  <a:srgbClr val="261E18"/>
                </a:solidFill>
                <a:latin typeface="Aptos"/>
              </a:defRPr>
            </a:pPr>
            <a:r>
              <a:t>Hymns and Anthems, 1841</a:t>
            </a:r>
          </a:p>
        </p:txBody>
      </p:sp>
      <p:sp>
        <p:nvSpPr>
          <p:cNvPr id="16" name="TextBox 15"/>
          <p:cNvSpPr txBox="1"/>
          <p:nvPr/>
        </p:nvSpPr>
        <p:spPr>
          <a:xfrm>
            <a:off x="1005840" y="3840479"/>
            <a:ext cx="2103120" cy="228600"/>
          </a:xfrm>
          <a:prstGeom prst="rect">
            <a:avLst/>
          </a:prstGeom>
          <a:noFill/>
        </p:spPr>
        <p:txBody>
          <a:bodyPr wrap="none" lIns="73152" rIns="73152" tIns="27432" bIns="27432" anchor="t">
            <a:spAutoFit/>
          </a:bodyPr>
          <a:lstStyle/>
          <a:p>
            <a:pPr algn="l">
              <a:defRPr sz="950" b="1">
                <a:solidFill>
                  <a:srgbClr val="A87738"/>
                </a:solidFill>
                <a:latin typeface="Aptos"/>
              </a:defRPr>
            </a:pPr>
            <a:r>
              <a:t>TUNE COMMONLY USED IN AMERICA</a:t>
            </a:r>
          </a:p>
        </p:txBody>
      </p:sp>
      <p:sp>
        <p:nvSpPr>
          <p:cNvPr id="17" name="TextBox 16"/>
          <p:cNvSpPr txBox="1"/>
          <p:nvPr/>
        </p:nvSpPr>
        <p:spPr>
          <a:xfrm>
            <a:off x="2514600" y="3813047"/>
            <a:ext cx="3063240" cy="292608"/>
          </a:xfrm>
          <a:prstGeom prst="rect">
            <a:avLst/>
          </a:prstGeom>
          <a:noFill/>
        </p:spPr>
        <p:txBody>
          <a:bodyPr wrap="none" lIns="73152" rIns="73152" tIns="27432" bIns="27432" anchor="t">
            <a:spAutoFit/>
          </a:bodyPr>
          <a:lstStyle/>
          <a:p>
            <a:pPr algn="l">
              <a:defRPr sz="1430" b="0">
                <a:solidFill>
                  <a:srgbClr val="261E18"/>
                </a:solidFill>
                <a:latin typeface="Aptos"/>
              </a:defRPr>
            </a:pPr>
            <a:r>
              <a:t>BETHANY by Lowell Mason</a:t>
            </a:r>
          </a:p>
        </p:txBody>
      </p:sp>
      <p:sp>
        <p:nvSpPr>
          <p:cNvPr id="18" name="TextBox 17"/>
          <p:cNvSpPr txBox="1"/>
          <p:nvPr/>
        </p:nvSpPr>
        <p:spPr>
          <a:xfrm>
            <a:off x="1005840" y="4343399"/>
            <a:ext cx="2103120" cy="228600"/>
          </a:xfrm>
          <a:prstGeom prst="rect">
            <a:avLst/>
          </a:prstGeom>
          <a:noFill/>
        </p:spPr>
        <p:txBody>
          <a:bodyPr wrap="none" lIns="73152" rIns="73152" tIns="27432" bIns="27432" anchor="t">
            <a:spAutoFit/>
          </a:bodyPr>
          <a:lstStyle/>
          <a:p>
            <a:pPr algn="l">
              <a:defRPr sz="950" b="1">
                <a:solidFill>
                  <a:srgbClr val="A87738"/>
                </a:solidFill>
                <a:latin typeface="Aptos"/>
              </a:defRPr>
            </a:pPr>
            <a:r>
              <a:t>METER</a:t>
            </a:r>
          </a:p>
        </p:txBody>
      </p:sp>
      <p:sp>
        <p:nvSpPr>
          <p:cNvPr id="19" name="TextBox 18"/>
          <p:cNvSpPr txBox="1"/>
          <p:nvPr/>
        </p:nvSpPr>
        <p:spPr>
          <a:xfrm>
            <a:off x="2514600" y="4315967"/>
            <a:ext cx="3063240" cy="292608"/>
          </a:xfrm>
          <a:prstGeom prst="rect">
            <a:avLst/>
          </a:prstGeom>
          <a:noFill/>
        </p:spPr>
        <p:txBody>
          <a:bodyPr wrap="none" lIns="73152" rIns="73152" tIns="27432" bIns="27432" anchor="t">
            <a:spAutoFit/>
          </a:bodyPr>
          <a:lstStyle/>
          <a:p>
            <a:pPr algn="l">
              <a:defRPr sz="1430" b="0">
                <a:solidFill>
                  <a:srgbClr val="261E18"/>
                </a:solidFill>
                <a:latin typeface="Aptos"/>
              </a:defRPr>
            </a:pPr>
            <a:r>
              <a:t>6.4.6.4.6.6.6.4</a:t>
            </a:r>
          </a:p>
        </p:txBody>
      </p:sp>
      <p:sp>
        <p:nvSpPr>
          <p:cNvPr id="20" name="Rounded Rectangle 19"/>
          <p:cNvSpPr/>
          <p:nvPr/>
        </p:nvSpPr>
        <p:spPr>
          <a:xfrm>
            <a:off x="6400800" y="1828800"/>
            <a:ext cx="4800600" cy="3474720"/>
          </a:xfrm>
          <a:prstGeom prst="roundRect">
            <a:avLst/>
          </a:prstGeom>
          <a:solidFill>
            <a:srgbClr val="22272D"/>
          </a:solidFill>
          <a:ln w="12700">
            <a:solidFill>
              <a:srgbClr val="D5A2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720840" y="2148840"/>
            <a:ext cx="4114800" cy="365760"/>
          </a:xfrm>
          <a:prstGeom prst="rect">
            <a:avLst/>
          </a:prstGeom>
          <a:noFill/>
        </p:spPr>
        <p:txBody>
          <a:bodyPr wrap="none" lIns="73152" rIns="73152" tIns="27432" bIns="27432" anchor="t">
            <a:spAutoFit/>
          </a:bodyPr>
          <a:lstStyle/>
          <a:p>
            <a:pPr algn="ctr">
              <a:defRPr sz="2100" b="1">
                <a:solidFill>
                  <a:srgbClr val="FFFFFF"/>
                </a:solidFill>
                <a:latin typeface="Aptos"/>
              </a:defRPr>
            </a:pPr>
            <a:r>
              <a:t>Central biblical picture</a:t>
            </a:r>
          </a:p>
        </p:txBody>
      </p:sp>
      <p:sp>
        <p:nvSpPr>
          <p:cNvPr id="22" name="TextBox 21"/>
          <p:cNvSpPr txBox="1"/>
          <p:nvPr/>
        </p:nvSpPr>
        <p:spPr>
          <a:xfrm>
            <a:off x="6903720" y="2788920"/>
            <a:ext cx="3794760" cy="1234440"/>
          </a:xfrm>
          <a:prstGeom prst="rect">
            <a:avLst/>
          </a:prstGeom>
          <a:noFill/>
        </p:spPr>
        <p:txBody>
          <a:bodyPr wrap="none" lIns="73152" rIns="73152" tIns="27432" bIns="27432" anchor="t">
            <a:spAutoFit/>
          </a:bodyPr>
          <a:lstStyle/>
          <a:p>
            <a:pPr algn="ctr">
              <a:defRPr sz="1800" b="0">
                <a:solidFill>
                  <a:srgbClr val="F6EFE1"/>
                </a:solidFill>
                <a:latin typeface="Aptos"/>
              </a:defRPr>
            </a:pPr>
            <a:r>
              <a:t>A weary traveler, a stone pillow, a dream of heaven, and the discovery that God is present in the night.</a:t>
            </a:r>
          </a:p>
        </p:txBody>
      </p:sp>
      <p:sp>
        <p:nvSpPr>
          <p:cNvPr id="23" name="5-Point Star 22"/>
          <p:cNvSpPr/>
          <p:nvPr/>
        </p:nvSpPr>
        <p:spPr>
          <a:xfrm>
            <a:off x="8458200" y="4434840"/>
            <a:ext cx="594360" cy="594360"/>
          </a:xfrm>
          <a:prstGeom prst="star5">
            <a:avLst/>
          </a:prstGeom>
          <a:solidFill>
            <a:srgbClr val="D5A2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archment.jpg"/>
          <p:cNvPicPr>
            <a:picLocks noChangeAspect="1"/>
          </p:cNvPicPr>
          <p:nvPr/>
        </p:nvPicPr>
        <p:blipFill>
          <a:blip r:embed="rId2"/>
          <a:stretch>
            <a:fillRect/>
          </a:stretch>
        </p:blipFill>
        <p:spPr>
          <a:xfrm>
            <a:off x="0" y="0"/>
            <a:ext cx="12191999" cy="6858000"/>
          </a:xfrm>
          <a:prstGeom prst="rect">
            <a:avLst/>
          </a:prstGeom>
        </p:spPr>
      </p:pic>
      <p:sp>
        <p:nvSpPr>
          <p:cNvPr id="3" name="TextBox 2"/>
          <p:cNvSpPr txBox="1"/>
          <p:nvPr/>
        </p:nvSpPr>
        <p:spPr>
          <a:xfrm>
            <a:off x="658368" y="411480"/>
            <a:ext cx="10881360" cy="566928"/>
          </a:xfrm>
          <a:prstGeom prst="rect">
            <a:avLst/>
          </a:prstGeom>
          <a:noFill/>
        </p:spPr>
        <p:txBody>
          <a:bodyPr wrap="none" lIns="73152" rIns="73152" tIns="27432" bIns="27432" anchor="t">
            <a:spAutoFit/>
          </a:bodyPr>
          <a:lstStyle/>
          <a:p>
            <a:pPr algn="l">
              <a:defRPr sz="3100" b="1">
                <a:solidFill>
                  <a:srgbClr val="261E18"/>
                </a:solidFill>
                <a:latin typeface="Aptos Display"/>
              </a:defRPr>
            </a:pPr>
            <a:r>
              <a:t>Historical Background</a:t>
            </a:r>
          </a:p>
        </p:txBody>
      </p:sp>
      <p:sp>
        <p:nvSpPr>
          <p:cNvPr id="4" name="TextBox 3"/>
          <p:cNvSpPr txBox="1"/>
          <p:nvPr/>
        </p:nvSpPr>
        <p:spPr>
          <a:xfrm>
            <a:off x="713232" y="1005840"/>
            <a:ext cx="10515600" cy="347472"/>
          </a:xfrm>
          <a:prstGeom prst="rect">
            <a:avLst/>
          </a:prstGeom>
          <a:noFill/>
        </p:spPr>
        <p:txBody>
          <a:bodyPr wrap="none" lIns="73152" rIns="73152" tIns="27432" bIns="27432" anchor="t">
            <a:spAutoFit/>
          </a:bodyPr>
          <a:lstStyle/>
          <a:p>
            <a:pPr algn="l">
              <a:defRPr sz="1500" b="0">
                <a:solidFill>
                  <a:srgbClr val="A87738"/>
                </a:solidFill>
                <a:latin typeface="Aptos"/>
              </a:defRPr>
            </a:pPr>
            <a:r>
              <a:t>A devotional hymn rooted in Jacob’s dream</a:t>
            </a:r>
          </a:p>
        </p:txBody>
      </p:sp>
      <p:sp>
        <p:nvSpPr>
          <p:cNvPr id="5" name="Rectangle 4"/>
          <p:cNvSpPr/>
          <p:nvPr/>
        </p:nvSpPr>
        <p:spPr>
          <a:xfrm>
            <a:off x="667512" y="1435608"/>
            <a:ext cx="1097280" cy="36576"/>
          </a:xfrm>
          <a:prstGeom prst="rect">
            <a:avLst/>
          </a:prstGeom>
          <a:solidFill>
            <a:srgbClr val="D5A2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705C46"/>
                </a:solidFill>
                <a:latin typeface="Aptos"/>
              </a:defRPr>
            </a:pPr>
            <a:r>
              <a:t>Prepared for teaching and small group use - hymninfo.com</a:t>
            </a:r>
          </a:p>
        </p:txBody>
      </p:sp>
      <p:sp>
        <p:nvSpPr>
          <p:cNvPr id="7" name="Rounded Rectangle 6"/>
          <p:cNvSpPr/>
          <p:nvPr/>
        </p:nvSpPr>
        <p:spPr>
          <a:xfrm>
            <a:off x="731520" y="1645920"/>
            <a:ext cx="10744200" cy="4343400"/>
          </a:xfrm>
          <a:prstGeom prst="roundRect">
            <a:avLst/>
          </a:prstGeom>
          <a:solidFill>
            <a:srgbClr val="FFFDF8"/>
          </a:solidFill>
          <a:ln w="12700">
            <a:solidFill>
              <a:srgbClr val="D4C2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51560" y="1874519"/>
            <a:ext cx="9966960" cy="3063240"/>
          </a:xfrm>
          <a:prstGeom prst="rect">
            <a:avLst/>
          </a:prstGeom>
          <a:noFill/>
        </p:spPr>
        <p:txBody>
          <a:bodyPr wrap="none" rIns="73152" tIns="18288">
            <a:spAutoFit/>
          </a:bodyPr>
          <a:lstStyle/>
          <a:p>
            <a:pPr>
              <a:spcAft>
                <a:spcPts val="400"/>
              </a:spcAft>
              <a:defRPr sz="1800">
                <a:solidFill>
                  <a:srgbClr val="261E18"/>
                </a:solidFill>
                <a:latin typeface="Aptos"/>
              </a:defRPr>
            </a:pPr>
            <a:r>
              <a:t>• Sarah Flower Adams wrote the hymn for William Johnson Fox’s 1841 collection Hymns and Anthems.</a:t>
            </a:r>
          </a:p>
          <a:p>
            <a:pPr>
              <a:spcAft>
                <a:spcPts val="400"/>
              </a:spcAft>
              <a:defRPr sz="1800">
                <a:solidFill>
                  <a:srgbClr val="261E18"/>
                </a:solidFill>
                <a:latin typeface="Aptos"/>
              </a:defRPr>
            </a:pPr>
            <a:r>
              <a:t>• The hymn turns Genesis 28 into a personal prayer for nearness to God.</a:t>
            </a:r>
          </a:p>
          <a:p>
            <a:pPr>
              <a:spcAft>
                <a:spcPts val="400"/>
              </a:spcAft>
              <a:defRPr sz="1800">
                <a:solidFill>
                  <a:srgbClr val="261E18"/>
                </a:solidFill>
                <a:latin typeface="Aptos"/>
              </a:defRPr>
            </a:pPr>
            <a:r>
              <a:t>• Lowell Mason’s BETHANY later became the most familiar American tune for the text.</a:t>
            </a:r>
          </a:p>
          <a:p>
            <a:pPr>
              <a:spcAft>
                <a:spcPts val="400"/>
              </a:spcAft>
              <a:defRPr sz="1800">
                <a:solidFill>
                  <a:srgbClr val="261E18"/>
                </a:solidFill>
                <a:latin typeface="Aptos"/>
              </a:defRPr>
            </a:pPr>
            <a:r>
              <a:t>• The hymn crossed many church traditions because its longing is simple, biblical, and pastoral.</a:t>
            </a:r>
          </a:p>
          <a:p>
            <a:pPr>
              <a:spcAft>
                <a:spcPts val="400"/>
              </a:spcAft>
              <a:defRPr sz="1800">
                <a:solidFill>
                  <a:srgbClr val="261E18"/>
                </a:solidFill>
                <a:latin typeface="Aptos"/>
              </a:defRPr>
            </a:pPr>
            <a:r>
              <a:t>• Its association with the Titanic is widely repeated, though details about the exact hymn tune remain debated.</a:t>
            </a:r>
          </a:p>
        </p:txBody>
      </p:sp>
      <p:sp>
        <p:nvSpPr>
          <p:cNvPr id="9" name="TextBox 8"/>
          <p:cNvSpPr txBox="1"/>
          <p:nvPr/>
        </p:nvSpPr>
        <p:spPr>
          <a:xfrm>
            <a:off x="1078992" y="5257800"/>
            <a:ext cx="9875520" cy="411480"/>
          </a:xfrm>
          <a:prstGeom prst="rect">
            <a:avLst/>
          </a:prstGeom>
          <a:noFill/>
        </p:spPr>
        <p:txBody>
          <a:bodyPr wrap="none" lIns="73152" rIns="73152" tIns="27432" bIns="27432" anchor="t">
            <a:spAutoFit/>
          </a:bodyPr>
          <a:lstStyle/>
          <a:p>
            <a:pPr algn="l">
              <a:defRPr sz="1350" b="0">
                <a:solidFill>
                  <a:srgbClr val="A87738"/>
                </a:solidFill>
                <a:latin typeface="Aptos"/>
              </a:defRPr>
            </a:pPr>
            <a:r>
              <a:t>Teaching caution: present the Titanic story as a cultural association, not as the main meaning of the hymn.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cross_path.jp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E6DCCD"/>
                </a:solidFill>
                <a:latin typeface="Aptos"/>
              </a:defRPr>
            </a:pPr>
            <a:r>
              <a:t>Prepared for teaching and small group use - hymninfo.com</a:t>
            </a:r>
          </a:p>
        </p:txBody>
      </p:sp>
      <p:sp>
        <p:nvSpPr>
          <p:cNvPr id="5" name="TextBox 4"/>
          <p:cNvSpPr txBox="1"/>
          <p:nvPr/>
        </p:nvSpPr>
        <p:spPr>
          <a:xfrm>
            <a:off x="868680" y="502920"/>
            <a:ext cx="9875520" cy="594360"/>
          </a:xfrm>
          <a:prstGeom prst="rect">
            <a:avLst/>
          </a:prstGeom>
          <a:noFill/>
        </p:spPr>
        <p:txBody>
          <a:bodyPr wrap="none" lIns="73152" rIns="73152" tIns="27432" bIns="27432" anchor="t">
            <a:spAutoFit/>
          </a:bodyPr>
          <a:lstStyle/>
          <a:p>
            <a:pPr algn="l">
              <a:defRPr sz="3400" b="1">
                <a:solidFill>
                  <a:srgbClr val="FFFFFF"/>
                </a:solidFill>
                <a:latin typeface="Aptos Display"/>
              </a:defRPr>
            </a:pPr>
            <a:r>
              <a:t>Why This Hymn Matters Today</a:t>
            </a:r>
          </a:p>
        </p:txBody>
      </p:sp>
      <p:sp>
        <p:nvSpPr>
          <p:cNvPr id="6" name="Rectangle 5"/>
          <p:cNvSpPr/>
          <p:nvPr/>
        </p:nvSpPr>
        <p:spPr>
          <a:xfrm>
            <a:off x="868680" y="1170432"/>
            <a:ext cx="1005840" cy="36576"/>
          </a:xfrm>
          <a:prstGeom prst="rect">
            <a:avLst/>
          </a:prstGeom>
          <a:solidFill>
            <a:srgbClr val="D5A2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868680" y="1627632"/>
            <a:ext cx="4663440" cy="4297680"/>
          </a:xfrm>
          <a:prstGeom prst="roundRect">
            <a:avLst/>
          </a:prstGeom>
          <a:solidFill>
            <a:srgbClr val="0A1014"/>
          </a:solidFill>
          <a:ln w="12700">
            <a:solidFill>
              <a:srgbClr val="D5A2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115568" y="1874519"/>
            <a:ext cx="4251960" cy="3291840"/>
          </a:xfrm>
          <a:prstGeom prst="rect">
            <a:avLst/>
          </a:prstGeom>
          <a:noFill/>
        </p:spPr>
        <p:txBody>
          <a:bodyPr wrap="none" rIns="73152" tIns="18288">
            <a:spAutoFit/>
          </a:bodyPr>
          <a:lstStyle/>
          <a:p>
            <a:pPr>
              <a:spcAft>
                <a:spcPts val="400"/>
              </a:spcAft>
              <a:defRPr sz="1850">
                <a:solidFill>
                  <a:srgbClr val="F6EFE1"/>
                </a:solidFill>
                <a:latin typeface="Aptos"/>
              </a:defRPr>
            </a:pPr>
            <a:r>
              <a:t>• It gives language to longing without denying pain.</a:t>
            </a:r>
          </a:p>
          <a:p>
            <a:pPr>
              <a:spcAft>
                <a:spcPts val="400"/>
              </a:spcAft>
              <a:defRPr sz="1850">
                <a:solidFill>
                  <a:srgbClr val="F6EFE1"/>
                </a:solidFill>
                <a:latin typeface="Aptos"/>
              </a:defRPr>
            </a:pPr>
            <a:r>
              <a:t>• It teaches believers to seek God in the night, not only in comfort.</a:t>
            </a:r>
          </a:p>
          <a:p>
            <a:pPr>
              <a:spcAft>
                <a:spcPts val="400"/>
              </a:spcAft>
              <a:defRPr sz="1850">
                <a:solidFill>
                  <a:srgbClr val="F6EFE1"/>
                </a:solidFill>
                <a:latin typeface="Aptos"/>
              </a:defRPr>
            </a:pPr>
            <a:r>
              <a:t>• It joins pilgrimage, worship, and heavenly hope.</a:t>
            </a:r>
          </a:p>
          <a:p>
            <a:pPr>
              <a:spcAft>
                <a:spcPts val="400"/>
              </a:spcAft>
              <a:defRPr sz="1850">
                <a:solidFill>
                  <a:srgbClr val="F6EFE1"/>
                </a:solidFill>
                <a:latin typeface="Aptos"/>
              </a:defRPr>
            </a:pPr>
            <a:r>
              <a:t>• It is pastorally useful in grief, uncertainty, and prayer.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ible.jp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E6DCCD"/>
                </a:solidFill>
                <a:latin typeface="Aptos"/>
              </a:defRPr>
            </a:pPr>
            <a:r>
              <a:t>Prepared for teaching and small group use - hymninfo.com</a:t>
            </a:r>
          </a:p>
        </p:txBody>
      </p:sp>
      <p:sp>
        <p:nvSpPr>
          <p:cNvPr id="5" name="Rounded Rectangle 4"/>
          <p:cNvSpPr/>
          <p:nvPr/>
        </p:nvSpPr>
        <p:spPr>
          <a:xfrm>
            <a:off x="731520" y="685800"/>
            <a:ext cx="4892040" cy="5440680"/>
          </a:xfrm>
          <a:prstGeom prst="roundRect">
            <a:avLst/>
          </a:prstGeom>
          <a:solidFill>
            <a:srgbClr val="0C0E11"/>
          </a:solidFill>
          <a:ln w="12700">
            <a:solidFill>
              <a:srgbClr val="D5A2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51560" y="1005840"/>
            <a:ext cx="4389120" cy="548640"/>
          </a:xfrm>
          <a:prstGeom prst="rect">
            <a:avLst/>
          </a:prstGeom>
          <a:noFill/>
        </p:spPr>
        <p:txBody>
          <a:bodyPr wrap="none" lIns="73152" rIns="73152" tIns="27432" bIns="27432" anchor="t">
            <a:spAutoFit/>
          </a:bodyPr>
          <a:lstStyle/>
          <a:p>
            <a:pPr algn="l">
              <a:defRPr sz="3200" b="1">
                <a:solidFill>
                  <a:srgbClr val="FFFFFF"/>
                </a:solidFill>
                <a:latin typeface="Aptos Display"/>
              </a:defRPr>
            </a:pPr>
            <a:r>
              <a:t>Biblical Foundation</a:t>
            </a:r>
          </a:p>
        </p:txBody>
      </p:sp>
      <p:sp>
        <p:nvSpPr>
          <p:cNvPr id="7" name="TextBox 6"/>
          <p:cNvSpPr txBox="1"/>
          <p:nvPr/>
        </p:nvSpPr>
        <p:spPr>
          <a:xfrm>
            <a:off x="1078992" y="1737360"/>
            <a:ext cx="4114800" cy="310896"/>
          </a:xfrm>
          <a:prstGeom prst="rect">
            <a:avLst/>
          </a:prstGeom>
          <a:noFill/>
        </p:spPr>
        <p:txBody>
          <a:bodyPr wrap="none" lIns="73152" rIns="73152" tIns="27432" bIns="27432" anchor="t">
            <a:spAutoFit/>
          </a:bodyPr>
          <a:lstStyle/>
          <a:p>
            <a:pPr algn="l">
              <a:defRPr sz="1800" b="1">
                <a:solidFill>
                  <a:srgbClr val="D5A24E"/>
                </a:solidFill>
                <a:latin typeface="Aptos"/>
              </a:defRPr>
            </a:pPr>
            <a:r>
              <a:t>Genesis 28:10-19</a:t>
            </a:r>
          </a:p>
        </p:txBody>
      </p:sp>
      <p:sp>
        <p:nvSpPr>
          <p:cNvPr id="8" name="TextBox 7"/>
          <p:cNvSpPr txBox="1"/>
          <p:nvPr/>
        </p:nvSpPr>
        <p:spPr>
          <a:xfrm>
            <a:off x="1078992" y="2148840"/>
            <a:ext cx="4160520" cy="914400"/>
          </a:xfrm>
          <a:prstGeom prst="rect">
            <a:avLst/>
          </a:prstGeom>
          <a:noFill/>
        </p:spPr>
        <p:txBody>
          <a:bodyPr wrap="none" lIns="73152" rIns="73152" tIns="27432" bIns="27432" anchor="t">
            <a:spAutoFit/>
          </a:bodyPr>
          <a:lstStyle/>
          <a:p>
            <a:pPr algn="l">
              <a:defRPr sz="1700" b="0">
                <a:solidFill>
                  <a:srgbClr val="F6EFE1"/>
                </a:solidFill>
                <a:latin typeface="Aptos"/>
              </a:defRPr>
            </a:pPr>
            <a:r>
              <a:t>Jacob’s lonely night becomes Bethel - a place of promise, awe, and divine presence.</a:t>
            </a:r>
          </a:p>
        </p:txBody>
      </p:sp>
      <p:sp>
        <p:nvSpPr>
          <p:cNvPr id="9" name="TextBox 8"/>
          <p:cNvSpPr txBox="1"/>
          <p:nvPr/>
        </p:nvSpPr>
        <p:spPr>
          <a:xfrm>
            <a:off x="6172200" y="1444752"/>
            <a:ext cx="5257800" cy="3291840"/>
          </a:xfrm>
          <a:prstGeom prst="rect">
            <a:avLst/>
          </a:prstGeom>
          <a:noFill/>
        </p:spPr>
        <p:txBody>
          <a:bodyPr wrap="none" rIns="73152" tIns="18288">
            <a:spAutoFit/>
          </a:bodyPr>
          <a:lstStyle/>
          <a:p>
            <a:pPr>
              <a:spcAft>
                <a:spcPts val="400"/>
              </a:spcAft>
              <a:defRPr sz="1800">
                <a:solidFill>
                  <a:srgbClr val="FFFFFF"/>
                </a:solidFill>
                <a:latin typeface="Aptos"/>
              </a:defRPr>
            </a:pPr>
            <a:r>
              <a:t>• Psalm 73:28 - nearness to God is good.</a:t>
            </a:r>
          </a:p>
          <a:p>
            <a:pPr>
              <a:spcAft>
                <a:spcPts val="400"/>
              </a:spcAft>
              <a:defRPr sz="1800">
                <a:solidFill>
                  <a:srgbClr val="FFFFFF"/>
                </a:solidFill>
                <a:latin typeface="Aptos"/>
              </a:defRPr>
            </a:pPr>
            <a:r>
              <a:t>• James 4:8 - draw near and God draws near.</a:t>
            </a:r>
          </a:p>
          <a:p>
            <a:pPr>
              <a:spcAft>
                <a:spcPts val="400"/>
              </a:spcAft>
              <a:defRPr sz="1800">
                <a:solidFill>
                  <a:srgbClr val="FFFFFF"/>
                </a:solidFill>
                <a:latin typeface="Aptos"/>
              </a:defRPr>
            </a:pPr>
            <a:r>
              <a:t>• Hebrews 10:22 - approach God with a true heart.</a:t>
            </a:r>
          </a:p>
          <a:p>
            <a:pPr>
              <a:spcAft>
                <a:spcPts val="400"/>
              </a:spcAft>
              <a:defRPr sz="1800">
                <a:solidFill>
                  <a:srgbClr val="FFFFFF"/>
                </a:solidFill>
                <a:latin typeface="Aptos"/>
              </a:defRPr>
            </a:pPr>
            <a:r>
              <a:t>• Matthew 16:24 - discipleship may involve a cross.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jacob.jp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E6DCCD"/>
                </a:solidFill>
                <a:latin typeface="Aptos"/>
              </a:defRPr>
            </a:pPr>
            <a:r>
              <a:t>Prepared for teaching and small group use - hymninfo.com</a:t>
            </a:r>
          </a:p>
        </p:txBody>
      </p:sp>
      <p:sp>
        <p:nvSpPr>
          <p:cNvPr id="5" name="TextBox 4"/>
          <p:cNvSpPr txBox="1"/>
          <p:nvPr/>
        </p:nvSpPr>
        <p:spPr>
          <a:xfrm>
            <a:off x="731520" y="2331720"/>
            <a:ext cx="10972800" cy="731520"/>
          </a:xfrm>
          <a:prstGeom prst="rect">
            <a:avLst/>
          </a:prstGeom>
          <a:noFill/>
        </p:spPr>
        <p:txBody>
          <a:bodyPr wrap="none" lIns="73152" rIns="73152" tIns="27432" bIns="27432" anchor="t">
            <a:spAutoFit/>
          </a:bodyPr>
          <a:lstStyle/>
          <a:p>
            <a:pPr algn="ctr">
              <a:defRPr sz="3900" b="1">
                <a:solidFill>
                  <a:srgbClr val="FFFFFF"/>
                </a:solidFill>
                <a:latin typeface="Aptos Display"/>
              </a:defRPr>
            </a:pPr>
            <a:r>
              <a:t>A Lonely Place Becomes Bethel</a:t>
            </a:r>
          </a:p>
        </p:txBody>
      </p:sp>
      <p:sp>
        <p:nvSpPr>
          <p:cNvPr id="6" name="TextBox 5"/>
          <p:cNvSpPr txBox="1"/>
          <p:nvPr/>
        </p:nvSpPr>
        <p:spPr>
          <a:xfrm>
            <a:off x="1371600" y="3246120"/>
            <a:ext cx="9418320" cy="438912"/>
          </a:xfrm>
          <a:prstGeom prst="rect">
            <a:avLst/>
          </a:prstGeom>
          <a:noFill/>
        </p:spPr>
        <p:txBody>
          <a:bodyPr wrap="none" lIns="73152" rIns="73152" tIns="27432" bIns="27432" anchor="t">
            <a:spAutoFit/>
          </a:bodyPr>
          <a:lstStyle/>
          <a:p>
            <a:pPr algn="ctr">
              <a:defRPr sz="2000" b="0">
                <a:solidFill>
                  <a:srgbClr val="F6EFE1"/>
                </a:solidFill>
                <a:latin typeface="Aptos"/>
              </a:defRPr>
            </a:pPr>
            <a:r>
              <a:t>Teaching the hymn through Genesis 28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cross_path_soft.jpg"/>
          <p:cNvPicPr>
            <a:picLocks noChangeAspect="1"/>
          </p:cNvPicPr>
          <p:nvPr/>
        </p:nvPicPr>
        <p:blipFill>
          <a:blip r:embed="rId2"/>
          <a:stretch>
            <a:fillRect/>
          </a:stretch>
        </p:blipFill>
        <p:spPr>
          <a:xfrm>
            <a:off x="0" y="0"/>
            <a:ext cx="12191999" cy="6858000"/>
          </a:xfrm>
          <a:prstGeom prst="rect">
            <a:avLst/>
          </a:prstGeom>
        </p:spPr>
      </p:pic>
      <p:sp>
        <p:nvSpPr>
          <p:cNvPr id="3" name="TextBox 2"/>
          <p:cNvSpPr txBox="1"/>
          <p:nvPr/>
        </p:nvSpPr>
        <p:spPr>
          <a:xfrm>
            <a:off x="658368" y="411480"/>
            <a:ext cx="10881360" cy="566928"/>
          </a:xfrm>
          <a:prstGeom prst="rect">
            <a:avLst/>
          </a:prstGeom>
          <a:noFill/>
        </p:spPr>
        <p:txBody>
          <a:bodyPr wrap="none" lIns="73152" rIns="73152" tIns="27432" bIns="27432" anchor="t">
            <a:spAutoFit/>
          </a:bodyPr>
          <a:lstStyle/>
          <a:p>
            <a:pPr algn="l">
              <a:defRPr sz="3100" b="1">
                <a:solidFill>
                  <a:srgbClr val="261E18"/>
                </a:solidFill>
                <a:latin typeface="Aptos Display"/>
              </a:defRPr>
            </a:pPr>
            <a:r>
              <a:t>Hymn Movement 1</a:t>
            </a:r>
          </a:p>
        </p:txBody>
      </p:sp>
      <p:sp>
        <p:nvSpPr>
          <p:cNvPr id="4" name="TextBox 3"/>
          <p:cNvSpPr txBox="1"/>
          <p:nvPr/>
        </p:nvSpPr>
        <p:spPr>
          <a:xfrm>
            <a:off x="713232" y="1005840"/>
            <a:ext cx="10515600" cy="347472"/>
          </a:xfrm>
          <a:prstGeom prst="rect">
            <a:avLst/>
          </a:prstGeom>
          <a:noFill/>
        </p:spPr>
        <p:txBody>
          <a:bodyPr wrap="none" lIns="73152" rIns="73152" tIns="27432" bIns="27432" anchor="t">
            <a:spAutoFit/>
          </a:bodyPr>
          <a:lstStyle/>
          <a:p>
            <a:pPr algn="l">
              <a:defRPr sz="1500" b="0">
                <a:solidFill>
                  <a:srgbClr val="A87738"/>
                </a:solidFill>
                <a:latin typeface="Aptos"/>
              </a:defRPr>
            </a:pPr>
            <a:r>
              <a:t>A prayer for nearness, even through the cross</a:t>
            </a:r>
          </a:p>
        </p:txBody>
      </p:sp>
      <p:sp>
        <p:nvSpPr>
          <p:cNvPr id="5" name="Rectangle 4"/>
          <p:cNvSpPr/>
          <p:nvPr/>
        </p:nvSpPr>
        <p:spPr>
          <a:xfrm>
            <a:off x="667512" y="1435608"/>
            <a:ext cx="1097280" cy="36576"/>
          </a:xfrm>
          <a:prstGeom prst="rect">
            <a:avLst/>
          </a:prstGeom>
          <a:solidFill>
            <a:srgbClr val="D5A2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705C46"/>
                </a:solidFill>
                <a:latin typeface="Aptos"/>
              </a:defRPr>
            </a:pPr>
            <a:r>
              <a:t>Prepared for teaching and small group use - hymninfo.com</a:t>
            </a:r>
          </a:p>
        </p:txBody>
      </p:sp>
      <p:sp>
        <p:nvSpPr>
          <p:cNvPr id="7" name="Rounded Rectangle 6"/>
          <p:cNvSpPr/>
          <p:nvPr/>
        </p:nvSpPr>
        <p:spPr>
          <a:xfrm>
            <a:off x="777240" y="1691640"/>
            <a:ext cx="4572000" cy="4114800"/>
          </a:xfrm>
          <a:prstGeom prst="roundRect">
            <a:avLst/>
          </a:prstGeom>
          <a:solidFill>
            <a:srgbClr val="FFFCF6"/>
          </a:solidFill>
          <a:ln w="12700">
            <a:solidFill>
              <a:srgbClr val="D5A2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ross 7"/>
          <p:cNvSpPr/>
          <p:nvPr/>
        </p:nvSpPr>
        <p:spPr>
          <a:xfrm>
            <a:off x="1024128" y="2029968"/>
            <a:ext cx="502920" cy="502920"/>
          </a:xfrm>
          <a:prstGeom prst="plus">
            <a:avLst/>
          </a:prstGeom>
          <a:solidFill>
            <a:srgbClr val="A877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91640" y="1993392"/>
            <a:ext cx="3291840" cy="329184"/>
          </a:xfrm>
          <a:prstGeom prst="rect">
            <a:avLst/>
          </a:prstGeom>
          <a:noFill/>
        </p:spPr>
        <p:txBody>
          <a:bodyPr wrap="none" lIns="73152" rIns="73152" tIns="27432" bIns="27432" anchor="t">
            <a:spAutoFit/>
          </a:bodyPr>
          <a:lstStyle/>
          <a:p>
            <a:pPr algn="l">
              <a:defRPr sz="2000" b="1">
                <a:solidFill>
                  <a:srgbClr val="261E18"/>
                </a:solidFill>
                <a:latin typeface="Aptos"/>
              </a:defRPr>
            </a:pPr>
            <a:r>
              <a:t>The opening prayer</a:t>
            </a:r>
          </a:p>
        </p:txBody>
      </p:sp>
      <p:sp>
        <p:nvSpPr>
          <p:cNvPr id="10" name="TextBox 9"/>
          <p:cNvSpPr txBox="1"/>
          <p:nvPr/>
        </p:nvSpPr>
        <p:spPr>
          <a:xfrm>
            <a:off x="1078992" y="2697480"/>
            <a:ext cx="3977639" cy="1005840"/>
          </a:xfrm>
          <a:prstGeom prst="rect">
            <a:avLst/>
          </a:prstGeom>
          <a:noFill/>
        </p:spPr>
        <p:txBody>
          <a:bodyPr wrap="none" lIns="73152" rIns="73152" tIns="27432" bIns="27432" anchor="t">
            <a:spAutoFit/>
          </a:bodyPr>
          <a:lstStyle/>
          <a:p>
            <a:pPr algn="l">
              <a:defRPr sz="1900" b="0">
                <a:solidFill>
                  <a:srgbClr val="261E18"/>
                </a:solidFill>
                <a:latin typeface="Aptos"/>
              </a:defRPr>
            </a:pPr>
            <a:r>
              <a:t>The hymn does not ask for an easy road first. It asks for God himself.</a:t>
            </a:r>
          </a:p>
        </p:txBody>
      </p:sp>
      <p:sp>
        <p:nvSpPr>
          <p:cNvPr id="11" name="TextBox 10"/>
          <p:cNvSpPr txBox="1"/>
          <p:nvPr/>
        </p:nvSpPr>
        <p:spPr>
          <a:xfrm>
            <a:off x="1078992" y="4114800"/>
            <a:ext cx="3977639" cy="914400"/>
          </a:xfrm>
          <a:prstGeom prst="rect">
            <a:avLst/>
          </a:prstGeom>
          <a:noFill/>
        </p:spPr>
        <p:txBody>
          <a:bodyPr wrap="none" lIns="73152" rIns="73152" tIns="27432" bIns="27432" anchor="t">
            <a:spAutoFit/>
          </a:bodyPr>
          <a:lstStyle/>
          <a:p>
            <a:pPr algn="l">
              <a:defRPr sz="1550" b="0">
                <a:solidFill>
                  <a:srgbClr val="A87738"/>
                </a:solidFill>
                <a:latin typeface="Aptos"/>
              </a:defRPr>
            </a:pPr>
            <a:r>
              <a:t>Teaching emphasis: the cross does not mean God is far away; in Christ, the cross becomes the way of communion.</a:t>
            </a:r>
          </a:p>
        </p:txBody>
      </p:sp>
      <p:sp>
        <p:nvSpPr>
          <p:cNvPr id="12" name="TextBox 11"/>
          <p:cNvSpPr txBox="1"/>
          <p:nvPr/>
        </p:nvSpPr>
        <p:spPr>
          <a:xfrm>
            <a:off x="6400800" y="1965960"/>
            <a:ext cx="4206240" cy="1920240"/>
          </a:xfrm>
          <a:prstGeom prst="rect">
            <a:avLst/>
          </a:prstGeom>
          <a:noFill/>
        </p:spPr>
        <p:txBody>
          <a:bodyPr wrap="none" rIns="73152" tIns="18288">
            <a:spAutoFit/>
          </a:bodyPr>
          <a:lstStyle/>
          <a:p>
            <a:pPr>
              <a:spcAft>
                <a:spcPts val="400"/>
              </a:spcAft>
              <a:defRPr sz="1900">
                <a:solidFill>
                  <a:srgbClr val="261E18"/>
                </a:solidFill>
                <a:latin typeface="Aptos"/>
              </a:defRPr>
            </a:pPr>
            <a:r>
              <a:t>• Matthew 16:24</a:t>
            </a:r>
          </a:p>
          <a:p>
            <a:pPr>
              <a:spcAft>
                <a:spcPts val="400"/>
              </a:spcAft>
              <a:defRPr sz="1900">
                <a:solidFill>
                  <a:srgbClr val="261E18"/>
                </a:solidFill>
                <a:latin typeface="Aptos"/>
              </a:defRPr>
            </a:pPr>
            <a:r>
              <a:t>• Hebrews 10:22</a:t>
            </a:r>
          </a:p>
          <a:p>
            <a:pPr>
              <a:spcAft>
                <a:spcPts val="400"/>
              </a:spcAft>
              <a:defRPr sz="1900">
                <a:solidFill>
                  <a:srgbClr val="261E18"/>
                </a:solidFill>
                <a:latin typeface="Aptos"/>
              </a:defRPr>
            </a:pPr>
            <a:r>
              <a:t>• A longing shaped by discipleship</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jacob.jp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E6DCCD"/>
                </a:solidFill>
                <a:latin typeface="Aptos"/>
              </a:defRPr>
            </a:pPr>
            <a:r>
              <a:t>Prepared for teaching and small group use - hymninfo.com</a:t>
            </a:r>
          </a:p>
        </p:txBody>
      </p:sp>
      <p:sp>
        <p:nvSpPr>
          <p:cNvPr id="5" name="Rounded Rectangle 4"/>
          <p:cNvSpPr/>
          <p:nvPr/>
        </p:nvSpPr>
        <p:spPr>
          <a:xfrm>
            <a:off x="6492240" y="1005840"/>
            <a:ext cx="4846320" cy="5166360"/>
          </a:xfrm>
          <a:prstGeom prst="roundRect">
            <a:avLst/>
          </a:prstGeom>
          <a:solidFill>
            <a:srgbClr val="0A0D12"/>
          </a:solidFill>
          <a:ln w="12700">
            <a:solidFill>
              <a:srgbClr val="D5A2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12280" y="1298448"/>
            <a:ext cx="4343400" cy="347472"/>
          </a:xfrm>
          <a:prstGeom prst="rect">
            <a:avLst/>
          </a:prstGeom>
          <a:noFill/>
        </p:spPr>
        <p:txBody>
          <a:bodyPr wrap="none" lIns="73152" rIns="73152" tIns="27432" bIns="27432" anchor="t">
            <a:spAutoFit/>
          </a:bodyPr>
          <a:lstStyle/>
          <a:p>
            <a:pPr algn="l">
              <a:defRPr sz="1800" b="1">
                <a:solidFill>
                  <a:srgbClr val="D5A24E"/>
                </a:solidFill>
                <a:latin typeface="Aptos"/>
              </a:defRPr>
            </a:pPr>
            <a:r>
              <a:t>Hymn Movement 2</a:t>
            </a:r>
          </a:p>
        </p:txBody>
      </p:sp>
      <p:sp>
        <p:nvSpPr>
          <p:cNvPr id="7" name="TextBox 6"/>
          <p:cNvSpPr txBox="1"/>
          <p:nvPr/>
        </p:nvSpPr>
        <p:spPr>
          <a:xfrm>
            <a:off x="6812280" y="1737360"/>
            <a:ext cx="4297680" cy="502920"/>
          </a:xfrm>
          <a:prstGeom prst="rect">
            <a:avLst/>
          </a:prstGeom>
          <a:noFill/>
        </p:spPr>
        <p:txBody>
          <a:bodyPr wrap="none" lIns="73152" rIns="73152" tIns="27432" bIns="27432" anchor="t">
            <a:spAutoFit/>
          </a:bodyPr>
          <a:lstStyle/>
          <a:p>
            <a:pPr algn="l">
              <a:defRPr sz="3000" b="1">
                <a:solidFill>
                  <a:srgbClr val="FFFFFF"/>
                </a:solidFill>
                <a:latin typeface="Aptos Display"/>
              </a:defRPr>
            </a:pPr>
            <a:r>
              <a:t>The lonely night</a:t>
            </a:r>
          </a:p>
        </p:txBody>
      </p:sp>
      <p:sp>
        <p:nvSpPr>
          <p:cNvPr id="8" name="TextBox 7"/>
          <p:cNvSpPr txBox="1"/>
          <p:nvPr/>
        </p:nvSpPr>
        <p:spPr>
          <a:xfrm>
            <a:off x="6812280" y="2487168"/>
            <a:ext cx="4160520" cy="1143000"/>
          </a:xfrm>
          <a:prstGeom prst="rect">
            <a:avLst/>
          </a:prstGeom>
          <a:noFill/>
        </p:spPr>
        <p:txBody>
          <a:bodyPr wrap="none" lIns="73152" rIns="73152" tIns="27432" bIns="27432" anchor="t">
            <a:spAutoFit/>
          </a:bodyPr>
          <a:lstStyle/>
          <a:p>
            <a:pPr algn="l">
              <a:defRPr sz="1800" b="0">
                <a:solidFill>
                  <a:srgbClr val="F6EFE1"/>
                </a:solidFill>
                <a:latin typeface="Aptos"/>
              </a:defRPr>
            </a:pPr>
            <a:r>
              <a:t>Jacob’s darkness and stone give the hymn its emotional honesty. Faith is not forced to pretend that the ground is soft.</a:t>
            </a:r>
          </a:p>
        </p:txBody>
      </p:sp>
      <p:sp>
        <p:nvSpPr>
          <p:cNvPr id="9" name="TextBox 8"/>
          <p:cNvSpPr txBox="1"/>
          <p:nvPr/>
        </p:nvSpPr>
        <p:spPr>
          <a:xfrm>
            <a:off x="6812280" y="4160520"/>
            <a:ext cx="4160520" cy="868680"/>
          </a:xfrm>
          <a:prstGeom prst="rect">
            <a:avLst/>
          </a:prstGeom>
          <a:noFill/>
        </p:spPr>
        <p:txBody>
          <a:bodyPr wrap="none" lIns="73152" rIns="73152" tIns="27432" bIns="27432" anchor="t">
            <a:spAutoFit/>
          </a:bodyPr>
          <a:lstStyle/>
          <a:p>
            <a:pPr algn="l">
              <a:defRPr sz="1700" b="0">
                <a:solidFill>
                  <a:srgbClr val="ECDAB2"/>
                </a:solidFill>
                <a:latin typeface="Aptos"/>
              </a:defRPr>
            </a:pPr>
            <a:r>
              <a:t>Ask learners: Where do people today feel like wanderers with the sun gone down?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heaven.jp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E6DCCD"/>
                </a:solidFill>
                <a:latin typeface="Aptos"/>
              </a:defRPr>
            </a:pPr>
            <a:r>
              <a:t>Prepared for teaching and small group use - hymninfo.com</a:t>
            </a:r>
          </a:p>
        </p:txBody>
      </p:sp>
      <p:sp>
        <p:nvSpPr>
          <p:cNvPr id="5" name="TextBox 4"/>
          <p:cNvSpPr txBox="1"/>
          <p:nvPr/>
        </p:nvSpPr>
        <p:spPr>
          <a:xfrm>
            <a:off x="731520" y="502920"/>
            <a:ext cx="9601200" cy="365760"/>
          </a:xfrm>
          <a:prstGeom prst="rect">
            <a:avLst/>
          </a:prstGeom>
          <a:noFill/>
        </p:spPr>
        <p:txBody>
          <a:bodyPr wrap="none" lIns="73152" rIns="73152" tIns="27432" bIns="27432" anchor="t">
            <a:spAutoFit/>
          </a:bodyPr>
          <a:lstStyle/>
          <a:p>
            <a:pPr algn="l">
              <a:defRPr sz="1800" b="1">
                <a:solidFill>
                  <a:srgbClr val="D5A24E"/>
                </a:solidFill>
                <a:latin typeface="Aptos"/>
              </a:defRPr>
            </a:pPr>
            <a:r>
              <a:t>Hymn Movement 3</a:t>
            </a:r>
          </a:p>
        </p:txBody>
      </p:sp>
      <p:sp>
        <p:nvSpPr>
          <p:cNvPr id="6" name="TextBox 5"/>
          <p:cNvSpPr txBox="1"/>
          <p:nvPr/>
        </p:nvSpPr>
        <p:spPr>
          <a:xfrm>
            <a:off x="731520" y="914400"/>
            <a:ext cx="9784080" cy="594360"/>
          </a:xfrm>
          <a:prstGeom prst="rect">
            <a:avLst/>
          </a:prstGeom>
          <a:noFill/>
        </p:spPr>
        <p:txBody>
          <a:bodyPr wrap="none" lIns="73152" rIns="73152" tIns="27432" bIns="27432" anchor="t">
            <a:spAutoFit/>
          </a:bodyPr>
          <a:lstStyle/>
          <a:p>
            <a:pPr algn="l">
              <a:defRPr sz="3400" b="1">
                <a:solidFill>
                  <a:srgbClr val="FFFFFF"/>
                </a:solidFill>
                <a:latin typeface="Aptos Display"/>
              </a:defRPr>
            </a:pPr>
            <a:r>
              <a:t>The opened way</a:t>
            </a:r>
          </a:p>
        </p:txBody>
      </p:sp>
      <p:sp>
        <p:nvSpPr>
          <p:cNvPr id="7" name="Rounded Rectangle 6"/>
          <p:cNvSpPr/>
          <p:nvPr/>
        </p:nvSpPr>
        <p:spPr>
          <a:xfrm>
            <a:off x="731520" y="4160520"/>
            <a:ext cx="10698480" cy="1234440"/>
          </a:xfrm>
          <a:prstGeom prst="roundRect">
            <a:avLst/>
          </a:prstGeom>
          <a:solidFill>
            <a:srgbClr val="0C1218"/>
          </a:solidFill>
          <a:ln w="12700">
            <a:solidFill>
              <a:srgbClr val="D5A2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4425696"/>
            <a:ext cx="10058400" cy="685800"/>
          </a:xfrm>
          <a:prstGeom prst="rect">
            <a:avLst/>
          </a:prstGeom>
          <a:noFill/>
        </p:spPr>
        <p:txBody>
          <a:bodyPr wrap="none" lIns="73152" rIns="73152" tIns="27432" bIns="27432" anchor="t">
            <a:spAutoFit/>
          </a:bodyPr>
          <a:lstStyle/>
          <a:p>
            <a:pPr algn="ctr">
              <a:defRPr sz="2000" b="0">
                <a:solidFill>
                  <a:srgbClr val="F6EFE1"/>
                </a:solidFill>
                <a:latin typeface="Aptos"/>
              </a:defRPr>
            </a:pPr>
            <a:r>
              <a:t>The hymn’s upward imagery comes from God’s revelation, not human achievement. God opens the way; the believer responds in trust.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ethel.jp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E6DCCD"/>
                </a:solidFill>
                <a:latin typeface="Aptos"/>
              </a:defRPr>
            </a:pPr>
            <a:r>
              <a:t>Prepared for teaching and small group use - hymninfo.com</a:t>
            </a:r>
          </a:p>
        </p:txBody>
      </p:sp>
      <p:sp>
        <p:nvSpPr>
          <p:cNvPr id="5" name="Rounded Rectangle 4"/>
          <p:cNvSpPr/>
          <p:nvPr/>
        </p:nvSpPr>
        <p:spPr>
          <a:xfrm>
            <a:off x="685800" y="822960"/>
            <a:ext cx="4983480" cy="5303520"/>
          </a:xfrm>
          <a:prstGeom prst="roundRect">
            <a:avLst/>
          </a:prstGeom>
          <a:solidFill>
            <a:srgbClr val="0C0E0E"/>
          </a:solidFill>
          <a:ln w="12700">
            <a:solidFill>
              <a:srgbClr val="D5A2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115568"/>
            <a:ext cx="4389120" cy="329184"/>
          </a:xfrm>
          <a:prstGeom prst="rect">
            <a:avLst/>
          </a:prstGeom>
          <a:noFill/>
        </p:spPr>
        <p:txBody>
          <a:bodyPr wrap="none" lIns="73152" rIns="73152" tIns="27432" bIns="27432" anchor="t">
            <a:spAutoFit/>
          </a:bodyPr>
          <a:lstStyle/>
          <a:p>
            <a:pPr algn="l">
              <a:defRPr sz="1800" b="1">
                <a:solidFill>
                  <a:srgbClr val="D5A24E"/>
                </a:solidFill>
                <a:latin typeface="Aptos"/>
              </a:defRPr>
            </a:pPr>
            <a:r>
              <a:t>Hymn Movement 4</a:t>
            </a:r>
          </a:p>
        </p:txBody>
      </p:sp>
      <p:sp>
        <p:nvSpPr>
          <p:cNvPr id="7" name="TextBox 6"/>
          <p:cNvSpPr txBox="1"/>
          <p:nvPr/>
        </p:nvSpPr>
        <p:spPr>
          <a:xfrm>
            <a:off x="960120" y="1536192"/>
            <a:ext cx="4389120" cy="685800"/>
          </a:xfrm>
          <a:prstGeom prst="rect">
            <a:avLst/>
          </a:prstGeom>
          <a:noFill/>
        </p:spPr>
        <p:txBody>
          <a:bodyPr wrap="none" lIns="73152" rIns="73152" tIns="27432" bIns="27432" anchor="t">
            <a:spAutoFit/>
          </a:bodyPr>
          <a:lstStyle/>
          <a:p>
            <a:pPr algn="l">
              <a:defRPr sz="3000" b="1">
                <a:solidFill>
                  <a:srgbClr val="FFFFFF"/>
                </a:solidFill>
                <a:latin typeface="Aptos Display"/>
              </a:defRPr>
            </a:pPr>
            <a:r>
              <a:t>Stones turned into worship</a:t>
            </a:r>
          </a:p>
        </p:txBody>
      </p:sp>
      <p:sp>
        <p:nvSpPr>
          <p:cNvPr id="8" name="TextBox 7"/>
          <p:cNvSpPr txBox="1"/>
          <p:nvPr/>
        </p:nvSpPr>
        <p:spPr>
          <a:xfrm>
            <a:off x="987552" y="2487168"/>
            <a:ext cx="4297680" cy="1508760"/>
          </a:xfrm>
          <a:prstGeom prst="rect">
            <a:avLst/>
          </a:prstGeom>
          <a:noFill/>
        </p:spPr>
        <p:txBody>
          <a:bodyPr wrap="none" lIns="73152" rIns="73152" tIns="27432" bIns="27432" anchor="t">
            <a:spAutoFit/>
          </a:bodyPr>
          <a:lstStyle/>
          <a:p>
            <a:pPr algn="l">
              <a:defRPr sz="1800" b="0">
                <a:solidFill>
                  <a:srgbClr val="F6EFE1"/>
                </a:solidFill>
                <a:latin typeface="Aptos"/>
              </a:defRPr>
            </a:pPr>
            <a:r>
              <a:t>Jacob raises the stone as a witness. The hymn asks whether grief can become an altar - not because grief is good, but because God is present.</a:t>
            </a:r>
          </a:p>
        </p:txBody>
      </p:sp>
      <p:sp>
        <p:nvSpPr>
          <p:cNvPr id="9" name="TextBox 8"/>
          <p:cNvSpPr txBox="1"/>
          <p:nvPr/>
        </p:nvSpPr>
        <p:spPr>
          <a:xfrm>
            <a:off x="987552" y="4800600"/>
            <a:ext cx="4114800" cy="320040"/>
          </a:xfrm>
          <a:prstGeom prst="rect">
            <a:avLst/>
          </a:prstGeom>
          <a:noFill/>
        </p:spPr>
        <p:txBody>
          <a:bodyPr wrap="none" lIns="73152" rIns="73152" tIns="27432" bIns="27432" anchor="t">
            <a:spAutoFit/>
          </a:bodyPr>
          <a:lstStyle/>
          <a:p>
            <a:pPr algn="l">
              <a:defRPr sz="1600" b="0">
                <a:solidFill>
                  <a:srgbClr val="ECDAB2"/>
                </a:solidFill>
                <a:latin typeface="Aptos"/>
              </a:defRPr>
            </a:pPr>
            <a:r>
              <a:t>Pastoral note: comfort before explanation.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heaven.jp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E6DCCD"/>
                </a:solidFill>
                <a:latin typeface="Aptos"/>
              </a:defRPr>
            </a:pPr>
            <a:r>
              <a:t>Prepared for teaching and small group use - hymninfo.com</a:t>
            </a:r>
          </a:p>
        </p:txBody>
      </p:sp>
      <p:sp>
        <p:nvSpPr>
          <p:cNvPr id="5" name="Rounded Rectangle 4"/>
          <p:cNvSpPr/>
          <p:nvPr/>
        </p:nvSpPr>
        <p:spPr>
          <a:xfrm>
            <a:off x="6355080" y="914400"/>
            <a:ext cx="5029200" cy="5166360"/>
          </a:xfrm>
          <a:prstGeom prst="roundRect">
            <a:avLst/>
          </a:prstGeom>
          <a:solidFill>
            <a:srgbClr val="101218"/>
          </a:solidFill>
          <a:ln w="12700">
            <a:solidFill>
              <a:srgbClr val="D5A2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693408" y="1234440"/>
            <a:ext cx="4434840" cy="329184"/>
          </a:xfrm>
          <a:prstGeom prst="rect">
            <a:avLst/>
          </a:prstGeom>
          <a:noFill/>
        </p:spPr>
        <p:txBody>
          <a:bodyPr wrap="none" lIns="73152" rIns="73152" tIns="27432" bIns="27432" anchor="t">
            <a:spAutoFit/>
          </a:bodyPr>
          <a:lstStyle/>
          <a:p>
            <a:pPr algn="l">
              <a:defRPr sz="1800" b="1">
                <a:solidFill>
                  <a:srgbClr val="D5A24E"/>
                </a:solidFill>
                <a:latin typeface="Aptos"/>
              </a:defRPr>
            </a:pPr>
            <a:r>
              <a:t>Hymn Movement 5</a:t>
            </a:r>
          </a:p>
        </p:txBody>
      </p:sp>
      <p:sp>
        <p:nvSpPr>
          <p:cNvPr id="7" name="TextBox 6"/>
          <p:cNvSpPr txBox="1"/>
          <p:nvPr/>
        </p:nvSpPr>
        <p:spPr>
          <a:xfrm>
            <a:off x="6675120" y="1664208"/>
            <a:ext cx="4389120" cy="594360"/>
          </a:xfrm>
          <a:prstGeom prst="rect">
            <a:avLst/>
          </a:prstGeom>
          <a:noFill/>
        </p:spPr>
        <p:txBody>
          <a:bodyPr wrap="none" lIns="73152" rIns="73152" tIns="27432" bIns="27432" anchor="t">
            <a:spAutoFit/>
          </a:bodyPr>
          <a:lstStyle/>
          <a:p>
            <a:pPr algn="l">
              <a:defRPr sz="3100" b="1">
                <a:solidFill>
                  <a:srgbClr val="FFFFFF"/>
                </a:solidFill>
                <a:latin typeface="Aptos Display"/>
              </a:defRPr>
            </a:pPr>
            <a:r>
              <a:t>Homeward hope</a:t>
            </a:r>
          </a:p>
        </p:txBody>
      </p:sp>
      <p:sp>
        <p:nvSpPr>
          <p:cNvPr id="8" name="TextBox 7"/>
          <p:cNvSpPr txBox="1"/>
          <p:nvPr/>
        </p:nvSpPr>
        <p:spPr>
          <a:xfrm>
            <a:off x="6675120" y="2514600"/>
            <a:ext cx="4343400" cy="1508760"/>
          </a:xfrm>
          <a:prstGeom prst="rect">
            <a:avLst/>
          </a:prstGeom>
          <a:noFill/>
        </p:spPr>
        <p:txBody>
          <a:bodyPr wrap="none" lIns="73152" rIns="73152" tIns="27432" bIns="27432" anchor="t">
            <a:spAutoFit/>
          </a:bodyPr>
          <a:lstStyle/>
          <a:p>
            <a:pPr algn="l">
              <a:defRPr sz="1800" b="0">
                <a:solidFill>
                  <a:srgbClr val="F6EFE1"/>
                </a:solidFill>
                <a:latin typeface="Aptos"/>
              </a:defRPr>
            </a:pPr>
            <a:r>
              <a:t>The hymn ends by looking beyond pilgrimage to the fullness of God’s presence. The final hope is not escape from earth only, but communion with God.</a:t>
            </a:r>
          </a:p>
        </p:txBody>
      </p:sp>
      <p:sp>
        <p:nvSpPr>
          <p:cNvPr id="9" name="TextBox 8"/>
          <p:cNvSpPr txBox="1"/>
          <p:nvPr/>
        </p:nvSpPr>
        <p:spPr>
          <a:xfrm>
            <a:off x="6675120" y="4572000"/>
            <a:ext cx="4343400" cy="685800"/>
          </a:xfrm>
          <a:prstGeom prst="rect">
            <a:avLst/>
          </a:prstGeom>
          <a:noFill/>
        </p:spPr>
        <p:txBody>
          <a:bodyPr wrap="none" lIns="73152" rIns="73152" tIns="27432" bIns="27432" anchor="t">
            <a:spAutoFit/>
          </a:bodyPr>
          <a:lstStyle/>
          <a:p>
            <a:pPr algn="l">
              <a:defRPr sz="1600" b="0">
                <a:solidFill>
                  <a:srgbClr val="ECDAB2"/>
                </a:solidFill>
                <a:latin typeface="Aptos"/>
              </a:defRPr>
            </a:pPr>
            <a:r>
              <a:t>Revelation-shaped worship: the longing to be nearer becomes everlasting praise.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archment.jpg"/>
          <p:cNvPicPr>
            <a:picLocks noChangeAspect="1"/>
          </p:cNvPicPr>
          <p:nvPr/>
        </p:nvPicPr>
        <p:blipFill>
          <a:blip r:embed="rId2"/>
          <a:stretch>
            <a:fillRect/>
          </a:stretch>
        </p:blipFill>
        <p:spPr>
          <a:xfrm>
            <a:off x="0" y="0"/>
            <a:ext cx="12191999" cy="6858000"/>
          </a:xfrm>
          <a:prstGeom prst="rect">
            <a:avLst/>
          </a:prstGeom>
        </p:spPr>
      </p:pic>
      <p:sp>
        <p:nvSpPr>
          <p:cNvPr id="3" name="TextBox 2"/>
          <p:cNvSpPr txBox="1"/>
          <p:nvPr/>
        </p:nvSpPr>
        <p:spPr>
          <a:xfrm>
            <a:off x="658368" y="411480"/>
            <a:ext cx="10881360" cy="566928"/>
          </a:xfrm>
          <a:prstGeom prst="rect">
            <a:avLst/>
          </a:prstGeom>
          <a:noFill/>
        </p:spPr>
        <p:txBody>
          <a:bodyPr wrap="none" lIns="73152" rIns="73152" tIns="27432" bIns="27432" anchor="t">
            <a:spAutoFit/>
          </a:bodyPr>
          <a:lstStyle/>
          <a:p>
            <a:pPr algn="l">
              <a:defRPr sz="3100" b="1">
                <a:solidFill>
                  <a:srgbClr val="261E18"/>
                </a:solidFill>
                <a:latin typeface="Aptos Display"/>
              </a:defRPr>
            </a:pPr>
            <a:r>
              <a:t>Theological Themes</a:t>
            </a:r>
          </a:p>
        </p:txBody>
      </p:sp>
      <p:sp>
        <p:nvSpPr>
          <p:cNvPr id="4" name="TextBox 3"/>
          <p:cNvSpPr txBox="1"/>
          <p:nvPr/>
        </p:nvSpPr>
        <p:spPr>
          <a:xfrm>
            <a:off x="713232" y="1005840"/>
            <a:ext cx="10515600" cy="347472"/>
          </a:xfrm>
          <a:prstGeom prst="rect">
            <a:avLst/>
          </a:prstGeom>
          <a:noFill/>
        </p:spPr>
        <p:txBody>
          <a:bodyPr wrap="none" lIns="73152" rIns="73152" tIns="27432" bIns="27432" anchor="t">
            <a:spAutoFit/>
          </a:bodyPr>
          <a:lstStyle/>
          <a:p>
            <a:pPr algn="l">
              <a:defRPr sz="1500" b="0">
                <a:solidFill>
                  <a:srgbClr val="A87738"/>
                </a:solidFill>
                <a:latin typeface="Aptos"/>
              </a:defRPr>
            </a:pPr>
            <a:r>
              <a:t>What the hymn teaches the church to confess</a:t>
            </a:r>
          </a:p>
        </p:txBody>
      </p:sp>
      <p:sp>
        <p:nvSpPr>
          <p:cNvPr id="5" name="Rectangle 4"/>
          <p:cNvSpPr/>
          <p:nvPr/>
        </p:nvSpPr>
        <p:spPr>
          <a:xfrm>
            <a:off x="667512" y="1435608"/>
            <a:ext cx="1097280" cy="36576"/>
          </a:xfrm>
          <a:prstGeom prst="rect">
            <a:avLst/>
          </a:prstGeom>
          <a:solidFill>
            <a:srgbClr val="D5A2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705C46"/>
                </a:solidFill>
                <a:latin typeface="Aptos"/>
              </a:defRPr>
            </a:pPr>
            <a:r>
              <a:t>Prepared for teaching and small group use - hymninfo.com</a:t>
            </a:r>
          </a:p>
        </p:txBody>
      </p:sp>
      <p:sp>
        <p:nvSpPr>
          <p:cNvPr id="7" name="Rounded Rectangle 6"/>
          <p:cNvSpPr/>
          <p:nvPr/>
        </p:nvSpPr>
        <p:spPr>
          <a:xfrm>
            <a:off x="685800" y="1737360"/>
            <a:ext cx="3337560" cy="1371600"/>
          </a:xfrm>
          <a:prstGeom prst="roundRect">
            <a:avLst/>
          </a:prstGeom>
          <a:solidFill>
            <a:srgbClr val="FFFCF6"/>
          </a:solidFill>
          <a:ln w="12700">
            <a:solidFill>
              <a:srgbClr val="D3BD9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901952"/>
            <a:ext cx="2834640" cy="274320"/>
          </a:xfrm>
          <a:prstGeom prst="rect">
            <a:avLst/>
          </a:prstGeom>
          <a:noFill/>
        </p:spPr>
        <p:txBody>
          <a:bodyPr wrap="none" lIns="73152" rIns="73152" tIns="27432" bIns="27432" anchor="t">
            <a:spAutoFit/>
          </a:bodyPr>
          <a:lstStyle/>
          <a:p>
            <a:pPr algn="l">
              <a:defRPr sz="1800" b="1">
                <a:solidFill>
                  <a:srgbClr val="A87738"/>
                </a:solidFill>
                <a:latin typeface="Aptos"/>
              </a:defRPr>
            </a:pPr>
            <a:r>
              <a:t>Pilgrimage</a:t>
            </a:r>
          </a:p>
        </p:txBody>
      </p:sp>
      <p:sp>
        <p:nvSpPr>
          <p:cNvPr id="9" name="TextBox 8"/>
          <p:cNvSpPr txBox="1"/>
          <p:nvPr/>
        </p:nvSpPr>
        <p:spPr>
          <a:xfrm>
            <a:off x="914400" y="2267712"/>
            <a:ext cx="2834640" cy="640080"/>
          </a:xfrm>
          <a:prstGeom prst="rect">
            <a:avLst/>
          </a:prstGeom>
          <a:noFill/>
        </p:spPr>
        <p:txBody>
          <a:bodyPr wrap="none" lIns="73152" rIns="73152" tIns="27432" bIns="27432" anchor="t">
            <a:spAutoFit/>
          </a:bodyPr>
          <a:lstStyle/>
          <a:p>
            <a:pPr algn="l">
              <a:defRPr sz="1350" b="0">
                <a:solidFill>
                  <a:srgbClr val="261E18"/>
                </a:solidFill>
                <a:latin typeface="Aptos"/>
              </a:defRPr>
            </a:pPr>
            <a:r>
              <a:t>Faith often begins on a road, not in comfort.</a:t>
            </a:r>
          </a:p>
        </p:txBody>
      </p:sp>
      <p:sp>
        <p:nvSpPr>
          <p:cNvPr id="10" name="Rounded Rectangle 9"/>
          <p:cNvSpPr/>
          <p:nvPr/>
        </p:nvSpPr>
        <p:spPr>
          <a:xfrm>
            <a:off x="4434840" y="1737360"/>
            <a:ext cx="3337560" cy="1371600"/>
          </a:xfrm>
          <a:prstGeom prst="roundRect">
            <a:avLst/>
          </a:prstGeom>
          <a:solidFill>
            <a:srgbClr val="FFFCF6"/>
          </a:solidFill>
          <a:ln w="12700">
            <a:solidFill>
              <a:srgbClr val="D3BD9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63440" y="1901952"/>
            <a:ext cx="2834640" cy="274320"/>
          </a:xfrm>
          <a:prstGeom prst="rect">
            <a:avLst/>
          </a:prstGeom>
          <a:noFill/>
        </p:spPr>
        <p:txBody>
          <a:bodyPr wrap="none" lIns="73152" rIns="73152" tIns="27432" bIns="27432" anchor="t">
            <a:spAutoFit/>
          </a:bodyPr>
          <a:lstStyle/>
          <a:p>
            <a:pPr algn="l">
              <a:defRPr sz="1800" b="1">
                <a:solidFill>
                  <a:srgbClr val="A87738"/>
                </a:solidFill>
                <a:latin typeface="Aptos"/>
              </a:defRPr>
            </a:pPr>
            <a:r>
              <a:t>Presence</a:t>
            </a:r>
          </a:p>
        </p:txBody>
      </p:sp>
      <p:sp>
        <p:nvSpPr>
          <p:cNvPr id="12" name="TextBox 11"/>
          <p:cNvSpPr txBox="1"/>
          <p:nvPr/>
        </p:nvSpPr>
        <p:spPr>
          <a:xfrm>
            <a:off x="4663440" y="2267712"/>
            <a:ext cx="2834640" cy="640080"/>
          </a:xfrm>
          <a:prstGeom prst="rect">
            <a:avLst/>
          </a:prstGeom>
          <a:noFill/>
        </p:spPr>
        <p:txBody>
          <a:bodyPr wrap="none" lIns="73152" rIns="73152" tIns="27432" bIns="27432" anchor="t">
            <a:spAutoFit/>
          </a:bodyPr>
          <a:lstStyle/>
          <a:p>
            <a:pPr algn="l">
              <a:defRPr sz="1350" b="0">
                <a:solidFill>
                  <a:srgbClr val="261E18"/>
                </a:solidFill>
                <a:latin typeface="Aptos"/>
              </a:defRPr>
            </a:pPr>
            <a:r>
              <a:t>God meets his people in unexpected places.</a:t>
            </a:r>
          </a:p>
        </p:txBody>
      </p:sp>
      <p:sp>
        <p:nvSpPr>
          <p:cNvPr id="13" name="Rounded Rectangle 12"/>
          <p:cNvSpPr/>
          <p:nvPr/>
        </p:nvSpPr>
        <p:spPr>
          <a:xfrm>
            <a:off x="8183879" y="1737360"/>
            <a:ext cx="3337560" cy="1371600"/>
          </a:xfrm>
          <a:prstGeom prst="roundRect">
            <a:avLst/>
          </a:prstGeom>
          <a:solidFill>
            <a:srgbClr val="FFFCF6"/>
          </a:solidFill>
          <a:ln w="12700">
            <a:solidFill>
              <a:srgbClr val="D3BD9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412480" y="1901952"/>
            <a:ext cx="2834640" cy="274320"/>
          </a:xfrm>
          <a:prstGeom prst="rect">
            <a:avLst/>
          </a:prstGeom>
          <a:noFill/>
        </p:spPr>
        <p:txBody>
          <a:bodyPr wrap="none" lIns="73152" rIns="73152" tIns="27432" bIns="27432" anchor="t">
            <a:spAutoFit/>
          </a:bodyPr>
          <a:lstStyle/>
          <a:p>
            <a:pPr algn="l">
              <a:defRPr sz="1800" b="1">
                <a:solidFill>
                  <a:srgbClr val="A87738"/>
                </a:solidFill>
                <a:latin typeface="Aptos"/>
              </a:defRPr>
            </a:pPr>
            <a:r>
              <a:t>Suffering</a:t>
            </a:r>
          </a:p>
        </p:txBody>
      </p:sp>
      <p:sp>
        <p:nvSpPr>
          <p:cNvPr id="15" name="TextBox 14"/>
          <p:cNvSpPr txBox="1"/>
          <p:nvPr/>
        </p:nvSpPr>
        <p:spPr>
          <a:xfrm>
            <a:off x="8412480" y="2267712"/>
            <a:ext cx="2834640" cy="640080"/>
          </a:xfrm>
          <a:prstGeom prst="rect">
            <a:avLst/>
          </a:prstGeom>
          <a:noFill/>
        </p:spPr>
        <p:txBody>
          <a:bodyPr wrap="none" lIns="73152" rIns="73152" tIns="27432" bIns="27432" anchor="t">
            <a:spAutoFit/>
          </a:bodyPr>
          <a:lstStyle/>
          <a:p>
            <a:pPr algn="l">
              <a:defRPr sz="1350" b="0">
                <a:solidFill>
                  <a:srgbClr val="261E18"/>
                </a:solidFill>
                <a:latin typeface="Aptos"/>
              </a:defRPr>
            </a:pPr>
            <a:r>
              <a:t>Hardship is named honestly, never romanticized.</a:t>
            </a:r>
          </a:p>
        </p:txBody>
      </p:sp>
      <p:sp>
        <p:nvSpPr>
          <p:cNvPr id="16" name="Rounded Rectangle 15"/>
          <p:cNvSpPr/>
          <p:nvPr/>
        </p:nvSpPr>
        <p:spPr>
          <a:xfrm>
            <a:off x="685800" y="3566160"/>
            <a:ext cx="3337560" cy="1371600"/>
          </a:xfrm>
          <a:prstGeom prst="roundRect">
            <a:avLst/>
          </a:prstGeom>
          <a:solidFill>
            <a:srgbClr val="FFFCF6"/>
          </a:solidFill>
          <a:ln w="12700">
            <a:solidFill>
              <a:srgbClr val="D3BD9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14400" y="3730752"/>
            <a:ext cx="2834640" cy="274320"/>
          </a:xfrm>
          <a:prstGeom prst="rect">
            <a:avLst/>
          </a:prstGeom>
          <a:noFill/>
        </p:spPr>
        <p:txBody>
          <a:bodyPr wrap="none" lIns="73152" rIns="73152" tIns="27432" bIns="27432" anchor="t">
            <a:spAutoFit/>
          </a:bodyPr>
          <a:lstStyle/>
          <a:p>
            <a:pPr algn="l">
              <a:defRPr sz="1800" b="1">
                <a:solidFill>
                  <a:srgbClr val="A87738"/>
                </a:solidFill>
                <a:latin typeface="Aptos"/>
              </a:defRPr>
            </a:pPr>
            <a:r>
              <a:t>Worship</a:t>
            </a:r>
          </a:p>
        </p:txBody>
      </p:sp>
      <p:sp>
        <p:nvSpPr>
          <p:cNvPr id="18" name="TextBox 17"/>
          <p:cNvSpPr txBox="1"/>
          <p:nvPr/>
        </p:nvSpPr>
        <p:spPr>
          <a:xfrm>
            <a:off x="914400" y="4096511"/>
            <a:ext cx="2834640" cy="640080"/>
          </a:xfrm>
          <a:prstGeom prst="rect">
            <a:avLst/>
          </a:prstGeom>
          <a:noFill/>
        </p:spPr>
        <p:txBody>
          <a:bodyPr wrap="none" lIns="73152" rIns="73152" tIns="27432" bIns="27432" anchor="t">
            <a:spAutoFit/>
          </a:bodyPr>
          <a:lstStyle/>
          <a:p>
            <a:pPr algn="l">
              <a:defRPr sz="1350" b="0">
                <a:solidFill>
                  <a:srgbClr val="261E18"/>
                </a:solidFill>
                <a:latin typeface="Aptos"/>
              </a:defRPr>
            </a:pPr>
            <a:r>
              <a:t>Stones of grief may become markers of mercy.</a:t>
            </a:r>
          </a:p>
        </p:txBody>
      </p:sp>
      <p:sp>
        <p:nvSpPr>
          <p:cNvPr id="19" name="Rounded Rectangle 18"/>
          <p:cNvSpPr/>
          <p:nvPr/>
        </p:nvSpPr>
        <p:spPr>
          <a:xfrm>
            <a:off x="4434840" y="3566160"/>
            <a:ext cx="3337560" cy="1371600"/>
          </a:xfrm>
          <a:prstGeom prst="roundRect">
            <a:avLst/>
          </a:prstGeom>
          <a:solidFill>
            <a:srgbClr val="FFFCF6"/>
          </a:solidFill>
          <a:ln w="12700">
            <a:solidFill>
              <a:srgbClr val="D3BD9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663440" y="3730752"/>
            <a:ext cx="2834640" cy="274320"/>
          </a:xfrm>
          <a:prstGeom prst="rect">
            <a:avLst/>
          </a:prstGeom>
          <a:noFill/>
        </p:spPr>
        <p:txBody>
          <a:bodyPr wrap="none" lIns="73152" rIns="73152" tIns="27432" bIns="27432" anchor="t">
            <a:spAutoFit/>
          </a:bodyPr>
          <a:lstStyle/>
          <a:p>
            <a:pPr algn="l">
              <a:defRPr sz="1800" b="1">
                <a:solidFill>
                  <a:srgbClr val="A87738"/>
                </a:solidFill>
                <a:latin typeface="Aptos"/>
              </a:defRPr>
            </a:pPr>
            <a:r>
              <a:t>Hope</a:t>
            </a:r>
          </a:p>
        </p:txBody>
      </p:sp>
      <p:sp>
        <p:nvSpPr>
          <p:cNvPr id="21" name="TextBox 20"/>
          <p:cNvSpPr txBox="1"/>
          <p:nvPr/>
        </p:nvSpPr>
        <p:spPr>
          <a:xfrm>
            <a:off x="4663440" y="4096511"/>
            <a:ext cx="2834640" cy="640080"/>
          </a:xfrm>
          <a:prstGeom prst="rect">
            <a:avLst/>
          </a:prstGeom>
          <a:noFill/>
        </p:spPr>
        <p:txBody>
          <a:bodyPr wrap="none" lIns="73152" rIns="73152" tIns="27432" bIns="27432" anchor="t">
            <a:spAutoFit/>
          </a:bodyPr>
          <a:lstStyle/>
          <a:p>
            <a:pPr algn="l">
              <a:defRPr sz="1350" b="0">
                <a:solidFill>
                  <a:srgbClr val="261E18"/>
                </a:solidFill>
                <a:latin typeface="Aptos"/>
              </a:defRPr>
            </a:pPr>
            <a:r>
              <a:t>Earthly longing points toward final communion.</a:t>
            </a:r>
          </a:p>
        </p:txBody>
      </p:sp>
      <p:sp>
        <p:nvSpPr>
          <p:cNvPr id="22" name="Rounded Rectangle 21"/>
          <p:cNvSpPr/>
          <p:nvPr/>
        </p:nvSpPr>
        <p:spPr>
          <a:xfrm>
            <a:off x="8183879" y="3566160"/>
            <a:ext cx="3337560" cy="1371600"/>
          </a:xfrm>
          <a:prstGeom prst="roundRect">
            <a:avLst/>
          </a:prstGeom>
          <a:solidFill>
            <a:srgbClr val="FFFCF6"/>
          </a:solidFill>
          <a:ln w="12700">
            <a:solidFill>
              <a:srgbClr val="D3BD9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412480" y="3730752"/>
            <a:ext cx="2834640" cy="274320"/>
          </a:xfrm>
          <a:prstGeom prst="rect">
            <a:avLst/>
          </a:prstGeom>
          <a:noFill/>
        </p:spPr>
        <p:txBody>
          <a:bodyPr wrap="none" lIns="73152" rIns="73152" tIns="27432" bIns="27432" anchor="t">
            <a:spAutoFit/>
          </a:bodyPr>
          <a:lstStyle/>
          <a:p>
            <a:pPr algn="l">
              <a:defRPr sz="1800" b="1">
                <a:solidFill>
                  <a:srgbClr val="A87738"/>
                </a:solidFill>
                <a:latin typeface="Aptos"/>
              </a:defRPr>
            </a:pPr>
            <a:r>
              <a:t>Christ</a:t>
            </a:r>
          </a:p>
        </p:txBody>
      </p:sp>
      <p:sp>
        <p:nvSpPr>
          <p:cNvPr id="24" name="TextBox 23"/>
          <p:cNvSpPr txBox="1"/>
          <p:nvPr/>
        </p:nvSpPr>
        <p:spPr>
          <a:xfrm>
            <a:off x="8412480" y="4096511"/>
            <a:ext cx="2834640" cy="640080"/>
          </a:xfrm>
          <a:prstGeom prst="rect">
            <a:avLst/>
          </a:prstGeom>
          <a:noFill/>
        </p:spPr>
        <p:txBody>
          <a:bodyPr wrap="none" lIns="73152" rIns="73152" tIns="27432" bIns="27432" anchor="t">
            <a:spAutoFit/>
          </a:bodyPr>
          <a:lstStyle/>
          <a:p>
            <a:pPr algn="l">
              <a:defRPr sz="1350" b="0">
                <a:solidFill>
                  <a:srgbClr val="261E18"/>
                </a:solidFill>
                <a:latin typeface="Aptos"/>
              </a:defRPr>
            </a:pPr>
            <a:r>
              <a:t>Jesus is the living way by which heaven opens.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archment.jpg"/>
          <p:cNvPicPr>
            <a:picLocks noChangeAspect="1"/>
          </p:cNvPicPr>
          <p:nvPr/>
        </p:nvPicPr>
        <p:blipFill>
          <a:blip r:embed="rId2"/>
          <a:stretch>
            <a:fillRect/>
          </a:stretch>
        </p:blipFill>
        <p:spPr>
          <a:xfrm>
            <a:off x="0" y="0"/>
            <a:ext cx="12191999" cy="6858000"/>
          </a:xfrm>
          <a:prstGeom prst="rect">
            <a:avLst/>
          </a:prstGeom>
        </p:spPr>
      </p:pic>
      <p:sp>
        <p:nvSpPr>
          <p:cNvPr id="3" name="TextBox 2"/>
          <p:cNvSpPr txBox="1"/>
          <p:nvPr/>
        </p:nvSpPr>
        <p:spPr>
          <a:xfrm>
            <a:off x="658368" y="411480"/>
            <a:ext cx="10881360" cy="566928"/>
          </a:xfrm>
          <a:prstGeom prst="rect">
            <a:avLst/>
          </a:prstGeom>
          <a:noFill/>
        </p:spPr>
        <p:txBody>
          <a:bodyPr wrap="none" lIns="73152" rIns="73152" tIns="27432" bIns="27432" anchor="t">
            <a:spAutoFit/>
          </a:bodyPr>
          <a:lstStyle/>
          <a:p>
            <a:pPr algn="l">
              <a:defRPr sz="3100" b="1">
                <a:solidFill>
                  <a:srgbClr val="261E18"/>
                </a:solidFill>
                <a:latin typeface="Aptos Display"/>
              </a:defRPr>
            </a:pPr>
            <a:r>
              <a:t>Literary and Musical Observations</a:t>
            </a:r>
          </a:p>
        </p:txBody>
      </p:sp>
      <p:sp>
        <p:nvSpPr>
          <p:cNvPr id="4" name="TextBox 3"/>
          <p:cNvSpPr txBox="1"/>
          <p:nvPr/>
        </p:nvSpPr>
        <p:spPr>
          <a:xfrm>
            <a:off x="713232" y="1005840"/>
            <a:ext cx="10515600" cy="347472"/>
          </a:xfrm>
          <a:prstGeom prst="rect">
            <a:avLst/>
          </a:prstGeom>
          <a:noFill/>
        </p:spPr>
        <p:txBody>
          <a:bodyPr wrap="none" lIns="73152" rIns="73152" tIns="27432" bIns="27432" anchor="t">
            <a:spAutoFit/>
          </a:bodyPr>
          <a:lstStyle/>
          <a:p>
            <a:pPr algn="l">
              <a:defRPr sz="1500" b="0">
                <a:solidFill>
                  <a:srgbClr val="A87738"/>
                </a:solidFill>
                <a:latin typeface="Aptos"/>
              </a:defRPr>
            </a:pPr>
            <a:r>
              <a:t>How text and tune carry the longing</a:t>
            </a:r>
          </a:p>
        </p:txBody>
      </p:sp>
      <p:sp>
        <p:nvSpPr>
          <p:cNvPr id="5" name="Rectangle 4"/>
          <p:cNvSpPr/>
          <p:nvPr/>
        </p:nvSpPr>
        <p:spPr>
          <a:xfrm>
            <a:off x="667512" y="1435608"/>
            <a:ext cx="1097280" cy="36576"/>
          </a:xfrm>
          <a:prstGeom prst="rect">
            <a:avLst/>
          </a:prstGeom>
          <a:solidFill>
            <a:srgbClr val="D5A2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705C46"/>
                </a:solidFill>
                <a:latin typeface="Aptos"/>
              </a:defRPr>
            </a:pPr>
            <a:r>
              <a:t>Prepared for teaching and small group use - hymninfo.com</a:t>
            </a:r>
          </a:p>
        </p:txBody>
      </p:sp>
      <p:sp>
        <p:nvSpPr>
          <p:cNvPr id="7" name="Rectangle 6"/>
          <p:cNvSpPr/>
          <p:nvPr/>
        </p:nvSpPr>
        <p:spPr>
          <a:xfrm>
            <a:off x="777240" y="5138928"/>
            <a:ext cx="10652760" cy="10972"/>
          </a:xfrm>
          <a:prstGeom prst="rect">
            <a:avLst/>
          </a:prstGeom>
          <a:solidFill>
            <a:srgbClr val="BEAA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777240" y="5248656"/>
            <a:ext cx="10652760" cy="10972"/>
          </a:xfrm>
          <a:prstGeom prst="rect">
            <a:avLst/>
          </a:prstGeom>
          <a:solidFill>
            <a:srgbClr val="BEAA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777240" y="5358384"/>
            <a:ext cx="10652760" cy="10972"/>
          </a:xfrm>
          <a:prstGeom prst="rect">
            <a:avLst/>
          </a:prstGeom>
          <a:solidFill>
            <a:srgbClr val="BEAA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777240" y="5468112"/>
            <a:ext cx="10652760" cy="10972"/>
          </a:xfrm>
          <a:prstGeom prst="rect">
            <a:avLst/>
          </a:prstGeom>
          <a:solidFill>
            <a:srgbClr val="BEAA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777240" y="5577840"/>
            <a:ext cx="10652760" cy="10972"/>
          </a:xfrm>
          <a:prstGeom prst="rect">
            <a:avLst/>
          </a:prstGeom>
          <a:solidFill>
            <a:srgbClr val="BEAA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14400" y="1645920"/>
            <a:ext cx="5897880" cy="3108960"/>
          </a:xfrm>
          <a:prstGeom prst="rect">
            <a:avLst/>
          </a:prstGeom>
          <a:noFill/>
        </p:spPr>
        <p:txBody>
          <a:bodyPr wrap="none" rIns="73152" tIns="18288">
            <a:spAutoFit/>
          </a:bodyPr>
          <a:lstStyle/>
          <a:p>
            <a:pPr>
              <a:spcAft>
                <a:spcPts val="400"/>
              </a:spcAft>
              <a:defRPr sz="1800">
                <a:solidFill>
                  <a:srgbClr val="261E18"/>
                </a:solidFill>
                <a:latin typeface="Aptos"/>
              </a:defRPr>
            </a:pPr>
            <a:r>
              <a:t>• The text is built around repeated longing: nearer to God.</a:t>
            </a:r>
          </a:p>
          <a:p>
            <a:pPr>
              <a:spcAft>
                <a:spcPts val="400"/>
              </a:spcAft>
              <a:defRPr sz="1800">
                <a:solidFill>
                  <a:srgbClr val="261E18"/>
                </a:solidFill>
                <a:latin typeface="Aptos"/>
              </a:defRPr>
            </a:pPr>
            <a:r>
              <a:t>• Genesis 28 imagery gives the hymn a strong narrative backbone.</a:t>
            </a:r>
          </a:p>
          <a:p>
            <a:pPr>
              <a:spcAft>
                <a:spcPts val="400"/>
              </a:spcAft>
              <a:defRPr sz="1800">
                <a:solidFill>
                  <a:srgbClr val="261E18"/>
                </a:solidFill>
                <a:latin typeface="Aptos"/>
              </a:defRPr>
            </a:pPr>
            <a:r>
              <a:t>• The emotional movement rises from night and stone toward praise and hope.</a:t>
            </a:r>
          </a:p>
          <a:p>
            <a:pPr>
              <a:spcAft>
                <a:spcPts val="400"/>
              </a:spcAft>
              <a:defRPr sz="1800">
                <a:solidFill>
                  <a:srgbClr val="261E18"/>
                </a:solidFill>
                <a:latin typeface="Aptos"/>
              </a:defRPr>
            </a:pPr>
            <a:r>
              <a:t>• BETHANY’s rising contour supports the hymn’s upward prayer.</a:t>
            </a:r>
          </a:p>
          <a:p>
            <a:pPr>
              <a:spcAft>
                <a:spcPts val="400"/>
              </a:spcAft>
              <a:defRPr sz="1800">
                <a:solidFill>
                  <a:srgbClr val="261E18"/>
                </a:solidFill>
                <a:latin typeface="Aptos"/>
              </a:defRPr>
            </a:pPr>
            <a:r>
              <a:t>• A moderate tempo preserves both tenderness and confidence.</a:t>
            </a:r>
          </a:p>
        </p:txBody>
      </p:sp>
      <p:sp>
        <p:nvSpPr>
          <p:cNvPr id="13" name="Rounded Rectangle 12"/>
          <p:cNvSpPr/>
          <p:nvPr/>
        </p:nvSpPr>
        <p:spPr>
          <a:xfrm>
            <a:off x="7406640" y="1920240"/>
            <a:ext cx="3383280" cy="2514600"/>
          </a:xfrm>
          <a:prstGeom prst="roundRect">
            <a:avLst/>
          </a:prstGeom>
          <a:solidFill>
            <a:srgbClr val="FFFBF1"/>
          </a:solidFill>
          <a:ln w="12700">
            <a:solidFill>
              <a:srgbClr val="D5A2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26679" y="2240280"/>
            <a:ext cx="2743200" cy="320040"/>
          </a:xfrm>
          <a:prstGeom prst="rect">
            <a:avLst/>
          </a:prstGeom>
          <a:noFill/>
        </p:spPr>
        <p:txBody>
          <a:bodyPr wrap="none" lIns="73152" rIns="73152" tIns="27432" bIns="27432" anchor="t">
            <a:spAutoFit/>
          </a:bodyPr>
          <a:lstStyle/>
          <a:p>
            <a:pPr algn="ctr">
              <a:defRPr sz="2000" b="1">
                <a:solidFill>
                  <a:srgbClr val="261E18"/>
                </a:solidFill>
                <a:latin typeface="Aptos"/>
              </a:defRPr>
            </a:pPr>
            <a:r>
              <a:t>Tune note</a:t>
            </a:r>
          </a:p>
        </p:txBody>
      </p:sp>
      <p:sp>
        <p:nvSpPr>
          <p:cNvPr id="15" name="TextBox 14"/>
          <p:cNvSpPr txBox="1"/>
          <p:nvPr/>
        </p:nvSpPr>
        <p:spPr>
          <a:xfrm>
            <a:off x="7726679" y="2788920"/>
            <a:ext cx="2743200" cy="960120"/>
          </a:xfrm>
          <a:prstGeom prst="rect">
            <a:avLst/>
          </a:prstGeom>
          <a:noFill/>
        </p:spPr>
        <p:txBody>
          <a:bodyPr wrap="none" lIns="73152" rIns="73152" tIns="27432" bIns="27432" anchor="t">
            <a:spAutoFit/>
          </a:bodyPr>
          <a:lstStyle/>
          <a:p>
            <a:pPr algn="ctr">
              <a:defRPr sz="1520" b="0">
                <a:solidFill>
                  <a:srgbClr val="261E18"/>
                </a:solidFill>
                <a:latin typeface="Aptos"/>
              </a:defRPr>
            </a:pPr>
            <a:r>
              <a:t>BETHANY is usually sung reflectively, but not so slowly that the hymn loses its sense of pilgrimage.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ible.jp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E6DCCD"/>
                </a:solidFill>
                <a:latin typeface="Aptos"/>
              </a:defRPr>
            </a:pPr>
            <a:r>
              <a:t>Prepared for teaching and small group use - hymninfo.com</a:t>
            </a:r>
          </a:p>
        </p:txBody>
      </p:sp>
      <p:sp>
        <p:nvSpPr>
          <p:cNvPr id="5" name="TextBox 4"/>
          <p:cNvSpPr txBox="1"/>
          <p:nvPr/>
        </p:nvSpPr>
        <p:spPr>
          <a:xfrm>
            <a:off x="731520" y="548640"/>
            <a:ext cx="10058400" cy="594360"/>
          </a:xfrm>
          <a:prstGeom prst="rect">
            <a:avLst/>
          </a:prstGeom>
          <a:noFill/>
        </p:spPr>
        <p:txBody>
          <a:bodyPr wrap="none" lIns="73152" rIns="73152" tIns="27432" bIns="27432" anchor="t">
            <a:spAutoFit/>
          </a:bodyPr>
          <a:lstStyle/>
          <a:p>
            <a:pPr algn="l">
              <a:defRPr sz="3500" b="1">
                <a:solidFill>
                  <a:srgbClr val="FFFFFF"/>
                </a:solidFill>
                <a:latin typeface="Aptos Display"/>
              </a:defRPr>
            </a:pPr>
            <a:r>
              <a:t>Pastoral and Worship Use</a:t>
            </a:r>
          </a:p>
        </p:txBody>
      </p:sp>
      <p:sp>
        <p:nvSpPr>
          <p:cNvPr id="6" name="Rectangle 5"/>
          <p:cNvSpPr/>
          <p:nvPr/>
        </p:nvSpPr>
        <p:spPr>
          <a:xfrm>
            <a:off x="749808" y="1234440"/>
            <a:ext cx="1097280" cy="36576"/>
          </a:xfrm>
          <a:prstGeom prst="rect">
            <a:avLst/>
          </a:prstGeom>
          <a:solidFill>
            <a:srgbClr val="D5A2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822960" y="1691640"/>
            <a:ext cx="4892040" cy="4206240"/>
          </a:xfrm>
          <a:prstGeom prst="roundRect">
            <a:avLst/>
          </a:prstGeom>
          <a:solidFill>
            <a:srgbClr val="0A0C0E"/>
          </a:solidFill>
          <a:ln w="12700">
            <a:solidFill>
              <a:srgbClr val="D5A2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97280" y="1993392"/>
            <a:ext cx="4343400" cy="2971800"/>
          </a:xfrm>
          <a:prstGeom prst="rect">
            <a:avLst/>
          </a:prstGeom>
          <a:noFill/>
        </p:spPr>
        <p:txBody>
          <a:bodyPr wrap="none" rIns="73152" tIns="18288">
            <a:spAutoFit/>
          </a:bodyPr>
          <a:lstStyle/>
          <a:p>
            <a:pPr>
              <a:spcAft>
                <a:spcPts val="400"/>
              </a:spcAft>
              <a:defRPr sz="1900">
                <a:solidFill>
                  <a:srgbClr val="F6EFE1"/>
                </a:solidFill>
                <a:latin typeface="Aptos"/>
              </a:defRPr>
            </a:pPr>
            <a:r>
              <a:t>• Funerals and memorial services</a:t>
            </a:r>
          </a:p>
          <a:p>
            <a:pPr>
              <a:spcAft>
                <a:spcPts val="400"/>
              </a:spcAft>
              <a:defRPr sz="1900">
                <a:solidFill>
                  <a:srgbClr val="F6EFE1"/>
                </a:solidFill>
                <a:latin typeface="Aptos"/>
              </a:defRPr>
            </a:pPr>
            <a:r>
              <a:t>• Services of prayer and comfort</a:t>
            </a:r>
          </a:p>
          <a:p>
            <a:pPr>
              <a:spcAft>
                <a:spcPts val="400"/>
              </a:spcAft>
              <a:defRPr sz="1900">
                <a:solidFill>
                  <a:srgbClr val="F6EFE1"/>
                </a:solidFill>
                <a:latin typeface="Aptos"/>
              </a:defRPr>
            </a:pPr>
            <a:r>
              <a:t>• Teaching on Genesis 28</a:t>
            </a:r>
          </a:p>
          <a:p>
            <a:pPr>
              <a:spcAft>
                <a:spcPts val="400"/>
              </a:spcAft>
              <a:defRPr sz="1900">
                <a:solidFill>
                  <a:srgbClr val="F6EFE1"/>
                </a:solidFill>
                <a:latin typeface="Aptos"/>
              </a:defRPr>
            </a:pPr>
            <a:r>
              <a:t>• Pastoral care and grief support</a:t>
            </a:r>
          </a:p>
          <a:p>
            <a:pPr>
              <a:spcAft>
                <a:spcPts val="400"/>
              </a:spcAft>
              <a:defRPr sz="1900">
                <a:solidFill>
                  <a:srgbClr val="F6EFE1"/>
                </a:solidFill>
                <a:latin typeface="Aptos"/>
              </a:defRPr>
            </a:pPr>
            <a:r>
              <a:t>• Lessons on pilgrimage and hope</a:t>
            </a:r>
          </a:p>
        </p:txBody>
      </p:sp>
      <p:sp>
        <p:nvSpPr>
          <p:cNvPr id="9" name="TextBox 8"/>
          <p:cNvSpPr txBox="1"/>
          <p:nvPr/>
        </p:nvSpPr>
        <p:spPr>
          <a:xfrm>
            <a:off x="6400800" y="2240280"/>
            <a:ext cx="4389120" cy="1280160"/>
          </a:xfrm>
          <a:prstGeom prst="rect">
            <a:avLst/>
          </a:prstGeom>
          <a:noFill/>
        </p:spPr>
        <p:txBody>
          <a:bodyPr wrap="none" lIns="73152" rIns="73152" tIns="27432" bIns="27432" anchor="t">
            <a:spAutoFit/>
          </a:bodyPr>
          <a:lstStyle/>
          <a:p>
            <a:pPr algn="ctr">
              <a:defRPr sz="2400" b="1">
                <a:solidFill>
                  <a:srgbClr val="FFFFFF"/>
                </a:solidFill>
                <a:latin typeface="Aptos"/>
              </a:defRPr>
            </a:pPr>
            <a:r>
              <a:t>Use the hymn gently. Many worshipers carry personal grief when they sing it.</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archment.jpg"/>
          <p:cNvPicPr>
            <a:picLocks noChangeAspect="1"/>
          </p:cNvPicPr>
          <p:nvPr/>
        </p:nvPicPr>
        <p:blipFill>
          <a:blip r:embed="rId2"/>
          <a:stretch>
            <a:fillRect/>
          </a:stretch>
        </p:blipFill>
        <p:spPr>
          <a:xfrm>
            <a:off x="0" y="0"/>
            <a:ext cx="12191999" cy="6858000"/>
          </a:xfrm>
          <a:prstGeom prst="rect">
            <a:avLst/>
          </a:prstGeom>
        </p:spPr>
      </p:pic>
      <p:sp>
        <p:nvSpPr>
          <p:cNvPr id="3" name="TextBox 2"/>
          <p:cNvSpPr txBox="1"/>
          <p:nvPr/>
        </p:nvSpPr>
        <p:spPr>
          <a:xfrm>
            <a:off x="658368" y="411480"/>
            <a:ext cx="10881360" cy="566928"/>
          </a:xfrm>
          <a:prstGeom prst="rect">
            <a:avLst/>
          </a:prstGeom>
          <a:noFill/>
        </p:spPr>
        <p:txBody>
          <a:bodyPr wrap="none" lIns="73152" rIns="73152" tIns="27432" bIns="27432" anchor="t">
            <a:spAutoFit/>
          </a:bodyPr>
          <a:lstStyle/>
          <a:p>
            <a:pPr algn="l">
              <a:defRPr sz="3100" b="1">
                <a:solidFill>
                  <a:srgbClr val="261E18"/>
                </a:solidFill>
                <a:latin typeface="Aptos Display"/>
              </a:defRPr>
            </a:pPr>
            <a:r>
              <a:t>Teaching Questions</a:t>
            </a:r>
          </a:p>
        </p:txBody>
      </p:sp>
      <p:sp>
        <p:nvSpPr>
          <p:cNvPr id="4" name="TextBox 3"/>
          <p:cNvSpPr txBox="1"/>
          <p:nvPr/>
        </p:nvSpPr>
        <p:spPr>
          <a:xfrm>
            <a:off x="713232" y="1005840"/>
            <a:ext cx="10515600" cy="347472"/>
          </a:xfrm>
          <a:prstGeom prst="rect">
            <a:avLst/>
          </a:prstGeom>
          <a:noFill/>
        </p:spPr>
        <p:txBody>
          <a:bodyPr wrap="none" lIns="73152" rIns="73152" tIns="27432" bIns="27432" anchor="t">
            <a:spAutoFit/>
          </a:bodyPr>
          <a:lstStyle/>
          <a:p>
            <a:pPr algn="l">
              <a:defRPr sz="1500" b="0">
                <a:solidFill>
                  <a:srgbClr val="A87738"/>
                </a:solidFill>
                <a:latin typeface="Aptos"/>
              </a:defRPr>
            </a:pPr>
            <a:r>
              <a:t>For Sunday school, choir, or hymn study</a:t>
            </a:r>
          </a:p>
        </p:txBody>
      </p:sp>
      <p:sp>
        <p:nvSpPr>
          <p:cNvPr id="5" name="Rectangle 4"/>
          <p:cNvSpPr/>
          <p:nvPr/>
        </p:nvSpPr>
        <p:spPr>
          <a:xfrm>
            <a:off x="667512" y="1435608"/>
            <a:ext cx="1097280" cy="36576"/>
          </a:xfrm>
          <a:prstGeom prst="rect">
            <a:avLst/>
          </a:prstGeom>
          <a:solidFill>
            <a:srgbClr val="D5A2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705C46"/>
                </a:solidFill>
                <a:latin typeface="Aptos"/>
              </a:defRPr>
            </a:pPr>
            <a:r>
              <a:t>Prepared for teaching and small group use - hymninfo.com</a:t>
            </a:r>
          </a:p>
        </p:txBody>
      </p:sp>
      <p:sp>
        <p:nvSpPr>
          <p:cNvPr id="7" name="Rounded Rectangle 6"/>
          <p:cNvSpPr/>
          <p:nvPr/>
        </p:nvSpPr>
        <p:spPr>
          <a:xfrm>
            <a:off x="777240" y="1645920"/>
            <a:ext cx="10652760" cy="4343400"/>
          </a:xfrm>
          <a:prstGeom prst="roundRect">
            <a:avLst/>
          </a:prstGeom>
          <a:solidFill>
            <a:srgbClr val="FFFCF6"/>
          </a:solidFill>
          <a:ln w="12700">
            <a:solidFill>
              <a:srgbClr val="D6BE9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143000" y="1920240"/>
            <a:ext cx="9784080" cy="3291840"/>
          </a:xfrm>
          <a:prstGeom prst="rect">
            <a:avLst/>
          </a:prstGeom>
          <a:noFill/>
        </p:spPr>
        <p:txBody>
          <a:bodyPr wrap="none" rIns="73152" tIns="18288">
            <a:spAutoFit/>
          </a:bodyPr>
          <a:lstStyle/>
          <a:p>
            <a:pPr>
              <a:spcAft>
                <a:spcPts val="400"/>
              </a:spcAft>
              <a:defRPr sz="2100">
                <a:solidFill>
                  <a:srgbClr val="261E18"/>
                </a:solidFill>
                <a:latin typeface="Aptos"/>
              </a:defRPr>
            </a:pPr>
            <a:r>
              <a:t>• How does Genesis 28 shape the hymn’s central images?</a:t>
            </a:r>
          </a:p>
          <a:p>
            <a:pPr>
              <a:spcAft>
                <a:spcPts val="400"/>
              </a:spcAft>
              <a:defRPr sz="2100">
                <a:solidFill>
                  <a:srgbClr val="261E18"/>
                </a:solidFill>
                <a:latin typeface="Aptos"/>
              </a:defRPr>
            </a:pPr>
            <a:r>
              <a:t>• What does it mean to draw nearer to God during hardship?</a:t>
            </a:r>
          </a:p>
          <a:p>
            <a:pPr>
              <a:spcAft>
                <a:spcPts val="400"/>
              </a:spcAft>
              <a:defRPr sz="2100">
                <a:solidFill>
                  <a:srgbClr val="261E18"/>
                </a:solidFill>
                <a:latin typeface="Aptos"/>
              </a:defRPr>
            </a:pPr>
            <a:r>
              <a:t>• How can worship name pain without losing hope?</a:t>
            </a:r>
          </a:p>
          <a:p>
            <a:pPr>
              <a:spcAft>
                <a:spcPts val="400"/>
              </a:spcAft>
              <a:defRPr sz="2100">
                <a:solidFill>
                  <a:srgbClr val="261E18"/>
                </a:solidFill>
                <a:latin typeface="Aptos"/>
              </a:defRPr>
            </a:pPr>
            <a:r>
              <a:t>• Why does the hymn move upward - from stone, to dream, to praise?</a:t>
            </a:r>
          </a:p>
          <a:p>
            <a:pPr>
              <a:spcAft>
                <a:spcPts val="400"/>
              </a:spcAft>
              <a:defRPr sz="2100">
                <a:solidFill>
                  <a:srgbClr val="261E18"/>
                </a:solidFill>
                <a:latin typeface="Aptos"/>
              </a:defRPr>
            </a:pPr>
            <a:r>
              <a:t>• How does Christ deepen the church’s understanding of nearness to God?</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cross_path.jp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E6DCCD"/>
                </a:solidFill>
                <a:latin typeface="Aptos"/>
              </a:defRPr>
            </a:pPr>
            <a:r>
              <a:t>Prepared for teaching and small group use - hymninfo.com</a:t>
            </a:r>
          </a:p>
        </p:txBody>
      </p:sp>
      <p:sp>
        <p:nvSpPr>
          <p:cNvPr id="5" name="Rounded Rectangle 4"/>
          <p:cNvSpPr/>
          <p:nvPr/>
        </p:nvSpPr>
        <p:spPr>
          <a:xfrm>
            <a:off x="685800" y="777240"/>
            <a:ext cx="5303520" cy="5349240"/>
          </a:xfrm>
          <a:prstGeom prst="roundRect">
            <a:avLst/>
          </a:prstGeom>
          <a:solidFill>
            <a:srgbClr val="0A0E12"/>
          </a:solidFill>
          <a:ln w="12700">
            <a:solidFill>
              <a:srgbClr val="D5A2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069848"/>
            <a:ext cx="4663440" cy="548640"/>
          </a:xfrm>
          <a:prstGeom prst="rect">
            <a:avLst/>
          </a:prstGeom>
          <a:noFill/>
        </p:spPr>
        <p:txBody>
          <a:bodyPr wrap="none" lIns="73152" rIns="73152" tIns="27432" bIns="27432" anchor="t">
            <a:spAutoFit/>
          </a:bodyPr>
          <a:lstStyle/>
          <a:p>
            <a:pPr algn="l">
              <a:defRPr sz="3400" b="1">
                <a:solidFill>
                  <a:srgbClr val="FFFFFF"/>
                </a:solidFill>
                <a:latin typeface="Aptos Display"/>
              </a:defRPr>
            </a:pPr>
            <a:r>
              <a:t>Application</a:t>
            </a:r>
          </a:p>
        </p:txBody>
      </p:sp>
      <p:sp>
        <p:nvSpPr>
          <p:cNvPr id="7" name="TextBox 6"/>
          <p:cNvSpPr txBox="1"/>
          <p:nvPr/>
        </p:nvSpPr>
        <p:spPr>
          <a:xfrm>
            <a:off x="1051560" y="1874519"/>
            <a:ext cx="4572000" cy="3429000"/>
          </a:xfrm>
          <a:prstGeom prst="rect">
            <a:avLst/>
          </a:prstGeom>
          <a:noFill/>
        </p:spPr>
        <p:txBody>
          <a:bodyPr wrap="none" rIns="73152" tIns="18288">
            <a:spAutoFit/>
          </a:bodyPr>
          <a:lstStyle/>
          <a:p>
            <a:pPr>
              <a:spcAft>
                <a:spcPts val="400"/>
              </a:spcAft>
              <a:defRPr sz="1850">
                <a:solidFill>
                  <a:srgbClr val="F6EFE1"/>
                </a:solidFill>
                <a:latin typeface="Aptos"/>
              </a:defRPr>
            </a:pPr>
            <a:r>
              <a:t>• Name one hard place honestly before God.</a:t>
            </a:r>
          </a:p>
          <a:p>
            <a:pPr>
              <a:spcAft>
                <a:spcPts val="400"/>
              </a:spcAft>
              <a:defRPr sz="1850">
                <a:solidFill>
                  <a:srgbClr val="F6EFE1"/>
                </a:solidFill>
                <a:latin typeface="Aptos"/>
              </a:defRPr>
            </a:pPr>
            <a:r>
              <a:t>• Read Genesis 28 as a prayer before sleep.</a:t>
            </a:r>
          </a:p>
          <a:p>
            <a:pPr>
              <a:spcAft>
                <a:spcPts val="400"/>
              </a:spcAft>
              <a:defRPr sz="1850">
                <a:solidFill>
                  <a:srgbClr val="F6EFE1"/>
                </a:solidFill>
                <a:latin typeface="Aptos"/>
              </a:defRPr>
            </a:pPr>
            <a:r>
              <a:t>• Turn one grief into a marker of God’s presence.</a:t>
            </a:r>
          </a:p>
          <a:p>
            <a:pPr>
              <a:spcAft>
                <a:spcPts val="400"/>
              </a:spcAft>
              <a:defRPr sz="1850">
                <a:solidFill>
                  <a:srgbClr val="F6EFE1"/>
                </a:solidFill>
                <a:latin typeface="Aptos"/>
              </a:defRPr>
            </a:pPr>
            <a:r>
              <a:t>• Draw near through Christ with a true heart.</a:t>
            </a:r>
          </a:p>
          <a:p>
            <a:pPr>
              <a:spcAft>
                <a:spcPts val="400"/>
              </a:spcAft>
              <a:defRPr sz="1850">
                <a:solidFill>
                  <a:srgbClr val="F6EFE1"/>
                </a:solidFill>
                <a:latin typeface="Aptos"/>
              </a:defRPr>
            </a:pPr>
            <a:r>
              <a:t>• Encourage someone who feels far from God.</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archment.jpg"/>
          <p:cNvPicPr>
            <a:picLocks noChangeAspect="1"/>
          </p:cNvPicPr>
          <p:nvPr/>
        </p:nvPicPr>
        <p:blipFill>
          <a:blip r:embed="rId2"/>
          <a:stretch>
            <a:fillRect/>
          </a:stretch>
        </p:blipFill>
        <p:spPr>
          <a:xfrm>
            <a:off x="0" y="0"/>
            <a:ext cx="12191999" cy="6858000"/>
          </a:xfrm>
          <a:prstGeom prst="rect">
            <a:avLst/>
          </a:prstGeom>
        </p:spPr>
      </p:pic>
      <p:sp>
        <p:nvSpPr>
          <p:cNvPr id="3" name="TextBox 2"/>
          <p:cNvSpPr txBox="1"/>
          <p:nvPr/>
        </p:nvSpPr>
        <p:spPr>
          <a:xfrm>
            <a:off x="658368" y="411480"/>
            <a:ext cx="10881360" cy="566928"/>
          </a:xfrm>
          <a:prstGeom prst="rect">
            <a:avLst/>
          </a:prstGeom>
          <a:noFill/>
        </p:spPr>
        <p:txBody>
          <a:bodyPr wrap="none" lIns="73152" rIns="73152" tIns="27432" bIns="27432" anchor="t">
            <a:spAutoFit/>
          </a:bodyPr>
          <a:lstStyle/>
          <a:p>
            <a:pPr algn="l">
              <a:defRPr sz="3100" b="1">
                <a:solidFill>
                  <a:srgbClr val="261E18"/>
                </a:solidFill>
                <a:latin typeface="Aptos Display"/>
              </a:defRPr>
            </a:pPr>
            <a:r>
              <a:t>Suggested 30-Minute Lesson Flow</a:t>
            </a:r>
          </a:p>
        </p:txBody>
      </p:sp>
      <p:sp>
        <p:nvSpPr>
          <p:cNvPr id="4" name="Rectangle 3"/>
          <p:cNvSpPr/>
          <p:nvPr/>
        </p:nvSpPr>
        <p:spPr>
          <a:xfrm>
            <a:off x="667512" y="1435608"/>
            <a:ext cx="1097280" cy="36576"/>
          </a:xfrm>
          <a:prstGeom prst="rect">
            <a:avLst/>
          </a:prstGeom>
          <a:solidFill>
            <a:srgbClr val="D5A2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705C46"/>
                </a:solidFill>
                <a:latin typeface="Aptos"/>
              </a:defRPr>
            </a:pPr>
            <a:r>
              <a:t>Prepared for teaching and small group use - hymninfo.com</a:t>
            </a:r>
          </a:p>
        </p:txBody>
      </p:sp>
      <p:sp>
        <p:nvSpPr>
          <p:cNvPr id="6" name="Oval 5"/>
          <p:cNvSpPr/>
          <p:nvPr/>
        </p:nvSpPr>
        <p:spPr>
          <a:xfrm>
            <a:off x="868680" y="1508760"/>
            <a:ext cx="530352" cy="530352"/>
          </a:xfrm>
          <a:prstGeom prst="ellipse">
            <a:avLst/>
          </a:prstGeom>
          <a:solidFill>
            <a:srgbClr val="A877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55063"/>
            <a:ext cx="438912" cy="182880"/>
          </a:xfrm>
          <a:prstGeom prst="rect">
            <a:avLst/>
          </a:prstGeom>
          <a:noFill/>
        </p:spPr>
        <p:txBody>
          <a:bodyPr wrap="none" lIns="73152" rIns="73152" tIns="27432" bIns="27432" anchor="t">
            <a:spAutoFit/>
          </a:bodyPr>
          <a:lstStyle/>
          <a:p>
            <a:pPr algn="ctr">
              <a:defRPr sz="900" b="1">
                <a:solidFill>
                  <a:srgbClr val="FFFFFF"/>
                </a:solidFill>
                <a:latin typeface="Aptos"/>
              </a:defRPr>
            </a:pPr>
            <a:r>
              <a:t>0-5</a:t>
            </a:r>
          </a:p>
        </p:txBody>
      </p:sp>
      <p:sp>
        <p:nvSpPr>
          <p:cNvPr id="8" name="TextBox 7"/>
          <p:cNvSpPr txBox="1"/>
          <p:nvPr/>
        </p:nvSpPr>
        <p:spPr>
          <a:xfrm>
            <a:off x="1600200" y="1600200"/>
            <a:ext cx="9692640" cy="329184"/>
          </a:xfrm>
          <a:prstGeom prst="rect">
            <a:avLst/>
          </a:prstGeom>
          <a:noFill/>
        </p:spPr>
        <p:txBody>
          <a:bodyPr wrap="none" lIns="73152" rIns="73152" tIns="27432" bIns="27432" anchor="t">
            <a:spAutoFit/>
          </a:bodyPr>
          <a:lstStyle/>
          <a:p>
            <a:pPr algn="l">
              <a:defRPr sz="1800" b="0">
                <a:solidFill>
                  <a:srgbClr val="261E18"/>
                </a:solidFill>
                <a:latin typeface="Aptos"/>
              </a:defRPr>
            </a:pPr>
            <a:r>
              <a:t>Read Genesis 28:10-19</a:t>
            </a:r>
          </a:p>
        </p:txBody>
      </p:sp>
      <p:sp>
        <p:nvSpPr>
          <p:cNvPr id="9" name="Oval 8"/>
          <p:cNvSpPr/>
          <p:nvPr/>
        </p:nvSpPr>
        <p:spPr>
          <a:xfrm>
            <a:off x="868680" y="2295144"/>
            <a:ext cx="530352" cy="530352"/>
          </a:xfrm>
          <a:prstGeom prst="ellipse">
            <a:avLst/>
          </a:prstGeom>
          <a:solidFill>
            <a:srgbClr val="A877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441448"/>
            <a:ext cx="438912" cy="182880"/>
          </a:xfrm>
          <a:prstGeom prst="rect">
            <a:avLst/>
          </a:prstGeom>
          <a:noFill/>
        </p:spPr>
        <p:txBody>
          <a:bodyPr wrap="none" lIns="73152" rIns="73152" tIns="27432" bIns="27432" anchor="t">
            <a:spAutoFit/>
          </a:bodyPr>
          <a:lstStyle/>
          <a:p>
            <a:pPr algn="ctr">
              <a:defRPr sz="900" b="1">
                <a:solidFill>
                  <a:srgbClr val="FFFFFF"/>
                </a:solidFill>
                <a:latin typeface="Aptos"/>
              </a:defRPr>
            </a:pPr>
            <a:r>
              <a:t>5-10</a:t>
            </a:r>
          </a:p>
        </p:txBody>
      </p:sp>
      <p:sp>
        <p:nvSpPr>
          <p:cNvPr id="11" name="TextBox 10"/>
          <p:cNvSpPr txBox="1"/>
          <p:nvPr/>
        </p:nvSpPr>
        <p:spPr>
          <a:xfrm>
            <a:off x="1600200" y="2386584"/>
            <a:ext cx="9692640" cy="329184"/>
          </a:xfrm>
          <a:prstGeom prst="rect">
            <a:avLst/>
          </a:prstGeom>
          <a:noFill/>
        </p:spPr>
        <p:txBody>
          <a:bodyPr wrap="none" lIns="73152" rIns="73152" tIns="27432" bIns="27432" anchor="t">
            <a:spAutoFit/>
          </a:bodyPr>
          <a:lstStyle/>
          <a:p>
            <a:pPr algn="l">
              <a:defRPr sz="1800" b="0">
                <a:solidFill>
                  <a:srgbClr val="261E18"/>
                </a:solidFill>
                <a:latin typeface="Aptos"/>
              </a:defRPr>
            </a:pPr>
            <a:r>
              <a:t>Introduce Adams, Fox, and BETHANY</a:t>
            </a:r>
          </a:p>
        </p:txBody>
      </p:sp>
      <p:sp>
        <p:nvSpPr>
          <p:cNvPr id="12" name="Oval 11"/>
          <p:cNvSpPr/>
          <p:nvPr/>
        </p:nvSpPr>
        <p:spPr>
          <a:xfrm>
            <a:off x="868680" y="3081528"/>
            <a:ext cx="530352" cy="530352"/>
          </a:xfrm>
          <a:prstGeom prst="ellipse">
            <a:avLst/>
          </a:prstGeom>
          <a:solidFill>
            <a:srgbClr val="A877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14400" y="3227832"/>
            <a:ext cx="438912" cy="182880"/>
          </a:xfrm>
          <a:prstGeom prst="rect">
            <a:avLst/>
          </a:prstGeom>
          <a:noFill/>
        </p:spPr>
        <p:txBody>
          <a:bodyPr wrap="none" lIns="73152" rIns="73152" tIns="27432" bIns="27432" anchor="t">
            <a:spAutoFit/>
          </a:bodyPr>
          <a:lstStyle/>
          <a:p>
            <a:pPr algn="ctr">
              <a:defRPr sz="900" b="1">
                <a:solidFill>
                  <a:srgbClr val="FFFFFF"/>
                </a:solidFill>
                <a:latin typeface="Aptos"/>
              </a:defRPr>
            </a:pPr>
            <a:r>
              <a:t>10-18</a:t>
            </a:r>
          </a:p>
        </p:txBody>
      </p:sp>
      <p:sp>
        <p:nvSpPr>
          <p:cNvPr id="14" name="TextBox 13"/>
          <p:cNvSpPr txBox="1"/>
          <p:nvPr/>
        </p:nvSpPr>
        <p:spPr>
          <a:xfrm>
            <a:off x="1600200" y="3172968"/>
            <a:ext cx="9692640" cy="329184"/>
          </a:xfrm>
          <a:prstGeom prst="rect">
            <a:avLst/>
          </a:prstGeom>
          <a:noFill/>
        </p:spPr>
        <p:txBody>
          <a:bodyPr wrap="none" lIns="73152" rIns="73152" tIns="27432" bIns="27432" anchor="t">
            <a:spAutoFit/>
          </a:bodyPr>
          <a:lstStyle/>
          <a:p>
            <a:pPr algn="l">
              <a:defRPr sz="1800" b="0">
                <a:solidFill>
                  <a:srgbClr val="261E18"/>
                </a:solidFill>
                <a:latin typeface="Aptos"/>
              </a:defRPr>
            </a:pPr>
            <a:r>
              <a:t>Trace the hymn’s movement: night, stone, dream, worship, hope</a:t>
            </a:r>
          </a:p>
        </p:txBody>
      </p:sp>
      <p:sp>
        <p:nvSpPr>
          <p:cNvPr id="15" name="Oval 14"/>
          <p:cNvSpPr/>
          <p:nvPr/>
        </p:nvSpPr>
        <p:spPr>
          <a:xfrm>
            <a:off x="868680" y="3867912"/>
            <a:ext cx="530352" cy="530352"/>
          </a:xfrm>
          <a:prstGeom prst="ellipse">
            <a:avLst/>
          </a:prstGeom>
          <a:solidFill>
            <a:srgbClr val="A877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14400" y="4014216"/>
            <a:ext cx="438912" cy="182880"/>
          </a:xfrm>
          <a:prstGeom prst="rect">
            <a:avLst/>
          </a:prstGeom>
          <a:noFill/>
        </p:spPr>
        <p:txBody>
          <a:bodyPr wrap="none" lIns="73152" rIns="73152" tIns="27432" bIns="27432" anchor="t">
            <a:spAutoFit/>
          </a:bodyPr>
          <a:lstStyle/>
          <a:p>
            <a:pPr algn="ctr">
              <a:defRPr sz="900" b="1">
                <a:solidFill>
                  <a:srgbClr val="FFFFFF"/>
                </a:solidFill>
                <a:latin typeface="Aptos"/>
              </a:defRPr>
            </a:pPr>
            <a:r>
              <a:t>18-25</a:t>
            </a:r>
          </a:p>
        </p:txBody>
      </p:sp>
      <p:sp>
        <p:nvSpPr>
          <p:cNvPr id="17" name="TextBox 16"/>
          <p:cNvSpPr txBox="1"/>
          <p:nvPr/>
        </p:nvSpPr>
        <p:spPr>
          <a:xfrm>
            <a:off x="1600200" y="3959352"/>
            <a:ext cx="9692640" cy="329184"/>
          </a:xfrm>
          <a:prstGeom prst="rect">
            <a:avLst/>
          </a:prstGeom>
          <a:noFill/>
        </p:spPr>
        <p:txBody>
          <a:bodyPr wrap="none" lIns="73152" rIns="73152" tIns="27432" bIns="27432" anchor="t">
            <a:spAutoFit/>
          </a:bodyPr>
          <a:lstStyle/>
          <a:p>
            <a:pPr algn="l">
              <a:defRPr sz="1800" b="0">
                <a:solidFill>
                  <a:srgbClr val="261E18"/>
                </a:solidFill>
                <a:latin typeface="Aptos"/>
              </a:defRPr>
            </a:pPr>
            <a:r>
              <a:t>Discuss grief, nearness, and Bethel moments</a:t>
            </a:r>
          </a:p>
        </p:txBody>
      </p:sp>
      <p:sp>
        <p:nvSpPr>
          <p:cNvPr id="18" name="Oval 17"/>
          <p:cNvSpPr/>
          <p:nvPr/>
        </p:nvSpPr>
        <p:spPr>
          <a:xfrm>
            <a:off x="868680" y="4654296"/>
            <a:ext cx="530352" cy="530352"/>
          </a:xfrm>
          <a:prstGeom prst="ellipse">
            <a:avLst/>
          </a:prstGeom>
          <a:solidFill>
            <a:srgbClr val="A877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14400" y="4800600"/>
            <a:ext cx="438912" cy="182880"/>
          </a:xfrm>
          <a:prstGeom prst="rect">
            <a:avLst/>
          </a:prstGeom>
          <a:noFill/>
        </p:spPr>
        <p:txBody>
          <a:bodyPr wrap="none" lIns="73152" rIns="73152" tIns="27432" bIns="27432" anchor="t">
            <a:spAutoFit/>
          </a:bodyPr>
          <a:lstStyle/>
          <a:p>
            <a:pPr algn="ctr">
              <a:defRPr sz="900" b="1">
                <a:solidFill>
                  <a:srgbClr val="FFFFFF"/>
                </a:solidFill>
                <a:latin typeface="Aptos"/>
              </a:defRPr>
            </a:pPr>
            <a:r>
              <a:t>25-30</a:t>
            </a:r>
          </a:p>
        </p:txBody>
      </p:sp>
      <p:sp>
        <p:nvSpPr>
          <p:cNvPr id="20" name="TextBox 19"/>
          <p:cNvSpPr txBox="1"/>
          <p:nvPr/>
        </p:nvSpPr>
        <p:spPr>
          <a:xfrm>
            <a:off x="1600200" y="4745736"/>
            <a:ext cx="9692640" cy="329184"/>
          </a:xfrm>
          <a:prstGeom prst="rect">
            <a:avLst/>
          </a:prstGeom>
          <a:noFill/>
        </p:spPr>
        <p:txBody>
          <a:bodyPr wrap="none" lIns="73152" rIns="73152" tIns="27432" bIns="27432" anchor="t">
            <a:spAutoFit/>
          </a:bodyPr>
          <a:lstStyle/>
          <a:p>
            <a:pPr algn="l">
              <a:defRPr sz="1800" b="0">
                <a:solidFill>
                  <a:srgbClr val="261E18"/>
                </a:solidFill>
                <a:latin typeface="Aptos"/>
              </a:defRPr>
            </a:pPr>
            <a:r>
              <a:t>Close with prayer and one practice for the week</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archment.jpg"/>
          <p:cNvPicPr>
            <a:picLocks noChangeAspect="1"/>
          </p:cNvPicPr>
          <p:nvPr/>
        </p:nvPicPr>
        <p:blipFill>
          <a:blip r:embed="rId2"/>
          <a:stretch>
            <a:fillRect/>
          </a:stretch>
        </p:blipFill>
        <p:spPr>
          <a:xfrm>
            <a:off x="0" y="0"/>
            <a:ext cx="12191999" cy="6858000"/>
          </a:xfrm>
          <a:prstGeom prst="rect">
            <a:avLst/>
          </a:prstGeom>
        </p:spPr>
      </p:pic>
      <p:sp>
        <p:nvSpPr>
          <p:cNvPr id="3" name="TextBox 2"/>
          <p:cNvSpPr txBox="1"/>
          <p:nvPr/>
        </p:nvSpPr>
        <p:spPr>
          <a:xfrm>
            <a:off x="658368" y="411480"/>
            <a:ext cx="10881360" cy="566928"/>
          </a:xfrm>
          <a:prstGeom prst="rect">
            <a:avLst/>
          </a:prstGeom>
          <a:noFill/>
        </p:spPr>
        <p:txBody>
          <a:bodyPr wrap="none" lIns="73152" rIns="73152" tIns="27432" bIns="27432" anchor="t">
            <a:spAutoFit/>
          </a:bodyPr>
          <a:lstStyle/>
          <a:p>
            <a:pPr algn="l">
              <a:defRPr sz="3100" b="1">
                <a:solidFill>
                  <a:srgbClr val="261E18"/>
                </a:solidFill>
                <a:latin typeface="Aptos Display"/>
              </a:defRPr>
            </a:pPr>
            <a:r>
              <a:t>Suggested 60-Minute Lesson Flow</a:t>
            </a:r>
          </a:p>
        </p:txBody>
      </p:sp>
      <p:sp>
        <p:nvSpPr>
          <p:cNvPr id="4" name="Rectangle 3"/>
          <p:cNvSpPr/>
          <p:nvPr/>
        </p:nvSpPr>
        <p:spPr>
          <a:xfrm>
            <a:off x="667512" y="1435608"/>
            <a:ext cx="1097280" cy="36576"/>
          </a:xfrm>
          <a:prstGeom prst="rect">
            <a:avLst/>
          </a:prstGeom>
          <a:solidFill>
            <a:srgbClr val="D5A2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705C46"/>
                </a:solidFill>
                <a:latin typeface="Aptos"/>
              </a:defRPr>
            </a:pPr>
            <a:r>
              <a:t>Prepared for teaching and small group use - hymninfo.com</a:t>
            </a:r>
          </a:p>
        </p:txBody>
      </p:sp>
      <p:sp>
        <p:nvSpPr>
          <p:cNvPr id="6" name="Rounded Rectangle 5"/>
          <p:cNvSpPr/>
          <p:nvPr/>
        </p:nvSpPr>
        <p:spPr>
          <a:xfrm>
            <a:off x="777240" y="1920240"/>
            <a:ext cx="1874519" cy="3337560"/>
          </a:xfrm>
          <a:prstGeom prst="roundRect">
            <a:avLst/>
          </a:prstGeom>
          <a:solidFill>
            <a:srgbClr val="FFFCF6"/>
          </a:solidFill>
          <a:ln w="12700">
            <a:solidFill>
              <a:srgbClr val="D5BE9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5-Point Star 6"/>
          <p:cNvSpPr/>
          <p:nvPr/>
        </p:nvSpPr>
        <p:spPr>
          <a:xfrm>
            <a:off x="1344168" y="2240280"/>
            <a:ext cx="594360" cy="594360"/>
          </a:xfrm>
          <a:prstGeom prst="star5">
            <a:avLst/>
          </a:prstGeom>
          <a:solidFill>
            <a:srgbClr val="A877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3017520"/>
            <a:ext cx="1600200" cy="310896"/>
          </a:xfrm>
          <a:prstGeom prst="rect">
            <a:avLst/>
          </a:prstGeom>
          <a:noFill/>
        </p:spPr>
        <p:txBody>
          <a:bodyPr wrap="none" lIns="73152" rIns="73152" tIns="27432" bIns="27432" anchor="t">
            <a:spAutoFit/>
          </a:bodyPr>
          <a:lstStyle/>
          <a:p>
            <a:pPr algn="ctr">
              <a:defRPr sz="1700" b="1">
                <a:solidFill>
                  <a:srgbClr val="261E18"/>
                </a:solidFill>
                <a:latin typeface="Aptos"/>
              </a:defRPr>
            </a:pPr>
            <a:r>
              <a:t>Gather</a:t>
            </a:r>
          </a:p>
        </p:txBody>
      </p:sp>
      <p:sp>
        <p:nvSpPr>
          <p:cNvPr id="9" name="TextBox 8"/>
          <p:cNvSpPr txBox="1"/>
          <p:nvPr/>
        </p:nvSpPr>
        <p:spPr>
          <a:xfrm>
            <a:off x="932688" y="3520440"/>
            <a:ext cx="1554480" cy="1051560"/>
          </a:xfrm>
          <a:prstGeom prst="rect">
            <a:avLst/>
          </a:prstGeom>
          <a:noFill/>
        </p:spPr>
        <p:txBody>
          <a:bodyPr wrap="none" lIns="73152" rIns="73152" tIns="27432" bIns="27432" anchor="t">
            <a:spAutoFit/>
          </a:bodyPr>
          <a:lstStyle/>
          <a:p>
            <a:pPr algn="ctr">
              <a:defRPr sz="1250" b="0">
                <a:solidFill>
                  <a:srgbClr val="261E18"/>
                </a:solidFill>
                <a:latin typeface="Aptos"/>
              </a:defRPr>
            </a:pPr>
            <a:r>
              <a:t>Sing or listen to one stanza, then read Genesis 28.</a:t>
            </a:r>
          </a:p>
        </p:txBody>
      </p:sp>
      <p:sp>
        <p:nvSpPr>
          <p:cNvPr id="10" name="Rounded Rectangle 9"/>
          <p:cNvSpPr/>
          <p:nvPr/>
        </p:nvSpPr>
        <p:spPr>
          <a:xfrm>
            <a:off x="3017520" y="1920240"/>
            <a:ext cx="1874519" cy="3337560"/>
          </a:xfrm>
          <a:prstGeom prst="roundRect">
            <a:avLst/>
          </a:prstGeom>
          <a:solidFill>
            <a:srgbClr val="FFFCF6"/>
          </a:solidFill>
          <a:ln w="12700">
            <a:solidFill>
              <a:srgbClr val="D5BE9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ross 10"/>
          <p:cNvSpPr/>
          <p:nvPr/>
        </p:nvSpPr>
        <p:spPr>
          <a:xfrm>
            <a:off x="3584448" y="2240280"/>
            <a:ext cx="594360" cy="594360"/>
          </a:xfrm>
          <a:prstGeom prst="plus">
            <a:avLst/>
          </a:prstGeom>
          <a:solidFill>
            <a:srgbClr val="A877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154680" y="3017520"/>
            <a:ext cx="1600200" cy="310896"/>
          </a:xfrm>
          <a:prstGeom prst="rect">
            <a:avLst/>
          </a:prstGeom>
          <a:noFill/>
        </p:spPr>
        <p:txBody>
          <a:bodyPr wrap="none" lIns="73152" rIns="73152" tIns="27432" bIns="27432" anchor="t">
            <a:spAutoFit/>
          </a:bodyPr>
          <a:lstStyle/>
          <a:p>
            <a:pPr algn="ctr">
              <a:defRPr sz="1700" b="1">
                <a:solidFill>
                  <a:srgbClr val="261E18"/>
                </a:solidFill>
                <a:latin typeface="Aptos"/>
              </a:defRPr>
            </a:pPr>
            <a:r>
              <a:t>Study</a:t>
            </a:r>
          </a:p>
        </p:txBody>
      </p:sp>
      <p:sp>
        <p:nvSpPr>
          <p:cNvPr id="13" name="TextBox 12"/>
          <p:cNvSpPr txBox="1"/>
          <p:nvPr/>
        </p:nvSpPr>
        <p:spPr>
          <a:xfrm>
            <a:off x="3172968" y="3520440"/>
            <a:ext cx="1554480" cy="1051560"/>
          </a:xfrm>
          <a:prstGeom prst="rect">
            <a:avLst/>
          </a:prstGeom>
          <a:noFill/>
        </p:spPr>
        <p:txBody>
          <a:bodyPr wrap="none" lIns="73152" rIns="73152" tIns="27432" bIns="27432" anchor="t">
            <a:spAutoFit/>
          </a:bodyPr>
          <a:lstStyle/>
          <a:p>
            <a:pPr algn="ctr">
              <a:defRPr sz="1250" b="0">
                <a:solidFill>
                  <a:srgbClr val="261E18"/>
                </a:solidFill>
                <a:latin typeface="Aptos"/>
              </a:defRPr>
            </a:pPr>
            <a:r>
              <a:t>Teach the historical background and biblical images.</a:t>
            </a:r>
          </a:p>
        </p:txBody>
      </p:sp>
      <p:sp>
        <p:nvSpPr>
          <p:cNvPr id="14" name="Rounded Rectangle 13"/>
          <p:cNvSpPr/>
          <p:nvPr/>
        </p:nvSpPr>
        <p:spPr>
          <a:xfrm>
            <a:off x="5257800" y="1920240"/>
            <a:ext cx="1874519" cy="3337560"/>
          </a:xfrm>
          <a:prstGeom prst="roundRect">
            <a:avLst/>
          </a:prstGeom>
          <a:solidFill>
            <a:srgbClr val="FFFCF6"/>
          </a:solidFill>
          <a:ln w="12700">
            <a:solidFill>
              <a:srgbClr val="D5BE9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5824728" y="2388870"/>
            <a:ext cx="594360" cy="297180"/>
          </a:xfrm>
          <a:prstGeom prst="ellipse">
            <a:avLst/>
          </a:prstGeom>
          <a:noFill/>
          <a:ln w="25400">
            <a:solidFill>
              <a:srgbClr val="A8773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6050584" y="2448306"/>
            <a:ext cx="142646" cy="142646"/>
          </a:xfrm>
          <a:prstGeom prst="ellipse">
            <a:avLst/>
          </a:prstGeom>
          <a:solidFill>
            <a:srgbClr val="A877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394960" y="3017520"/>
            <a:ext cx="1600200" cy="310896"/>
          </a:xfrm>
          <a:prstGeom prst="rect">
            <a:avLst/>
          </a:prstGeom>
          <a:noFill/>
        </p:spPr>
        <p:txBody>
          <a:bodyPr wrap="none" lIns="73152" rIns="73152" tIns="27432" bIns="27432" anchor="t">
            <a:spAutoFit/>
          </a:bodyPr>
          <a:lstStyle/>
          <a:p>
            <a:pPr algn="ctr">
              <a:defRPr sz="1700" b="1">
                <a:solidFill>
                  <a:srgbClr val="261E18"/>
                </a:solidFill>
                <a:latin typeface="Aptos"/>
              </a:defRPr>
            </a:pPr>
            <a:r>
              <a:t>Interpret</a:t>
            </a:r>
          </a:p>
        </p:txBody>
      </p:sp>
      <p:sp>
        <p:nvSpPr>
          <p:cNvPr id="18" name="TextBox 17"/>
          <p:cNvSpPr txBox="1"/>
          <p:nvPr/>
        </p:nvSpPr>
        <p:spPr>
          <a:xfrm>
            <a:off x="5413248" y="3520440"/>
            <a:ext cx="1554480" cy="1051560"/>
          </a:xfrm>
          <a:prstGeom prst="rect">
            <a:avLst/>
          </a:prstGeom>
          <a:noFill/>
        </p:spPr>
        <p:txBody>
          <a:bodyPr wrap="none" lIns="73152" rIns="73152" tIns="27432" bIns="27432" anchor="t">
            <a:spAutoFit/>
          </a:bodyPr>
          <a:lstStyle/>
          <a:p>
            <a:pPr algn="ctr">
              <a:defRPr sz="1250" b="0">
                <a:solidFill>
                  <a:srgbClr val="261E18"/>
                </a:solidFill>
                <a:latin typeface="Aptos"/>
              </a:defRPr>
            </a:pPr>
            <a:r>
              <a:t>Discuss each hymn movement with Scripture.</a:t>
            </a:r>
          </a:p>
        </p:txBody>
      </p:sp>
      <p:sp>
        <p:nvSpPr>
          <p:cNvPr id="19" name="Rounded Rectangle 18"/>
          <p:cNvSpPr/>
          <p:nvPr/>
        </p:nvSpPr>
        <p:spPr>
          <a:xfrm>
            <a:off x="7498080" y="1920240"/>
            <a:ext cx="1874519" cy="3337560"/>
          </a:xfrm>
          <a:prstGeom prst="roundRect">
            <a:avLst/>
          </a:prstGeom>
          <a:solidFill>
            <a:srgbClr val="FFFCF6"/>
          </a:solidFill>
          <a:ln w="12700">
            <a:solidFill>
              <a:srgbClr val="D5BE9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Pentagon 19"/>
          <p:cNvSpPr/>
          <p:nvPr/>
        </p:nvSpPr>
        <p:spPr>
          <a:xfrm>
            <a:off x="8065008" y="2240280"/>
            <a:ext cx="594360" cy="594360"/>
          </a:xfrm>
          <a:prstGeom prst="homePlate">
            <a:avLst/>
          </a:prstGeom>
          <a:solidFill>
            <a:srgbClr val="A877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635240" y="3017520"/>
            <a:ext cx="1600200" cy="310896"/>
          </a:xfrm>
          <a:prstGeom prst="rect">
            <a:avLst/>
          </a:prstGeom>
          <a:noFill/>
        </p:spPr>
        <p:txBody>
          <a:bodyPr wrap="none" lIns="73152" rIns="73152" tIns="27432" bIns="27432" anchor="t">
            <a:spAutoFit/>
          </a:bodyPr>
          <a:lstStyle/>
          <a:p>
            <a:pPr algn="ctr">
              <a:defRPr sz="1700" b="1">
                <a:solidFill>
                  <a:srgbClr val="261E18"/>
                </a:solidFill>
                <a:latin typeface="Aptos"/>
              </a:defRPr>
            </a:pPr>
            <a:r>
              <a:t>Apply</a:t>
            </a:r>
          </a:p>
        </p:txBody>
      </p:sp>
      <p:sp>
        <p:nvSpPr>
          <p:cNvPr id="22" name="TextBox 21"/>
          <p:cNvSpPr txBox="1"/>
          <p:nvPr/>
        </p:nvSpPr>
        <p:spPr>
          <a:xfrm>
            <a:off x="7653528" y="3520440"/>
            <a:ext cx="1554480" cy="1051560"/>
          </a:xfrm>
          <a:prstGeom prst="rect">
            <a:avLst/>
          </a:prstGeom>
          <a:noFill/>
        </p:spPr>
        <p:txBody>
          <a:bodyPr wrap="none" lIns="73152" rIns="73152" tIns="27432" bIns="27432" anchor="t">
            <a:spAutoFit/>
          </a:bodyPr>
          <a:lstStyle/>
          <a:p>
            <a:pPr algn="ctr">
              <a:defRPr sz="1250" b="0">
                <a:solidFill>
                  <a:srgbClr val="261E18"/>
                </a:solidFill>
                <a:latin typeface="Aptos"/>
              </a:defRPr>
            </a:pPr>
            <a:r>
              <a:t>Invite testimony about “Bethel” moments.</a:t>
            </a:r>
          </a:p>
        </p:txBody>
      </p:sp>
      <p:sp>
        <p:nvSpPr>
          <p:cNvPr id="23" name="Rounded Rectangle 22"/>
          <p:cNvSpPr/>
          <p:nvPr/>
        </p:nvSpPr>
        <p:spPr>
          <a:xfrm>
            <a:off x="9738360" y="1920240"/>
            <a:ext cx="1874519" cy="3337560"/>
          </a:xfrm>
          <a:prstGeom prst="roundRect">
            <a:avLst/>
          </a:prstGeom>
          <a:solidFill>
            <a:srgbClr val="FFFCF6"/>
          </a:solidFill>
          <a:ln w="12700">
            <a:solidFill>
              <a:srgbClr val="D5BE9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Heart 23"/>
          <p:cNvSpPr/>
          <p:nvPr/>
        </p:nvSpPr>
        <p:spPr>
          <a:xfrm>
            <a:off x="10305288" y="2240280"/>
            <a:ext cx="594360" cy="594360"/>
          </a:xfrm>
          <a:prstGeom prst="heart">
            <a:avLst/>
          </a:prstGeom>
          <a:solidFill>
            <a:srgbClr val="A877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875520" y="3017520"/>
            <a:ext cx="1600200" cy="310896"/>
          </a:xfrm>
          <a:prstGeom prst="rect">
            <a:avLst/>
          </a:prstGeom>
          <a:noFill/>
        </p:spPr>
        <p:txBody>
          <a:bodyPr wrap="none" lIns="73152" rIns="73152" tIns="27432" bIns="27432" anchor="t">
            <a:spAutoFit/>
          </a:bodyPr>
          <a:lstStyle/>
          <a:p>
            <a:pPr algn="ctr">
              <a:defRPr sz="1700" b="1">
                <a:solidFill>
                  <a:srgbClr val="261E18"/>
                </a:solidFill>
                <a:latin typeface="Aptos"/>
              </a:defRPr>
            </a:pPr>
            <a:r>
              <a:t>Pray</a:t>
            </a:r>
          </a:p>
        </p:txBody>
      </p:sp>
      <p:sp>
        <p:nvSpPr>
          <p:cNvPr id="26" name="TextBox 25"/>
          <p:cNvSpPr txBox="1"/>
          <p:nvPr/>
        </p:nvSpPr>
        <p:spPr>
          <a:xfrm>
            <a:off x="9893808" y="3520440"/>
            <a:ext cx="1554480" cy="1051560"/>
          </a:xfrm>
          <a:prstGeom prst="rect">
            <a:avLst/>
          </a:prstGeom>
          <a:noFill/>
        </p:spPr>
        <p:txBody>
          <a:bodyPr wrap="none" lIns="73152" rIns="73152" tIns="27432" bIns="27432" anchor="t">
            <a:spAutoFit/>
          </a:bodyPr>
          <a:lstStyle/>
          <a:p>
            <a:pPr algn="ctr">
              <a:defRPr sz="1250" b="0">
                <a:solidFill>
                  <a:srgbClr val="261E18"/>
                </a:solidFill>
                <a:latin typeface="Aptos"/>
              </a:defRPr>
            </a:pPr>
            <a:r>
              <a:t>Close with a guided prayer of nearness and trust.</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ethel.jp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E6DCCD"/>
                </a:solidFill>
                <a:latin typeface="Aptos"/>
              </a:defRPr>
            </a:pPr>
            <a:r>
              <a:t>Prepared for teaching and small group use - hymninfo.com</a:t>
            </a:r>
          </a:p>
        </p:txBody>
      </p:sp>
      <p:sp>
        <p:nvSpPr>
          <p:cNvPr id="5" name="Rounded Rectangle 4"/>
          <p:cNvSpPr/>
          <p:nvPr/>
        </p:nvSpPr>
        <p:spPr>
          <a:xfrm>
            <a:off x="914400" y="1051560"/>
            <a:ext cx="10378440" cy="4526280"/>
          </a:xfrm>
          <a:prstGeom prst="roundRect">
            <a:avLst/>
          </a:prstGeom>
          <a:solidFill>
            <a:srgbClr val="0A0D10"/>
          </a:solidFill>
          <a:ln w="12700">
            <a:solidFill>
              <a:srgbClr val="D5A2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34440" y="1417320"/>
            <a:ext cx="9784080" cy="548640"/>
          </a:xfrm>
          <a:prstGeom prst="rect">
            <a:avLst/>
          </a:prstGeom>
          <a:noFill/>
        </p:spPr>
        <p:txBody>
          <a:bodyPr wrap="none" lIns="73152" rIns="73152" tIns="27432" bIns="27432" anchor="t">
            <a:spAutoFit/>
          </a:bodyPr>
          <a:lstStyle/>
          <a:p>
            <a:pPr algn="ctr">
              <a:defRPr sz="3500" b="1">
                <a:solidFill>
                  <a:srgbClr val="FFFFFF"/>
                </a:solidFill>
                <a:latin typeface="Aptos Display"/>
              </a:defRPr>
            </a:pPr>
            <a:r>
              <a:t>Closing Summary</a:t>
            </a:r>
          </a:p>
        </p:txBody>
      </p:sp>
      <p:sp>
        <p:nvSpPr>
          <p:cNvPr id="7" name="TextBox 6"/>
          <p:cNvSpPr txBox="1"/>
          <p:nvPr/>
        </p:nvSpPr>
        <p:spPr>
          <a:xfrm>
            <a:off x="1417320" y="2331720"/>
            <a:ext cx="9372600" cy="960120"/>
          </a:xfrm>
          <a:prstGeom prst="rect">
            <a:avLst/>
          </a:prstGeom>
          <a:noFill/>
        </p:spPr>
        <p:txBody>
          <a:bodyPr wrap="none" lIns="73152" rIns="73152" tIns="27432" bIns="27432" anchor="t">
            <a:spAutoFit/>
          </a:bodyPr>
          <a:lstStyle/>
          <a:p>
            <a:pPr algn="ctr">
              <a:defRPr sz="2400" b="0">
                <a:solidFill>
                  <a:srgbClr val="F6EFE1"/>
                </a:solidFill>
                <a:latin typeface="Aptos"/>
              </a:defRPr>
            </a:pPr>
            <a:r>
              <a:t>The hymn teaches the church to pray for God himself: in the night, on the road, under the cross, and in hope of home.</a:t>
            </a:r>
          </a:p>
        </p:txBody>
      </p:sp>
      <p:sp>
        <p:nvSpPr>
          <p:cNvPr id="8" name="TextBox 7"/>
          <p:cNvSpPr txBox="1"/>
          <p:nvPr/>
        </p:nvSpPr>
        <p:spPr>
          <a:xfrm>
            <a:off x="1828800" y="3749039"/>
            <a:ext cx="8503920" cy="548640"/>
          </a:xfrm>
          <a:prstGeom prst="rect">
            <a:avLst/>
          </a:prstGeom>
          <a:noFill/>
        </p:spPr>
        <p:txBody>
          <a:bodyPr wrap="none" lIns="73152" rIns="73152" tIns="27432" bIns="27432" anchor="t">
            <a:spAutoFit/>
          </a:bodyPr>
          <a:lstStyle/>
          <a:p>
            <a:pPr algn="ctr">
              <a:defRPr sz="2000" b="0">
                <a:solidFill>
                  <a:srgbClr val="ECDAB2"/>
                </a:solidFill>
                <a:latin typeface="Aptos"/>
              </a:defRPr>
            </a:pPr>
            <a:r>
              <a:t>Jacob woke up to God’s presence. The church sings so that we may wake up too.</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ible.jp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6510528"/>
            <a:ext cx="11247120" cy="210312"/>
          </a:xfrm>
          <a:prstGeom prst="rect">
            <a:avLst/>
          </a:prstGeom>
          <a:noFill/>
        </p:spPr>
        <p:txBody>
          <a:bodyPr wrap="none" lIns="73152" rIns="73152" tIns="27432" bIns="27432" anchor="t">
            <a:spAutoFit/>
          </a:bodyPr>
          <a:lstStyle/>
          <a:p>
            <a:pPr algn="ctr">
              <a:defRPr sz="750" b="0">
                <a:solidFill>
                  <a:srgbClr val="E6DCCD"/>
                </a:solidFill>
                <a:latin typeface="Aptos"/>
              </a:defRPr>
            </a:pPr>
            <a:r>
              <a:t>Prepared for teaching and small group use - hymninfo.com</a:t>
            </a:r>
          </a:p>
        </p:txBody>
      </p:sp>
      <p:sp>
        <p:nvSpPr>
          <p:cNvPr id="5" name="Rounded Rectangle 4"/>
          <p:cNvSpPr/>
          <p:nvPr/>
        </p:nvSpPr>
        <p:spPr>
          <a:xfrm>
            <a:off x="1097280" y="914400"/>
            <a:ext cx="10012680" cy="4892040"/>
          </a:xfrm>
          <a:prstGeom prst="roundRect">
            <a:avLst/>
          </a:prstGeom>
          <a:solidFill>
            <a:srgbClr val="0C0E11"/>
          </a:solidFill>
          <a:ln w="12700">
            <a:solidFill>
              <a:srgbClr val="D5A2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417320" y="1325880"/>
            <a:ext cx="9372600" cy="502920"/>
          </a:xfrm>
          <a:prstGeom prst="rect">
            <a:avLst/>
          </a:prstGeom>
          <a:noFill/>
        </p:spPr>
        <p:txBody>
          <a:bodyPr wrap="none" lIns="73152" rIns="73152" tIns="27432" bIns="27432" anchor="t">
            <a:spAutoFit/>
          </a:bodyPr>
          <a:lstStyle/>
          <a:p>
            <a:pPr algn="ctr">
              <a:defRPr sz="3400" b="1">
                <a:solidFill>
                  <a:srgbClr val="FFFFFF"/>
                </a:solidFill>
                <a:latin typeface="Aptos Display"/>
              </a:defRPr>
            </a:pPr>
            <a:r>
              <a:t>Closing Prayer</a:t>
            </a:r>
          </a:p>
        </p:txBody>
      </p:sp>
      <p:sp>
        <p:nvSpPr>
          <p:cNvPr id="7" name="TextBox 6"/>
          <p:cNvSpPr txBox="1"/>
          <p:nvPr/>
        </p:nvSpPr>
        <p:spPr>
          <a:xfrm>
            <a:off x="1645920" y="2148840"/>
            <a:ext cx="8915400" cy="1645920"/>
          </a:xfrm>
          <a:prstGeom prst="rect">
            <a:avLst/>
          </a:prstGeom>
          <a:noFill/>
        </p:spPr>
        <p:txBody>
          <a:bodyPr wrap="none" lIns="73152" rIns="73152" tIns="27432" bIns="27432" anchor="t">
            <a:spAutoFit/>
          </a:bodyPr>
          <a:lstStyle/>
          <a:p>
            <a:pPr algn="ctr">
              <a:defRPr sz="2200" b="0">
                <a:solidFill>
                  <a:srgbClr val="F6EFE1"/>
                </a:solidFill>
                <a:latin typeface="Aptos"/>
              </a:defRPr>
            </a:pPr>
            <a:r>
              <a:t>God of Bethel, meet us in the night and keep your promise to us. Through Jesus Christ, draw us nearer than fear, nearer than grief, and nearer than our own strength can reach. Make our hard places holy with your presence, and lead us home in hope. Amen.</a:t>
            </a:r>
          </a:p>
        </p:txBody>
      </p:sp>
      <p:sp>
        <p:nvSpPr>
          <p:cNvPr id="8" name="TextBox 7"/>
          <p:cNvSpPr txBox="1"/>
          <p:nvPr/>
        </p:nvSpPr>
        <p:spPr>
          <a:xfrm>
            <a:off x="1600200" y="4892040"/>
            <a:ext cx="8961120" cy="475488"/>
          </a:xfrm>
          <a:prstGeom prst="rect">
            <a:avLst/>
          </a:prstGeom>
          <a:noFill/>
        </p:spPr>
        <p:txBody>
          <a:bodyPr wrap="none" lIns="73152" rIns="73152" tIns="27432" bIns="27432" anchor="t">
            <a:spAutoFit/>
          </a:bodyPr>
          <a:lstStyle/>
          <a:p>
            <a:pPr algn="ctr">
              <a:defRPr sz="950" b="0">
                <a:solidFill>
                  <a:srgbClr val="C8BEAF"/>
                </a:solidFill>
                <a:latin typeface="Aptos"/>
              </a:defRPr>
            </a:pPr>
            <a:r>
              <a:t>© HymnInfo.com. Free for personal, church, classroom, and small-group teaching use. Please do not sell, repost, or redistribute as downloadable files without permission.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Nearer, My God, to Thee</dc:title>
  <dc:subject>Hymn study resource</dc:subject>
  <dc:creator>HymnInfo.com</dc:creator>
  <cp:keywords>hymn study, Christian worship, church teaching, HymnInfo</cp:keywords>
  <dc:description/>
  <cp:lastModifiedBy>HymnInfo.com</cp:lastModifiedBy>
  <cp:revision>1</cp:revision>
  <dcterms:created xsi:type="dcterms:W3CDTF">2013-01-27T09:14:16Z</dcterms:created>
  <dcterms:modified xsi:type="dcterms:W3CDTF">2013-01-27T09:15:58Z</dcterms:modified>
  <cp:category/>
</cp:coreProperties>
</file>