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x="14630400" cy="82296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jpg"/>
          <p:cNvPicPr>
            <a:picLocks noChangeAspect="1"/>
          </p:cNvPicPr>
          <p:nvPr/>
        </p:nvPicPr>
        <p:blipFill>
          <a:blip r:embed="rId2"/>
          <a:stretch>
            <a:fillRect/>
          </a:stretch>
        </p:blipFill>
        <p:spPr>
          <a:xfrm>
            <a:off x="0" y="0"/>
            <a:ext cx="14630400" cy="8229600"/>
          </a:xfrm>
          <a:prstGeom prst="rect">
            <a:avLst/>
          </a:prstGeom>
        </p:spPr>
      </p:pic>
      <p:sp>
        <p:nvSpPr>
          <p:cNvPr id="4" name="Rectangle 3"/>
          <p:cNvSpPr/>
          <p:nvPr/>
        </p:nvSpPr>
        <p:spPr>
          <a:xfrm>
            <a:off x="640080" y="1051560"/>
            <a:ext cx="7498079" cy="4251960"/>
          </a:xfrm>
          <a:prstGeom prst="rect">
            <a:avLst/>
          </a:prstGeom>
          <a:solidFill>
            <a:srgbClr val="062032"/>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60120" y="1508760"/>
            <a:ext cx="6858000" cy="822960"/>
          </a:xfrm>
          <a:prstGeom prst="rect">
            <a:avLst/>
          </a:prstGeom>
          <a:noFill/>
        </p:spPr>
        <p:txBody>
          <a:bodyPr wrap="none" lIns="45720" rIns="45720" tIns="27432" bIns="27432">
            <a:spAutoFit/>
          </a:bodyPr>
          <a:lstStyle/>
          <a:p>
            <a:pPr algn="l">
              <a:defRPr sz="4800" b="1" i="0">
                <a:solidFill>
                  <a:srgbClr val="FFFFFF"/>
                </a:solidFill>
                <a:latin typeface="Georgia"/>
              </a:defRPr>
            </a:pPr>
            <a:r>
              <a:t>Lead Me, Lord</a:t>
            </a:r>
          </a:p>
        </p:txBody>
      </p:sp>
      <p:sp>
        <p:nvSpPr>
          <p:cNvPr id="6" name="TextBox 5"/>
          <p:cNvSpPr txBox="1"/>
          <p:nvPr/>
        </p:nvSpPr>
        <p:spPr>
          <a:xfrm>
            <a:off x="987552" y="2423160"/>
            <a:ext cx="6492240" cy="502920"/>
          </a:xfrm>
          <a:prstGeom prst="rect">
            <a:avLst/>
          </a:prstGeom>
          <a:noFill/>
        </p:spPr>
        <p:txBody>
          <a:bodyPr wrap="none" lIns="45720" rIns="45720" tIns="27432" bIns="27432">
            <a:spAutoFit/>
          </a:bodyPr>
          <a:lstStyle/>
          <a:p>
            <a:pPr algn="l">
              <a:defRPr sz="2100" b="0" i="1">
                <a:solidFill>
                  <a:srgbClr val="DEB86D"/>
                </a:solidFill>
                <a:latin typeface="Georgia"/>
              </a:defRPr>
            </a:pPr>
            <a:r>
              <a:t>A hymn study on guidance, righteousness, and trust</a:t>
            </a:r>
          </a:p>
        </p:txBody>
      </p:sp>
      <p:sp>
        <p:nvSpPr>
          <p:cNvPr id="7" name="TextBox 6"/>
          <p:cNvSpPr txBox="1"/>
          <p:nvPr/>
        </p:nvSpPr>
        <p:spPr>
          <a:xfrm>
            <a:off x="1005840" y="3090672"/>
            <a:ext cx="6492240" cy="411480"/>
          </a:xfrm>
          <a:prstGeom prst="rect">
            <a:avLst/>
          </a:prstGeom>
          <a:noFill/>
        </p:spPr>
        <p:txBody>
          <a:bodyPr wrap="none" lIns="45720" rIns="45720" tIns="27432" bIns="27432">
            <a:spAutoFit/>
          </a:bodyPr>
          <a:lstStyle/>
          <a:p>
            <a:pPr algn="l">
              <a:defRPr sz="1500" b="0" i="0">
                <a:solidFill>
                  <a:srgbClr val="FFFFFF"/>
                </a:solidFill>
                <a:latin typeface="Aptos"/>
              </a:defRPr>
            </a:pPr>
            <a:r>
              <a:t>First line: “Lead me, Lord, lead me in thy righteousness”</a:t>
            </a:r>
          </a:p>
        </p:txBody>
      </p:sp>
      <p:sp>
        <p:nvSpPr>
          <p:cNvPr id="8" name="TextBox 7"/>
          <p:cNvSpPr txBox="1"/>
          <p:nvPr/>
        </p:nvSpPr>
        <p:spPr>
          <a:xfrm>
            <a:off x="1005840" y="3584448"/>
            <a:ext cx="6492240" cy="411480"/>
          </a:xfrm>
          <a:prstGeom prst="rect">
            <a:avLst/>
          </a:prstGeom>
          <a:noFill/>
        </p:spPr>
        <p:txBody>
          <a:bodyPr wrap="none" lIns="45720" rIns="45720" tIns="27432" bIns="27432">
            <a:spAutoFit/>
          </a:bodyPr>
          <a:lstStyle/>
          <a:p>
            <a:pPr algn="l">
              <a:defRPr sz="1500" b="0" i="0">
                <a:solidFill>
                  <a:srgbClr val="FFFFFF"/>
                </a:solidFill>
                <a:latin typeface="Aptos"/>
              </a:defRPr>
            </a:pPr>
            <a:r>
              <a:t>Samuel Sebastian Wesley • 1861 • Psalm 5:8 and Psalm 4:8</a:t>
            </a:r>
          </a:p>
        </p:txBody>
      </p:sp>
      <p:sp>
        <p:nvSpPr>
          <p:cNvPr id="9" name="TextBox 8"/>
          <p:cNvSpPr txBox="1"/>
          <p:nvPr/>
        </p:nvSpPr>
        <p:spPr>
          <a:xfrm>
            <a:off x="1005840" y="4434840"/>
            <a:ext cx="4572000" cy="411480"/>
          </a:xfrm>
          <a:prstGeom prst="rect">
            <a:avLst/>
          </a:prstGeom>
          <a:noFill/>
        </p:spPr>
        <p:txBody>
          <a:bodyPr wrap="none" lIns="45720" rIns="45720" tIns="27432" bIns="27432">
            <a:spAutoFit/>
          </a:bodyPr>
          <a:lstStyle/>
          <a:p>
            <a:pPr algn="l">
              <a:defRPr sz="1500" b="1" i="0">
                <a:solidFill>
                  <a:srgbClr val="DEB86D"/>
                </a:solidFill>
                <a:latin typeface="Aptos"/>
              </a:defRPr>
            </a:pPr>
            <a:r>
              <a:t>TEACHING GUIDE</a:t>
            </a:r>
          </a:p>
        </p:txBody>
      </p:sp>
      <p:sp>
        <p:nvSpPr>
          <p:cNvPr id="10" name="TextBox 9"/>
          <p:cNvSpPr txBox="1"/>
          <p:nvPr/>
        </p:nvSpPr>
        <p:spPr>
          <a:xfrm>
            <a:off x="502920" y="7882127"/>
            <a:ext cx="6583680" cy="228600"/>
          </a:xfrm>
          <a:prstGeom prst="rect">
            <a:avLst/>
          </a:prstGeom>
          <a:noFill/>
        </p:spPr>
        <p:txBody>
          <a:bodyPr wrap="none" lIns="45720" rIns="45720" tIns="27432" bIns="27432">
            <a:spAutoFit/>
          </a:bodyPr>
          <a:lstStyle/>
          <a:p>
            <a:pPr algn="l">
              <a:defRPr sz="850" b="0" i="0">
                <a:solidFill>
                  <a:srgbClr val="FFFFFF"/>
                </a:solidFill>
                <a:latin typeface="Aptos"/>
              </a:defRPr>
            </a:pPr>
            <a:r>
              <a:t>Prepared for teaching and small group use - hymninfo.com</a:t>
            </a:r>
          </a:p>
        </p:txBody>
      </p:sp>
      <p:sp>
        <p:nvSpPr>
          <p:cNvPr id="11" name="TextBox 10"/>
          <p:cNvSpPr txBox="1"/>
          <p:nvPr/>
        </p:nvSpPr>
        <p:spPr>
          <a:xfrm>
            <a:off x="7863840" y="7790688"/>
            <a:ext cx="6263640" cy="384048"/>
          </a:xfrm>
          <a:prstGeom prst="rect">
            <a:avLst/>
          </a:prstGeom>
          <a:noFill/>
        </p:spPr>
        <p:txBody>
          <a:bodyPr wrap="none" lIns="45720" rIns="45720" tIns="27432" bIns="27432">
            <a:spAutoFit/>
          </a:bodyPr>
          <a:lstStyle/>
          <a:p>
            <a:pPr algn="r">
              <a:defRPr sz="700" b="0" i="0">
                <a:solidFill>
                  <a:srgbClr val="FFFFFF"/>
                </a:solidFill>
                <a:latin typeface="Aptos"/>
              </a:defRPr>
            </a:pPr>
            <a:r>
              <a:t>© HymnInfo.com. Free for personal, church, classroom, and small-group teaching use. Please do not sell, repost, or redistribute as downloadable files without permission.</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jpg"/>
          <p:cNvPicPr>
            <a:picLocks noChangeAspect="1"/>
          </p:cNvPicPr>
          <p:nvPr/>
        </p:nvPicPr>
        <p:blipFill>
          <a:blip r:embed="rId2"/>
          <a:stretch>
            <a:fillRect/>
          </a:stretch>
        </p:blipFill>
        <p:spPr>
          <a:xfrm>
            <a:off x="0" y="0"/>
            <a:ext cx="14630400" cy="8229600"/>
          </a:xfrm>
          <a:prstGeom prst="rect">
            <a:avLst/>
          </a:prstGeom>
        </p:spPr>
      </p:pic>
      <p:sp>
        <p:nvSpPr>
          <p:cNvPr id="4" name="Rounded Rectangle 3"/>
          <p:cNvSpPr/>
          <p:nvPr/>
        </p:nvSpPr>
        <p:spPr>
          <a:xfrm>
            <a:off x="777240" y="777240"/>
            <a:ext cx="6217920" cy="6309360"/>
          </a:xfrm>
          <a:prstGeom prst="roundRect">
            <a:avLst/>
          </a:prstGeom>
          <a:solidFill>
            <a:srgbClr val="062032"/>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05840" y="1005840"/>
            <a:ext cx="5577840" cy="411480"/>
          </a:xfrm>
          <a:prstGeom prst="rect">
            <a:avLst/>
          </a:prstGeom>
          <a:noFill/>
        </p:spPr>
        <p:txBody>
          <a:bodyPr wrap="none" lIns="45720" rIns="45720" tIns="27432" bIns="27432">
            <a:spAutoFit/>
          </a:bodyPr>
          <a:lstStyle/>
          <a:p>
            <a:pPr algn="l">
              <a:defRPr sz="2900" b="1" i="0">
                <a:solidFill>
                  <a:srgbClr val="FFFFFF"/>
                </a:solidFill>
                <a:latin typeface="Georgia"/>
              </a:defRPr>
            </a:pPr>
            <a:r>
              <a:t>Hymn Section Study</a:t>
            </a:r>
          </a:p>
        </p:txBody>
      </p:sp>
      <p:sp>
        <p:nvSpPr>
          <p:cNvPr id="6" name="TextBox 5"/>
          <p:cNvSpPr txBox="1"/>
          <p:nvPr/>
        </p:nvSpPr>
        <p:spPr>
          <a:xfrm>
            <a:off x="1005840" y="1600200"/>
            <a:ext cx="5394960" cy="411480"/>
          </a:xfrm>
          <a:prstGeom prst="rect">
            <a:avLst/>
          </a:prstGeom>
          <a:noFill/>
        </p:spPr>
        <p:txBody>
          <a:bodyPr wrap="none" lIns="45720" rIns="45720" tIns="27432" bIns="27432">
            <a:spAutoFit/>
          </a:bodyPr>
          <a:lstStyle/>
          <a:p>
            <a:pPr algn="l">
              <a:defRPr sz="2100" b="0" i="1">
                <a:solidFill>
                  <a:srgbClr val="DEB86D"/>
                </a:solidFill>
                <a:latin typeface="Georgia"/>
              </a:defRPr>
            </a:pPr>
            <a:r>
              <a:t>Prayer for righteous guidance</a:t>
            </a:r>
          </a:p>
        </p:txBody>
      </p:sp>
      <p:sp>
        <p:nvSpPr>
          <p:cNvPr id="7" name="TextBox 6"/>
          <p:cNvSpPr txBox="1"/>
          <p:nvPr/>
        </p:nvSpPr>
        <p:spPr>
          <a:xfrm>
            <a:off x="1051560" y="2423160"/>
            <a:ext cx="5349240" cy="2514600"/>
          </a:xfrm>
          <a:prstGeom prst="rect">
            <a:avLst/>
          </a:prstGeom>
          <a:noFill/>
        </p:spPr>
        <p:txBody>
          <a:bodyPr wrap="square" tIns="27432" bIns="27432">
            <a:spAutoFit/>
          </a:bodyPr>
          <a:lstStyle/>
          <a:p>
            <a:pPr>
              <a:spcAft>
                <a:spcPts val="700"/>
              </a:spcAft>
              <a:defRPr sz="1900">
                <a:solidFill>
                  <a:srgbClr val="FFFFFF"/>
                </a:solidFill>
                <a:latin typeface="Aptos"/>
              </a:defRPr>
            </a:pPr>
            <a:r>
              <a:t>The central cry is simple: God must lead.</a:t>
            </a:r>
          </a:p>
          <a:p>
            <a:pPr>
              <a:spcAft>
                <a:spcPts val="700"/>
              </a:spcAft>
              <a:defRPr sz="1900">
                <a:solidFill>
                  <a:srgbClr val="FFFFFF"/>
                </a:solidFill>
                <a:latin typeface="Aptos"/>
              </a:defRPr>
            </a:pPr>
            <a:r>
              <a:t>The desired path is righteousness, not mere success.</a:t>
            </a:r>
          </a:p>
          <a:p>
            <a:pPr>
              <a:spcAft>
                <a:spcPts val="700"/>
              </a:spcAft>
              <a:defRPr sz="1900">
                <a:solidFill>
                  <a:srgbClr val="FFFFFF"/>
                </a:solidFill>
                <a:latin typeface="Aptos"/>
              </a:defRPr>
            </a:pPr>
            <a:r>
              <a:t>The song teaches the congregation to ask before acting.</a:t>
            </a:r>
          </a:p>
          <a:p>
            <a:pPr>
              <a:spcAft>
                <a:spcPts val="700"/>
              </a:spcAft>
              <a:defRPr sz="1900">
                <a:solidFill>
                  <a:srgbClr val="FFFFFF"/>
                </a:solidFill>
                <a:latin typeface="Aptos"/>
              </a:defRPr>
            </a:pPr>
            <a:r>
              <a:t>Guidance begins with surrender to God’s character.</a:t>
            </a:r>
          </a:p>
        </p:txBody>
      </p:sp>
      <p:sp>
        <p:nvSpPr>
          <p:cNvPr id="8" name="TextBox 7"/>
          <p:cNvSpPr txBox="1"/>
          <p:nvPr/>
        </p:nvSpPr>
        <p:spPr>
          <a:xfrm>
            <a:off x="1051560" y="5715000"/>
            <a:ext cx="5303520" cy="685800"/>
          </a:xfrm>
          <a:prstGeom prst="rect">
            <a:avLst/>
          </a:prstGeom>
          <a:noFill/>
        </p:spPr>
        <p:txBody>
          <a:bodyPr wrap="none" lIns="45720" rIns="45720" tIns="27432" bIns="27432">
            <a:spAutoFit/>
          </a:bodyPr>
          <a:lstStyle/>
          <a:p>
            <a:pPr algn="l">
              <a:defRPr sz="1600" b="0" i="1">
                <a:solidFill>
                  <a:srgbClr val="DEB86D"/>
                </a:solidFill>
                <a:latin typeface="Aptos"/>
              </a:defRPr>
            </a:pPr>
            <a:r>
              <a:t>Teaching move: ask learners to name decisions where “righteousness” should matter more than speed or preference.</a:t>
            </a:r>
          </a:p>
        </p:txBody>
      </p:sp>
      <p:sp>
        <p:nvSpPr>
          <p:cNvPr id="9" name="TextBox 8"/>
          <p:cNvSpPr txBox="1"/>
          <p:nvPr/>
        </p:nvSpPr>
        <p:spPr>
          <a:xfrm>
            <a:off x="502920" y="7882127"/>
            <a:ext cx="6583680" cy="228600"/>
          </a:xfrm>
          <a:prstGeom prst="rect">
            <a:avLst/>
          </a:prstGeom>
          <a:noFill/>
        </p:spPr>
        <p:txBody>
          <a:bodyPr wrap="none" lIns="45720" rIns="45720" tIns="27432" bIns="27432">
            <a:spAutoFit/>
          </a:bodyPr>
          <a:lstStyle/>
          <a:p>
            <a:pPr algn="l">
              <a:defRPr sz="850" b="0" i="0">
                <a:solidFill>
                  <a:srgbClr val="FFFFFF"/>
                </a:solidFill>
                <a:latin typeface="Aptos"/>
              </a:defRPr>
            </a:pPr>
            <a:r>
              <a:t>Prepared for teaching and small group use - hymninfo.com</a:t>
            </a:r>
          </a:p>
        </p:txBody>
      </p:sp>
      <p:sp>
        <p:nvSpPr>
          <p:cNvPr id="10" name="TextBox 9"/>
          <p:cNvSpPr txBox="1"/>
          <p:nvPr/>
        </p:nvSpPr>
        <p:spPr>
          <a:xfrm>
            <a:off x="7863840" y="7790688"/>
            <a:ext cx="6263640" cy="384048"/>
          </a:xfrm>
          <a:prstGeom prst="rect">
            <a:avLst/>
          </a:prstGeom>
          <a:noFill/>
        </p:spPr>
        <p:txBody>
          <a:bodyPr wrap="none" lIns="45720" rIns="45720" tIns="27432" bIns="27432">
            <a:spAutoFit/>
          </a:bodyPr>
          <a:lstStyle/>
          <a:p>
            <a:pPr algn="r">
              <a:defRPr sz="700" b="0" i="0">
                <a:solidFill>
                  <a:srgbClr val="FFFFFF"/>
                </a:solidFill>
                <a:latin typeface="Aptos"/>
              </a:defRPr>
            </a:pPr>
            <a:r>
              <a:t>© HymnInfo.com. Free for personal, church, classroom, and small-group teaching use. Please do not sell, repost, or redistribute as downloadable files without permission.</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3.jpg"/>
          <p:cNvPicPr>
            <a:picLocks noChangeAspect="1"/>
          </p:cNvPicPr>
          <p:nvPr/>
        </p:nvPicPr>
        <p:blipFill>
          <a:blip r:embed="rId2"/>
          <a:stretch>
            <a:fillRect/>
          </a:stretch>
        </p:blipFill>
        <p:spPr>
          <a:xfrm>
            <a:off x="0" y="0"/>
            <a:ext cx="14630400" cy="8229600"/>
          </a:xfrm>
          <a:prstGeom prst="rect">
            <a:avLst/>
          </a:prstGeom>
        </p:spPr>
      </p:pic>
      <p:sp>
        <p:nvSpPr>
          <p:cNvPr id="4" name="Rounded Rectangle 3"/>
          <p:cNvSpPr/>
          <p:nvPr/>
        </p:nvSpPr>
        <p:spPr>
          <a:xfrm>
            <a:off x="7772400" y="777240"/>
            <a:ext cx="6080760" cy="6309360"/>
          </a:xfrm>
          <a:prstGeom prst="roundRect">
            <a:avLst/>
          </a:prstGeom>
          <a:solidFill>
            <a:srgbClr val="FAF5EB"/>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31520" y="320040"/>
            <a:ext cx="13167360" cy="502920"/>
          </a:xfrm>
          <a:prstGeom prst="rect">
            <a:avLst/>
          </a:prstGeom>
          <a:noFill/>
        </p:spPr>
        <p:txBody>
          <a:bodyPr wrap="none" lIns="45720" rIns="45720" tIns="27432" bIns="27432">
            <a:spAutoFit/>
          </a:bodyPr>
          <a:lstStyle/>
          <a:p>
            <a:pPr algn="l">
              <a:defRPr sz="3300" b="1" i="0">
                <a:solidFill>
                  <a:srgbClr val="09273D"/>
                </a:solidFill>
                <a:latin typeface="Georgia"/>
              </a:defRPr>
            </a:pPr>
            <a:r>
              <a:t>Hymn Section Study</a:t>
            </a:r>
          </a:p>
        </p:txBody>
      </p:sp>
      <p:sp>
        <p:nvSpPr>
          <p:cNvPr id="6" name="Rectangle 5"/>
          <p:cNvSpPr/>
          <p:nvPr/>
        </p:nvSpPr>
        <p:spPr>
          <a:xfrm>
            <a:off x="749808" y="941832"/>
            <a:ext cx="2286000" cy="32004"/>
          </a:xfrm>
          <a:prstGeom prst="rect">
            <a:avLst/>
          </a:prstGeom>
          <a:solidFill>
            <a:srgbClr val="C6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49808" y="1069848"/>
            <a:ext cx="12344400" cy="365760"/>
          </a:xfrm>
          <a:prstGeom prst="rect">
            <a:avLst/>
          </a:prstGeom>
          <a:noFill/>
        </p:spPr>
        <p:txBody>
          <a:bodyPr wrap="none" lIns="45720" rIns="45720" tIns="27432" bIns="27432">
            <a:spAutoFit/>
          </a:bodyPr>
          <a:lstStyle/>
          <a:p>
            <a:pPr algn="l">
              <a:defRPr sz="1600" b="0" i="1">
                <a:solidFill>
                  <a:srgbClr val="5A3C23"/>
                </a:solidFill>
                <a:latin typeface="Aptos"/>
              </a:defRPr>
            </a:pPr>
            <a:r>
              <a:t>The straight path before God</a:t>
            </a:r>
          </a:p>
        </p:txBody>
      </p:sp>
      <p:sp>
        <p:nvSpPr>
          <p:cNvPr id="8" name="TextBox 7"/>
          <p:cNvSpPr txBox="1"/>
          <p:nvPr/>
        </p:nvSpPr>
        <p:spPr>
          <a:xfrm>
            <a:off x="8138160" y="1920240"/>
            <a:ext cx="5257800" cy="2331720"/>
          </a:xfrm>
          <a:prstGeom prst="rect">
            <a:avLst/>
          </a:prstGeom>
          <a:noFill/>
        </p:spPr>
        <p:txBody>
          <a:bodyPr wrap="square" tIns="27432" bIns="27432">
            <a:spAutoFit/>
          </a:bodyPr>
          <a:lstStyle/>
          <a:p>
            <a:pPr>
              <a:spcAft>
                <a:spcPts val="700"/>
              </a:spcAft>
              <a:defRPr sz="1900">
                <a:solidFill>
                  <a:srgbClr val="2A2A2A"/>
                </a:solidFill>
                <a:latin typeface="Aptos"/>
              </a:defRPr>
            </a:pPr>
            <a:r>
              <a:t>The biblical image is a path made clear before the face of the believer.</a:t>
            </a:r>
          </a:p>
          <a:p>
            <a:pPr>
              <a:spcAft>
                <a:spcPts val="700"/>
              </a:spcAft>
              <a:defRPr sz="1900">
                <a:solidFill>
                  <a:srgbClr val="2A2A2A"/>
                </a:solidFill>
                <a:latin typeface="Aptos"/>
              </a:defRPr>
            </a:pPr>
            <a:r>
              <a:t>This does not remove every difficulty, but it calls the heart toward obedience.</a:t>
            </a:r>
          </a:p>
          <a:p>
            <a:pPr>
              <a:spcAft>
                <a:spcPts val="700"/>
              </a:spcAft>
              <a:defRPr sz="1900">
                <a:solidFill>
                  <a:srgbClr val="2A2A2A"/>
                </a:solidFill>
                <a:latin typeface="Aptos"/>
              </a:defRPr>
            </a:pPr>
            <a:r>
              <a:t>The prayer assumes that God’s way can be trusted even when circumstances are not simple.</a:t>
            </a:r>
          </a:p>
        </p:txBody>
      </p:sp>
      <p:sp>
        <p:nvSpPr>
          <p:cNvPr id="9" name="TextBox 8"/>
          <p:cNvSpPr txBox="1"/>
          <p:nvPr/>
        </p:nvSpPr>
        <p:spPr>
          <a:xfrm>
            <a:off x="8138160" y="4800600"/>
            <a:ext cx="5212080" cy="777240"/>
          </a:xfrm>
          <a:prstGeom prst="rect">
            <a:avLst/>
          </a:prstGeom>
          <a:noFill/>
        </p:spPr>
        <p:txBody>
          <a:bodyPr wrap="none" lIns="45720" rIns="45720" tIns="27432" bIns="27432">
            <a:spAutoFit/>
          </a:bodyPr>
          <a:lstStyle/>
          <a:p>
            <a:pPr algn="l">
              <a:defRPr sz="1700" b="0" i="1">
                <a:solidFill>
                  <a:srgbClr val="09273D"/>
                </a:solidFill>
                <a:latin typeface="Georgia"/>
              </a:defRPr>
            </a:pPr>
            <a:r>
              <a:t>Connection: Proverbs 3:5–6 teaches trust that refuses self-reliance and acknowledges the Lord in all ways.</a:t>
            </a:r>
          </a:p>
        </p:txBody>
      </p:sp>
      <p:sp>
        <p:nvSpPr>
          <p:cNvPr id="10" name="TextBox 9"/>
          <p:cNvSpPr txBox="1"/>
          <p:nvPr/>
        </p:nvSpPr>
        <p:spPr>
          <a:xfrm>
            <a:off x="502920" y="7882127"/>
            <a:ext cx="6583680" cy="228600"/>
          </a:xfrm>
          <a:prstGeom prst="rect">
            <a:avLst/>
          </a:prstGeom>
          <a:noFill/>
        </p:spPr>
        <p:txBody>
          <a:bodyPr wrap="none" lIns="45720" rIns="45720" tIns="27432" bIns="27432">
            <a:spAutoFit/>
          </a:bodyPr>
          <a:lstStyle/>
          <a:p>
            <a:pPr algn="l">
              <a:defRPr sz="850" b="0" i="0">
                <a:solidFill>
                  <a:srgbClr val="505050"/>
                </a:solidFill>
                <a:latin typeface="Aptos"/>
              </a:defRPr>
            </a:pPr>
            <a:r>
              <a:t>Prepared for teaching and small group use - hymninfo.com</a:t>
            </a:r>
          </a:p>
        </p:txBody>
      </p:sp>
      <p:sp>
        <p:nvSpPr>
          <p:cNvPr id="11" name="TextBox 10"/>
          <p:cNvSpPr txBox="1"/>
          <p:nvPr/>
        </p:nvSpPr>
        <p:spPr>
          <a:xfrm>
            <a:off x="7863840" y="7790688"/>
            <a:ext cx="6263640" cy="384048"/>
          </a:xfrm>
          <a:prstGeom prst="rect">
            <a:avLst/>
          </a:prstGeom>
          <a:noFill/>
        </p:spPr>
        <p:txBody>
          <a:bodyPr wrap="none" lIns="45720" rIns="45720" tIns="27432" bIns="27432">
            <a:spAutoFit/>
          </a:bodyPr>
          <a:lstStyle/>
          <a:p>
            <a:pPr algn="r">
              <a:defRPr sz="700" b="0" i="0">
                <a:solidFill>
                  <a:srgbClr val="505050"/>
                </a:solidFill>
                <a:latin typeface="Aptos"/>
              </a:defRPr>
            </a:pPr>
            <a:r>
              <a:t>© HymnInfo.com. Free for personal, church, classroom, and small-group teaching use. Please do not sell, repost, or redistribute as downloadable files without permission.</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6.jpg"/>
          <p:cNvPicPr>
            <a:picLocks noChangeAspect="1"/>
          </p:cNvPicPr>
          <p:nvPr/>
        </p:nvPicPr>
        <p:blipFill>
          <a:blip r:embed="rId2"/>
          <a:stretch>
            <a:fillRect/>
          </a:stretch>
        </p:blipFill>
        <p:spPr>
          <a:xfrm>
            <a:off x="0" y="0"/>
            <a:ext cx="14630400" cy="8229600"/>
          </a:xfrm>
          <a:prstGeom prst="rect">
            <a:avLst/>
          </a:prstGeom>
        </p:spPr>
      </p:pic>
      <p:sp>
        <p:nvSpPr>
          <p:cNvPr id="4" name="Rounded Rectangle 3"/>
          <p:cNvSpPr/>
          <p:nvPr/>
        </p:nvSpPr>
        <p:spPr>
          <a:xfrm>
            <a:off x="685800" y="640080"/>
            <a:ext cx="13258800" cy="6949440"/>
          </a:xfrm>
          <a:prstGeom prst="roundRect">
            <a:avLst/>
          </a:prstGeom>
          <a:solidFill>
            <a:srgbClr val="FAF6EE"/>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31520" y="320040"/>
            <a:ext cx="13167360" cy="502920"/>
          </a:xfrm>
          <a:prstGeom prst="rect">
            <a:avLst/>
          </a:prstGeom>
          <a:noFill/>
        </p:spPr>
        <p:txBody>
          <a:bodyPr wrap="none" lIns="45720" rIns="45720" tIns="27432" bIns="27432">
            <a:spAutoFit/>
          </a:bodyPr>
          <a:lstStyle/>
          <a:p>
            <a:pPr algn="l">
              <a:defRPr sz="3300" b="1" i="0">
                <a:solidFill>
                  <a:srgbClr val="09273D"/>
                </a:solidFill>
                <a:latin typeface="Georgia"/>
              </a:defRPr>
            </a:pPr>
            <a:r>
              <a:t>Hymn Section Study</a:t>
            </a:r>
          </a:p>
        </p:txBody>
      </p:sp>
      <p:sp>
        <p:nvSpPr>
          <p:cNvPr id="6" name="Rectangle 5"/>
          <p:cNvSpPr/>
          <p:nvPr/>
        </p:nvSpPr>
        <p:spPr>
          <a:xfrm>
            <a:off x="749808" y="941832"/>
            <a:ext cx="2286000" cy="32004"/>
          </a:xfrm>
          <a:prstGeom prst="rect">
            <a:avLst/>
          </a:prstGeom>
          <a:solidFill>
            <a:srgbClr val="C6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49808" y="1069848"/>
            <a:ext cx="12344400" cy="365760"/>
          </a:xfrm>
          <a:prstGeom prst="rect">
            <a:avLst/>
          </a:prstGeom>
          <a:noFill/>
        </p:spPr>
        <p:txBody>
          <a:bodyPr wrap="none" lIns="45720" rIns="45720" tIns="27432" bIns="27432">
            <a:spAutoFit/>
          </a:bodyPr>
          <a:lstStyle/>
          <a:p>
            <a:pPr algn="l">
              <a:defRPr sz="1600" b="0" i="1">
                <a:solidFill>
                  <a:srgbClr val="5A3C23"/>
                </a:solidFill>
                <a:latin typeface="Aptos"/>
              </a:defRPr>
            </a:pPr>
            <a:r>
              <a:t>Peace and safety in the Lord alone</a:t>
            </a:r>
          </a:p>
        </p:txBody>
      </p:sp>
      <p:sp>
        <p:nvSpPr>
          <p:cNvPr id="8" name="TextBox 7"/>
          <p:cNvSpPr txBox="1"/>
          <p:nvPr/>
        </p:nvSpPr>
        <p:spPr>
          <a:xfrm>
            <a:off x="1005840" y="1737360"/>
            <a:ext cx="6400800" cy="2377440"/>
          </a:xfrm>
          <a:prstGeom prst="rect">
            <a:avLst/>
          </a:prstGeom>
          <a:noFill/>
        </p:spPr>
        <p:txBody>
          <a:bodyPr wrap="square" tIns="27432" bIns="27432">
            <a:spAutoFit/>
          </a:bodyPr>
          <a:lstStyle/>
          <a:p>
            <a:pPr>
              <a:spcAft>
                <a:spcPts val="700"/>
              </a:spcAft>
              <a:defRPr sz="1900">
                <a:solidFill>
                  <a:srgbClr val="2A2A2A"/>
                </a:solidFill>
                <a:latin typeface="Aptos"/>
              </a:defRPr>
            </a:pPr>
            <a:r>
              <a:t>The prayer for leading is paired with the confidence that God keeps his people.</a:t>
            </a:r>
          </a:p>
          <a:p>
            <a:pPr>
              <a:spcAft>
                <a:spcPts val="700"/>
              </a:spcAft>
              <a:defRPr sz="1900">
                <a:solidFill>
                  <a:srgbClr val="2A2A2A"/>
                </a:solidFill>
                <a:latin typeface="Aptos"/>
              </a:defRPr>
            </a:pPr>
            <a:r>
              <a:t>Psalm 4:8 gives the spiritual posture: lie down, sleep, and rest in the Lord’s safety.</a:t>
            </a:r>
          </a:p>
          <a:p>
            <a:pPr>
              <a:spcAft>
                <a:spcPts val="700"/>
              </a:spcAft>
              <a:defRPr sz="1900">
                <a:solidFill>
                  <a:srgbClr val="2A2A2A"/>
                </a:solidFill>
                <a:latin typeface="Aptos"/>
              </a:defRPr>
            </a:pPr>
            <a:r>
              <a:t>The hymn is brief, but it moves the singer from dependence to assurance.</a:t>
            </a:r>
          </a:p>
        </p:txBody>
      </p:sp>
      <p:sp>
        <p:nvSpPr>
          <p:cNvPr id="9" name="Rounded Rectangle 8"/>
          <p:cNvSpPr/>
          <p:nvPr/>
        </p:nvSpPr>
        <p:spPr>
          <a:xfrm>
            <a:off x="8229600" y="1828800"/>
            <a:ext cx="4572000" cy="2423160"/>
          </a:xfrm>
          <a:prstGeom prst="roundRect">
            <a:avLst/>
          </a:prstGeom>
          <a:solidFill>
            <a:srgbClr val="09273D"/>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549640" y="2103120"/>
            <a:ext cx="3840480" cy="320040"/>
          </a:xfrm>
          <a:prstGeom prst="rect">
            <a:avLst/>
          </a:prstGeom>
          <a:noFill/>
        </p:spPr>
        <p:txBody>
          <a:bodyPr wrap="none" lIns="45720" rIns="45720" tIns="27432" bIns="27432">
            <a:spAutoFit/>
          </a:bodyPr>
          <a:lstStyle/>
          <a:p>
            <a:pPr algn="l">
              <a:defRPr sz="1900" b="1" i="0">
                <a:solidFill>
                  <a:srgbClr val="DEB86D"/>
                </a:solidFill>
                <a:latin typeface="Georgia"/>
              </a:defRPr>
            </a:pPr>
            <a:r>
              <a:t>For discussion</a:t>
            </a:r>
          </a:p>
        </p:txBody>
      </p:sp>
      <p:sp>
        <p:nvSpPr>
          <p:cNvPr id="11" name="TextBox 10"/>
          <p:cNvSpPr txBox="1"/>
          <p:nvPr/>
        </p:nvSpPr>
        <p:spPr>
          <a:xfrm>
            <a:off x="8549640" y="2651760"/>
            <a:ext cx="3749039" cy="960120"/>
          </a:xfrm>
          <a:prstGeom prst="rect">
            <a:avLst/>
          </a:prstGeom>
          <a:noFill/>
        </p:spPr>
        <p:txBody>
          <a:bodyPr wrap="none" lIns="45720" rIns="45720" tIns="27432" bIns="27432">
            <a:spAutoFit/>
          </a:bodyPr>
          <a:lstStyle/>
          <a:p>
            <a:pPr algn="l">
              <a:defRPr sz="2100" b="0" i="1">
                <a:solidFill>
                  <a:srgbClr val="FFFFFF"/>
                </a:solidFill>
                <a:latin typeface="Georgia"/>
              </a:defRPr>
            </a:pPr>
            <a:r>
              <a:t>What keeps believers from resting after they have asked God to lead?</a:t>
            </a:r>
          </a:p>
        </p:txBody>
      </p:sp>
      <p:sp>
        <p:nvSpPr>
          <p:cNvPr id="12" name="TextBox 11"/>
          <p:cNvSpPr txBox="1"/>
          <p:nvPr/>
        </p:nvSpPr>
        <p:spPr>
          <a:xfrm>
            <a:off x="502920" y="7882127"/>
            <a:ext cx="6583680" cy="228600"/>
          </a:xfrm>
          <a:prstGeom prst="rect">
            <a:avLst/>
          </a:prstGeom>
          <a:noFill/>
        </p:spPr>
        <p:txBody>
          <a:bodyPr wrap="none" lIns="45720" rIns="45720" tIns="27432" bIns="27432">
            <a:spAutoFit/>
          </a:bodyPr>
          <a:lstStyle/>
          <a:p>
            <a:pPr algn="l">
              <a:defRPr sz="850" b="0" i="0">
                <a:solidFill>
                  <a:srgbClr val="505050"/>
                </a:solidFill>
                <a:latin typeface="Aptos"/>
              </a:defRPr>
            </a:pPr>
            <a:r>
              <a:t>Prepared for teaching and small group use - hymninfo.com</a:t>
            </a:r>
          </a:p>
        </p:txBody>
      </p:sp>
      <p:sp>
        <p:nvSpPr>
          <p:cNvPr id="13" name="TextBox 12"/>
          <p:cNvSpPr txBox="1"/>
          <p:nvPr/>
        </p:nvSpPr>
        <p:spPr>
          <a:xfrm>
            <a:off x="7863840" y="7790688"/>
            <a:ext cx="6263640" cy="384048"/>
          </a:xfrm>
          <a:prstGeom prst="rect">
            <a:avLst/>
          </a:prstGeom>
          <a:noFill/>
        </p:spPr>
        <p:txBody>
          <a:bodyPr wrap="none" lIns="45720" rIns="45720" tIns="27432" bIns="27432">
            <a:spAutoFit/>
          </a:bodyPr>
          <a:lstStyle/>
          <a:p>
            <a:pPr algn="r">
              <a:defRPr sz="700" b="0" i="0">
                <a:solidFill>
                  <a:srgbClr val="505050"/>
                </a:solidFill>
                <a:latin typeface="Aptos"/>
              </a:defRPr>
            </a:pPr>
            <a:r>
              <a:t>© HymnInfo.com. Free for personal, church, classroom, and small-group teaching use. Please do not sell, repost, or redistribute as downloadable files without permission.</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4.jpg"/>
          <p:cNvPicPr>
            <a:picLocks noChangeAspect="1"/>
          </p:cNvPicPr>
          <p:nvPr/>
        </p:nvPicPr>
        <p:blipFill>
          <a:blip r:embed="rId2"/>
          <a:stretch>
            <a:fillRect/>
          </a:stretch>
        </p:blipFill>
        <p:spPr>
          <a:xfrm>
            <a:off x="0" y="0"/>
            <a:ext cx="14630400" cy="8229600"/>
          </a:xfrm>
          <a:prstGeom prst="rect">
            <a:avLst/>
          </a:prstGeom>
        </p:spPr>
      </p:pic>
      <p:sp>
        <p:nvSpPr>
          <p:cNvPr id="3" name="Rounded Rectangle 2"/>
          <p:cNvSpPr/>
          <p:nvPr/>
        </p:nvSpPr>
        <p:spPr>
          <a:xfrm>
            <a:off x="640080" y="548640"/>
            <a:ext cx="13350240" cy="7040880"/>
          </a:xfrm>
          <a:prstGeom prst="roundRect">
            <a:avLst/>
          </a:prstGeom>
          <a:solidFill>
            <a:srgbClr val="FAF5EB"/>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320040"/>
            <a:ext cx="13167360" cy="502920"/>
          </a:xfrm>
          <a:prstGeom prst="rect">
            <a:avLst/>
          </a:prstGeom>
          <a:noFill/>
        </p:spPr>
        <p:txBody>
          <a:bodyPr wrap="none" lIns="45720" rIns="45720" tIns="27432" bIns="27432">
            <a:spAutoFit/>
          </a:bodyPr>
          <a:lstStyle/>
          <a:p>
            <a:pPr algn="l">
              <a:defRPr sz="3300" b="1" i="0">
                <a:solidFill>
                  <a:srgbClr val="09273D"/>
                </a:solidFill>
                <a:latin typeface="Georgia"/>
              </a:defRPr>
            </a:pPr>
            <a:r>
              <a:t>Theological Themes</a:t>
            </a:r>
          </a:p>
        </p:txBody>
      </p:sp>
      <p:sp>
        <p:nvSpPr>
          <p:cNvPr id="5" name="Rectangle 4"/>
          <p:cNvSpPr/>
          <p:nvPr/>
        </p:nvSpPr>
        <p:spPr>
          <a:xfrm>
            <a:off x="749808" y="941832"/>
            <a:ext cx="2286000" cy="32004"/>
          </a:xfrm>
          <a:prstGeom prst="rect">
            <a:avLst/>
          </a:prstGeom>
          <a:solidFill>
            <a:srgbClr val="C6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49808" y="1069848"/>
            <a:ext cx="12344400" cy="365760"/>
          </a:xfrm>
          <a:prstGeom prst="rect">
            <a:avLst/>
          </a:prstGeom>
          <a:noFill/>
        </p:spPr>
        <p:txBody>
          <a:bodyPr wrap="none" lIns="45720" rIns="45720" tIns="27432" bIns="27432">
            <a:spAutoFit/>
          </a:bodyPr>
          <a:lstStyle/>
          <a:p>
            <a:pPr algn="l">
              <a:defRPr sz="1600" b="0" i="1">
                <a:solidFill>
                  <a:srgbClr val="5A3C23"/>
                </a:solidFill>
                <a:latin typeface="Aptos"/>
              </a:defRPr>
            </a:pPr>
            <a:r>
              <a:t>Four truths carried by this short prayer</a:t>
            </a:r>
          </a:p>
        </p:txBody>
      </p:sp>
      <p:sp>
        <p:nvSpPr>
          <p:cNvPr id="7" name="Rounded Rectangle 6"/>
          <p:cNvSpPr/>
          <p:nvPr/>
        </p:nvSpPr>
        <p:spPr>
          <a:xfrm>
            <a:off x="960120" y="1645920"/>
            <a:ext cx="5806440" cy="1417320"/>
          </a:xfrm>
          <a:prstGeom prst="roundRect">
            <a:avLst/>
          </a:prstGeom>
          <a:solidFill>
            <a:srgbClr val="FEFBF6"/>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234440" y="1828800"/>
            <a:ext cx="5212080" cy="320040"/>
          </a:xfrm>
          <a:prstGeom prst="rect">
            <a:avLst/>
          </a:prstGeom>
          <a:noFill/>
        </p:spPr>
        <p:txBody>
          <a:bodyPr wrap="none" lIns="45720" rIns="45720" tIns="27432" bIns="27432">
            <a:spAutoFit/>
          </a:bodyPr>
          <a:lstStyle/>
          <a:p>
            <a:pPr algn="l">
              <a:defRPr sz="2000" b="1" i="0">
                <a:solidFill>
                  <a:srgbClr val="09273D"/>
                </a:solidFill>
                <a:latin typeface="Georgia"/>
              </a:defRPr>
            </a:pPr>
            <a:r>
              <a:t>Divine guidance</a:t>
            </a:r>
          </a:p>
        </p:txBody>
      </p:sp>
      <p:sp>
        <p:nvSpPr>
          <p:cNvPr id="9" name="TextBox 8"/>
          <p:cNvSpPr txBox="1"/>
          <p:nvPr/>
        </p:nvSpPr>
        <p:spPr>
          <a:xfrm>
            <a:off x="1234440" y="2240280"/>
            <a:ext cx="5212080" cy="502920"/>
          </a:xfrm>
          <a:prstGeom prst="rect">
            <a:avLst/>
          </a:prstGeom>
          <a:noFill/>
        </p:spPr>
        <p:txBody>
          <a:bodyPr wrap="none" lIns="45720" rIns="45720" tIns="27432" bIns="27432">
            <a:spAutoFit/>
          </a:bodyPr>
          <a:lstStyle/>
          <a:p>
            <a:pPr algn="l">
              <a:defRPr sz="1600" b="0" i="0">
                <a:solidFill>
                  <a:srgbClr val="2A2A2A"/>
                </a:solidFill>
                <a:latin typeface="Aptos"/>
              </a:defRPr>
            </a:pPr>
            <a:r>
              <a:t>The Lord leads his people into a righteous way.</a:t>
            </a:r>
          </a:p>
        </p:txBody>
      </p:sp>
      <p:sp>
        <p:nvSpPr>
          <p:cNvPr id="10" name="Rounded Rectangle 9"/>
          <p:cNvSpPr/>
          <p:nvPr/>
        </p:nvSpPr>
        <p:spPr>
          <a:xfrm>
            <a:off x="7360920" y="1645920"/>
            <a:ext cx="5806440" cy="1417320"/>
          </a:xfrm>
          <a:prstGeom prst="roundRect">
            <a:avLst/>
          </a:prstGeom>
          <a:solidFill>
            <a:srgbClr val="FEFBF6"/>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35240" y="1828800"/>
            <a:ext cx="5212080" cy="320040"/>
          </a:xfrm>
          <a:prstGeom prst="rect">
            <a:avLst/>
          </a:prstGeom>
          <a:noFill/>
        </p:spPr>
        <p:txBody>
          <a:bodyPr wrap="none" lIns="45720" rIns="45720" tIns="27432" bIns="27432">
            <a:spAutoFit/>
          </a:bodyPr>
          <a:lstStyle/>
          <a:p>
            <a:pPr algn="l">
              <a:defRPr sz="2000" b="1" i="0">
                <a:solidFill>
                  <a:srgbClr val="09273D"/>
                </a:solidFill>
                <a:latin typeface="Georgia"/>
              </a:defRPr>
            </a:pPr>
            <a:r>
              <a:t>Human dependence</a:t>
            </a:r>
          </a:p>
        </p:txBody>
      </p:sp>
      <p:sp>
        <p:nvSpPr>
          <p:cNvPr id="12" name="TextBox 11"/>
          <p:cNvSpPr txBox="1"/>
          <p:nvPr/>
        </p:nvSpPr>
        <p:spPr>
          <a:xfrm>
            <a:off x="7635240" y="2240280"/>
            <a:ext cx="5212080" cy="502920"/>
          </a:xfrm>
          <a:prstGeom prst="rect">
            <a:avLst/>
          </a:prstGeom>
          <a:noFill/>
        </p:spPr>
        <p:txBody>
          <a:bodyPr wrap="none" lIns="45720" rIns="45720" tIns="27432" bIns="27432">
            <a:spAutoFit/>
          </a:bodyPr>
          <a:lstStyle/>
          <a:p>
            <a:pPr algn="l">
              <a:defRPr sz="1600" b="0" i="0">
                <a:solidFill>
                  <a:srgbClr val="2A2A2A"/>
                </a:solidFill>
                <a:latin typeface="Aptos"/>
              </a:defRPr>
            </a:pPr>
            <a:r>
              <a:t>We need more than instinct, experience, or speed.</a:t>
            </a:r>
          </a:p>
        </p:txBody>
      </p:sp>
      <p:sp>
        <p:nvSpPr>
          <p:cNvPr id="13" name="Rounded Rectangle 12"/>
          <p:cNvSpPr/>
          <p:nvPr/>
        </p:nvSpPr>
        <p:spPr>
          <a:xfrm>
            <a:off x="960120" y="3611880"/>
            <a:ext cx="5806440" cy="1417320"/>
          </a:xfrm>
          <a:prstGeom prst="roundRect">
            <a:avLst/>
          </a:prstGeom>
          <a:solidFill>
            <a:srgbClr val="FEFBF6"/>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1234440" y="3794760"/>
            <a:ext cx="5212080" cy="320040"/>
          </a:xfrm>
          <a:prstGeom prst="rect">
            <a:avLst/>
          </a:prstGeom>
          <a:noFill/>
        </p:spPr>
        <p:txBody>
          <a:bodyPr wrap="none" lIns="45720" rIns="45720" tIns="27432" bIns="27432">
            <a:spAutoFit/>
          </a:bodyPr>
          <a:lstStyle/>
          <a:p>
            <a:pPr algn="l">
              <a:defRPr sz="2000" b="1" i="0">
                <a:solidFill>
                  <a:srgbClr val="09273D"/>
                </a:solidFill>
                <a:latin typeface="Georgia"/>
              </a:defRPr>
            </a:pPr>
            <a:r>
              <a:t>Holy obedience</a:t>
            </a:r>
          </a:p>
        </p:txBody>
      </p:sp>
      <p:sp>
        <p:nvSpPr>
          <p:cNvPr id="15" name="TextBox 14"/>
          <p:cNvSpPr txBox="1"/>
          <p:nvPr/>
        </p:nvSpPr>
        <p:spPr>
          <a:xfrm>
            <a:off x="1234440" y="4206240"/>
            <a:ext cx="5212080" cy="502920"/>
          </a:xfrm>
          <a:prstGeom prst="rect">
            <a:avLst/>
          </a:prstGeom>
          <a:noFill/>
        </p:spPr>
        <p:txBody>
          <a:bodyPr wrap="none" lIns="45720" rIns="45720" tIns="27432" bIns="27432">
            <a:spAutoFit/>
          </a:bodyPr>
          <a:lstStyle/>
          <a:p>
            <a:pPr algn="l">
              <a:defRPr sz="1600" b="0" i="0">
                <a:solidFill>
                  <a:srgbClr val="2A2A2A"/>
                </a:solidFill>
                <a:latin typeface="Aptos"/>
              </a:defRPr>
            </a:pPr>
            <a:r>
              <a:t>God’s direction forms character, not only decisions.</a:t>
            </a:r>
          </a:p>
        </p:txBody>
      </p:sp>
      <p:sp>
        <p:nvSpPr>
          <p:cNvPr id="16" name="Rounded Rectangle 15"/>
          <p:cNvSpPr/>
          <p:nvPr/>
        </p:nvSpPr>
        <p:spPr>
          <a:xfrm>
            <a:off x="7360920" y="3611880"/>
            <a:ext cx="5806440" cy="1417320"/>
          </a:xfrm>
          <a:prstGeom prst="roundRect">
            <a:avLst/>
          </a:prstGeom>
          <a:solidFill>
            <a:srgbClr val="FEFBF6"/>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635240" y="3794760"/>
            <a:ext cx="5212080" cy="320040"/>
          </a:xfrm>
          <a:prstGeom prst="rect">
            <a:avLst/>
          </a:prstGeom>
          <a:noFill/>
        </p:spPr>
        <p:txBody>
          <a:bodyPr wrap="none" lIns="45720" rIns="45720" tIns="27432" bIns="27432">
            <a:spAutoFit/>
          </a:bodyPr>
          <a:lstStyle/>
          <a:p>
            <a:pPr algn="l">
              <a:defRPr sz="2000" b="1" i="0">
                <a:solidFill>
                  <a:srgbClr val="09273D"/>
                </a:solidFill>
                <a:latin typeface="Georgia"/>
              </a:defRPr>
            </a:pPr>
            <a:r>
              <a:t>Assured rest</a:t>
            </a:r>
          </a:p>
        </p:txBody>
      </p:sp>
      <p:sp>
        <p:nvSpPr>
          <p:cNvPr id="18" name="TextBox 17"/>
          <p:cNvSpPr txBox="1"/>
          <p:nvPr/>
        </p:nvSpPr>
        <p:spPr>
          <a:xfrm>
            <a:off x="7635240" y="4206240"/>
            <a:ext cx="5212080" cy="502920"/>
          </a:xfrm>
          <a:prstGeom prst="rect">
            <a:avLst/>
          </a:prstGeom>
          <a:noFill/>
        </p:spPr>
        <p:txBody>
          <a:bodyPr wrap="none" lIns="45720" rIns="45720" tIns="27432" bIns="27432">
            <a:spAutoFit/>
          </a:bodyPr>
          <a:lstStyle/>
          <a:p>
            <a:pPr algn="l">
              <a:defRPr sz="1600" b="0" i="0">
                <a:solidFill>
                  <a:srgbClr val="2A2A2A"/>
                </a:solidFill>
                <a:latin typeface="Aptos"/>
              </a:defRPr>
            </a:pPr>
            <a:r>
              <a:t>The Lord’s care gives peace even before everything is resolved.</a:t>
            </a:r>
          </a:p>
        </p:txBody>
      </p:sp>
      <p:sp>
        <p:nvSpPr>
          <p:cNvPr id="19" name="TextBox 18"/>
          <p:cNvSpPr txBox="1"/>
          <p:nvPr/>
        </p:nvSpPr>
        <p:spPr>
          <a:xfrm>
            <a:off x="502920" y="7882127"/>
            <a:ext cx="6583680" cy="228600"/>
          </a:xfrm>
          <a:prstGeom prst="rect">
            <a:avLst/>
          </a:prstGeom>
          <a:noFill/>
        </p:spPr>
        <p:txBody>
          <a:bodyPr wrap="none" lIns="45720" rIns="45720" tIns="27432" bIns="27432">
            <a:spAutoFit/>
          </a:bodyPr>
          <a:lstStyle/>
          <a:p>
            <a:pPr algn="l">
              <a:defRPr sz="850" b="0" i="0">
                <a:solidFill>
                  <a:srgbClr val="505050"/>
                </a:solidFill>
                <a:latin typeface="Aptos"/>
              </a:defRPr>
            </a:pPr>
            <a:r>
              <a:t>Prepared for teaching and small group use - hymninfo.com</a:t>
            </a:r>
          </a:p>
        </p:txBody>
      </p:sp>
      <p:sp>
        <p:nvSpPr>
          <p:cNvPr id="20" name="TextBox 19"/>
          <p:cNvSpPr txBox="1"/>
          <p:nvPr/>
        </p:nvSpPr>
        <p:spPr>
          <a:xfrm>
            <a:off x="7863840" y="7790688"/>
            <a:ext cx="6263640" cy="384048"/>
          </a:xfrm>
          <a:prstGeom prst="rect">
            <a:avLst/>
          </a:prstGeom>
          <a:noFill/>
        </p:spPr>
        <p:txBody>
          <a:bodyPr wrap="none" lIns="45720" rIns="45720" tIns="27432" bIns="27432">
            <a:spAutoFit/>
          </a:bodyPr>
          <a:lstStyle/>
          <a:p>
            <a:pPr algn="r">
              <a:defRPr sz="700" b="0" i="0">
                <a:solidFill>
                  <a:srgbClr val="505050"/>
                </a:solidFill>
                <a:latin typeface="Aptos"/>
              </a:defRPr>
            </a:pPr>
            <a:r>
              <a:t>© HymnInfo.com. Free for personal, church, classroom, and small-group teaching use. Please do not sell, repost, or redistribute as downloadable files without permission.</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5.jpg"/>
          <p:cNvPicPr>
            <a:picLocks noChangeAspect="1"/>
          </p:cNvPicPr>
          <p:nvPr/>
        </p:nvPicPr>
        <p:blipFill>
          <a:blip r:embed="rId2"/>
          <a:stretch>
            <a:fillRect/>
          </a:stretch>
        </p:blipFill>
        <p:spPr>
          <a:xfrm>
            <a:off x="0" y="0"/>
            <a:ext cx="14630400" cy="8229600"/>
          </a:xfrm>
          <a:prstGeom prst="rect">
            <a:avLst/>
          </a:prstGeom>
        </p:spPr>
      </p:pic>
      <p:sp>
        <p:nvSpPr>
          <p:cNvPr id="4" name="Rounded Rectangle 3"/>
          <p:cNvSpPr/>
          <p:nvPr/>
        </p:nvSpPr>
        <p:spPr>
          <a:xfrm>
            <a:off x="777240" y="685800"/>
            <a:ext cx="13075920" cy="6675120"/>
          </a:xfrm>
          <a:prstGeom prst="roundRect">
            <a:avLst/>
          </a:prstGeom>
          <a:solidFill>
            <a:srgbClr val="072336"/>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51560" y="960120"/>
            <a:ext cx="11887200" cy="502920"/>
          </a:xfrm>
          <a:prstGeom prst="rect">
            <a:avLst/>
          </a:prstGeom>
          <a:noFill/>
        </p:spPr>
        <p:txBody>
          <a:bodyPr wrap="none" lIns="45720" rIns="45720" tIns="27432" bIns="27432">
            <a:spAutoFit/>
          </a:bodyPr>
          <a:lstStyle/>
          <a:p>
            <a:pPr algn="l">
              <a:defRPr sz="3300" b="1" i="0">
                <a:solidFill>
                  <a:srgbClr val="FFFFFF"/>
                </a:solidFill>
                <a:latin typeface="Georgia"/>
              </a:defRPr>
            </a:pPr>
            <a:r>
              <a:t>Literary and Musical Observations</a:t>
            </a:r>
          </a:p>
        </p:txBody>
      </p:sp>
      <p:sp>
        <p:nvSpPr>
          <p:cNvPr id="6" name="TextBox 5"/>
          <p:cNvSpPr txBox="1"/>
          <p:nvPr/>
        </p:nvSpPr>
        <p:spPr>
          <a:xfrm>
            <a:off x="1097280" y="1920240"/>
            <a:ext cx="6583680" cy="2468880"/>
          </a:xfrm>
          <a:prstGeom prst="rect">
            <a:avLst/>
          </a:prstGeom>
          <a:noFill/>
        </p:spPr>
        <p:txBody>
          <a:bodyPr wrap="square" tIns="27432" bIns="27432">
            <a:spAutoFit/>
          </a:bodyPr>
          <a:lstStyle/>
          <a:p>
            <a:pPr>
              <a:spcAft>
                <a:spcPts val="700"/>
              </a:spcAft>
              <a:defRPr sz="1900">
                <a:solidFill>
                  <a:srgbClr val="FFFFFF"/>
                </a:solidFill>
                <a:latin typeface="Aptos"/>
              </a:defRPr>
            </a:pPr>
            <a:r>
              <a:t>The text is a compact psalm-prayer, not a long narrative hymn.</a:t>
            </a:r>
          </a:p>
          <a:p>
            <a:pPr>
              <a:spcAft>
                <a:spcPts val="700"/>
              </a:spcAft>
              <a:defRPr sz="1900">
                <a:solidFill>
                  <a:srgbClr val="FFFFFF"/>
                </a:solidFill>
                <a:latin typeface="Aptos"/>
              </a:defRPr>
            </a:pPr>
            <a:r>
              <a:t>Its musical character is subdued, direct, and prayerful.</a:t>
            </a:r>
          </a:p>
          <a:p>
            <a:pPr>
              <a:spcAft>
                <a:spcPts val="700"/>
              </a:spcAft>
              <a:defRPr sz="1900">
                <a:solidFill>
                  <a:srgbClr val="FFFFFF"/>
                </a:solidFill>
                <a:latin typeface="Aptos"/>
              </a:defRPr>
            </a:pPr>
            <a:r>
              <a:t>The chorale-like texture allows the words to remain central.</a:t>
            </a:r>
          </a:p>
          <a:p>
            <a:pPr>
              <a:spcAft>
                <a:spcPts val="700"/>
              </a:spcAft>
              <a:defRPr sz="1900">
                <a:solidFill>
                  <a:srgbClr val="FFFFFF"/>
                </a:solidFill>
                <a:latin typeface="Aptos"/>
              </a:defRPr>
            </a:pPr>
            <a:r>
              <a:t>Its brevity makes it effective as a response, dedication, or choral prayer.</a:t>
            </a:r>
          </a:p>
        </p:txBody>
      </p:sp>
      <p:sp>
        <p:nvSpPr>
          <p:cNvPr id="7" name="Rounded Rectangle 6"/>
          <p:cNvSpPr/>
          <p:nvPr/>
        </p:nvSpPr>
        <p:spPr>
          <a:xfrm>
            <a:off x="8229600" y="2057400"/>
            <a:ext cx="4480560" cy="2240280"/>
          </a:xfrm>
          <a:prstGeom prst="roundRect">
            <a:avLst/>
          </a:prstGeom>
          <a:solidFill>
            <a:srgbClr val="FAF5EB"/>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549640" y="2331720"/>
            <a:ext cx="3749039" cy="320040"/>
          </a:xfrm>
          <a:prstGeom prst="rect">
            <a:avLst/>
          </a:prstGeom>
          <a:noFill/>
        </p:spPr>
        <p:txBody>
          <a:bodyPr wrap="none" lIns="45720" rIns="45720" tIns="27432" bIns="27432">
            <a:spAutoFit/>
          </a:bodyPr>
          <a:lstStyle/>
          <a:p>
            <a:pPr algn="l">
              <a:defRPr sz="2000" b="1" i="0">
                <a:solidFill>
                  <a:srgbClr val="09273D"/>
                </a:solidFill>
                <a:latin typeface="Georgia"/>
              </a:defRPr>
            </a:pPr>
            <a:r>
              <a:t>Choir note</a:t>
            </a:r>
          </a:p>
        </p:txBody>
      </p:sp>
      <p:sp>
        <p:nvSpPr>
          <p:cNvPr id="9" name="TextBox 8"/>
          <p:cNvSpPr txBox="1"/>
          <p:nvPr/>
        </p:nvSpPr>
        <p:spPr>
          <a:xfrm>
            <a:off x="8549640" y="2788920"/>
            <a:ext cx="3749039" cy="868680"/>
          </a:xfrm>
          <a:prstGeom prst="rect">
            <a:avLst/>
          </a:prstGeom>
          <a:noFill/>
        </p:spPr>
        <p:txBody>
          <a:bodyPr wrap="none" lIns="45720" rIns="45720" tIns="27432" bIns="27432">
            <a:spAutoFit/>
          </a:bodyPr>
          <a:lstStyle/>
          <a:p>
            <a:pPr algn="l">
              <a:defRPr sz="1600" b="0" i="0">
                <a:solidFill>
                  <a:srgbClr val="2A2A2A"/>
                </a:solidFill>
                <a:latin typeface="Aptos"/>
              </a:defRPr>
            </a:pPr>
            <a:r>
              <a:t>Sing for clarity of prayer. Avoid treating the piece as display; its strength is reverent simplicity.</a:t>
            </a:r>
          </a:p>
        </p:txBody>
      </p:sp>
      <p:sp>
        <p:nvSpPr>
          <p:cNvPr id="10" name="TextBox 9"/>
          <p:cNvSpPr txBox="1"/>
          <p:nvPr/>
        </p:nvSpPr>
        <p:spPr>
          <a:xfrm>
            <a:off x="502920" y="7882127"/>
            <a:ext cx="6583680" cy="228600"/>
          </a:xfrm>
          <a:prstGeom prst="rect">
            <a:avLst/>
          </a:prstGeom>
          <a:noFill/>
        </p:spPr>
        <p:txBody>
          <a:bodyPr wrap="none" lIns="45720" rIns="45720" tIns="27432" bIns="27432">
            <a:spAutoFit/>
          </a:bodyPr>
          <a:lstStyle/>
          <a:p>
            <a:pPr algn="l">
              <a:defRPr sz="850" b="0" i="0">
                <a:solidFill>
                  <a:srgbClr val="FFFFFF"/>
                </a:solidFill>
                <a:latin typeface="Aptos"/>
              </a:defRPr>
            </a:pPr>
            <a:r>
              <a:t>Prepared for teaching and small group use - hymninfo.com</a:t>
            </a:r>
          </a:p>
        </p:txBody>
      </p:sp>
      <p:sp>
        <p:nvSpPr>
          <p:cNvPr id="11" name="TextBox 10"/>
          <p:cNvSpPr txBox="1"/>
          <p:nvPr/>
        </p:nvSpPr>
        <p:spPr>
          <a:xfrm>
            <a:off x="7863840" y="7790688"/>
            <a:ext cx="6263640" cy="384048"/>
          </a:xfrm>
          <a:prstGeom prst="rect">
            <a:avLst/>
          </a:prstGeom>
          <a:noFill/>
        </p:spPr>
        <p:txBody>
          <a:bodyPr wrap="none" lIns="45720" rIns="45720" tIns="27432" bIns="27432">
            <a:spAutoFit/>
          </a:bodyPr>
          <a:lstStyle/>
          <a:p>
            <a:pPr algn="r">
              <a:defRPr sz="700" b="0" i="0">
                <a:solidFill>
                  <a:srgbClr val="FFFFFF"/>
                </a:solidFill>
                <a:latin typeface="Aptos"/>
              </a:defRPr>
            </a:pPr>
            <a:r>
              <a:t>© HymnInfo.com. Free for personal, church, classroom, and small-group teaching use. Please do not sell, repost, or redistribute as downloadable files without permission.</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2.jpg"/>
          <p:cNvPicPr>
            <a:picLocks noChangeAspect="1"/>
          </p:cNvPicPr>
          <p:nvPr/>
        </p:nvPicPr>
        <p:blipFill>
          <a:blip r:embed="rId2"/>
          <a:stretch>
            <a:fillRect/>
          </a:stretch>
        </p:blipFill>
        <p:spPr>
          <a:xfrm>
            <a:off x="0" y="0"/>
            <a:ext cx="14630400" cy="8229600"/>
          </a:xfrm>
          <a:prstGeom prst="rect">
            <a:avLst/>
          </a:prstGeom>
        </p:spPr>
      </p:pic>
      <p:sp>
        <p:nvSpPr>
          <p:cNvPr id="4" name="Rounded Rectangle 3"/>
          <p:cNvSpPr/>
          <p:nvPr/>
        </p:nvSpPr>
        <p:spPr>
          <a:xfrm>
            <a:off x="685800" y="594360"/>
            <a:ext cx="13258800" cy="6949440"/>
          </a:xfrm>
          <a:prstGeom prst="roundRect">
            <a:avLst/>
          </a:prstGeom>
          <a:solidFill>
            <a:srgbClr val="FAF5EB"/>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31520" y="320040"/>
            <a:ext cx="13167360" cy="502920"/>
          </a:xfrm>
          <a:prstGeom prst="rect">
            <a:avLst/>
          </a:prstGeom>
          <a:noFill/>
        </p:spPr>
        <p:txBody>
          <a:bodyPr wrap="none" lIns="45720" rIns="45720" tIns="27432" bIns="27432">
            <a:spAutoFit/>
          </a:bodyPr>
          <a:lstStyle/>
          <a:p>
            <a:pPr algn="l">
              <a:defRPr sz="3300" b="1" i="0">
                <a:solidFill>
                  <a:srgbClr val="09273D"/>
                </a:solidFill>
                <a:latin typeface="Georgia"/>
              </a:defRPr>
            </a:pPr>
            <a:r>
              <a:t>Pastoral and Worship Use</a:t>
            </a:r>
          </a:p>
        </p:txBody>
      </p:sp>
      <p:sp>
        <p:nvSpPr>
          <p:cNvPr id="6" name="Rectangle 5"/>
          <p:cNvSpPr/>
          <p:nvPr/>
        </p:nvSpPr>
        <p:spPr>
          <a:xfrm>
            <a:off x="749808" y="941832"/>
            <a:ext cx="2286000" cy="32004"/>
          </a:xfrm>
          <a:prstGeom prst="rect">
            <a:avLst/>
          </a:prstGeom>
          <a:solidFill>
            <a:srgbClr val="C6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49808" y="1069848"/>
            <a:ext cx="12344400" cy="365760"/>
          </a:xfrm>
          <a:prstGeom prst="rect">
            <a:avLst/>
          </a:prstGeom>
          <a:noFill/>
        </p:spPr>
        <p:txBody>
          <a:bodyPr wrap="none" lIns="45720" rIns="45720" tIns="27432" bIns="27432">
            <a:spAutoFit/>
          </a:bodyPr>
          <a:lstStyle/>
          <a:p>
            <a:pPr algn="l">
              <a:defRPr sz="1600" b="0" i="1">
                <a:solidFill>
                  <a:srgbClr val="5A3C23"/>
                </a:solidFill>
                <a:latin typeface="Aptos"/>
              </a:defRPr>
            </a:pPr>
            <a:r>
              <a:t>Where the hymn can serve the gathered church</a:t>
            </a:r>
          </a:p>
        </p:txBody>
      </p:sp>
      <p:sp>
        <p:nvSpPr>
          <p:cNvPr id="8" name="Rounded Rectangle 7"/>
          <p:cNvSpPr/>
          <p:nvPr/>
        </p:nvSpPr>
        <p:spPr>
          <a:xfrm>
            <a:off x="914400" y="1691640"/>
            <a:ext cx="3886200" cy="1325880"/>
          </a:xfrm>
          <a:prstGeom prst="roundRect">
            <a:avLst/>
          </a:prstGeom>
          <a:solidFill>
            <a:srgbClr val="FEFBF6"/>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143000" y="1856232"/>
            <a:ext cx="3474720" cy="292608"/>
          </a:xfrm>
          <a:prstGeom prst="rect">
            <a:avLst/>
          </a:prstGeom>
          <a:noFill/>
        </p:spPr>
        <p:txBody>
          <a:bodyPr wrap="none" lIns="45720" rIns="45720" tIns="27432" bIns="27432">
            <a:spAutoFit/>
          </a:bodyPr>
          <a:lstStyle/>
          <a:p>
            <a:pPr algn="l">
              <a:defRPr sz="1700" b="1" i="0">
                <a:solidFill>
                  <a:srgbClr val="09273D"/>
                </a:solidFill>
                <a:latin typeface="Georgia"/>
              </a:defRPr>
            </a:pPr>
            <a:r>
              <a:t>Prayer response</a:t>
            </a:r>
          </a:p>
        </p:txBody>
      </p:sp>
      <p:sp>
        <p:nvSpPr>
          <p:cNvPr id="10" name="TextBox 9"/>
          <p:cNvSpPr txBox="1"/>
          <p:nvPr/>
        </p:nvSpPr>
        <p:spPr>
          <a:xfrm>
            <a:off x="1143000" y="2258568"/>
            <a:ext cx="3383280" cy="548640"/>
          </a:xfrm>
          <a:prstGeom prst="rect">
            <a:avLst/>
          </a:prstGeom>
          <a:noFill/>
        </p:spPr>
        <p:txBody>
          <a:bodyPr wrap="none" lIns="45720" rIns="45720" tIns="27432" bIns="27432">
            <a:spAutoFit/>
          </a:bodyPr>
          <a:lstStyle/>
          <a:p>
            <a:pPr algn="l">
              <a:defRPr sz="1450" b="0" i="0">
                <a:solidFill>
                  <a:srgbClr val="2A2A2A"/>
                </a:solidFill>
                <a:latin typeface="Aptos"/>
              </a:defRPr>
            </a:pPr>
            <a:r>
              <a:t>after preaching on guidance or obedience</a:t>
            </a:r>
          </a:p>
        </p:txBody>
      </p:sp>
      <p:sp>
        <p:nvSpPr>
          <p:cNvPr id="11" name="Rounded Rectangle 10"/>
          <p:cNvSpPr/>
          <p:nvPr/>
        </p:nvSpPr>
        <p:spPr>
          <a:xfrm>
            <a:off x="5212080" y="1691640"/>
            <a:ext cx="3886200" cy="1325880"/>
          </a:xfrm>
          <a:prstGeom prst="roundRect">
            <a:avLst/>
          </a:prstGeom>
          <a:solidFill>
            <a:srgbClr val="FEFBF6"/>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440680" y="1856232"/>
            <a:ext cx="3474720" cy="292608"/>
          </a:xfrm>
          <a:prstGeom prst="rect">
            <a:avLst/>
          </a:prstGeom>
          <a:noFill/>
        </p:spPr>
        <p:txBody>
          <a:bodyPr wrap="none" lIns="45720" rIns="45720" tIns="27432" bIns="27432">
            <a:spAutoFit/>
          </a:bodyPr>
          <a:lstStyle/>
          <a:p>
            <a:pPr algn="l">
              <a:defRPr sz="1700" b="1" i="0">
                <a:solidFill>
                  <a:srgbClr val="09273D"/>
                </a:solidFill>
                <a:latin typeface="Georgia"/>
              </a:defRPr>
            </a:pPr>
            <a:r>
              <a:t>Dedication</a:t>
            </a:r>
          </a:p>
        </p:txBody>
      </p:sp>
      <p:sp>
        <p:nvSpPr>
          <p:cNvPr id="13" name="TextBox 12"/>
          <p:cNvSpPr txBox="1"/>
          <p:nvPr/>
        </p:nvSpPr>
        <p:spPr>
          <a:xfrm>
            <a:off x="5440680" y="2258568"/>
            <a:ext cx="3383280" cy="548640"/>
          </a:xfrm>
          <a:prstGeom prst="rect">
            <a:avLst/>
          </a:prstGeom>
          <a:noFill/>
        </p:spPr>
        <p:txBody>
          <a:bodyPr wrap="none" lIns="45720" rIns="45720" tIns="27432" bIns="27432">
            <a:spAutoFit/>
          </a:bodyPr>
          <a:lstStyle/>
          <a:p>
            <a:pPr algn="l">
              <a:defRPr sz="1450" b="0" i="0">
                <a:solidFill>
                  <a:srgbClr val="2A2A2A"/>
                </a:solidFill>
                <a:latin typeface="Aptos"/>
              </a:defRPr>
            </a:pPr>
            <a:r>
              <a:t>for leaders, teachers, choir, or ministries</a:t>
            </a:r>
          </a:p>
        </p:txBody>
      </p:sp>
      <p:sp>
        <p:nvSpPr>
          <p:cNvPr id="14" name="Rounded Rectangle 13"/>
          <p:cNvSpPr/>
          <p:nvPr/>
        </p:nvSpPr>
        <p:spPr>
          <a:xfrm>
            <a:off x="9509760" y="1691640"/>
            <a:ext cx="3886200" cy="1325880"/>
          </a:xfrm>
          <a:prstGeom prst="roundRect">
            <a:avLst/>
          </a:prstGeom>
          <a:solidFill>
            <a:srgbClr val="FEFBF6"/>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9738360" y="1856232"/>
            <a:ext cx="3474720" cy="292608"/>
          </a:xfrm>
          <a:prstGeom prst="rect">
            <a:avLst/>
          </a:prstGeom>
          <a:noFill/>
        </p:spPr>
        <p:txBody>
          <a:bodyPr wrap="none" lIns="45720" rIns="45720" tIns="27432" bIns="27432">
            <a:spAutoFit/>
          </a:bodyPr>
          <a:lstStyle/>
          <a:p>
            <a:pPr algn="l">
              <a:defRPr sz="1700" b="1" i="0">
                <a:solidFill>
                  <a:srgbClr val="09273D"/>
                </a:solidFill>
                <a:latin typeface="Georgia"/>
              </a:defRPr>
            </a:pPr>
            <a:r>
              <a:t>Decision moments</a:t>
            </a:r>
          </a:p>
        </p:txBody>
      </p:sp>
      <p:sp>
        <p:nvSpPr>
          <p:cNvPr id="16" name="TextBox 15"/>
          <p:cNvSpPr txBox="1"/>
          <p:nvPr/>
        </p:nvSpPr>
        <p:spPr>
          <a:xfrm>
            <a:off x="9738360" y="2258568"/>
            <a:ext cx="3383280" cy="548640"/>
          </a:xfrm>
          <a:prstGeom prst="rect">
            <a:avLst/>
          </a:prstGeom>
          <a:noFill/>
        </p:spPr>
        <p:txBody>
          <a:bodyPr wrap="none" lIns="45720" rIns="45720" tIns="27432" bIns="27432">
            <a:spAutoFit/>
          </a:bodyPr>
          <a:lstStyle/>
          <a:p>
            <a:pPr algn="l">
              <a:defRPr sz="1450" b="0" i="0">
                <a:solidFill>
                  <a:srgbClr val="2A2A2A"/>
                </a:solidFill>
                <a:latin typeface="Aptos"/>
              </a:defRPr>
            </a:pPr>
            <a:r>
              <a:t>before congregational votes or discernment</a:t>
            </a:r>
          </a:p>
        </p:txBody>
      </p:sp>
      <p:sp>
        <p:nvSpPr>
          <p:cNvPr id="17" name="Rounded Rectangle 16"/>
          <p:cNvSpPr/>
          <p:nvPr/>
        </p:nvSpPr>
        <p:spPr>
          <a:xfrm>
            <a:off x="914400" y="3749039"/>
            <a:ext cx="3886200" cy="1325880"/>
          </a:xfrm>
          <a:prstGeom prst="roundRect">
            <a:avLst/>
          </a:prstGeom>
          <a:solidFill>
            <a:srgbClr val="FEFBF6"/>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1143000" y="3913631"/>
            <a:ext cx="3474720" cy="292608"/>
          </a:xfrm>
          <a:prstGeom prst="rect">
            <a:avLst/>
          </a:prstGeom>
          <a:noFill/>
        </p:spPr>
        <p:txBody>
          <a:bodyPr wrap="none" lIns="45720" rIns="45720" tIns="27432" bIns="27432">
            <a:spAutoFit/>
          </a:bodyPr>
          <a:lstStyle/>
          <a:p>
            <a:pPr algn="l">
              <a:defRPr sz="1700" b="1" i="0">
                <a:solidFill>
                  <a:srgbClr val="09273D"/>
                </a:solidFill>
                <a:latin typeface="Georgia"/>
              </a:defRPr>
            </a:pPr>
            <a:r>
              <a:t>Pastoral care</a:t>
            </a:r>
          </a:p>
        </p:txBody>
      </p:sp>
      <p:sp>
        <p:nvSpPr>
          <p:cNvPr id="19" name="TextBox 18"/>
          <p:cNvSpPr txBox="1"/>
          <p:nvPr/>
        </p:nvSpPr>
        <p:spPr>
          <a:xfrm>
            <a:off x="1143000" y="4315968"/>
            <a:ext cx="3383280" cy="548640"/>
          </a:xfrm>
          <a:prstGeom prst="rect">
            <a:avLst/>
          </a:prstGeom>
          <a:noFill/>
        </p:spPr>
        <p:txBody>
          <a:bodyPr wrap="none" lIns="45720" rIns="45720" tIns="27432" bIns="27432">
            <a:spAutoFit/>
          </a:bodyPr>
          <a:lstStyle/>
          <a:p>
            <a:pPr algn="l">
              <a:defRPr sz="1450" b="0" i="0">
                <a:solidFill>
                  <a:srgbClr val="2A2A2A"/>
                </a:solidFill>
                <a:latin typeface="Aptos"/>
              </a:defRPr>
            </a:pPr>
            <a:r>
              <a:t>for anxious, weary, or uncertain believers</a:t>
            </a:r>
          </a:p>
        </p:txBody>
      </p:sp>
      <p:sp>
        <p:nvSpPr>
          <p:cNvPr id="20" name="Rounded Rectangle 19"/>
          <p:cNvSpPr/>
          <p:nvPr/>
        </p:nvSpPr>
        <p:spPr>
          <a:xfrm>
            <a:off x="5212080" y="3749039"/>
            <a:ext cx="3886200" cy="1325880"/>
          </a:xfrm>
          <a:prstGeom prst="roundRect">
            <a:avLst/>
          </a:prstGeom>
          <a:solidFill>
            <a:srgbClr val="FEFBF6"/>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5440680" y="3913631"/>
            <a:ext cx="3474720" cy="292608"/>
          </a:xfrm>
          <a:prstGeom prst="rect">
            <a:avLst/>
          </a:prstGeom>
          <a:noFill/>
        </p:spPr>
        <p:txBody>
          <a:bodyPr wrap="none" lIns="45720" rIns="45720" tIns="27432" bIns="27432">
            <a:spAutoFit/>
          </a:bodyPr>
          <a:lstStyle/>
          <a:p>
            <a:pPr algn="l">
              <a:defRPr sz="1700" b="1" i="0">
                <a:solidFill>
                  <a:srgbClr val="09273D"/>
                </a:solidFill>
                <a:latin typeface="Georgia"/>
              </a:defRPr>
            </a:pPr>
            <a:r>
              <a:t>Choir rehearsal</a:t>
            </a:r>
          </a:p>
        </p:txBody>
      </p:sp>
      <p:sp>
        <p:nvSpPr>
          <p:cNvPr id="22" name="TextBox 21"/>
          <p:cNvSpPr txBox="1"/>
          <p:nvPr/>
        </p:nvSpPr>
        <p:spPr>
          <a:xfrm>
            <a:off x="5440680" y="4315968"/>
            <a:ext cx="3383280" cy="548640"/>
          </a:xfrm>
          <a:prstGeom prst="rect">
            <a:avLst/>
          </a:prstGeom>
          <a:noFill/>
        </p:spPr>
        <p:txBody>
          <a:bodyPr wrap="none" lIns="45720" rIns="45720" tIns="27432" bIns="27432">
            <a:spAutoFit/>
          </a:bodyPr>
          <a:lstStyle/>
          <a:p>
            <a:pPr algn="l">
              <a:defRPr sz="1450" b="0" i="0">
                <a:solidFill>
                  <a:srgbClr val="2A2A2A"/>
                </a:solidFill>
                <a:latin typeface="Aptos"/>
              </a:defRPr>
            </a:pPr>
            <a:r>
              <a:t>as a lesson in prayerful tone and balance</a:t>
            </a:r>
          </a:p>
        </p:txBody>
      </p:sp>
      <p:sp>
        <p:nvSpPr>
          <p:cNvPr id="23" name="Rounded Rectangle 22"/>
          <p:cNvSpPr/>
          <p:nvPr/>
        </p:nvSpPr>
        <p:spPr>
          <a:xfrm>
            <a:off x="9509760" y="3749039"/>
            <a:ext cx="3886200" cy="1325880"/>
          </a:xfrm>
          <a:prstGeom prst="roundRect">
            <a:avLst/>
          </a:prstGeom>
          <a:solidFill>
            <a:srgbClr val="FEFBF6"/>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9738360" y="3913631"/>
            <a:ext cx="3474720" cy="292608"/>
          </a:xfrm>
          <a:prstGeom prst="rect">
            <a:avLst/>
          </a:prstGeom>
          <a:noFill/>
        </p:spPr>
        <p:txBody>
          <a:bodyPr wrap="none" lIns="45720" rIns="45720" tIns="27432" bIns="27432">
            <a:spAutoFit/>
          </a:bodyPr>
          <a:lstStyle/>
          <a:p>
            <a:pPr algn="l">
              <a:defRPr sz="1700" b="1" i="0">
                <a:solidFill>
                  <a:srgbClr val="09273D"/>
                </a:solidFill>
                <a:latin typeface="Georgia"/>
              </a:defRPr>
            </a:pPr>
            <a:r>
              <a:t>Personal devotion</a:t>
            </a:r>
          </a:p>
        </p:txBody>
      </p:sp>
      <p:sp>
        <p:nvSpPr>
          <p:cNvPr id="25" name="TextBox 24"/>
          <p:cNvSpPr txBox="1"/>
          <p:nvPr/>
        </p:nvSpPr>
        <p:spPr>
          <a:xfrm>
            <a:off x="9738360" y="4315968"/>
            <a:ext cx="3383280" cy="548640"/>
          </a:xfrm>
          <a:prstGeom prst="rect">
            <a:avLst/>
          </a:prstGeom>
          <a:noFill/>
        </p:spPr>
        <p:txBody>
          <a:bodyPr wrap="none" lIns="45720" rIns="45720" tIns="27432" bIns="27432">
            <a:spAutoFit/>
          </a:bodyPr>
          <a:lstStyle/>
          <a:p>
            <a:pPr algn="l">
              <a:defRPr sz="1450" b="0" i="0">
                <a:solidFill>
                  <a:srgbClr val="2A2A2A"/>
                </a:solidFill>
                <a:latin typeface="Aptos"/>
              </a:defRPr>
            </a:pPr>
            <a:r>
              <a:t>as a morning or evening prayer</a:t>
            </a:r>
          </a:p>
        </p:txBody>
      </p:sp>
      <p:sp>
        <p:nvSpPr>
          <p:cNvPr id="26" name="TextBox 25"/>
          <p:cNvSpPr txBox="1"/>
          <p:nvPr/>
        </p:nvSpPr>
        <p:spPr>
          <a:xfrm>
            <a:off x="502920" y="7882127"/>
            <a:ext cx="6583680" cy="228600"/>
          </a:xfrm>
          <a:prstGeom prst="rect">
            <a:avLst/>
          </a:prstGeom>
          <a:noFill/>
        </p:spPr>
        <p:txBody>
          <a:bodyPr wrap="none" lIns="45720" rIns="45720" tIns="27432" bIns="27432">
            <a:spAutoFit/>
          </a:bodyPr>
          <a:lstStyle/>
          <a:p>
            <a:pPr algn="l">
              <a:defRPr sz="850" b="0" i="0">
                <a:solidFill>
                  <a:srgbClr val="505050"/>
                </a:solidFill>
                <a:latin typeface="Aptos"/>
              </a:defRPr>
            </a:pPr>
            <a:r>
              <a:t>Prepared for teaching and small group use - hymninfo.com</a:t>
            </a:r>
          </a:p>
        </p:txBody>
      </p:sp>
      <p:sp>
        <p:nvSpPr>
          <p:cNvPr id="27" name="TextBox 26"/>
          <p:cNvSpPr txBox="1"/>
          <p:nvPr/>
        </p:nvSpPr>
        <p:spPr>
          <a:xfrm>
            <a:off x="7863840" y="7790688"/>
            <a:ext cx="6263640" cy="384048"/>
          </a:xfrm>
          <a:prstGeom prst="rect">
            <a:avLst/>
          </a:prstGeom>
          <a:noFill/>
        </p:spPr>
        <p:txBody>
          <a:bodyPr wrap="none" lIns="45720" rIns="45720" tIns="27432" bIns="27432">
            <a:spAutoFit/>
          </a:bodyPr>
          <a:lstStyle/>
          <a:p>
            <a:pPr algn="r">
              <a:defRPr sz="700" b="0" i="0">
                <a:solidFill>
                  <a:srgbClr val="505050"/>
                </a:solidFill>
                <a:latin typeface="Aptos"/>
              </a:defRPr>
            </a:pPr>
            <a:r>
              <a:t>© HymnInfo.com. Free for personal, church, classroom, and small-group teaching use. Please do not sell, repost, or redistribute as downloadable files without permission.</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5.jpg"/>
          <p:cNvPicPr>
            <a:picLocks noChangeAspect="1"/>
          </p:cNvPicPr>
          <p:nvPr/>
        </p:nvPicPr>
        <p:blipFill>
          <a:blip r:embed="rId2"/>
          <a:stretch>
            <a:fillRect/>
          </a:stretch>
        </p:blipFill>
        <p:spPr>
          <a:xfrm>
            <a:off x="0" y="0"/>
            <a:ext cx="14630400" cy="8229600"/>
          </a:xfrm>
          <a:prstGeom prst="rect">
            <a:avLst/>
          </a:prstGeom>
        </p:spPr>
      </p:pic>
      <p:sp>
        <p:nvSpPr>
          <p:cNvPr id="4" name="Rounded Rectangle 3"/>
          <p:cNvSpPr/>
          <p:nvPr/>
        </p:nvSpPr>
        <p:spPr>
          <a:xfrm>
            <a:off x="7589520" y="731520"/>
            <a:ext cx="6172200" cy="6355080"/>
          </a:xfrm>
          <a:prstGeom prst="roundRect">
            <a:avLst/>
          </a:prstGeom>
          <a:solidFill>
            <a:srgbClr val="FAF5EB"/>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31520" y="320040"/>
            <a:ext cx="13167360" cy="502920"/>
          </a:xfrm>
          <a:prstGeom prst="rect">
            <a:avLst/>
          </a:prstGeom>
          <a:noFill/>
        </p:spPr>
        <p:txBody>
          <a:bodyPr wrap="none" lIns="45720" rIns="45720" tIns="27432" bIns="27432">
            <a:spAutoFit/>
          </a:bodyPr>
          <a:lstStyle/>
          <a:p>
            <a:pPr algn="l">
              <a:defRPr sz="3300" b="1" i="0">
                <a:solidFill>
                  <a:srgbClr val="FFFFFF"/>
                </a:solidFill>
                <a:latin typeface="Georgia"/>
              </a:defRPr>
            </a:pPr>
            <a:r>
              <a:t>Choir and Congregation</a:t>
            </a:r>
          </a:p>
        </p:txBody>
      </p:sp>
      <p:sp>
        <p:nvSpPr>
          <p:cNvPr id="6" name="Rectangle 5"/>
          <p:cNvSpPr/>
          <p:nvPr/>
        </p:nvSpPr>
        <p:spPr>
          <a:xfrm>
            <a:off x="749808" y="941832"/>
            <a:ext cx="2286000" cy="32004"/>
          </a:xfrm>
          <a:prstGeom prst="rect">
            <a:avLst/>
          </a:prstGeom>
          <a:solidFill>
            <a:srgbClr val="C6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49808" y="1069848"/>
            <a:ext cx="12344400" cy="365760"/>
          </a:xfrm>
          <a:prstGeom prst="rect">
            <a:avLst/>
          </a:prstGeom>
          <a:noFill/>
        </p:spPr>
        <p:txBody>
          <a:bodyPr wrap="none" lIns="45720" rIns="45720" tIns="27432" bIns="27432">
            <a:spAutoFit/>
          </a:bodyPr>
          <a:lstStyle/>
          <a:p>
            <a:pPr algn="l">
              <a:defRPr sz="1600" b="0" i="1">
                <a:solidFill>
                  <a:srgbClr val="DEB86D"/>
                </a:solidFill>
                <a:latin typeface="Aptos"/>
              </a:defRPr>
            </a:pPr>
            <a:r>
              <a:t>Teaching the hymn as prayer, not performance</a:t>
            </a:r>
          </a:p>
        </p:txBody>
      </p:sp>
      <p:sp>
        <p:nvSpPr>
          <p:cNvPr id="8" name="TextBox 7"/>
          <p:cNvSpPr txBox="1"/>
          <p:nvPr/>
        </p:nvSpPr>
        <p:spPr>
          <a:xfrm>
            <a:off x="8001000" y="1874519"/>
            <a:ext cx="5257800" cy="2743200"/>
          </a:xfrm>
          <a:prstGeom prst="rect">
            <a:avLst/>
          </a:prstGeom>
          <a:noFill/>
        </p:spPr>
        <p:txBody>
          <a:bodyPr wrap="square" tIns="27432" bIns="27432">
            <a:spAutoFit/>
          </a:bodyPr>
          <a:lstStyle/>
          <a:p>
            <a:pPr>
              <a:spcAft>
                <a:spcPts val="700"/>
              </a:spcAft>
              <a:defRPr sz="1800">
                <a:solidFill>
                  <a:srgbClr val="2A2A2A"/>
                </a:solidFill>
                <a:latin typeface="Aptos"/>
              </a:defRPr>
            </a:pPr>
            <a:r>
              <a:t>Begin with the psalm text before rehearsing the music.</a:t>
            </a:r>
          </a:p>
          <a:p>
            <a:pPr>
              <a:spcAft>
                <a:spcPts val="700"/>
              </a:spcAft>
              <a:defRPr sz="1800">
                <a:solidFill>
                  <a:srgbClr val="2A2A2A"/>
                </a:solidFill>
                <a:latin typeface="Aptos"/>
              </a:defRPr>
            </a:pPr>
            <a:r>
              <a:t>Shape phrases so the prayer sounds humble and unhurried.</a:t>
            </a:r>
          </a:p>
          <a:p>
            <a:pPr>
              <a:spcAft>
                <a:spcPts val="700"/>
              </a:spcAft>
              <a:defRPr sz="1800">
                <a:solidFill>
                  <a:srgbClr val="2A2A2A"/>
                </a:solidFill>
                <a:latin typeface="Aptos"/>
              </a:defRPr>
            </a:pPr>
            <a:r>
              <a:t>Keep accompaniment supportive, allowing the text to lead.</a:t>
            </a:r>
          </a:p>
          <a:p>
            <a:pPr>
              <a:spcAft>
                <a:spcPts val="700"/>
              </a:spcAft>
              <a:defRPr sz="1800">
                <a:solidFill>
                  <a:srgbClr val="2A2A2A"/>
                </a:solidFill>
                <a:latin typeface="Aptos"/>
              </a:defRPr>
            </a:pPr>
            <a:r>
              <a:t>Invite singers to pray the words inwardly before singing outwardly.</a:t>
            </a:r>
          </a:p>
        </p:txBody>
      </p:sp>
      <p:sp>
        <p:nvSpPr>
          <p:cNvPr id="9" name="TextBox 8"/>
          <p:cNvSpPr txBox="1"/>
          <p:nvPr/>
        </p:nvSpPr>
        <p:spPr>
          <a:xfrm>
            <a:off x="8001000" y="5349240"/>
            <a:ext cx="5166360" cy="685800"/>
          </a:xfrm>
          <a:prstGeom prst="rect">
            <a:avLst/>
          </a:prstGeom>
          <a:noFill/>
        </p:spPr>
        <p:txBody>
          <a:bodyPr wrap="none" lIns="45720" rIns="45720" tIns="27432" bIns="27432">
            <a:spAutoFit/>
          </a:bodyPr>
          <a:lstStyle/>
          <a:p>
            <a:pPr algn="l">
              <a:defRPr sz="1500" b="0" i="1">
                <a:solidFill>
                  <a:srgbClr val="09273D"/>
                </a:solidFill>
                <a:latin typeface="Georgia"/>
              </a:defRPr>
            </a:pPr>
            <a:r>
              <a:t>Use a familiar edition approved for your worship setting and observe any publisher instructions for reproduction.</a:t>
            </a:r>
          </a:p>
        </p:txBody>
      </p:sp>
      <p:sp>
        <p:nvSpPr>
          <p:cNvPr id="10" name="TextBox 9"/>
          <p:cNvSpPr txBox="1"/>
          <p:nvPr/>
        </p:nvSpPr>
        <p:spPr>
          <a:xfrm>
            <a:off x="502920" y="7882127"/>
            <a:ext cx="6583680" cy="228600"/>
          </a:xfrm>
          <a:prstGeom prst="rect">
            <a:avLst/>
          </a:prstGeom>
          <a:noFill/>
        </p:spPr>
        <p:txBody>
          <a:bodyPr wrap="none" lIns="45720" rIns="45720" tIns="27432" bIns="27432">
            <a:spAutoFit/>
          </a:bodyPr>
          <a:lstStyle/>
          <a:p>
            <a:pPr algn="l">
              <a:defRPr sz="850" b="0" i="0">
                <a:solidFill>
                  <a:srgbClr val="FFFFFF"/>
                </a:solidFill>
                <a:latin typeface="Aptos"/>
              </a:defRPr>
            </a:pPr>
            <a:r>
              <a:t>Prepared for teaching and small group use - hymninfo.com</a:t>
            </a:r>
          </a:p>
        </p:txBody>
      </p:sp>
      <p:sp>
        <p:nvSpPr>
          <p:cNvPr id="11" name="TextBox 10"/>
          <p:cNvSpPr txBox="1"/>
          <p:nvPr/>
        </p:nvSpPr>
        <p:spPr>
          <a:xfrm>
            <a:off x="7863840" y="7790688"/>
            <a:ext cx="6263640" cy="384048"/>
          </a:xfrm>
          <a:prstGeom prst="rect">
            <a:avLst/>
          </a:prstGeom>
          <a:noFill/>
        </p:spPr>
        <p:txBody>
          <a:bodyPr wrap="none" lIns="45720" rIns="45720" tIns="27432" bIns="27432">
            <a:spAutoFit/>
          </a:bodyPr>
          <a:lstStyle/>
          <a:p>
            <a:pPr algn="r">
              <a:defRPr sz="700" b="0" i="0">
                <a:solidFill>
                  <a:srgbClr val="FFFFFF"/>
                </a:solidFill>
                <a:latin typeface="Aptos"/>
              </a:defRPr>
            </a:pPr>
            <a:r>
              <a:t>© HymnInfo.com. Free for personal, church, classroom, and small-group teaching use. Please do not sell, repost, or redistribute as downloadable files without permission.</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4.jpg"/>
          <p:cNvPicPr>
            <a:picLocks noChangeAspect="1"/>
          </p:cNvPicPr>
          <p:nvPr/>
        </p:nvPicPr>
        <p:blipFill>
          <a:blip r:embed="rId2"/>
          <a:stretch>
            <a:fillRect/>
          </a:stretch>
        </p:blipFill>
        <p:spPr>
          <a:xfrm>
            <a:off x="0" y="0"/>
            <a:ext cx="14630400" cy="8229600"/>
          </a:xfrm>
          <a:prstGeom prst="rect">
            <a:avLst/>
          </a:prstGeom>
        </p:spPr>
      </p:pic>
      <p:sp>
        <p:nvSpPr>
          <p:cNvPr id="4" name="Rounded Rectangle 3"/>
          <p:cNvSpPr/>
          <p:nvPr/>
        </p:nvSpPr>
        <p:spPr>
          <a:xfrm>
            <a:off x="731520" y="548640"/>
            <a:ext cx="13167360" cy="7040880"/>
          </a:xfrm>
          <a:prstGeom prst="roundRect">
            <a:avLst/>
          </a:prstGeom>
          <a:solidFill>
            <a:srgbClr val="FAF5EB"/>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31520" y="320040"/>
            <a:ext cx="13167360" cy="502920"/>
          </a:xfrm>
          <a:prstGeom prst="rect">
            <a:avLst/>
          </a:prstGeom>
          <a:noFill/>
        </p:spPr>
        <p:txBody>
          <a:bodyPr wrap="none" lIns="45720" rIns="45720" tIns="27432" bIns="27432">
            <a:spAutoFit/>
          </a:bodyPr>
          <a:lstStyle/>
          <a:p>
            <a:pPr algn="l">
              <a:defRPr sz="3300" b="1" i="0">
                <a:solidFill>
                  <a:srgbClr val="09273D"/>
                </a:solidFill>
                <a:latin typeface="Georgia"/>
              </a:defRPr>
            </a:pPr>
            <a:r>
              <a:t>Teaching Questions</a:t>
            </a:r>
          </a:p>
        </p:txBody>
      </p:sp>
      <p:sp>
        <p:nvSpPr>
          <p:cNvPr id="6" name="Rectangle 5"/>
          <p:cNvSpPr/>
          <p:nvPr/>
        </p:nvSpPr>
        <p:spPr>
          <a:xfrm>
            <a:off x="749808" y="941832"/>
            <a:ext cx="2286000" cy="32004"/>
          </a:xfrm>
          <a:prstGeom prst="rect">
            <a:avLst/>
          </a:prstGeom>
          <a:solidFill>
            <a:srgbClr val="C6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49808" y="1069848"/>
            <a:ext cx="12344400" cy="365760"/>
          </a:xfrm>
          <a:prstGeom prst="rect">
            <a:avLst/>
          </a:prstGeom>
          <a:noFill/>
        </p:spPr>
        <p:txBody>
          <a:bodyPr wrap="none" lIns="45720" rIns="45720" tIns="27432" bIns="27432">
            <a:spAutoFit/>
          </a:bodyPr>
          <a:lstStyle/>
          <a:p>
            <a:pPr algn="l">
              <a:defRPr sz="1600" b="0" i="1">
                <a:solidFill>
                  <a:srgbClr val="5A3C23"/>
                </a:solidFill>
                <a:latin typeface="Aptos"/>
              </a:defRPr>
            </a:pPr>
            <a:r>
              <a:t>Guide the class from observation to faithful response</a:t>
            </a:r>
          </a:p>
        </p:txBody>
      </p:sp>
      <p:sp>
        <p:nvSpPr>
          <p:cNvPr id="8" name="TextBox 7"/>
          <p:cNvSpPr txBox="1"/>
          <p:nvPr/>
        </p:nvSpPr>
        <p:spPr>
          <a:xfrm>
            <a:off x="1097280" y="1645920"/>
            <a:ext cx="11887200" cy="3749039"/>
          </a:xfrm>
          <a:prstGeom prst="rect">
            <a:avLst/>
          </a:prstGeom>
          <a:noFill/>
        </p:spPr>
        <p:txBody>
          <a:bodyPr wrap="square" tIns="27432" bIns="27432">
            <a:spAutoFit/>
          </a:bodyPr>
          <a:lstStyle/>
          <a:p>
            <a:pPr>
              <a:spcAft>
                <a:spcPts val="700"/>
              </a:spcAft>
              <a:defRPr sz="2000">
                <a:solidFill>
                  <a:srgbClr val="2A2A2A"/>
                </a:solidFill>
                <a:latin typeface="Aptos"/>
              </a:defRPr>
            </a:pPr>
            <a:r>
              <a:t>What does it mean to be led in righteousness rather than merely toward success?</a:t>
            </a:r>
          </a:p>
          <a:p>
            <a:pPr>
              <a:spcAft>
                <a:spcPts val="700"/>
              </a:spcAft>
              <a:defRPr sz="2000">
                <a:solidFill>
                  <a:srgbClr val="2A2A2A"/>
                </a:solidFill>
                <a:latin typeface="Aptos"/>
              </a:defRPr>
            </a:pPr>
            <a:r>
              <a:t>Why do guidance and safety belong together in this hymn?</a:t>
            </a:r>
          </a:p>
          <a:p>
            <a:pPr>
              <a:spcAft>
                <a:spcPts val="700"/>
              </a:spcAft>
              <a:defRPr sz="2000">
                <a:solidFill>
                  <a:srgbClr val="2A2A2A"/>
                </a:solidFill>
                <a:latin typeface="Aptos"/>
              </a:defRPr>
            </a:pPr>
            <a:r>
              <a:t>How can a short sung prayer form the church’s instincts over time?</a:t>
            </a:r>
          </a:p>
          <a:p>
            <a:pPr>
              <a:spcAft>
                <a:spcPts val="700"/>
              </a:spcAft>
              <a:defRPr sz="2000">
                <a:solidFill>
                  <a:srgbClr val="2A2A2A"/>
                </a:solidFill>
                <a:latin typeface="Aptos"/>
              </a:defRPr>
            </a:pPr>
            <a:r>
              <a:t>Where do believers most often lean on their own understanding?</a:t>
            </a:r>
          </a:p>
          <a:p>
            <a:pPr>
              <a:spcAft>
                <a:spcPts val="700"/>
              </a:spcAft>
              <a:defRPr sz="2000">
                <a:solidFill>
                  <a:srgbClr val="2A2A2A"/>
                </a:solidFill>
                <a:latin typeface="Aptos"/>
              </a:defRPr>
            </a:pPr>
            <a:r>
              <a:t>What practices help us ask, listen, obey, and rest?</a:t>
            </a:r>
          </a:p>
        </p:txBody>
      </p:sp>
      <p:sp>
        <p:nvSpPr>
          <p:cNvPr id="9" name="TextBox 8"/>
          <p:cNvSpPr txBox="1"/>
          <p:nvPr/>
        </p:nvSpPr>
        <p:spPr>
          <a:xfrm>
            <a:off x="502920" y="7882127"/>
            <a:ext cx="6583680" cy="228600"/>
          </a:xfrm>
          <a:prstGeom prst="rect">
            <a:avLst/>
          </a:prstGeom>
          <a:noFill/>
        </p:spPr>
        <p:txBody>
          <a:bodyPr wrap="none" lIns="45720" rIns="45720" tIns="27432" bIns="27432">
            <a:spAutoFit/>
          </a:bodyPr>
          <a:lstStyle/>
          <a:p>
            <a:pPr algn="l">
              <a:defRPr sz="850" b="0" i="0">
                <a:solidFill>
                  <a:srgbClr val="505050"/>
                </a:solidFill>
                <a:latin typeface="Aptos"/>
              </a:defRPr>
            </a:pPr>
            <a:r>
              <a:t>Prepared for teaching and small group use - hymninfo.com</a:t>
            </a:r>
          </a:p>
        </p:txBody>
      </p:sp>
      <p:sp>
        <p:nvSpPr>
          <p:cNvPr id="10" name="TextBox 9"/>
          <p:cNvSpPr txBox="1"/>
          <p:nvPr/>
        </p:nvSpPr>
        <p:spPr>
          <a:xfrm>
            <a:off x="7863840" y="7790688"/>
            <a:ext cx="6263640" cy="384048"/>
          </a:xfrm>
          <a:prstGeom prst="rect">
            <a:avLst/>
          </a:prstGeom>
          <a:noFill/>
        </p:spPr>
        <p:txBody>
          <a:bodyPr wrap="none" lIns="45720" rIns="45720" tIns="27432" bIns="27432">
            <a:spAutoFit/>
          </a:bodyPr>
          <a:lstStyle/>
          <a:p>
            <a:pPr algn="r">
              <a:defRPr sz="700" b="0" i="0">
                <a:solidFill>
                  <a:srgbClr val="505050"/>
                </a:solidFill>
                <a:latin typeface="Aptos"/>
              </a:defRPr>
            </a:pPr>
            <a:r>
              <a:t>© HymnInfo.com. Free for personal, church, classroom, and small-group teaching use. Please do not sell, repost, or redistribute as downloadable files without permission.</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jpg"/>
          <p:cNvPicPr>
            <a:picLocks noChangeAspect="1"/>
          </p:cNvPicPr>
          <p:nvPr/>
        </p:nvPicPr>
        <p:blipFill>
          <a:blip r:embed="rId2"/>
          <a:stretch>
            <a:fillRect/>
          </a:stretch>
        </p:blipFill>
        <p:spPr>
          <a:xfrm>
            <a:off x="0" y="0"/>
            <a:ext cx="14630400" cy="8229600"/>
          </a:xfrm>
          <a:prstGeom prst="rect">
            <a:avLst/>
          </a:prstGeom>
        </p:spPr>
      </p:pic>
      <p:sp>
        <p:nvSpPr>
          <p:cNvPr id="4" name="Rounded Rectangle 3"/>
          <p:cNvSpPr/>
          <p:nvPr/>
        </p:nvSpPr>
        <p:spPr>
          <a:xfrm>
            <a:off x="822960" y="777240"/>
            <a:ext cx="6172200" cy="6355080"/>
          </a:xfrm>
          <a:prstGeom prst="roundRect">
            <a:avLst/>
          </a:prstGeom>
          <a:solidFill>
            <a:srgbClr val="062032"/>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97280" y="1005840"/>
            <a:ext cx="5394960" cy="502920"/>
          </a:xfrm>
          <a:prstGeom prst="rect">
            <a:avLst/>
          </a:prstGeom>
          <a:noFill/>
        </p:spPr>
        <p:txBody>
          <a:bodyPr wrap="none" lIns="45720" rIns="45720" tIns="27432" bIns="27432">
            <a:spAutoFit/>
          </a:bodyPr>
          <a:lstStyle/>
          <a:p>
            <a:pPr algn="l">
              <a:defRPr sz="3400" b="1" i="0">
                <a:solidFill>
                  <a:srgbClr val="FFFFFF"/>
                </a:solidFill>
                <a:latin typeface="Georgia"/>
              </a:defRPr>
            </a:pPr>
            <a:r>
              <a:t>Application</a:t>
            </a:r>
          </a:p>
        </p:txBody>
      </p:sp>
      <p:sp>
        <p:nvSpPr>
          <p:cNvPr id="6" name="TextBox 5"/>
          <p:cNvSpPr txBox="1"/>
          <p:nvPr/>
        </p:nvSpPr>
        <p:spPr>
          <a:xfrm>
            <a:off x="1097280" y="1874519"/>
            <a:ext cx="5303520" cy="3291840"/>
          </a:xfrm>
          <a:prstGeom prst="rect">
            <a:avLst/>
          </a:prstGeom>
          <a:noFill/>
        </p:spPr>
        <p:txBody>
          <a:bodyPr wrap="square" tIns="27432" bIns="27432">
            <a:spAutoFit/>
          </a:bodyPr>
          <a:lstStyle/>
          <a:p>
            <a:pPr>
              <a:spcAft>
                <a:spcPts val="700"/>
              </a:spcAft>
              <a:defRPr sz="1900">
                <a:solidFill>
                  <a:srgbClr val="FFFFFF"/>
                </a:solidFill>
                <a:latin typeface="Aptos"/>
              </a:defRPr>
            </a:pPr>
            <a:r>
              <a:t>Name the path before asking for the outcome.</a:t>
            </a:r>
          </a:p>
          <a:p>
            <a:pPr>
              <a:spcAft>
                <a:spcPts val="700"/>
              </a:spcAft>
              <a:defRPr sz="1900">
                <a:solidFill>
                  <a:srgbClr val="FFFFFF"/>
                </a:solidFill>
                <a:latin typeface="Aptos"/>
              </a:defRPr>
            </a:pPr>
            <a:r>
              <a:t>Pray Psalm 5:8 at the beginning of the day.</a:t>
            </a:r>
          </a:p>
          <a:p>
            <a:pPr>
              <a:spcAft>
                <a:spcPts val="700"/>
              </a:spcAft>
              <a:defRPr sz="1900">
                <a:solidFill>
                  <a:srgbClr val="FFFFFF"/>
                </a:solidFill>
                <a:latin typeface="Aptos"/>
              </a:defRPr>
            </a:pPr>
            <a:r>
              <a:t>Submit decisions to Scripture and wise counsel.</a:t>
            </a:r>
          </a:p>
          <a:p>
            <a:pPr>
              <a:spcAft>
                <a:spcPts val="700"/>
              </a:spcAft>
              <a:defRPr sz="1900">
                <a:solidFill>
                  <a:srgbClr val="FFFFFF"/>
                </a:solidFill>
                <a:latin typeface="Aptos"/>
              </a:defRPr>
            </a:pPr>
            <a:r>
              <a:t>Choose righteousness over convenience.</a:t>
            </a:r>
          </a:p>
          <a:p>
            <a:pPr>
              <a:spcAft>
                <a:spcPts val="700"/>
              </a:spcAft>
              <a:defRPr sz="1900">
                <a:solidFill>
                  <a:srgbClr val="FFFFFF"/>
                </a:solidFill>
                <a:latin typeface="Aptos"/>
              </a:defRPr>
            </a:pPr>
            <a:r>
              <a:t>Rest after prayer, entrusting safety to God.</a:t>
            </a:r>
          </a:p>
        </p:txBody>
      </p:sp>
      <p:sp>
        <p:nvSpPr>
          <p:cNvPr id="7" name="TextBox 6"/>
          <p:cNvSpPr txBox="1"/>
          <p:nvPr/>
        </p:nvSpPr>
        <p:spPr>
          <a:xfrm>
            <a:off x="1097280" y="5715000"/>
            <a:ext cx="5212080" cy="594360"/>
          </a:xfrm>
          <a:prstGeom prst="rect">
            <a:avLst/>
          </a:prstGeom>
          <a:noFill/>
        </p:spPr>
        <p:txBody>
          <a:bodyPr wrap="none" lIns="45720" rIns="45720" tIns="27432" bIns="27432">
            <a:spAutoFit/>
          </a:bodyPr>
          <a:lstStyle/>
          <a:p>
            <a:pPr algn="l">
              <a:defRPr sz="1700" b="0" i="1">
                <a:solidFill>
                  <a:srgbClr val="DEB86D"/>
                </a:solidFill>
                <a:latin typeface="Georgia"/>
              </a:defRPr>
            </a:pPr>
            <a:r>
              <a:t>A simple weekly practice: “Lord, make your way straight before me today.”</a:t>
            </a:r>
          </a:p>
        </p:txBody>
      </p:sp>
      <p:sp>
        <p:nvSpPr>
          <p:cNvPr id="8" name="TextBox 7"/>
          <p:cNvSpPr txBox="1"/>
          <p:nvPr/>
        </p:nvSpPr>
        <p:spPr>
          <a:xfrm>
            <a:off x="502920" y="7882127"/>
            <a:ext cx="6583680" cy="228600"/>
          </a:xfrm>
          <a:prstGeom prst="rect">
            <a:avLst/>
          </a:prstGeom>
          <a:noFill/>
        </p:spPr>
        <p:txBody>
          <a:bodyPr wrap="none" lIns="45720" rIns="45720" tIns="27432" bIns="27432">
            <a:spAutoFit/>
          </a:bodyPr>
          <a:lstStyle/>
          <a:p>
            <a:pPr algn="l">
              <a:defRPr sz="850" b="0" i="0">
                <a:solidFill>
                  <a:srgbClr val="FFFFFF"/>
                </a:solidFill>
                <a:latin typeface="Aptos"/>
              </a:defRPr>
            </a:pPr>
            <a:r>
              <a:t>Prepared for teaching and small group use - hymninfo.com</a:t>
            </a:r>
          </a:p>
        </p:txBody>
      </p:sp>
      <p:sp>
        <p:nvSpPr>
          <p:cNvPr id="9" name="TextBox 8"/>
          <p:cNvSpPr txBox="1"/>
          <p:nvPr/>
        </p:nvSpPr>
        <p:spPr>
          <a:xfrm>
            <a:off x="7863840" y="7790688"/>
            <a:ext cx="6263640" cy="384048"/>
          </a:xfrm>
          <a:prstGeom prst="rect">
            <a:avLst/>
          </a:prstGeom>
          <a:noFill/>
        </p:spPr>
        <p:txBody>
          <a:bodyPr wrap="none" lIns="45720" rIns="45720" tIns="27432" bIns="27432">
            <a:spAutoFit/>
          </a:bodyPr>
          <a:lstStyle/>
          <a:p>
            <a:pPr algn="r">
              <a:defRPr sz="700" b="0" i="0">
                <a:solidFill>
                  <a:srgbClr val="FFFFFF"/>
                </a:solidFill>
                <a:latin typeface="Aptos"/>
              </a:defRPr>
            </a:pPr>
            <a:r>
              <a:t>© HymnInfo.com. Free for personal, church, classroom, and small-group teaching use. Please do not sell, repost, or redistribute as downloadable files without permission.</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4.jpg"/>
          <p:cNvPicPr>
            <a:picLocks noChangeAspect="1"/>
          </p:cNvPicPr>
          <p:nvPr/>
        </p:nvPicPr>
        <p:blipFill>
          <a:blip r:embed="rId2"/>
          <a:stretch>
            <a:fillRect/>
          </a:stretch>
        </p:blipFill>
        <p:spPr>
          <a:xfrm>
            <a:off x="0" y="0"/>
            <a:ext cx="14630400" cy="8229600"/>
          </a:xfrm>
          <a:prstGeom prst="rect">
            <a:avLst/>
          </a:prstGeom>
        </p:spPr>
      </p:pic>
      <p:sp>
        <p:nvSpPr>
          <p:cNvPr id="3" name="Rounded Rectangle 2"/>
          <p:cNvSpPr/>
          <p:nvPr/>
        </p:nvSpPr>
        <p:spPr>
          <a:xfrm>
            <a:off x="594360" y="502920"/>
            <a:ext cx="13487400" cy="7132320"/>
          </a:xfrm>
          <a:prstGeom prst="roundRect">
            <a:avLst/>
          </a:prstGeom>
          <a:solidFill>
            <a:srgbClr val="FAF5EB"/>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320040"/>
            <a:ext cx="13167360" cy="502920"/>
          </a:xfrm>
          <a:prstGeom prst="rect">
            <a:avLst/>
          </a:prstGeom>
          <a:noFill/>
        </p:spPr>
        <p:txBody>
          <a:bodyPr wrap="none" lIns="45720" rIns="45720" tIns="27432" bIns="27432">
            <a:spAutoFit/>
          </a:bodyPr>
          <a:lstStyle/>
          <a:p>
            <a:pPr algn="l">
              <a:defRPr sz="3300" b="1" i="0">
                <a:solidFill>
                  <a:srgbClr val="09273D"/>
                </a:solidFill>
                <a:latin typeface="Georgia"/>
              </a:defRPr>
            </a:pPr>
            <a:r>
              <a:t>Suggested Lesson Flow</a:t>
            </a:r>
          </a:p>
        </p:txBody>
      </p:sp>
      <p:sp>
        <p:nvSpPr>
          <p:cNvPr id="5" name="Rectangle 4"/>
          <p:cNvSpPr/>
          <p:nvPr/>
        </p:nvSpPr>
        <p:spPr>
          <a:xfrm>
            <a:off x="749808" y="941832"/>
            <a:ext cx="2286000" cy="32004"/>
          </a:xfrm>
          <a:prstGeom prst="rect">
            <a:avLst/>
          </a:prstGeom>
          <a:solidFill>
            <a:srgbClr val="C6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49808" y="1069848"/>
            <a:ext cx="12344400" cy="365760"/>
          </a:xfrm>
          <a:prstGeom prst="rect">
            <a:avLst/>
          </a:prstGeom>
          <a:noFill/>
        </p:spPr>
        <p:txBody>
          <a:bodyPr wrap="none" lIns="45720" rIns="45720" tIns="27432" bIns="27432">
            <a:spAutoFit/>
          </a:bodyPr>
          <a:lstStyle/>
          <a:p>
            <a:pPr algn="l">
              <a:defRPr sz="1600" b="0" i="1">
                <a:solidFill>
                  <a:srgbClr val="5A3C23"/>
                </a:solidFill>
                <a:latin typeface="Aptos"/>
              </a:defRPr>
            </a:pPr>
            <a:r>
              <a:t>Two practical ways to teach this hymn</a:t>
            </a:r>
          </a:p>
        </p:txBody>
      </p:sp>
      <p:sp>
        <p:nvSpPr>
          <p:cNvPr id="7" name="TextBox 6"/>
          <p:cNvSpPr txBox="1"/>
          <p:nvPr/>
        </p:nvSpPr>
        <p:spPr>
          <a:xfrm>
            <a:off x="1005840" y="1600200"/>
            <a:ext cx="5029200" cy="365760"/>
          </a:xfrm>
          <a:prstGeom prst="rect">
            <a:avLst/>
          </a:prstGeom>
          <a:noFill/>
        </p:spPr>
        <p:txBody>
          <a:bodyPr wrap="none" lIns="45720" rIns="45720" tIns="27432" bIns="27432">
            <a:spAutoFit/>
          </a:bodyPr>
          <a:lstStyle/>
          <a:p>
            <a:pPr algn="l">
              <a:defRPr sz="2200" b="1" i="0">
                <a:solidFill>
                  <a:srgbClr val="09273D"/>
                </a:solidFill>
                <a:latin typeface="Georgia"/>
              </a:defRPr>
            </a:pPr>
            <a:r>
              <a:t>30-minute lesson</a:t>
            </a:r>
          </a:p>
        </p:txBody>
      </p:sp>
      <p:sp>
        <p:nvSpPr>
          <p:cNvPr id="8" name="TextBox 7"/>
          <p:cNvSpPr txBox="1"/>
          <p:nvPr/>
        </p:nvSpPr>
        <p:spPr>
          <a:xfrm>
            <a:off x="1005840" y="2148840"/>
            <a:ext cx="5577840" cy="3017520"/>
          </a:xfrm>
          <a:prstGeom prst="rect">
            <a:avLst/>
          </a:prstGeom>
          <a:noFill/>
        </p:spPr>
        <p:txBody>
          <a:bodyPr wrap="square" tIns="27432" bIns="27432">
            <a:spAutoFit/>
          </a:bodyPr>
          <a:lstStyle/>
          <a:p>
            <a:pPr>
              <a:spcAft>
                <a:spcPts val="700"/>
              </a:spcAft>
              <a:defRPr sz="1600">
                <a:solidFill>
                  <a:srgbClr val="2A2A2A"/>
                </a:solidFill>
                <a:latin typeface="Aptos"/>
              </a:defRPr>
            </a:pPr>
            <a:r>
              <a:t>Read Psalm 5:8 and Psalm 4:8 (5 min)</a:t>
            </a:r>
          </a:p>
          <a:p>
            <a:pPr>
              <a:spcAft>
                <a:spcPts val="700"/>
              </a:spcAft>
              <a:defRPr sz="1600">
                <a:solidFill>
                  <a:srgbClr val="2A2A2A"/>
                </a:solidFill>
                <a:latin typeface="Aptos"/>
              </a:defRPr>
            </a:pPr>
            <a:r>
              <a:t>Tell the anthem background (5 min)</a:t>
            </a:r>
          </a:p>
          <a:p>
            <a:pPr>
              <a:spcAft>
                <a:spcPts val="700"/>
              </a:spcAft>
              <a:defRPr sz="1600">
                <a:solidFill>
                  <a:srgbClr val="2A2A2A"/>
                </a:solidFill>
                <a:latin typeface="Aptos"/>
              </a:defRPr>
            </a:pPr>
            <a:r>
              <a:t>Discuss guidance and safety (10 min)</a:t>
            </a:r>
          </a:p>
          <a:p>
            <a:pPr>
              <a:spcAft>
                <a:spcPts val="700"/>
              </a:spcAft>
              <a:defRPr sz="1600">
                <a:solidFill>
                  <a:srgbClr val="2A2A2A"/>
                </a:solidFill>
                <a:latin typeface="Aptos"/>
              </a:defRPr>
            </a:pPr>
            <a:r>
              <a:t>Sing or pray the hymn (5 min)</a:t>
            </a:r>
          </a:p>
          <a:p>
            <a:pPr>
              <a:spcAft>
                <a:spcPts val="700"/>
              </a:spcAft>
              <a:defRPr sz="1600">
                <a:solidFill>
                  <a:srgbClr val="2A2A2A"/>
                </a:solidFill>
                <a:latin typeface="Aptos"/>
              </a:defRPr>
            </a:pPr>
            <a:r>
              <a:t>Close with one application (5 min)</a:t>
            </a:r>
          </a:p>
        </p:txBody>
      </p:sp>
      <p:sp>
        <p:nvSpPr>
          <p:cNvPr id="9" name="TextBox 8"/>
          <p:cNvSpPr txBox="1"/>
          <p:nvPr/>
        </p:nvSpPr>
        <p:spPr>
          <a:xfrm>
            <a:off x="7498079" y="1600200"/>
            <a:ext cx="5029200" cy="365760"/>
          </a:xfrm>
          <a:prstGeom prst="rect">
            <a:avLst/>
          </a:prstGeom>
          <a:noFill/>
        </p:spPr>
        <p:txBody>
          <a:bodyPr wrap="none" lIns="45720" rIns="45720" tIns="27432" bIns="27432">
            <a:spAutoFit/>
          </a:bodyPr>
          <a:lstStyle/>
          <a:p>
            <a:pPr algn="l">
              <a:defRPr sz="2200" b="1" i="0">
                <a:solidFill>
                  <a:srgbClr val="09273D"/>
                </a:solidFill>
                <a:latin typeface="Georgia"/>
              </a:defRPr>
            </a:pPr>
            <a:r>
              <a:t>60-minute lesson</a:t>
            </a:r>
          </a:p>
        </p:txBody>
      </p:sp>
      <p:sp>
        <p:nvSpPr>
          <p:cNvPr id="10" name="TextBox 9"/>
          <p:cNvSpPr txBox="1"/>
          <p:nvPr/>
        </p:nvSpPr>
        <p:spPr>
          <a:xfrm>
            <a:off x="7498079" y="2148840"/>
            <a:ext cx="5577840" cy="3383280"/>
          </a:xfrm>
          <a:prstGeom prst="rect">
            <a:avLst/>
          </a:prstGeom>
          <a:noFill/>
        </p:spPr>
        <p:txBody>
          <a:bodyPr wrap="square" tIns="27432" bIns="27432">
            <a:spAutoFit/>
          </a:bodyPr>
          <a:lstStyle/>
          <a:p>
            <a:pPr>
              <a:spcAft>
                <a:spcPts val="700"/>
              </a:spcAft>
              <a:defRPr sz="1600">
                <a:solidFill>
                  <a:srgbClr val="2A2A2A"/>
                </a:solidFill>
                <a:latin typeface="Aptos"/>
              </a:defRPr>
            </a:pPr>
            <a:r>
              <a:t>Open with a guidance question (5 min)</a:t>
            </a:r>
          </a:p>
          <a:p>
            <a:pPr>
              <a:spcAft>
                <a:spcPts val="700"/>
              </a:spcAft>
              <a:defRPr sz="1600">
                <a:solidFill>
                  <a:srgbClr val="2A2A2A"/>
                </a:solidFill>
                <a:latin typeface="Aptos"/>
              </a:defRPr>
            </a:pPr>
            <a:r>
              <a:t>Study four Scriptures (15 min)</a:t>
            </a:r>
          </a:p>
          <a:p>
            <a:pPr>
              <a:spcAft>
                <a:spcPts val="700"/>
              </a:spcAft>
              <a:defRPr sz="1600">
                <a:solidFill>
                  <a:srgbClr val="2A2A2A"/>
                </a:solidFill>
                <a:latin typeface="Aptos"/>
              </a:defRPr>
            </a:pPr>
            <a:r>
              <a:t>Explore Wesley and church use (10 min)</a:t>
            </a:r>
          </a:p>
          <a:p>
            <a:pPr>
              <a:spcAft>
                <a:spcPts val="700"/>
              </a:spcAft>
              <a:defRPr sz="1600">
                <a:solidFill>
                  <a:srgbClr val="2A2A2A"/>
                </a:solidFill>
                <a:latin typeface="Aptos"/>
              </a:defRPr>
            </a:pPr>
            <a:r>
              <a:t>Group discussion (15 min)</a:t>
            </a:r>
          </a:p>
          <a:p>
            <a:pPr>
              <a:spcAft>
                <a:spcPts val="700"/>
              </a:spcAft>
              <a:defRPr sz="1600">
                <a:solidFill>
                  <a:srgbClr val="2A2A2A"/>
                </a:solidFill>
                <a:latin typeface="Aptos"/>
              </a:defRPr>
            </a:pPr>
            <a:r>
              <a:t>Choir or congregational practice (10 min)</a:t>
            </a:r>
          </a:p>
          <a:p>
            <a:pPr>
              <a:spcAft>
                <a:spcPts val="700"/>
              </a:spcAft>
              <a:defRPr sz="1600">
                <a:solidFill>
                  <a:srgbClr val="2A2A2A"/>
                </a:solidFill>
                <a:latin typeface="Aptos"/>
              </a:defRPr>
            </a:pPr>
            <a:r>
              <a:t>Closing prayer (5 min)</a:t>
            </a:r>
          </a:p>
        </p:txBody>
      </p:sp>
      <p:sp>
        <p:nvSpPr>
          <p:cNvPr id="11" name="TextBox 10"/>
          <p:cNvSpPr txBox="1"/>
          <p:nvPr/>
        </p:nvSpPr>
        <p:spPr>
          <a:xfrm>
            <a:off x="502920" y="7882127"/>
            <a:ext cx="6583680" cy="228600"/>
          </a:xfrm>
          <a:prstGeom prst="rect">
            <a:avLst/>
          </a:prstGeom>
          <a:noFill/>
        </p:spPr>
        <p:txBody>
          <a:bodyPr wrap="none" lIns="45720" rIns="45720" tIns="27432" bIns="27432">
            <a:spAutoFit/>
          </a:bodyPr>
          <a:lstStyle/>
          <a:p>
            <a:pPr algn="l">
              <a:defRPr sz="850" b="0" i="0">
                <a:solidFill>
                  <a:srgbClr val="505050"/>
                </a:solidFill>
                <a:latin typeface="Aptos"/>
              </a:defRPr>
            </a:pPr>
            <a:r>
              <a:t>Prepared for teaching and small group use - hymninfo.com</a:t>
            </a:r>
          </a:p>
        </p:txBody>
      </p:sp>
      <p:sp>
        <p:nvSpPr>
          <p:cNvPr id="12" name="TextBox 11"/>
          <p:cNvSpPr txBox="1"/>
          <p:nvPr/>
        </p:nvSpPr>
        <p:spPr>
          <a:xfrm>
            <a:off x="7863840" y="7790688"/>
            <a:ext cx="6263640" cy="384048"/>
          </a:xfrm>
          <a:prstGeom prst="rect">
            <a:avLst/>
          </a:prstGeom>
          <a:noFill/>
        </p:spPr>
        <p:txBody>
          <a:bodyPr wrap="none" lIns="45720" rIns="45720" tIns="27432" bIns="27432">
            <a:spAutoFit/>
          </a:bodyPr>
          <a:lstStyle/>
          <a:p>
            <a:pPr algn="r">
              <a:defRPr sz="700" b="0" i="0">
                <a:solidFill>
                  <a:srgbClr val="505050"/>
                </a:solidFill>
                <a:latin typeface="Aptos"/>
              </a:defRPr>
            </a:pPr>
            <a:r>
              <a:t>© HymnInfo.com. Free for personal, church, classroom, and small-group teaching use. Please do not sell, repost, or redistribute as downloadable files without permission.</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6.jpg"/>
          <p:cNvPicPr>
            <a:picLocks noChangeAspect="1"/>
          </p:cNvPicPr>
          <p:nvPr/>
        </p:nvPicPr>
        <p:blipFill>
          <a:blip r:embed="rId2"/>
          <a:stretch>
            <a:fillRect/>
          </a:stretch>
        </p:blipFill>
        <p:spPr>
          <a:xfrm>
            <a:off x="0" y="0"/>
            <a:ext cx="14630400" cy="8229600"/>
          </a:xfrm>
          <a:prstGeom prst="rect">
            <a:avLst/>
          </a:prstGeom>
        </p:spPr>
      </p:pic>
      <p:sp>
        <p:nvSpPr>
          <p:cNvPr id="4" name="Rounded Rectangle 3"/>
          <p:cNvSpPr/>
          <p:nvPr/>
        </p:nvSpPr>
        <p:spPr>
          <a:xfrm>
            <a:off x="502920" y="502920"/>
            <a:ext cx="13624560" cy="7040880"/>
          </a:xfrm>
          <a:prstGeom prst="roundRect">
            <a:avLst/>
          </a:prstGeom>
          <a:solidFill>
            <a:srgbClr val="FAF5EB"/>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31520" y="320040"/>
            <a:ext cx="13167360" cy="502920"/>
          </a:xfrm>
          <a:prstGeom prst="rect">
            <a:avLst/>
          </a:prstGeom>
          <a:noFill/>
        </p:spPr>
        <p:txBody>
          <a:bodyPr wrap="none" lIns="45720" rIns="45720" tIns="27432" bIns="27432">
            <a:spAutoFit/>
          </a:bodyPr>
          <a:lstStyle/>
          <a:p>
            <a:pPr algn="l">
              <a:defRPr sz="3300" b="1" i="0">
                <a:solidFill>
                  <a:srgbClr val="09273D"/>
                </a:solidFill>
                <a:latin typeface="Georgia"/>
              </a:defRPr>
            </a:pPr>
            <a:r>
              <a:t>Teaching Aim</a:t>
            </a:r>
          </a:p>
        </p:txBody>
      </p:sp>
      <p:sp>
        <p:nvSpPr>
          <p:cNvPr id="6" name="Rectangle 5"/>
          <p:cNvSpPr/>
          <p:nvPr/>
        </p:nvSpPr>
        <p:spPr>
          <a:xfrm>
            <a:off x="749808" y="941832"/>
            <a:ext cx="2286000" cy="32004"/>
          </a:xfrm>
          <a:prstGeom prst="rect">
            <a:avLst/>
          </a:prstGeom>
          <a:solidFill>
            <a:srgbClr val="C6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49808" y="1069848"/>
            <a:ext cx="12344400" cy="365760"/>
          </a:xfrm>
          <a:prstGeom prst="rect">
            <a:avLst/>
          </a:prstGeom>
          <a:noFill/>
        </p:spPr>
        <p:txBody>
          <a:bodyPr wrap="none" lIns="45720" rIns="45720" tIns="27432" bIns="27432">
            <a:spAutoFit/>
          </a:bodyPr>
          <a:lstStyle/>
          <a:p>
            <a:pPr algn="l">
              <a:defRPr sz="1600" b="0" i="1">
                <a:solidFill>
                  <a:srgbClr val="5A3C23"/>
                </a:solidFill>
                <a:latin typeface="Aptos"/>
              </a:defRPr>
            </a:pPr>
            <a:r>
              <a:t>What this lesson should form in the hearts and habits of learners</a:t>
            </a:r>
          </a:p>
        </p:txBody>
      </p:sp>
      <p:sp>
        <p:nvSpPr>
          <p:cNvPr id="8" name="Oval 7"/>
          <p:cNvSpPr/>
          <p:nvPr/>
        </p:nvSpPr>
        <p:spPr>
          <a:xfrm>
            <a:off x="2514600" y="2011680"/>
            <a:ext cx="914400" cy="914400"/>
          </a:xfrm>
          <a:prstGeom prst="ellipse">
            <a:avLst/>
          </a:prstGeom>
          <a:solidFill>
            <a:srgbClr val="09273D"/>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807208" y="2221992"/>
            <a:ext cx="320040" cy="228600"/>
          </a:xfrm>
          <a:prstGeom prst="rect">
            <a:avLst/>
          </a:prstGeom>
          <a:noFill/>
        </p:spPr>
        <p:txBody>
          <a:bodyPr wrap="none" lIns="45720" rIns="45720" tIns="27432" bIns="27432">
            <a:spAutoFit/>
          </a:bodyPr>
          <a:lstStyle/>
          <a:p>
            <a:pPr algn="ctr">
              <a:defRPr sz="1800" b="1" i="0">
                <a:solidFill>
                  <a:srgbClr val="DEB86D"/>
                </a:solidFill>
                <a:latin typeface="Georgia"/>
              </a:defRPr>
            </a:pPr>
            <a:r>
              <a:t>1</a:t>
            </a:r>
          </a:p>
        </p:txBody>
      </p:sp>
      <p:sp>
        <p:nvSpPr>
          <p:cNvPr id="10" name="TextBox 9"/>
          <p:cNvSpPr txBox="1"/>
          <p:nvPr/>
        </p:nvSpPr>
        <p:spPr>
          <a:xfrm>
            <a:off x="1051560" y="3154680"/>
            <a:ext cx="3657600" cy="411480"/>
          </a:xfrm>
          <a:prstGeom prst="rect">
            <a:avLst/>
          </a:prstGeom>
          <a:noFill/>
        </p:spPr>
        <p:txBody>
          <a:bodyPr wrap="none" lIns="45720" rIns="45720" tIns="27432" bIns="27432">
            <a:spAutoFit/>
          </a:bodyPr>
          <a:lstStyle/>
          <a:p>
            <a:pPr algn="ctr">
              <a:defRPr sz="2400" b="1" i="0">
                <a:solidFill>
                  <a:srgbClr val="09273D"/>
                </a:solidFill>
                <a:latin typeface="Georgia"/>
              </a:defRPr>
            </a:pPr>
            <a:r>
              <a:t>Understand</a:t>
            </a:r>
          </a:p>
        </p:txBody>
      </p:sp>
      <p:sp>
        <p:nvSpPr>
          <p:cNvPr id="11" name="TextBox 10"/>
          <p:cNvSpPr txBox="1"/>
          <p:nvPr/>
        </p:nvSpPr>
        <p:spPr>
          <a:xfrm>
            <a:off x="1051560" y="3703320"/>
            <a:ext cx="3657600" cy="960120"/>
          </a:xfrm>
          <a:prstGeom prst="rect">
            <a:avLst/>
          </a:prstGeom>
          <a:noFill/>
        </p:spPr>
        <p:txBody>
          <a:bodyPr wrap="none" lIns="45720" rIns="45720" tIns="27432" bIns="27432">
            <a:spAutoFit/>
          </a:bodyPr>
          <a:lstStyle/>
          <a:p>
            <a:pPr algn="ctr">
              <a:defRPr sz="1700" b="0" i="0">
                <a:solidFill>
                  <a:srgbClr val="2A2A2A"/>
                </a:solidFill>
                <a:latin typeface="Aptos"/>
              </a:defRPr>
            </a:pPr>
            <a:r>
              <a:t>the biblical prayer for righteous guidance in Psalm 5:8 and the assurance of Psalm 4:8.</a:t>
            </a:r>
          </a:p>
        </p:txBody>
      </p:sp>
      <p:sp>
        <p:nvSpPr>
          <p:cNvPr id="12" name="Oval 11"/>
          <p:cNvSpPr/>
          <p:nvPr/>
        </p:nvSpPr>
        <p:spPr>
          <a:xfrm>
            <a:off x="6949440" y="2011680"/>
            <a:ext cx="914400" cy="914400"/>
          </a:xfrm>
          <a:prstGeom prst="ellipse">
            <a:avLst/>
          </a:prstGeom>
          <a:solidFill>
            <a:srgbClr val="09273D"/>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242048" y="2221992"/>
            <a:ext cx="320040" cy="228600"/>
          </a:xfrm>
          <a:prstGeom prst="rect">
            <a:avLst/>
          </a:prstGeom>
          <a:noFill/>
        </p:spPr>
        <p:txBody>
          <a:bodyPr wrap="none" lIns="45720" rIns="45720" tIns="27432" bIns="27432">
            <a:spAutoFit/>
          </a:bodyPr>
          <a:lstStyle/>
          <a:p>
            <a:pPr algn="ctr">
              <a:defRPr sz="1800" b="1" i="0">
                <a:solidFill>
                  <a:srgbClr val="DEB86D"/>
                </a:solidFill>
                <a:latin typeface="Georgia"/>
              </a:defRPr>
            </a:pPr>
            <a:r>
              <a:t>2</a:t>
            </a:r>
          </a:p>
        </p:txBody>
      </p:sp>
      <p:sp>
        <p:nvSpPr>
          <p:cNvPr id="14" name="TextBox 13"/>
          <p:cNvSpPr txBox="1"/>
          <p:nvPr/>
        </p:nvSpPr>
        <p:spPr>
          <a:xfrm>
            <a:off x="5486400" y="3154680"/>
            <a:ext cx="3657600" cy="411480"/>
          </a:xfrm>
          <a:prstGeom prst="rect">
            <a:avLst/>
          </a:prstGeom>
          <a:noFill/>
        </p:spPr>
        <p:txBody>
          <a:bodyPr wrap="none" lIns="45720" rIns="45720" tIns="27432" bIns="27432">
            <a:spAutoFit/>
          </a:bodyPr>
          <a:lstStyle/>
          <a:p>
            <a:pPr algn="ctr">
              <a:defRPr sz="2400" b="1" i="0">
                <a:solidFill>
                  <a:srgbClr val="09273D"/>
                </a:solidFill>
                <a:latin typeface="Georgia"/>
              </a:defRPr>
            </a:pPr>
            <a:r>
              <a:t>Feel</a:t>
            </a:r>
          </a:p>
        </p:txBody>
      </p:sp>
      <p:sp>
        <p:nvSpPr>
          <p:cNvPr id="15" name="TextBox 14"/>
          <p:cNvSpPr txBox="1"/>
          <p:nvPr/>
        </p:nvSpPr>
        <p:spPr>
          <a:xfrm>
            <a:off x="5486400" y="3703320"/>
            <a:ext cx="3657600" cy="960120"/>
          </a:xfrm>
          <a:prstGeom prst="rect">
            <a:avLst/>
          </a:prstGeom>
          <a:noFill/>
        </p:spPr>
        <p:txBody>
          <a:bodyPr wrap="none" lIns="45720" rIns="45720" tIns="27432" bIns="27432">
            <a:spAutoFit/>
          </a:bodyPr>
          <a:lstStyle/>
          <a:p>
            <a:pPr algn="ctr">
              <a:defRPr sz="1700" b="0" i="0">
                <a:solidFill>
                  <a:srgbClr val="2A2A2A"/>
                </a:solidFill>
                <a:latin typeface="Aptos"/>
              </a:defRPr>
            </a:pPr>
            <a:r>
              <a:t>the peace of depending on the Lord rather than self-direction.</a:t>
            </a:r>
          </a:p>
        </p:txBody>
      </p:sp>
      <p:sp>
        <p:nvSpPr>
          <p:cNvPr id="16" name="Oval 15"/>
          <p:cNvSpPr/>
          <p:nvPr/>
        </p:nvSpPr>
        <p:spPr>
          <a:xfrm>
            <a:off x="11384280" y="2011680"/>
            <a:ext cx="914400" cy="914400"/>
          </a:xfrm>
          <a:prstGeom prst="ellipse">
            <a:avLst/>
          </a:prstGeom>
          <a:solidFill>
            <a:srgbClr val="09273D"/>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11676888" y="2221992"/>
            <a:ext cx="320040" cy="228600"/>
          </a:xfrm>
          <a:prstGeom prst="rect">
            <a:avLst/>
          </a:prstGeom>
          <a:noFill/>
        </p:spPr>
        <p:txBody>
          <a:bodyPr wrap="none" lIns="45720" rIns="45720" tIns="27432" bIns="27432">
            <a:spAutoFit/>
          </a:bodyPr>
          <a:lstStyle/>
          <a:p>
            <a:pPr algn="ctr">
              <a:defRPr sz="1800" b="1" i="0">
                <a:solidFill>
                  <a:srgbClr val="DEB86D"/>
                </a:solidFill>
                <a:latin typeface="Georgia"/>
              </a:defRPr>
            </a:pPr>
            <a:r>
              <a:t>3</a:t>
            </a:r>
          </a:p>
        </p:txBody>
      </p:sp>
      <p:sp>
        <p:nvSpPr>
          <p:cNvPr id="18" name="TextBox 17"/>
          <p:cNvSpPr txBox="1"/>
          <p:nvPr/>
        </p:nvSpPr>
        <p:spPr>
          <a:xfrm>
            <a:off x="9921240" y="3154680"/>
            <a:ext cx="3657600" cy="411480"/>
          </a:xfrm>
          <a:prstGeom prst="rect">
            <a:avLst/>
          </a:prstGeom>
          <a:noFill/>
        </p:spPr>
        <p:txBody>
          <a:bodyPr wrap="none" lIns="45720" rIns="45720" tIns="27432" bIns="27432">
            <a:spAutoFit/>
          </a:bodyPr>
          <a:lstStyle/>
          <a:p>
            <a:pPr algn="ctr">
              <a:defRPr sz="2400" b="1" i="0">
                <a:solidFill>
                  <a:srgbClr val="09273D"/>
                </a:solidFill>
                <a:latin typeface="Georgia"/>
              </a:defRPr>
            </a:pPr>
            <a:r>
              <a:t>Practice</a:t>
            </a:r>
          </a:p>
        </p:txBody>
      </p:sp>
      <p:sp>
        <p:nvSpPr>
          <p:cNvPr id="19" name="TextBox 18"/>
          <p:cNvSpPr txBox="1"/>
          <p:nvPr/>
        </p:nvSpPr>
        <p:spPr>
          <a:xfrm>
            <a:off x="9921240" y="3703320"/>
            <a:ext cx="3657600" cy="960120"/>
          </a:xfrm>
          <a:prstGeom prst="rect">
            <a:avLst/>
          </a:prstGeom>
          <a:noFill/>
        </p:spPr>
        <p:txBody>
          <a:bodyPr wrap="none" lIns="45720" rIns="45720" tIns="27432" bIns="27432">
            <a:spAutoFit/>
          </a:bodyPr>
          <a:lstStyle/>
          <a:p>
            <a:pPr algn="ctr">
              <a:defRPr sz="1700" b="0" i="0">
                <a:solidFill>
                  <a:srgbClr val="2A2A2A"/>
                </a:solidFill>
                <a:latin typeface="Aptos"/>
              </a:defRPr>
            </a:pPr>
            <a:r>
              <a:t>prayerful discernment through Scripture, obedience, and worship.</a:t>
            </a:r>
          </a:p>
        </p:txBody>
      </p:sp>
      <p:sp>
        <p:nvSpPr>
          <p:cNvPr id="20" name="TextBox 19"/>
          <p:cNvSpPr txBox="1"/>
          <p:nvPr/>
        </p:nvSpPr>
        <p:spPr>
          <a:xfrm>
            <a:off x="502920" y="7882127"/>
            <a:ext cx="6583680" cy="228600"/>
          </a:xfrm>
          <a:prstGeom prst="rect">
            <a:avLst/>
          </a:prstGeom>
          <a:noFill/>
        </p:spPr>
        <p:txBody>
          <a:bodyPr wrap="none" lIns="45720" rIns="45720" tIns="27432" bIns="27432">
            <a:spAutoFit/>
          </a:bodyPr>
          <a:lstStyle/>
          <a:p>
            <a:pPr algn="l">
              <a:defRPr sz="850" b="0" i="0">
                <a:solidFill>
                  <a:srgbClr val="505050"/>
                </a:solidFill>
                <a:latin typeface="Aptos"/>
              </a:defRPr>
            </a:pPr>
            <a:r>
              <a:t>Prepared for teaching and small group use - hymninfo.com</a:t>
            </a:r>
          </a:p>
        </p:txBody>
      </p:sp>
      <p:sp>
        <p:nvSpPr>
          <p:cNvPr id="21" name="TextBox 20"/>
          <p:cNvSpPr txBox="1"/>
          <p:nvPr/>
        </p:nvSpPr>
        <p:spPr>
          <a:xfrm>
            <a:off x="7863840" y="7790688"/>
            <a:ext cx="6263640" cy="384048"/>
          </a:xfrm>
          <a:prstGeom prst="rect">
            <a:avLst/>
          </a:prstGeom>
          <a:noFill/>
        </p:spPr>
        <p:txBody>
          <a:bodyPr wrap="none" lIns="45720" rIns="45720" tIns="27432" bIns="27432">
            <a:spAutoFit/>
          </a:bodyPr>
          <a:lstStyle/>
          <a:p>
            <a:pPr algn="r">
              <a:defRPr sz="700" b="0" i="0">
                <a:solidFill>
                  <a:srgbClr val="505050"/>
                </a:solidFill>
                <a:latin typeface="Aptos"/>
              </a:defRPr>
            </a:pPr>
            <a:r>
              <a:t>© HymnInfo.com. Free for personal, church, classroom, and small-group teaching use. Please do not sell, repost, or redistribute as downloadable files without permission.</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3.jpg"/>
          <p:cNvPicPr>
            <a:picLocks noChangeAspect="1"/>
          </p:cNvPicPr>
          <p:nvPr/>
        </p:nvPicPr>
        <p:blipFill>
          <a:blip r:embed="rId2"/>
          <a:stretch>
            <a:fillRect/>
          </a:stretch>
        </p:blipFill>
        <p:spPr>
          <a:xfrm>
            <a:off x="0" y="0"/>
            <a:ext cx="14630400" cy="8229600"/>
          </a:xfrm>
          <a:prstGeom prst="rect">
            <a:avLst/>
          </a:prstGeom>
        </p:spPr>
      </p:pic>
      <p:sp>
        <p:nvSpPr>
          <p:cNvPr id="4" name="Rounded Rectangle 3"/>
          <p:cNvSpPr/>
          <p:nvPr/>
        </p:nvSpPr>
        <p:spPr>
          <a:xfrm>
            <a:off x="914400" y="822960"/>
            <a:ext cx="6492240" cy="6172200"/>
          </a:xfrm>
          <a:prstGeom prst="roundRect">
            <a:avLst/>
          </a:prstGeom>
          <a:solidFill>
            <a:srgbClr val="072336"/>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188720" y="1097280"/>
            <a:ext cx="5852160" cy="502920"/>
          </a:xfrm>
          <a:prstGeom prst="rect">
            <a:avLst/>
          </a:prstGeom>
          <a:noFill/>
        </p:spPr>
        <p:txBody>
          <a:bodyPr wrap="none" lIns="45720" rIns="45720" tIns="27432" bIns="27432">
            <a:spAutoFit/>
          </a:bodyPr>
          <a:lstStyle/>
          <a:p>
            <a:pPr algn="l">
              <a:defRPr sz="3400" b="1" i="0">
                <a:solidFill>
                  <a:srgbClr val="FFFFFF"/>
                </a:solidFill>
                <a:latin typeface="Georgia"/>
              </a:defRPr>
            </a:pPr>
            <a:r>
              <a:t>Closing Summary</a:t>
            </a:r>
          </a:p>
        </p:txBody>
      </p:sp>
      <p:sp>
        <p:nvSpPr>
          <p:cNvPr id="6" name="TextBox 5"/>
          <p:cNvSpPr txBox="1"/>
          <p:nvPr/>
        </p:nvSpPr>
        <p:spPr>
          <a:xfrm>
            <a:off x="1188720" y="1965960"/>
            <a:ext cx="5577840" cy="2011680"/>
          </a:xfrm>
          <a:prstGeom prst="rect">
            <a:avLst/>
          </a:prstGeom>
          <a:noFill/>
        </p:spPr>
        <p:txBody>
          <a:bodyPr wrap="square" tIns="27432" bIns="27432">
            <a:spAutoFit/>
          </a:bodyPr>
          <a:lstStyle/>
          <a:p>
            <a:pPr>
              <a:spcAft>
                <a:spcPts val="700"/>
              </a:spcAft>
              <a:defRPr sz="2000">
                <a:solidFill>
                  <a:srgbClr val="FFFFFF"/>
                </a:solidFill>
                <a:latin typeface="Aptos"/>
              </a:defRPr>
            </a:pPr>
            <a:r>
              <a:t>This hymn teaches the church to ask the Lord for a righteous path.</a:t>
            </a:r>
          </a:p>
          <a:p>
            <a:pPr>
              <a:spcAft>
                <a:spcPts val="700"/>
              </a:spcAft>
              <a:defRPr sz="2000">
                <a:solidFill>
                  <a:srgbClr val="FFFFFF"/>
                </a:solidFill>
                <a:latin typeface="Aptos"/>
              </a:defRPr>
            </a:pPr>
            <a:r>
              <a:t>It joins guidance with trust, prayer with rest, and obedience with peace.</a:t>
            </a:r>
          </a:p>
          <a:p>
            <a:pPr>
              <a:spcAft>
                <a:spcPts val="700"/>
              </a:spcAft>
              <a:defRPr sz="2000">
                <a:solidFill>
                  <a:srgbClr val="FFFFFF"/>
                </a:solidFill>
                <a:latin typeface="Aptos"/>
              </a:defRPr>
            </a:pPr>
            <a:r>
              <a:t>Its usefulness lies in reverent simplicity: God leads; God keeps.</a:t>
            </a:r>
          </a:p>
        </p:txBody>
      </p:sp>
      <p:sp>
        <p:nvSpPr>
          <p:cNvPr id="7" name="TextBox 6"/>
          <p:cNvSpPr txBox="1"/>
          <p:nvPr/>
        </p:nvSpPr>
        <p:spPr>
          <a:xfrm>
            <a:off x="1188720" y="5074920"/>
            <a:ext cx="5486400" cy="868680"/>
          </a:xfrm>
          <a:prstGeom prst="rect">
            <a:avLst/>
          </a:prstGeom>
          <a:noFill/>
        </p:spPr>
        <p:txBody>
          <a:bodyPr wrap="none" lIns="45720" rIns="45720" tIns="27432" bIns="27432">
            <a:spAutoFit/>
          </a:bodyPr>
          <a:lstStyle/>
          <a:p>
            <a:pPr algn="l">
              <a:defRPr sz="1900" b="0" i="1">
                <a:solidFill>
                  <a:srgbClr val="DEB86D"/>
                </a:solidFill>
                <a:latin typeface="Georgia"/>
              </a:defRPr>
            </a:pPr>
            <a:r>
              <a:t>Pastoral closing: We do not need to see every step when the Lord makes the path straight before us.</a:t>
            </a:r>
          </a:p>
        </p:txBody>
      </p:sp>
      <p:sp>
        <p:nvSpPr>
          <p:cNvPr id="8" name="TextBox 7"/>
          <p:cNvSpPr txBox="1"/>
          <p:nvPr/>
        </p:nvSpPr>
        <p:spPr>
          <a:xfrm>
            <a:off x="502920" y="7882127"/>
            <a:ext cx="6583680" cy="228600"/>
          </a:xfrm>
          <a:prstGeom prst="rect">
            <a:avLst/>
          </a:prstGeom>
          <a:noFill/>
        </p:spPr>
        <p:txBody>
          <a:bodyPr wrap="none" lIns="45720" rIns="45720" tIns="27432" bIns="27432">
            <a:spAutoFit/>
          </a:bodyPr>
          <a:lstStyle/>
          <a:p>
            <a:pPr algn="l">
              <a:defRPr sz="850" b="0" i="0">
                <a:solidFill>
                  <a:srgbClr val="FFFFFF"/>
                </a:solidFill>
                <a:latin typeface="Aptos"/>
              </a:defRPr>
            </a:pPr>
            <a:r>
              <a:t>Prepared for teaching and small group use - hymninfo.com</a:t>
            </a:r>
          </a:p>
        </p:txBody>
      </p:sp>
      <p:sp>
        <p:nvSpPr>
          <p:cNvPr id="9" name="TextBox 8"/>
          <p:cNvSpPr txBox="1"/>
          <p:nvPr/>
        </p:nvSpPr>
        <p:spPr>
          <a:xfrm>
            <a:off x="7863840" y="7790688"/>
            <a:ext cx="6263640" cy="384048"/>
          </a:xfrm>
          <a:prstGeom prst="rect">
            <a:avLst/>
          </a:prstGeom>
          <a:noFill/>
        </p:spPr>
        <p:txBody>
          <a:bodyPr wrap="none" lIns="45720" rIns="45720" tIns="27432" bIns="27432">
            <a:spAutoFit/>
          </a:bodyPr>
          <a:lstStyle/>
          <a:p>
            <a:pPr algn="r">
              <a:defRPr sz="700" b="0" i="0">
                <a:solidFill>
                  <a:srgbClr val="FFFFFF"/>
                </a:solidFill>
                <a:latin typeface="Aptos"/>
              </a:defRPr>
            </a:pPr>
            <a:r>
              <a:t>© HymnInfo.com. Free for personal, church, classroom, and small-group teaching use. Please do not sell, repost, or redistribute as downloadable files without permission.</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6.jpg"/>
          <p:cNvPicPr>
            <a:picLocks noChangeAspect="1"/>
          </p:cNvPicPr>
          <p:nvPr/>
        </p:nvPicPr>
        <p:blipFill>
          <a:blip r:embed="rId2"/>
          <a:stretch>
            <a:fillRect/>
          </a:stretch>
        </p:blipFill>
        <p:spPr>
          <a:xfrm>
            <a:off x="0" y="0"/>
            <a:ext cx="14630400" cy="8229600"/>
          </a:xfrm>
          <a:prstGeom prst="rect">
            <a:avLst/>
          </a:prstGeom>
        </p:spPr>
      </p:pic>
      <p:sp>
        <p:nvSpPr>
          <p:cNvPr id="4" name="Rounded Rectangle 3"/>
          <p:cNvSpPr/>
          <p:nvPr/>
        </p:nvSpPr>
        <p:spPr>
          <a:xfrm>
            <a:off x="2743200" y="960120"/>
            <a:ext cx="9144000" cy="5943600"/>
          </a:xfrm>
          <a:prstGeom prst="roundRect">
            <a:avLst/>
          </a:prstGeom>
          <a:solidFill>
            <a:srgbClr val="FAF6EE"/>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3154680" y="1325880"/>
            <a:ext cx="8229600" cy="502920"/>
          </a:xfrm>
          <a:prstGeom prst="rect">
            <a:avLst/>
          </a:prstGeom>
          <a:noFill/>
        </p:spPr>
        <p:txBody>
          <a:bodyPr wrap="none" lIns="45720" rIns="45720" tIns="27432" bIns="27432">
            <a:spAutoFit/>
          </a:bodyPr>
          <a:lstStyle/>
          <a:p>
            <a:pPr algn="ctr">
              <a:defRPr sz="3400" b="1" i="0">
                <a:solidFill>
                  <a:srgbClr val="09273D"/>
                </a:solidFill>
                <a:latin typeface="Georgia"/>
              </a:defRPr>
            </a:pPr>
            <a:r>
              <a:t>Closing Prayer</a:t>
            </a:r>
          </a:p>
        </p:txBody>
      </p:sp>
      <p:sp>
        <p:nvSpPr>
          <p:cNvPr id="6" name="TextBox 5"/>
          <p:cNvSpPr txBox="1"/>
          <p:nvPr/>
        </p:nvSpPr>
        <p:spPr>
          <a:xfrm>
            <a:off x="3429000" y="2148840"/>
            <a:ext cx="7772400" cy="1965960"/>
          </a:xfrm>
          <a:prstGeom prst="rect">
            <a:avLst/>
          </a:prstGeom>
          <a:noFill/>
        </p:spPr>
        <p:txBody>
          <a:bodyPr wrap="none" lIns="45720" rIns="45720" tIns="27432" bIns="27432">
            <a:spAutoFit/>
          </a:bodyPr>
          <a:lstStyle/>
          <a:p>
            <a:pPr algn="ctr">
              <a:defRPr sz="2200" b="0" i="1">
                <a:solidFill>
                  <a:srgbClr val="2A2A2A"/>
                </a:solidFill>
                <a:latin typeface="Georgia"/>
              </a:defRPr>
            </a:pPr>
            <a:r>
              <a:t>Lord, lead us in your righteousness. Make your way straight before us. Give us the courage to obey, the humility to listen, and the peace to rest in your care. Keep our worship, our decisions, and our daily walk close to your will. Amen.</a:t>
            </a:r>
          </a:p>
        </p:txBody>
      </p:sp>
      <p:sp>
        <p:nvSpPr>
          <p:cNvPr id="7" name="TextBox 6"/>
          <p:cNvSpPr txBox="1"/>
          <p:nvPr/>
        </p:nvSpPr>
        <p:spPr>
          <a:xfrm>
            <a:off x="3474720" y="5120640"/>
            <a:ext cx="7680960" cy="548640"/>
          </a:xfrm>
          <a:prstGeom prst="rect">
            <a:avLst/>
          </a:prstGeom>
          <a:noFill/>
        </p:spPr>
        <p:txBody>
          <a:bodyPr wrap="none" lIns="45720" rIns="45720" tIns="27432" bIns="27432">
            <a:spAutoFit/>
          </a:bodyPr>
          <a:lstStyle/>
          <a:p>
            <a:pPr algn="ctr">
              <a:defRPr sz="1000" b="0" i="0">
                <a:solidFill>
                  <a:srgbClr val="464646"/>
                </a:solidFill>
                <a:latin typeface="Aptos"/>
              </a:defRPr>
            </a:pPr>
            <a:r>
              <a:t>© HymnInfo.com. Free for personal, church, classroom, and small-group teaching use. Please do not sell, repost, or redistribute as downloadable files without permission.</a:t>
            </a:r>
          </a:p>
        </p:txBody>
      </p:sp>
      <p:sp>
        <p:nvSpPr>
          <p:cNvPr id="8" name="TextBox 7"/>
          <p:cNvSpPr txBox="1"/>
          <p:nvPr/>
        </p:nvSpPr>
        <p:spPr>
          <a:xfrm>
            <a:off x="502920" y="7882127"/>
            <a:ext cx="6583680" cy="228600"/>
          </a:xfrm>
          <a:prstGeom prst="rect">
            <a:avLst/>
          </a:prstGeom>
          <a:noFill/>
        </p:spPr>
        <p:txBody>
          <a:bodyPr wrap="none" lIns="45720" rIns="45720" tIns="27432" bIns="27432">
            <a:spAutoFit/>
          </a:bodyPr>
          <a:lstStyle/>
          <a:p>
            <a:pPr algn="l">
              <a:defRPr sz="850" b="0" i="0">
                <a:solidFill>
                  <a:srgbClr val="505050"/>
                </a:solidFill>
                <a:latin typeface="Aptos"/>
              </a:defRPr>
            </a:pPr>
            <a:r>
              <a:t>Prepared for teaching and small group use - hymninfo.com</a:t>
            </a:r>
          </a:p>
        </p:txBody>
      </p:sp>
      <p:sp>
        <p:nvSpPr>
          <p:cNvPr id="9" name="TextBox 8"/>
          <p:cNvSpPr txBox="1"/>
          <p:nvPr/>
        </p:nvSpPr>
        <p:spPr>
          <a:xfrm>
            <a:off x="7863840" y="7790688"/>
            <a:ext cx="6263640" cy="384048"/>
          </a:xfrm>
          <a:prstGeom prst="rect">
            <a:avLst/>
          </a:prstGeom>
          <a:noFill/>
        </p:spPr>
        <p:txBody>
          <a:bodyPr wrap="none" lIns="45720" rIns="45720" tIns="27432" bIns="27432">
            <a:spAutoFit/>
          </a:bodyPr>
          <a:lstStyle/>
          <a:p>
            <a:pPr algn="r">
              <a:defRPr sz="700" b="0" i="0">
                <a:solidFill>
                  <a:srgbClr val="505050"/>
                </a:solidFill>
                <a:latin typeface="Aptos"/>
              </a:defRPr>
            </a:pPr>
            <a:r>
              <a:t>© HymnInfo.com. Free for personal, church, classroom, and small-group teaching use. Please do not sell, repost, or redistribute as downloadable files without permission.</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4.jpg"/>
          <p:cNvPicPr>
            <a:picLocks noChangeAspect="1"/>
          </p:cNvPicPr>
          <p:nvPr/>
        </p:nvPicPr>
        <p:blipFill>
          <a:blip r:embed="rId2"/>
          <a:stretch>
            <a:fillRect/>
          </a:stretch>
        </p:blipFill>
        <p:spPr>
          <a:xfrm>
            <a:off x="0" y="0"/>
            <a:ext cx="14630400" cy="8229600"/>
          </a:xfrm>
          <a:prstGeom prst="rect">
            <a:avLst/>
          </a:prstGeom>
        </p:spPr>
      </p:pic>
      <p:sp>
        <p:nvSpPr>
          <p:cNvPr id="4" name="Rounded Rectangle 3"/>
          <p:cNvSpPr/>
          <p:nvPr/>
        </p:nvSpPr>
        <p:spPr>
          <a:xfrm>
            <a:off x="548640" y="502920"/>
            <a:ext cx="13533120" cy="7086600"/>
          </a:xfrm>
          <a:prstGeom prst="roundRect">
            <a:avLst/>
          </a:prstGeom>
          <a:solidFill>
            <a:srgbClr val="FAF5EB"/>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31520" y="320040"/>
            <a:ext cx="13167360" cy="502920"/>
          </a:xfrm>
          <a:prstGeom prst="rect">
            <a:avLst/>
          </a:prstGeom>
          <a:noFill/>
        </p:spPr>
        <p:txBody>
          <a:bodyPr wrap="none" lIns="45720" rIns="45720" tIns="27432" bIns="27432">
            <a:spAutoFit/>
          </a:bodyPr>
          <a:lstStyle/>
          <a:p>
            <a:pPr algn="l">
              <a:defRPr sz="3300" b="1" i="0">
                <a:solidFill>
                  <a:srgbClr val="09273D"/>
                </a:solidFill>
                <a:latin typeface="Georgia"/>
              </a:defRPr>
            </a:pPr>
            <a:r>
              <a:t>Hymn Identity</a:t>
            </a:r>
          </a:p>
        </p:txBody>
      </p:sp>
      <p:sp>
        <p:nvSpPr>
          <p:cNvPr id="6" name="Rectangle 5"/>
          <p:cNvSpPr/>
          <p:nvPr/>
        </p:nvSpPr>
        <p:spPr>
          <a:xfrm>
            <a:off x="749808" y="941832"/>
            <a:ext cx="2286000" cy="32004"/>
          </a:xfrm>
          <a:prstGeom prst="rect">
            <a:avLst/>
          </a:prstGeom>
          <a:solidFill>
            <a:srgbClr val="C6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49808" y="1069848"/>
            <a:ext cx="12344400" cy="365760"/>
          </a:xfrm>
          <a:prstGeom prst="rect">
            <a:avLst/>
          </a:prstGeom>
          <a:noFill/>
        </p:spPr>
        <p:txBody>
          <a:bodyPr wrap="none" lIns="45720" rIns="45720" tIns="27432" bIns="27432">
            <a:spAutoFit/>
          </a:bodyPr>
          <a:lstStyle/>
          <a:p>
            <a:pPr algn="l">
              <a:defRPr sz="1600" b="0" i="1">
                <a:solidFill>
                  <a:srgbClr val="5A3C23"/>
                </a:solidFill>
                <a:latin typeface="Aptos"/>
              </a:defRPr>
            </a:pPr>
            <a:r>
              <a:t>A short biblical prayer from a larger choral anthem</a:t>
            </a:r>
          </a:p>
        </p:txBody>
      </p:sp>
      <p:sp>
        <p:nvSpPr>
          <p:cNvPr id="8" name="TextBox 7"/>
          <p:cNvSpPr txBox="1"/>
          <p:nvPr/>
        </p:nvSpPr>
        <p:spPr>
          <a:xfrm>
            <a:off x="914400" y="1737360"/>
            <a:ext cx="1508760" cy="274320"/>
          </a:xfrm>
          <a:prstGeom prst="rect">
            <a:avLst/>
          </a:prstGeom>
          <a:noFill/>
        </p:spPr>
        <p:txBody>
          <a:bodyPr wrap="none" lIns="45720" rIns="45720" tIns="27432" bIns="27432">
            <a:spAutoFit/>
          </a:bodyPr>
          <a:lstStyle/>
          <a:p>
            <a:pPr algn="l">
              <a:defRPr sz="1300" b="1" i="0">
                <a:solidFill>
                  <a:srgbClr val="C6933E"/>
                </a:solidFill>
                <a:latin typeface="Aptos"/>
              </a:defRPr>
            </a:pPr>
            <a:r>
              <a:t>Title</a:t>
            </a:r>
          </a:p>
        </p:txBody>
      </p:sp>
      <p:sp>
        <p:nvSpPr>
          <p:cNvPr id="9" name="TextBox 8"/>
          <p:cNvSpPr txBox="1"/>
          <p:nvPr/>
        </p:nvSpPr>
        <p:spPr>
          <a:xfrm>
            <a:off x="2743200" y="1737360"/>
            <a:ext cx="4389120" cy="320040"/>
          </a:xfrm>
          <a:prstGeom prst="rect">
            <a:avLst/>
          </a:prstGeom>
          <a:noFill/>
        </p:spPr>
        <p:txBody>
          <a:bodyPr wrap="none" lIns="45720" rIns="45720" tIns="27432" bIns="27432">
            <a:spAutoFit/>
          </a:bodyPr>
          <a:lstStyle/>
          <a:p>
            <a:pPr algn="l">
              <a:defRPr sz="1600" b="0" i="0">
                <a:solidFill>
                  <a:srgbClr val="09273D"/>
                </a:solidFill>
                <a:latin typeface="Aptos"/>
              </a:defRPr>
            </a:pPr>
            <a:r>
              <a:t>Lead Me, Lord</a:t>
            </a:r>
          </a:p>
        </p:txBody>
      </p:sp>
      <p:sp>
        <p:nvSpPr>
          <p:cNvPr id="10" name="TextBox 9"/>
          <p:cNvSpPr txBox="1"/>
          <p:nvPr/>
        </p:nvSpPr>
        <p:spPr>
          <a:xfrm>
            <a:off x="914400" y="2514600"/>
            <a:ext cx="1508760" cy="274320"/>
          </a:xfrm>
          <a:prstGeom prst="rect">
            <a:avLst/>
          </a:prstGeom>
          <a:noFill/>
        </p:spPr>
        <p:txBody>
          <a:bodyPr wrap="none" lIns="45720" rIns="45720" tIns="27432" bIns="27432">
            <a:spAutoFit/>
          </a:bodyPr>
          <a:lstStyle/>
          <a:p>
            <a:pPr algn="l">
              <a:defRPr sz="1300" b="1" i="0">
                <a:solidFill>
                  <a:srgbClr val="C6933E"/>
                </a:solidFill>
                <a:latin typeface="Aptos"/>
              </a:defRPr>
            </a:pPr>
            <a:r>
              <a:t>First line</a:t>
            </a:r>
          </a:p>
        </p:txBody>
      </p:sp>
      <p:sp>
        <p:nvSpPr>
          <p:cNvPr id="11" name="TextBox 10"/>
          <p:cNvSpPr txBox="1"/>
          <p:nvPr/>
        </p:nvSpPr>
        <p:spPr>
          <a:xfrm>
            <a:off x="2743200" y="2514600"/>
            <a:ext cx="4389120" cy="320040"/>
          </a:xfrm>
          <a:prstGeom prst="rect">
            <a:avLst/>
          </a:prstGeom>
          <a:noFill/>
        </p:spPr>
        <p:txBody>
          <a:bodyPr wrap="none" lIns="45720" rIns="45720" tIns="27432" bIns="27432">
            <a:spAutoFit/>
          </a:bodyPr>
          <a:lstStyle/>
          <a:p>
            <a:pPr algn="l">
              <a:defRPr sz="1600" b="0" i="0">
                <a:solidFill>
                  <a:srgbClr val="09273D"/>
                </a:solidFill>
                <a:latin typeface="Aptos"/>
              </a:defRPr>
            </a:pPr>
            <a:r>
              <a:t>Lead me, Lord, lead me in thy righteousness</a:t>
            </a:r>
          </a:p>
        </p:txBody>
      </p:sp>
      <p:sp>
        <p:nvSpPr>
          <p:cNvPr id="12" name="TextBox 11"/>
          <p:cNvSpPr txBox="1"/>
          <p:nvPr/>
        </p:nvSpPr>
        <p:spPr>
          <a:xfrm>
            <a:off x="914400" y="3291839"/>
            <a:ext cx="1508760" cy="274320"/>
          </a:xfrm>
          <a:prstGeom prst="rect">
            <a:avLst/>
          </a:prstGeom>
          <a:noFill/>
        </p:spPr>
        <p:txBody>
          <a:bodyPr wrap="none" lIns="45720" rIns="45720" tIns="27432" bIns="27432">
            <a:spAutoFit/>
          </a:bodyPr>
          <a:lstStyle/>
          <a:p>
            <a:pPr algn="l">
              <a:defRPr sz="1300" b="1" i="0">
                <a:solidFill>
                  <a:srgbClr val="C6933E"/>
                </a:solidFill>
                <a:latin typeface="Aptos"/>
              </a:defRPr>
            </a:pPr>
            <a:r>
              <a:t>Composer</a:t>
            </a:r>
          </a:p>
        </p:txBody>
      </p:sp>
      <p:sp>
        <p:nvSpPr>
          <p:cNvPr id="13" name="TextBox 12"/>
          <p:cNvSpPr txBox="1"/>
          <p:nvPr/>
        </p:nvSpPr>
        <p:spPr>
          <a:xfrm>
            <a:off x="2743200" y="3291839"/>
            <a:ext cx="4389120" cy="320040"/>
          </a:xfrm>
          <a:prstGeom prst="rect">
            <a:avLst/>
          </a:prstGeom>
          <a:noFill/>
        </p:spPr>
        <p:txBody>
          <a:bodyPr wrap="none" lIns="45720" rIns="45720" tIns="27432" bIns="27432">
            <a:spAutoFit/>
          </a:bodyPr>
          <a:lstStyle/>
          <a:p>
            <a:pPr algn="l">
              <a:defRPr sz="1600" b="0" i="0">
                <a:solidFill>
                  <a:srgbClr val="09273D"/>
                </a:solidFill>
                <a:latin typeface="Aptos"/>
              </a:defRPr>
            </a:pPr>
            <a:r>
              <a:t>Samuel Sebastian Wesley</a:t>
            </a:r>
          </a:p>
        </p:txBody>
      </p:sp>
      <p:sp>
        <p:nvSpPr>
          <p:cNvPr id="14" name="TextBox 13"/>
          <p:cNvSpPr txBox="1"/>
          <p:nvPr/>
        </p:nvSpPr>
        <p:spPr>
          <a:xfrm>
            <a:off x="914400" y="4069079"/>
            <a:ext cx="1508760" cy="274320"/>
          </a:xfrm>
          <a:prstGeom prst="rect">
            <a:avLst/>
          </a:prstGeom>
          <a:noFill/>
        </p:spPr>
        <p:txBody>
          <a:bodyPr wrap="none" lIns="45720" rIns="45720" tIns="27432" bIns="27432">
            <a:spAutoFit/>
          </a:bodyPr>
          <a:lstStyle/>
          <a:p>
            <a:pPr algn="l">
              <a:defRPr sz="1300" b="1" i="0">
                <a:solidFill>
                  <a:srgbClr val="C6933E"/>
                </a:solidFill>
                <a:latin typeface="Aptos"/>
              </a:defRPr>
            </a:pPr>
            <a:r>
              <a:t>Year</a:t>
            </a:r>
          </a:p>
        </p:txBody>
      </p:sp>
      <p:sp>
        <p:nvSpPr>
          <p:cNvPr id="15" name="TextBox 14"/>
          <p:cNvSpPr txBox="1"/>
          <p:nvPr/>
        </p:nvSpPr>
        <p:spPr>
          <a:xfrm>
            <a:off x="2743200" y="4069079"/>
            <a:ext cx="4389120" cy="320040"/>
          </a:xfrm>
          <a:prstGeom prst="rect">
            <a:avLst/>
          </a:prstGeom>
          <a:noFill/>
        </p:spPr>
        <p:txBody>
          <a:bodyPr wrap="none" lIns="45720" rIns="45720" tIns="27432" bIns="27432">
            <a:spAutoFit/>
          </a:bodyPr>
          <a:lstStyle/>
          <a:p>
            <a:pPr algn="l">
              <a:defRPr sz="1600" b="0" i="0">
                <a:solidFill>
                  <a:srgbClr val="09273D"/>
                </a:solidFill>
                <a:latin typeface="Aptos"/>
              </a:defRPr>
            </a:pPr>
            <a:r>
              <a:t>1861</a:t>
            </a:r>
          </a:p>
        </p:txBody>
      </p:sp>
      <p:sp>
        <p:nvSpPr>
          <p:cNvPr id="16" name="TextBox 15"/>
          <p:cNvSpPr txBox="1"/>
          <p:nvPr/>
        </p:nvSpPr>
        <p:spPr>
          <a:xfrm>
            <a:off x="7406640" y="1737360"/>
            <a:ext cx="1508760" cy="274320"/>
          </a:xfrm>
          <a:prstGeom prst="rect">
            <a:avLst/>
          </a:prstGeom>
          <a:noFill/>
        </p:spPr>
        <p:txBody>
          <a:bodyPr wrap="none" lIns="45720" rIns="45720" tIns="27432" bIns="27432">
            <a:spAutoFit/>
          </a:bodyPr>
          <a:lstStyle/>
          <a:p>
            <a:pPr algn="l">
              <a:defRPr sz="1300" b="1" i="0">
                <a:solidFill>
                  <a:srgbClr val="C6933E"/>
                </a:solidFill>
                <a:latin typeface="Aptos"/>
              </a:defRPr>
            </a:pPr>
            <a:r>
              <a:t>Tune name</a:t>
            </a:r>
          </a:p>
        </p:txBody>
      </p:sp>
      <p:sp>
        <p:nvSpPr>
          <p:cNvPr id="17" name="TextBox 16"/>
          <p:cNvSpPr txBox="1"/>
          <p:nvPr/>
        </p:nvSpPr>
        <p:spPr>
          <a:xfrm>
            <a:off x="9235440" y="1737360"/>
            <a:ext cx="4114800" cy="384048"/>
          </a:xfrm>
          <a:prstGeom prst="rect">
            <a:avLst/>
          </a:prstGeom>
          <a:noFill/>
        </p:spPr>
        <p:txBody>
          <a:bodyPr wrap="none" lIns="45720" rIns="45720" tIns="27432" bIns="27432">
            <a:spAutoFit/>
          </a:bodyPr>
          <a:lstStyle/>
          <a:p>
            <a:pPr algn="l">
              <a:defRPr sz="1600" b="0" i="0">
                <a:solidFill>
                  <a:srgbClr val="09273D"/>
                </a:solidFill>
                <a:latin typeface="Aptos"/>
              </a:defRPr>
            </a:pPr>
            <a:r>
              <a:t>LEAD ME, LORD</a:t>
            </a:r>
          </a:p>
        </p:txBody>
      </p:sp>
      <p:sp>
        <p:nvSpPr>
          <p:cNvPr id="18" name="TextBox 17"/>
          <p:cNvSpPr txBox="1"/>
          <p:nvPr/>
        </p:nvSpPr>
        <p:spPr>
          <a:xfrm>
            <a:off x="7406640" y="2514600"/>
            <a:ext cx="1508760" cy="274320"/>
          </a:xfrm>
          <a:prstGeom prst="rect">
            <a:avLst/>
          </a:prstGeom>
          <a:noFill/>
        </p:spPr>
        <p:txBody>
          <a:bodyPr wrap="none" lIns="45720" rIns="45720" tIns="27432" bIns="27432">
            <a:spAutoFit/>
          </a:bodyPr>
          <a:lstStyle/>
          <a:p>
            <a:pPr algn="l">
              <a:defRPr sz="1300" b="1" i="0">
                <a:solidFill>
                  <a:srgbClr val="C6933E"/>
                </a:solidFill>
                <a:latin typeface="Aptos"/>
              </a:defRPr>
            </a:pPr>
            <a:r>
              <a:t>Meter</a:t>
            </a:r>
          </a:p>
        </p:txBody>
      </p:sp>
      <p:sp>
        <p:nvSpPr>
          <p:cNvPr id="19" name="TextBox 18"/>
          <p:cNvSpPr txBox="1"/>
          <p:nvPr/>
        </p:nvSpPr>
        <p:spPr>
          <a:xfrm>
            <a:off x="9235440" y="2514600"/>
            <a:ext cx="4114800" cy="384048"/>
          </a:xfrm>
          <a:prstGeom prst="rect">
            <a:avLst/>
          </a:prstGeom>
          <a:noFill/>
        </p:spPr>
        <p:txBody>
          <a:bodyPr wrap="none" lIns="45720" rIns="45720" tIns="27432" bIns="27432">
            <a:spAutoFit/>
          </a:bodyPr>
          <a:lstStyle/>
          <a:p>
            <a:pPr algn="l">
              <a:defRPr sz="1600" b="0" i="0">
                <a:solidFill>
                  <a:srgbClr val="09273D"/>
                </a:solidFill>
                <a:latin typeface="Aptos"/>
              </a:defRPr>
            </a:pPr>
            <a:r>
              <a:t>Irregular</a:t>
            </a:r>
          </a:p>
        </p:txBody>
      </p:sp>
      <p:sp>
        <p:nvSpPr>
          <p:cNvPr id="20" name="TextBox 19"/>
          <p:cNvSpPr txBox="1"/>
          <p:nvPr/>
        </p:nvSpPr>
        <p:spPr>
          <a:xfrm>
            <a:off x="7406640" y="3291839"/>
            <a:ext cx="1508760" cy="274320"/>
          </a:xfrm>
          <a:prstGeom prst="rect">
            <a:avLst/>
          </a:prstGeom>
          <a:noFill/>
        </p:spPr>
        <p:txBody>
          <a:bodyPr wrap="none" lIns="45720" rIns="45720" tIns="27432" bIns="27432">
            <a:spAutoFit/>
          </a:bodyPr>
          <a:lstStyle/>
          <a:p>
            <a:pPr algn="l">
              <a:defRPr sz="1300" b="1" i="0">
                <a:solidFill>
                  <a:srgbClr val="C6933E"/>
                </a:solidFill>
                <a:latin typeface="Aptos"/>
              </a:defRPr>
            </a:pPr>
            <a:r>
              <a:t>Primary Scriptures</a:t>
            </a:r>
          </a:p>
        </p:txBody>
      </p:sp>
      <p:sp>
        <p:nvSpPr>
          <p:cNvPr id="21" name="TextBox 20"/>
          <p:cNvSpPr txBox="1"/>
          <p:nvPr/>
        </p:nvSpPr>
        <p:spPr>
          <a:xfrm>
            <a:off x="9235440" y="3291839"/>
            <a:ext cx="4114800" cy="384048"/>
          </a:xfrm>
          <a:prstGeom prst="rect">
            <a:avLst/>
          </a:prstGeom>
          <a:noFill/>
        </p:spPr>
        <p:txBody>
          <a:bodyPr wrap="none" lIns="45720" rIns="45720" tIns="27432" bIns="27432">
            <a:spAutoFit/>
          </a:bodyPr>
          <a:lstStyle/>
          <a:p>
            <a:pPr algn="l">
              <a:defRPr sz="1600" b="0" i="0">
                <a:solidFill>
                  <a:srgbClr val="09273D"/>
                </a:solidFill>
                <a:latin typeface="Aptos"/>
              </a:defRPr>
            </a:pPr>
            <a:r>
              <a:t>Psalm 5:8; Psalm 4:8</a:t>
            </a:r>
          </a:p>
        </p:txBody>
      </p:sp>
      <p:sp>
        <p:nvSpPr>
          <p:cNvPr id="22" name="TextBox 21"/>
          <p:cNvSpPr txBox="1"/>
          <p:nvPr/>
        </p:nvSpPr>
        <p:spPr>
          <a:xfrm>
            <a:off x="7406640" y="4069079"/>
            <a:ext cx="1508760" cy="274320"/>
          </a:xfrm>
          <a:prstGeom prst="rect">
            <a:avLst/>
          </a:prstGeom>
          <a:noFill/>
        </p:spPr>
        <p:txBody>
          <a:bodyPr wrap="none" lIns="45720" rIns="45720" tIns="27432" bIns="27432">
            <a:spAutoFit/>
          </a:bodyPr>
          <a:lstStyle/>
          <a:p>
            <a:pPr algn="l">
              <a:defRPr sz="1300" b="1" i="0">
                <a:solidFill>
                  <a:srgbClr val="C6933E"/>
                </a:solidFill>
                <a:latin typeface="Aptos"/>
              </a:defRPr>
            </a:pPr>
            <a:r>
              <a:t>Original setting</a:t>
            </a:r>
          </a:p>
        </p:txBody>
      </p:sp>
      <p:sp>
        <p:nvSpPr>
          <p:cNvPr id="23" name="TextBox 22"/>
          <p:cNvSpPr txBox="1"/>
          <p:nvPr/>
        </p:nvSpPr>
        <p:spPr>
          <a:xfrm>
            <a:off x="9235440" y="4069079"/>
            <a:ext cx="4114800" cy="384048"/>
          </a:xfrm>
          <a:prstGeom prst="rect">
            <a:avLst/>
          </a:prstGeom>
          <a:noFill/>
        </p:spPr>
        <p:txBody>
          <a:bodyPr wrap="none" lIns="45720" rIns="45720" tIns="27432" bIns="27432">
            <a:spAutoFit/>
          </a:bodyPr>
          <a:lstStyle/>
          <a:p>
            <a:pPr algn="l">
              <a:defRPr sz="1600" b="0" i="0">
                <a:solidFill>
                  <a:srgbClr val="09273D"/>
                </a:solidFill>
                <a:latin typeface="Aptos"/>
              </a:defRPr>
            </a:pPr>
            <a:r>
              <a:t>Final movement of “Praise the Lord, O My Soul”</a:t>
            </a:r>
          </a:p>
        </p:txBody>
      </p:sp>
      <p:sp>
        <p:nvSpPr>
          <p:cNvPr id="24" name="TextBox 23"/>
          <p:cNvSpPr txBox="1"/>
          <p:nvPr/>
        </p:nvSpPr>
        <p:spPr>
          <a:xfrm>
            <a:off x="1097280" y="5303520"/>
            <a:ext cx="11978640" cy="914400"/>
          </a:xfrm>
          <a:prstGeom prst="rect">
            <a:avLst/>
          </a:prstGeom>
          <a:noFill/>
        </p:spPr>
        <p:txBody>
          <a:bodyPr wrap="square" tIns="27432" bIns="27432">
            <a:spAutoFit/>
          </a:bodyPr>
          <a:lstStyle/>
          <a:p>
            <a:pPr>
              <a:spcAft>
                <a:spcPts val="700"/>
              </a:spcAft>
              <a:defRPr sz="1800">
                <a:solidFill>
                  <a:srgbClr val="2A2A2A"/>
                </a:solidFill>
                <a:latin typeface="Aptos"/>
              </a:defRPr>
            </a:pPr>
            <a:r>
              <a:t>The text joins a request for righteous guidance with the promise of safety in God.</a:t>
            </a:r>
          </a:p>
          <a:p>
            <a:pPr>
              <a:spcAft>
                <a:spcPts val="700"/>
              </a:spcAft>
              <a:defRPr sz="1800">
                <a:solidFill>
                  <a:srgbClr val="2A2A2A"/>
                </a:solidFill>
                <a:latin typeface="Aptos"/>
              </a:defRPr>
            </a:pPr>
            <a:r>
              <a:t>The piece is often sung as a choral anthem, prayer response, or brief devotional hymn.</a:t>
            </a:r>
          </a:p>
        </p:txBody>
      </p:sp>
      <p:sp>
        <p:nvSpPr>
          <p:cNvPr id="25" name="TextBox 24"/>
          <p:cNvSpPr txBox="1"/>
          <p:nvPr/>
        </p:nvSpPr>
        <p:spPr>
          <a:xfrm>
            <a:off x="502920" y="7882127"/>
            <a:ext cx="6583680" cy="228600"/>
          </a:xfrm>
          <a:prstGeom prst="rect">
            <a:avLst/>
          </a:prstGeom>
          <a:noFill/>
        </p:spPr>
        <p:txBody>
          <a:bodyPr wrap="none" lIns="45720" rIns="45720" tIns="27432" bIns="27432">
            <a:spAutoFit/>
          </a:bodyPr>
          <a:lstStyle/>
          <a:p>
            <a:pPr algn="l">
              <a:defRPr sz="850" b="0" i="0">
                <a:solidFill>
                  <a:srgbClr val="505050"/>
                </a:solidFill>
                <a:latin typeface="Aptos"/>
              </a:defRPr>
            </a:pPr>
            <a:r>
              <a:t>Prepared for teaching and small group use - hymninfo.com</a:t>
            </a:r>
          </a:p>
        </p:txBody>
      </p:sp>
      <p:sp>
        <p:nvSpPr>
          <p:cNvPr id="26" name="TextBox 25"/>
          <p:cNvSpPr txBox="1"/>
          <p:nvPr/>
        </p:nvSpPr>
        <p:spPr>
          <a:xfrm>
            <a:off x="7863840" y="7790688"/>
            <a:ext cx="6263640" cy="384048"/>
          </a:xfrm>
          <a:prstGeom prst="rect">
            <a:avLst/>
          </a:prstGeom>
          <a:noFill/>
        </p:spPr>
        <p:txBody>
          <a:bodyPr wrap="none" lIns="45720" rIns="45720" tIns="27432" bIns="27432">
            <a:spAutoFit/>
          </a:bodyPr>
          <a:lstStyle/>
          <a:p>
            <a:pPr algn="r">
              <a:defRPr sz="700" b="0" i="0">
                <a:solidFill>
                  <a:srgbClr val="505050"/>
                </a:solidFill>
                <a:latin typeface="Aptos"/>
              </a:defRPr>
            </a:pPr>
            <a:r>
              <a:t>© HymnInfo.com. Free for personal, church, classroom, and small-group teaching use. Please do not sell, repost, or redistribute as downloadable files without permission.</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2.jpg"/>
          <p:cNvPicPr>
            <a:picLocks noChangeAspect="1"/>
          </p:cNvPicPr>
          <p:nvPr/>
        </p:nvPicPr>
        <p:blipFill>
          <a:blip r:embed="rId2"/>
          <a:stretch>
            <a:fillRect/>
          </a:stretch>
        </p:blipFill>
        <p:spPr>
          <a:xfrm>
            <a:off x="0" y="0"/>
            <a:ext cx="14630400" cy="8229600"/>
          </a:xfrm>
          <a:prstGeom prst="rect">
            <a:avLst/>
          </a:prstGeom>
        </p:spPr>
      </p:pic>
      <p:sp>
        <p:nvSpPr>
          <p:cNvPr id="4" name="Rounded Rectangle 3"/>
          <p:cNvSpPr/>
          <p:nvPr/>
        </p:nvSpPr>
        <p:spPr>
          <a:xfrm>
            <a:off x="777240" y="548640"/>
            <a:ext cx="13075920" cy="7040880"/>
          </a:xfrm>
          <a:prstGeom prst="roundRect">
            <a:avLst/>
          </a:prstGeom>
          <a:solidFill>
            <a:srgbClr val="FAF6EE"/>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31520" y="320040"/>
            <a:ext cx="13167360" cy="502920"/>
          </a:xfrm>
          <a:prstGeom prst="rect">
            <a:avLst/>
          </a:prstGeom>
          <a:noFill/>
        </p:spPr>
        <p:txBody>
          <a:bodyPr wrap="none" lIns="45720" rIns="45720" tIns="27432" bIns="27432">
            <a:spAutoFit/>
          </a:bodyPr>
          <a:lstStyle/>
          <a:p>
            <a:pPr algn="l">
              <a:defRPr sz="3300" b="1" i="0">
                <a:solidFill>
                  <a:srgbClr val="09273D"/>
                </a:solidFill>
                <a:latin typeface="Georgia"/>
              </a:defRPr>
            </a:pPr>
            <a:r>
              <a:t>Teaching Guide Contents</a:t>
            </a:r>
          </a:p>
        </p:txBody>
      </p:sp>
      <p:sp>
        <p:nvSpPr>
          <p:cNvPr id="6" name="Rectangle 5"/>
          <p:cNvSpPr/>
          <p:nvPr/>
        </p:nvSpPr>
        <p:spPr>
          <a:xfrm>
            <a:off x="749808" y="941832"/>
            <a:ext cx="2286000" cy="32004"/>
          </a:xfrm>
          <a:prstGeom prst="rect">
            <a:avLst/>
          </a:prstGeom>
          <a:solidFill>
            <a:srgbClr val="C6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49808" y="1069848"/>
            <a:ext cx="12344400" cy="365760"/>
          </a:xfrm>
          <a:prstGeom prst="rect">
            <a:avLst/>
          </a:prstGeom>
          <a:noFill/>
        </p:spPr>
        <p:txBody>
          <a:bodyPr wrap="none" lIns="45720" rIns="45720" tIns="27432" bIns="27432">
            <a:spAutoFit/>
          </a:bodyPr>
          <a:lstStyle/>
          <a:p>
            <a:pPr algn="l">
              <a:defRPr sz="1600" b="0" i="1">
                <a:solidFill>
                  <a:srgbClr val="5A3C23"/>
                </a:solidFill>
                <a:latin typeface="Aptos"/>
              </a:defRPr>
            </a:pPr>
            <a:r>
              <a:t>A lesson path from Scripture to prayerful practice</a:t>
            </a:r>
          </a:p>
        </p:txBody>
      </p:sp>
      <p:sp>
        <p:nvSpPr>
          <p:cNvPr id="8" name="Rounded Rectangle 7"/>
          <p:cNvSpPr/>
          <p:nvPr/>
        </p:nvSpPr>
        <p:spPr>
          <a:xfrm>
            <a:off x="1234440" y="1600200"/>
            <a:ext cx="502920" cy="347472"/>
          </a:xfrm>
          <a:prstGeom prst="roundRect">
            <a:avLst/>
          </a:prstGeom>
          <a:solidFill>
            <a:srgbClr val="0927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353312" y="1655064"/>
            <a:ext cx="256032" cy="128016"/>
          </a:xfrm>
          <a:prstGeom prst="rect">
            <a:avLst/>
          </a:prstGeom>
          <a:noFill/>
        </p:spPr>
        <p:txBody>
          <a:bodyPr wrap="none" lIns="45720" rIns="45720" tIns="27432" bIns="27432">
            <a:spAutoFit/>
          </a:bodyPr>
          <a:lstStyle/>
          <a:p>
            <a:pPr algn="ctr">
              <a:defRPr sz="1200" b="1" i="0">
                <a:solidFill>
                  <a:srgbClr val="FFFFFF"/>
                </a:solidFill>
                <a:latin typeface="Aptos"/>
              </a:defRPr>
            </a:pPr>
            <a:r>
              <a:t>1</a:t>
            </a:r>
          </a:p>
        </p:txBody>
      </p:sp>
      <p:sp>
        <p:nvSpPr>
          <p:cNvPr id="10" name="TextBox 9"/>
          <p:cNvSpPr txBox="1"/>
          <p:nvPr/>
        </p:nvSpPr>
        <p:spPr>
          <a:xfrm>
            <a:off x="1920240" y="1600200"/>
            <a:ext cx="5029200" cy="347472"/>
          </a:xfrm>
          <a:prstGeom prst="rect">
            <a:avLst/>
          </a:prstGeom>
          <a:noFill/>
        </p:spPr>
        <p:txBody>
          <a:bodyPr wrap="none" lIns="45720" rIns="45720" tIns="27432" bIns="27432">
            <a:spAutoFit/>
          </a:bodyPr>
          <a:lstStyle/>
          <a:p>
            <a:pPr algn="l">
              <a:defRPr sz="1800" b="0" i="0">
                <a:solidFill>
                  <a:srgbClr val="2A2A2A"/>
                </a:solidFill>
                <a:latin typeface="Aptos"/>
              </a:defRPr>
            </a:pPr>
            <a:r>
              <a:t>Hymn snapshot</a:t>
            </a:r>
          </a:p>
        </p:txBody>
      </p:sp>
      <p:sp>
        <p:nvSpPr>
          <p:cNvPr id="11" name="Rounded Rectangle 10"/>
          <p:cNvSpPr/>
          <p:nvPr/>
        </p:nvSpPr>
        <p:spPr>
          <a:xfrm>
            <a:off x="7360920" y="1600200"/>
            <a:ext cx="502920" cy="347472"/>
          </a:xfrm>
          <a:prstGeom prst="roundRect">
            <a:avLst/>
          </a:prstGeom>
          <a:solidFill>
            <a:srgbClr val="0927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479792" y="1655064"/>
            <a:ext cx="256032" cy="128016"/>
          </a:xfrm>
          <a:prstGeom prst="rect">
            <a:avLst/>
          </a:prstGeom>
          <a:noFill/>
        </p:spPr>
        <p:txBody>
          <a:bodyPr wrap="none" lIns="45720" rIns="45720" tIns="27432" bIns="27432">
            <a:spAutoFit/>
          </a:bodyPr>
          <a:lstStyle/>
          <a:p>
            <a:pPr algn="ctr">
              <a:defRPr sz="1200" b="1" i="0">
                <a:solidFill>
                  <a:srgbClr val="FFFFFF"/>
                </a:solidFill>
                <a:latin typeface="Aptos"/>
              </a:defRPr>
            </a:pPr>
            <a:r>
              <a:t>2</a:t>
            </a:r>
          </a:p>
        </p:txBody>
      </p:sp>
      <p:sp>
        <p:nvSpPr>
          <p:cNvPr id="13" name="TextBox 12"/>
          <p:cNvSpPr txBox="1"/>
          <p:nvPr/>
        </p:nvSpPr>
        <p:spPr>
          <a:xfrm>
            <a:off x="8046720" y="1600200"/>
            <a:ext cx="5029200" cy="347472"/>
          </a:xfrm>
          <a:prstGeom prst="rect">
            <a:avLst/>
          </a:prstGeom>
          <a:noFill/>
        </p:spPr>
        <p:txBody>
          <a:bodyPr wrap="none" lIns="45720" rIns="45720" tIns="27432" bIns="27432">
            <a:spAutoFit/>
          </a:bodyPr>
          <a:lstStyle/>
          <a:p>
            <a:pPr algn="l">
              <a:defRPr sz="1800" b="0" i="0">
                <a:solidFill>
                  <a:srgbClr val="2A2A2A"/>
                </a:solidFill>
                <a:latin typeface="Aptos"/>
              </a:defRPr>
            </a:pPr>
            <a:r>
              <a:t>Psalm foundations</a:t>
            </a:r>
          </a:p>
        </p:txBody>
      </p:sp>
      <p:sp>
        <p:nvSpPr>
          <p:cNvPr id="14" name="Rounded Rectangle 13"/>
          <p:cNvSpPr/>
          <p:nvPr/>
        </p:nvSpPr>
        <p:spPr>
          <a:xfrm>
            <a:off x="1234440" y="2359152"/>
            <a:ext cx="502920" cy="347472"/>
          </a:xfrm>
          <a:prstGeom prst="roundRect">
            <a:avLst/>
          </a:prstGeom>
          <a:solidFill>
            <a:srgbClr val="0927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353312" y="2414016"/>
            <a:ext cx="256032" cy="128016"/>
          </a:xfrm>
          <a:prstGeom prst="rect">
            <a:avLst/>
          </a:prstGeom>
          <a:noFill/>
        </p:spPr>
        <p:txBody>
          <a:bodyPr wrap="none" lIns="45720" rIns="45720" tIns="27432" bIns="27432">
            <a:spAutoFit/>
          </a:bodyPr>
          <a:lstStyle/>
          <a:p>
            <a:pPr algn="ctr">
              <a:defRPr sz="1200" b="1" i="0">
                <a:solidFill>
                  <a:srgbClr val="FFFFFF"/>
                </a:solidFill>
                <a:latin typeface="Aptos"/>
              </a:defRPr>
            </a:pPr>
            <a:r>
              <a:t>3</a:t>
            </a:r>
          </a:p>
        </p:txBody>
      </p:sp>
      <p:sp>
        <p:nvSpPr>
          <p:cNvPr id="16" name="TextBox 15"/>
          <p:cNvSpPr txBox="1"/>
          <p:nvPr/>
        </p:nvSpPr>
        <p:spPr>
          <a:xfrm>
            <a:off x="1920240" y="2359152"/>
            <a:ext cx="5029200" cy="347472"/>
          </a:xfrm>
          <a:prstGeom prst="rect">
            <a:avLst/>
          </a:prstGeom>
          <a:noFill/>
        </p:spPr>
        <p:txBody>
          <a:bodyPr wrap="none" lIns="45720" rIns="45720" tIns="27432" bIns="27432">
            <a:spAutoFit/>
          </a:bodyPr>
          <a:lstStyle/>
          <a:p>
            <a:pPr algn="l">
              <a:defRPr sz="1800" b="0" i="0">
                <a:solidFill>
                  <a:srgbClr val="2A2A2A"/>
                </a:solidFill>
                <a:latin typeface="Aptos"/>
              </a:defRPr>
            </a:pPr>
            <a:r>
              <a:t>Historical background</a:t>
            </a:r>
          </a:p>
        </p:txBody>
      </p:sp>
      <p:sp>
        <p:nvSpPr>
          <p:cNvPr id="17" name="Rounded Rectangle 16"/>
          <p:cNvSpPr/>
          <p:nvPr/>
        </p:nvSpPr>
        <p:spPr>
          <a:xfrm>
            <a:off x="7360920" y="2359152"/>
            <a:ext cx="502920" cy="347472"/>
          </a:xfrm>
          <a:prstGeom prst="roundRect">
            <a:avLst/>
          </a:prstGeom>
          <a:solidFill>
            <a:srgbClr val="0927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479792" y="2414016"/>
            <a:ext cx="256032" cy="128016"/>
          </a:xfrm>
          <a:prstGeom prst="rect">
            <a:avLst/>
          </a:prstGeom>
          <a:noFill/>
        </p:spPr>
        <p:txBody>
          <a:bodyPr wrap="none" lIns="45720" rIns="45720" tIns="27432" bIns="27432">
            <a:spAutoFit/>
          </a:bodyPr>
          <a:lstStyle/>
          <a:p>
            <a:pPr algn="ctr">
              <a:defRPr sz="1200" b="1" i="0">
                <a:solidFill>
                  <a:srgbClr val="FFFFFF"/>
                </a:solidFill>
                <a:latin typeface="Aptos"/>
              </a:defRPr>
            </a:pPr>
            <a:r>
              <a:t>4</a:t>
            </a:r>
          </a:p>
        </p:txBody>
      </p:sp>
      <p:sp>
        <p:nvSpPr>
          <p:cNvPr id="19" name="TextBox 18"/>
          <p:cNvSpPr txBox="1"/>
          <p:nvPr/>
        </p:nvSpPr>
        <p:spPr>
          <a:xfrm>
            <a:off x="8046720" y="2359152"/>
            <a:ext cx="5029200" cy="347472"/>
          </a:xfrm>
          <a:prstGeom prst="rect">
            <a:avLst/>
          </a:prstGeom>
          <a:noFill/>
        </p:spPr>
        <p:txBody>
          <a:bodyPr wrap="none" lIns="45720" rIns="45720" tIns="27432" bIns="27432">
            <a:spAutoFit/>
          </a:bodyPr>
          <a:lstStyle/>
          <a:p>
            <a:pPr algn="l">
              <a:defRPr sz="1800" b="0" i="0">
                <a:solidFill>
                  <a:srgbClr val="2A2A2A"/>
                </a:solidFill>
                <a:latin typeface="Aptos"/>
              </a:defRPr>
            </a:pPr>
            <a:r>
              <a:t>Theological reflection</a:t>
            </a:r>
          </a:p>
        </p:txBody>
      </p:sp>
      <p:sp>
        <p:nvSpPr>
          <p:cNvPr id="20" name="Rounded Rectangle 19"/>
          <p:cNvSpPr/>
          <p:nvPr/>
        </p:nvSpPr>
        <p:spPr>
          <a:xfrm>
            <a:off x="1234440" y="3118104"/>
            <a:ext cx="502920" cy="347472"/>
          </a:xfrm>
          <a:prstGeom prst="roundRect">
            <a:avLst/>
          </a:prstGeom>
          <a:solidFill>
            <a:srgbClr val="0927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1353312" y="3172968"/>
            <a:ext cx="256032" cy="128016"/>
          </a:xfrm>
          <a:prstGeom prst="rect">
            <a:avLst/>
          </a:prstGeom>
          <a:noFill/>
        </p:spPr>
        <p:txBody>
          <a:bodyPr wrap="none" lIns="45720" rIns="45720" tIns="27432" bIns="27432">
            <a:spAutoFit/>
          </a:bodyPr>
          <a:lstStyle/>
          <a:p>
            <a:pPr algn="ctr">
              <a:defRPr sz="1200" b="1" i="0">
                <a:solidFill>
                  <a:srgbClr val="FFFFFF"/>
                </a:solidFill>
                <a:latin typeface="Aptos"/>
              </a:defRPr>
            </a:pPr>
            <a:r>
              <a:t>5</a:t>
            </a:r>
          </a:p>
        </p:txBody>
      </p:sp>
      <p:sp>
        <p:nvSpPr>
          <p:cNvPr id="22" name="TextBox 21"/>
          <p:cNvSpPr txBox="1"/>
          <p:nvPr/>
        </p:nvSpPr>
        <p:spPr>
          <a:xfrm>
            <a:off x="1920240" y="3118104"/>
            <a:ext cx="5029200" cy="347472"/>
          </a:xfrm>
          <a:prstGeom prst="rect">
            <a:avLst/>
          </a:prstGeom>
          <a:noFill/>
        </p:spPr>
        <p:txBody>
          <a:bodyPr wrap="none" lIns="45720" rIns="45720" tIns="27432" bIns="27432">
            <a:spAutoFit/>
          </a:bodyPr>
          <a:lstStyle/>
          <a:p>
            <a:pPr algn="l">
              <a:defRPr sz="1800" b="0" i="0">
                <a:solidFill>
                  <a:srgbClr val="2A2A2A"/>
                </a:solidFill>
                <a:latin typeface="Aptos"/>
              </a:defRPr>
            </a:pPr>
            <a:r>
              <a:t>Prayer and guidance</a:t>
            </a:r>
          </a:p>
        </p:txBody>
      </p:sp>
      <p:sp>
        <p:nvSpPr>
          <p:cNvPr id="23" name="Rounded Rectangle 22"/>
          <p:cNvSpPr/>
          <p:nvPr/>
        </p:nvSpPr>
        <p:spPr>
          <a:xfrm>
            <a:off x="7360920" y="3118104"/>
            <a:ext cx="502920" cy="347472"/>
          </a:xfrm>
          <a:prstGeom prst="roundRect">
            <a:avLst/>
          </a:prstGeom>
          <a:solidFill>
            <a:srgbClr val="0927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479792" y="3172968"/>
            <a:ext cx="256032" cy="128016"/>
          </a:xfrm>
          <a:prstGeom prst="rect">
            <a:avLst/>
          </a:prstGeom>
          <a:noFill/>
        </p:spPr>
        <p:txBody>
          <a:bodyPr wrap="none" lIns="45720" rIns="45720" tIns="27432" bIns="27432">
            <a:spAutoFit/>
          </a:bodyPr>
          <a:lstStyle/>
          <a:p>
            <a:pPr algn="ctr">
              <a:defRPr sz="1200" b="1" i="0">
                <a:solidFill>
                  <a:srgbClr val="FFFFFF"/>
                </a:solidFill>
                <a:latin typeface="Aptos"/>
              </a:defRPr>
            </a:pPr>
            <a:r>
              <a:t>6</a:t>
            </a:r>
          </a:p>
        </p:txBody>
      </p:sp>
      <p:sp>
        <p:nvSpPr>
          <p:cNvPr id="25" name="TextBox 24"/>
          <p:cNvSpPr txBox="1"/>
          <p:nvPr/>
        </p:nvSpPr>
        <p:spPr>
          <a:xfrm>
            <a:off x="8046720" y="3118104"/>
            <a:ext cx="5029200" cy="347472"/>
          </a:xfrm>
          <a:prstGeom prst="rect">
            <a:avLst/>
          </a:prstGeom>
          <a:noFill/>
        </p:spPr>
        <p:txBody>
          <a:bodyPr wrap="none" lIns="45720" rIns="45720" tIns="27432" bIns="27432">
            <a:spAutoFit/>
          </a:bodyPr>
          <a:lstStyle/>
          <a:p>
            <a:pPr algn="l">
              <a:defRPr sz="1800" b="0" i="0">
                <a:solidFill>
                  <a:srgbClr val="2A2A2A"/>
                </a:solidFill>
                <a:latin typeface="Aptos"/>
              </a:defRPr>
            </a:pPr>
            <a:r>
              <a:t>Music and choral use</a:t>
            </a:r>
          </a:p>
        </p:txBody>
      </p:sp>
      <p:sp>
        <p:nvSpPr>
          <p:cNvPr id="26" name="Rounded Rectangle 25"/>
          <p:cNvSpPr/>
          <p:nvPr/>
        </p:nvSpPr>
        <p:spPr>
          <a:xfrm>
            <a:off x="1234440" y="3877056"/>
            <a:ext cx="502920" cy="347472"/>
          </a:xfrm>
          <a:prstGeom prst="roundRect">
            <a:avLst/>
          </a:prstGeom>
          <a:solidFill>
            <a:srgbClr val="0927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1353312" y="3931920"/>
            <a:ext cx="256032" cy="128016"/>
          </a:xfrm>
          <a:prstGeom prst="rect">
            <a:avLst/>
          </a:prstGeom>
          <a:noFill/>
        </p:spPr>
        <p:txBody>
          <a:bodyPr wrap="none" lIns="45720" rIns="45720" tIns="27432" bIns="27432">
            <a:spAutoFit/>
          </a:bodyPr>
          <a:lstStyle/>
          <a:p>
            <a:pPr algn="ctr">
              <a:defRPr sz="1200" b="1" i="0">
                <a:solidFill>
                  <a:srgbClr val="FFFFFF"/>
                </a:solidFill>
                <a:latin typeface="Aptos"/>
              </a:defRPr>
            </a:pPr>
            <a:r>
              <a:t>7</a:t>
            </a:r>
          </a:p>
        </p:txBody>
      </p:sp>
      <p:sp>
        <p:nvSpPr>
          <p:cNvPr id="28" name="TextBox 27"/>
          <p:cNvSpPr txBox="1"/>
          <p:nvPr/>
        </p:nvSpPr>
        <p:spPr>
          <a:xfrm>
            <a:off x="1920240" y="3877056"/>
            <a:ext cx="5029200" cy="347472"/>
          </a:xfrm>
          <a:prstGeom prst="rect">
            <a:avLst/>
          </a:prstGeom>
          <a:noFill/>
        </p:spPr>
        <p:txBody>
          <a:bodyPr wrap="none" lIns="45720" rIns="45720" tIns="27432" bIns="27432">
            <a:spAutoFit/>
          </a:bodyPr>
          <a:lstStyle/>
          <a:p>
            <a:pPr algn="l">
              <a:defRPr sz="1800" b="0" i="0">
                <a:solidFill>
                  <a:srgbClr val="2A2A2A"/>
                </a:solidFill>
                <a:latin typeface="Aptos"/>
              </a:defRPr>
            </a:pPr>
            <a:r>
              <a:t>Teaching discussion</a:t>
            </a:r>
          </a:p>
        </p:txBody>
      </p:sp>
      <p:sp>
        <p:nvSpPr>
          <p:cNvPr id="29" name="Rounded Rectangle 28"/>
          <p:cNvSpPr/>
          <p:nvPr/>
        </p:nvSpPr>
        <p:spPr>
          <a:xfrm>
            <a:off x="7360920" y="3877056"/>
            <a:ext cx="502920" cy="347472"/>
          </a:xfrm>
          <a:prstGeom prst="roundRect">
            <a:avLst/>
          </a:prstGeom>
          <a:solidFill>
            <a:srgbClr val="0927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7479792" y="3931920"/>
            <a:ext cx="256032" cy="128016"/>
          </a:xfrm>
          <a:prstGeom prst="rect">
            <a:avLst/>
          </a:prstGeom>
          <a:noFill/>
        </p:spPr>
        <p:txBody>
          <a:bodyPr wrap="none" lIns="45720" rIns="45720" tIns="27432" bIns="27432">
            <a:spAutoFit/>
          </a:bodyPr>
          <a:lstStyle/>
          <a:p>
            <a:pPr algn="ctr">
              <a:defRPr sz="1200" b="1" i="0">
                <a:solidFill>
                  <a:srgbClr val="FFFFFF"/>
                </a:solidFill>
                <a:latin typeface="Aptos"/>
              </a:defRPr>
            </a:pPr>
            <a:r>
              <a:t>8</a:t>
            </a:r>
          </a:p>
        </p:txBody>
      </p:sp>
      <p:sp>
        <p:nvSpPr>
          <p:cNvPr id="31" name="TextBox 30"/>
          <p:cNvSpPr txBox="1"/>
          <p:nvPr/>
        </p:nvSpPr>
        <p:spPr>
          <a:xfrm>
            <a:off x="8046720" y="3877056"/>
            <a:ext cx="5029200" cy="347472"/>
          </a:xfrm>
          <a:prstGeom prst="rect">
            <a:avLst/>
          </a:prstGeom>
          <a:noFill/>
        </p:spPr>
        <p:txBody>
          <a:bodyPr wrap="none" lIns="45720" rIns="45720" tIns="27432" bIns="27432">
            <a:spAutoFit/>
          </a:bodyPr>
          <a:lstStyle/>
          <a:p>
            <a:pPr algn="l">
              <a:defRPr sz="1800" b="0" i="0">
                <a:solidFill>
                  <a:srgbClr val="2A2A2A"/>
                </a:solidFill>
                <a:latin typeface="Aptos"/>
              </a:defRPr>
            </a:pPr>
            <a:r>
              <a:t>Ministry application</a:t>
            </a:r>
          </a:p>
        </p:txBody>
      </p:sp>
      <p:sp>
        <p:nvSpPr>
          <p:cNvPr id="32" name="Rounded Rectangle 31"/>
          <p:cNvSpPr/>
          <p:nvPr/>
        </p:nvSpPr>
        <p:spPr>
          <a:xfrm>
            <a:off x="1234440" y="4636008"/>
            <a:ext cx="502920" cy="347472"/>
          </a:xfrm>
          <a:prstGeom prst="roundRect">
            <a:avLst/>
          </a:prstGeom>
          <a:solidFill>
            <a:srgbClr val="0927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1353312" y="4690872"/>
            <a:ext cx="256032" cy="128016"/>
          </a:xfrm>
          <a:prstGeom prst="rect">
            <a:avLst/>
          </a:prstGeom>
          <a:noFill/>
        </p:spPr>
        <p:txBody>
          <a:bodyPr wrap="none" lIns="45720" rIns="45720" tIns="27432" bIns="27432">
            <a:spAutoFit/>
          </a:bodyPr>
          <a:lstStyle/>
          <a:p>
            <a:pPr algn="ctr">
              <a:defRPr sz="1200" b="1" i="0">
                <a:solidFill>
                  <a:srgbClr val="FFFFFF"/>
                </a:solidFill>
                <a:latin typeface="Aptos"/>
              </a:defRPr>
            </a:pPr>
            <a:r>
              <a:t>9</a:t>
            </a:r>
          </a:p>
        </p:txBody>
      </p:sp>
      <p:sp>
        <p:nvSpPr>
          <p:cNvPr id="34" name="TextBox 33"/>
          <p:cNvSpPr txBox="1"/>
          <p:nvPr/>
        </p:nvSpPr>
        <p:spPr>
          <a:xfrm>
            <a:off x="1920240" y="4636008"/>
            <a:ext cx="5029200" cy="347472"/>
          </a:xfrm>
          <a:prstGeom prst="rect">
            <a:avLst/>
          </a:prstGeom>
          <a:noFill/>
        </p:spPr>
        <p:txBody>
          <a:bodyPr wrap="none" lIns="45720" rIns="45720" tIns="27432" bIns="27432">
            <a:spAutoFit/>
          </a:bodyPr>
          <a:lstStyle/>
          <a:p>
            <a:pPr algn="l">
              <a:defRPr sz="1800" b="0" i="0">
                <a:solidFill>
                  <a:srgbClr val="2A2A2A"/>
                </a:solidFill>
                <a:latin typeface="Aptos"/>
              </a:defRPr>
            </a:pPr>
            <a:r>
              <a:t>Lesson flow</a:t>
            </a:r>
          </a:p>
        </p:txBody>
      </p:sp>
      <p:sp>
        <p:nvSpPr>
          <p:cNvPr id="35" name="Rounded Rectangle 34"/>
          <p:cNvSpPr/>
          <p:nvPr/>
        </p:nvSpPr>
        <p:spPr>
          <a:xfrm>
            <a:off x="7360920" y="4636008"/>
            <a:ext cx="502920" cy="347472"/>
          </a:xfrm>
          <a:prstGeom prst="roundRect">
            <a:avLst/>
          </a:prstGeom>
          <a:solidFill>
            <a:srgbClr val="0927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7479792" y="4690872"/>
            <a:ext cx="256032" cy="128016"/>
          </a:xfrm>
          <a:prstGeom prst="rect">
            <a:avLst/>
          </a:prstGeom>
          <a:noFill/>
        </p:spPr>
        <p:txBody>
          <a:bodyPr wrap="none" lIns="45720" rIns="45720" tIns="27432" bIns="27432">
            <a:spAutoFit/>
          </a:bodyPr>
          <a:lstStyle/>
          <a:p>
            <a:pPr algn="ctr">
              <a:defRPr sz="1200" b="1" i="0">
                <a:solidFill>
                  <a:srgbClr val="FFFFFF"/>
                </a:solidFill>
                <a:latin typeface="Aptos"/>
              </a:defRPr>
            </a:pPr>
            <a:r>
              <a:t>10</a:t>
            </a:r>
          </a:p>
        </p:txBody>
      </p:sp>
      <p:sp>
        <p:nvSpPr>
          <p:cNvPr id="37" name="TextBox 36"/>
          <p:cNvSpPr txBox="1"/>
          <p:nvPr/>
        </p:nvSpPr>
        <p:spPr>
          <a:xfrm>
            <a:off x="8046720" y="4636008"/>
            <a:ext cx="5029200" cy="347472"/>
          </a:xfrm>
          <a:prstGeom prst="rect">
            <a:avLst/>
          </a:prstGeom>
          <a:noFill/>
        </p:spPr>
        <p:txBody>
          <a:bodyPr wrap="none" lIns="45720" rIns="45720" tIns="27432" bIns="27432">
            <a:spAutoFit/>
          </a:bodyPr>
          <a:lstStyle/>
          <a:p>
            <a:pPr algn="l">
              <a:defRPr sz="1800" b="0" i="0">
                <a:solidFill>
                  <a:srgbClr val="2A2A2A"/>
                </a:solidFill>
                <a:latin typeface="Aptos"/>
              </a:defRPr>
            </a:pPr>
            <a:r>
              <a:t>Closing prayer</a:t>
            </a:r>
          </a:p>
        </p:txBody>
      </p:sp>
      <p:sp>
        <p:nvSpPr>
          <p:cNvPr id="38" name="TextBox 37"/>
          <p:cNvSpPr txBox="1"/>
          <p:nvPr/>
        </p:nvSpPr>
        <p:spPr>
          <a:xfrm>
            <a:off x="502920" y="7882127"/>
            <a:ext cx="6583680" cy="228600"/>
          </a:xfrm>
          <a:prstGeom prst="rect">
            <a:avLst/>
          </a:prstGeom>
          <a:noFill/>
        </p:spPr>
        <p:txBody>
          <a:bodyPr wrap="none" lIns="45720" rIns="45720" tIns="27432" bIns="27432">
            <a:spAutoFit/>
          </a:bodyPr>
          <a:lstStyle/>
          <a:p>
            <a:pPr algn="l">
              <a:defRPr sz="850" b="0" i="0">
                <a:solidFill>
                  <a:srgbClr val="505050"/>
                </a:solidFill>
                <a:latin typeface="Aptos"/>
              </a:defRPr>
            </a:pPr>
            <a:r>
              <a:t>Prepared for teaching and small group use - hymninfo.com</a:t>
            </a:r>
          </a:p>
        </p:txBody>
      </p:sp>
      <p:sp>
        <p:nvSpPr>
          <p:cNvPr id="39" name="TextBox 38"/>
          <p:cNvSpPr txBox="1"/>
          <p:nvPr/>
        </p:nvSpPr>
        <p:spPr>
          <a:xfrm>
            <a:off x="7863840" y="7790688"/>
            <a:ext cx="6263640" cy="384048"/>
          </a:xfrm>
          <a:prstGeom prst="rect">
            <a:avLst/>
          </a:prstGeom>
          <a:noFill/>
        </p:spPr>
        <p:txBody>
          <a:bodyPr wrap="none" lIns="45720" rIns="45720" tIns="27432" bIns="27432">
            <a:spAutoFit/>
          </a:bodyPr>
          <a:lstStyle/>
          <a:p>
            <a:pPr algn="r">
              <a:defRPr sz="700" b="0" i="0">
                <a:solidFill>
                  <a:srgbClr val="505050"/>
                </a:solidFill>
                <a:latin typeface="Aptos"/>
              </a:defRPr>
            </a:pPr>
            <a:r>
              <a:t>© HymnInfo.com. Free for personal, church, classroom, and small-group teaching use. Please do not sell, repost, or redistribute as downloadable files without permission.</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5.jpg"/>
          <p:cNvPicPr>
            <a:picLocks noChangeAspect="1"/>
          </p:cNvPicPr>
          <p:nvPr/>
        </p:nvPicPr>
        <p:blipFill>
          <a:blip r:embed="rId2"/>
          <a:stretch>
            <a:fillRect/>
          </a:stretch>
        </p:blipFill>
        <p:spPr>
          <a:xfrm>
            <a:off x="0" y="0"/>
            <a:ext cx="14630400" cy="8229600"/>
          </a:xfrm>
          <a:prstGeom prst="rect">
            <a:avLst/>
          </a:prstGeom>
        </p:spPr>
      </p:pic>
      <p:sp>
        <p:nvSpPr>
          <p:cNvPr id="4" name="Rounded Rectangle 3"/>
          <p:cNvSpPr/>
          <p:nvPr/>
        </p:nvSpPr>
        <p:spPr>
          <a:xfrm>
            <a:off x="731520" y="685800"/>
            <a:ext cx="6583680" cy="6400800"/>
          </a:xfrm>
          <a:prstGeom prst="roundRect">
            <a:avLst/>
          </a:prstGeom>
          <a:solidFill>
            <a:srgbClr val="072336"/>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60120" y="960120"/>
            <a:ext cx="6080760" cy="548640"/>
          </a:xfrm>
          <a:prstGeom prst="rect">
            <a:avLst/>
          </a:prstGeom>
          <a:noFill/>
        </p:spPr>
        <p:txBody>
          <a:bodyPr wrap="none" lIns="45720" rIns="45720" tIns="27432" bIns="27432">
            <a:spAutoFit/>
          </a:bodyPr>
          <a:lstStyle/>
          <a:p>
            <a:pPr algn="l">
              <a:defRPr sz="3400" b="1" i="0">
                <a:solidFill>
                  <a:srgbClr val="FFFFFF"/>
                </a:solidFill>
                <a:latin typeface="Georgia"/>
              </a:defRPr>
            </a:pPr>
            <a:r>
              <a:t>Historical Background</a:t>
            </a:r>
          </a:p>
        </p:txBody>
      </p:sp>
      <p:sp>
        <p:nvSpPr>
          <p:cNvPr id="6" name="TextBox 5"/>
          <p:cNvSpPr txBox="1"/>
          <p:nvPr/>
        </p:nvSpPr>
        <p:spPr>
          <a:xfrm>
            <a:off x="960120" y="1920240"/>
            <a:ext cx="5989320" cy="2926080"/>
          </a:xfrm>
          <a:prstGeom prst="rect">
            <a:avLst/>
          </a:prstGeom>
          <a:noFill/>
        </p:spPr>
        <p:txBody>
          <a:bodyPr wrap="square" tIns="27432" bIns="27432">
            <a:spAutoFit/>
          </a:bodyPr>
          <a:lstStyle/>
          <a:p>
            <a:pPr>
              <a:spcAft>
                <a:spcPts val="700"/>
              </a:spcAft>
              <a:defRPr sz="1900">
                <a:solidFill>
                  <a:srgbClr val="FFFFFF"/>
                </a:solidFill>
                <a:latin typeface="Aptos"/>
              </a:defRPr>
            </a:pPr>
            <a:r>
              <a:t>Samuel Sebastian Wesley served the English cathedral tradition as organist, composer, and reforming church musician.</a:t>
            </a:r>
          </a:p>
          <a:p>
            <a:pPr>
              <a:spcAft>
                <a:spcPts val="700"/>
              </a:spcAft>
              <a:defRPr sz="1900">
                <a:solidFill>
                  <a:srgbClr val="FFFFFF"/>
                </a:solidFill>
                <a:latin typeface="Aptos"/>
              </a:defRPr>
            </a:pPr>
            <a:r>
              <a:t>“Lead Me, Lord” comes from the final movement of Wesley’s 1861 verse anthem “Praise the Lord, O My Soul.”</a:t>
            </a:r>
          </a:p>
          <a:p>
            <a:pPr>
              <a:spcAft>
                <a:spcPts val="700"/>
              </a:spcAft>
              <a:defRPr sz="1900">
                <a:solidFill>
                  <a:srgbClr val="FFFFFF"/>
                </a:solidFill>
                <a:latin typeface="Aptos"/>
              </a:defRPr>
            </a:pPr>
            <a:r>
              <a:t>The wider anthem draws from several psalms and closes with a simple prayer for guidance and peace.</a:t>
            </a:r>
          </a:p>
        </p:txBody>
      </p:sp>
      <p:sp>
        <p:nvSpPr>
          <p:cNvPr id="7" name="TextBox 6"/>
          <p:cNvSpPr txBox="1"/>
          <p:nvPr/>
        </p:nvSpPr>
        <p:spPr>
          <a:xfrm>
            <a:off x="1005840" y="5715000"/>
            <a:ext cx="5760720" cy="594360"/>
          </a:xfrm>
          <a:prstGeom prst="rect">
            <a:avLst/>
          </a:prstGeom>
          <a:noFill/>
        </p:spPr>
        <p:txBody>
          <a:bodyPr wrap="none" lIns="45720" rIns="45720" tIns="27432" bIns="27432">
            <a:spAutoFit/>
          </a:bodyPr>
          <a:lstStyle/>
          <a:p>
            <a:pPr algn="l">
              <a:defRPr sz="1700" b="0" i="1">
                <a:solidFill>
                  <a:srgbClr val="DEB86D"/>
                </a:solidFill>
                <a:latin typeface="Georgia"/>
              </a:defRPr>
            </a:pPr>
            <a:r>
              <a:t>Teaching emphasis: show how a short biblical prayer became a durable church song.</a:t>
            </a:r>
          </a:p>
        </p:txBody>
      </p:sp>
      <p:sp>
        <p:nvSpPr>
          <p:cNvPr id="8" name="TextBox 7"/>
          <p:cNvSpPr txBox="1"/>
          <p:nvPr/>
        </p:nvSpPr>
        <p:spPr>
          <a:xfrm>
            <a:off x="502920" y="7882127"/>
            <a:ext cx="6583680" cy="228600"/>
          </a:xfrm>
          <a:prstGeom prst="rect">
            <a:avLst/>
          </a:prstGeom>
          <a:noFill/>
        </p:spPr>
        <p:txBody>
          <a:bodyPr wrap="none" lIns="45720" rIns="45720" tIns="27432" bIns="27432">
            <a:spAutoFit/>
          </a:bodyPr>
          <a:lstStyle/>
          <a:p>
            <a:pPr algn="l">
              <a:defRPr sz="850" b="0" i="0">
                <a:solidFill>
                  <a:srgbClr val="FFFFFF"/>
                </a:solidFill>
                <a:latin typeface="Aptos"/>
              </a:defRPr>
            </a:pPr>
            <a:r>
              <a:t>Prepared for teaching and small group use - hymninfo.com</a:t>
            </a:r>
          </a:p>
        </p:txBody>
      </p:sp>
      <p:sp>
        <p:nvSpPr>
          <p:cNvPr id="9" name="TextBox 8"/>
          <p:cNvSpPr txBox="1"/>
          <p:nvPr/>
        </p:nvSpPr>
        <p:spPr>
          <a:xfrm>
            <a:off x="7863840" y="7790688"/>
            <a:ext cx="6263640" cy="384048"/>
          </a:xfrm>
          <a:prstGeom prst="rect">
            <a:avLst/>
          </a:prstGeom>
          <a:noFill/>
        </p:spPr>
        <p:txBody>
          <a:bodyPr wrap="none" lIns="45720" rIns="45720" tIns="27432" bIns="27432">
            <a:spAutoFit/>
          </a:bodyPr>
          <a:lstStyle/>
          <a:p>
            <a:pPr algn="r">
              <a:defRPr sz="700" b="0" i="0">
                <a:solidFill>
                  <a:srgbClr val="FFFFFF"/>
                </a:solidFill>
                <a:latin typeface="Aptos"/>
              </a:defRPr>
            </a:pPr>
            <a:r>
              <a:t>© HymnInfo.com. Free for personal, church, classroom, and small-group teaching use. Please do not sell, repost, or redistribute as downloadable files without permission.</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3.jpg"/>
          <p:cNvPicPr>
            <a:picLocks noChangeAspect="1"/>
          </p:cNvPicPr>
          <p:nvPr/>
        </p:nvPicPr>
        <p:blipFill>
          <a:blip r:embed="rId2"/>
          <a:stretch>
            <a:fillRect/>
          </a:stretch>
        </p:blipFill>
        <p:spPr>
          <a:xfrm>
            <a:off x="0" y="0"/>
            <a:ext cx="14630400" cy="8229600"/>
          </a:xfrm>
          <a:prstGeom prst="rect">
            <a:avLst/>
          </a:prstGeom>
        </p:spPr>
      </p:pic>
      <p:sp>
        <p:nvSpPr>
          <p:cNvPr id="4" name="Rounded Rectangle 3"/>
          <p:cNvSpPr/>
          <p:nvPr/>
        </p:nvSpPr>
        <p:spPr>
          <a:xfrm>
            <a:off x="7498079" y="731520"/>
            <a:ext cx="6217920" cy="6400800"/>
          </a:xfrm>
          <a:prstGeom prst="roundRect">
            <a:avLst/>
          </a:prstGeom>
          <a:solidFill>
            <a:srgbClr val="FAF5EB"/>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31520" y="320040"/>
            <a:ext cx="13167360" cy="502920"/>
          </a:xfrm>
          <a:prstGeom prst="rect">
            <a:avLst/>
          </a:prstGeom>
          <a:noFill/>
        </p:spPr>
        <p:txBody>
          <a:bodyPr wrap="none" lIns="45720" rIns="45720" tIns="27432" bIns="27432">
            <a:spAutoFit/>
          </a:bodyPr>
          <a:lstStyle/>
          <a:p>
            <a:pPr algn="l">
              <a:defRPr sz="3300" b="1" i="0">
                <a:solidFill>
                  <a:srgbClr val="09273D"/>
                </a:solidFill>
                <a:latin typeface="Georgia"/>
              </a:defRPr>
            </a:pPr>
            <a:r>
              <a:t>Why This Hymn Matters Today</a:t>
            </a:r>
          </a:p>
        </p:txBody>
      </p:sp>
      <p:sp>
        <p:nvSpPr>
          <p:cNvPr id="6" name="Rectangle 5"/>
          <p:cNvSpPr/>
          <p:nvPr/>
        </p:nvSpPr>
        <p:spPr>
          <a:xfrm>
            <a:off x="749808" y="941832"/>
            <a:ext cx="2286000" cy="32004"/>
          </a:xfrm>
          <a:prstGeom prst="rect">
            <a:avLst/>
          </a:prstGeom>
          <a:solidFill>
            <a:srgbClr val="C6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49808" y="1069848"/>
            <a:ext cx="12344400" cy="365760"/>
          </a:xfrm>
          <a:prstGeom prst="rect">
            <a:avLst/>
          </a:prstGeom>
          <a:noFill/>
        </p:spPr>
        <p:txBody>
          <a:bodyPr wrap="none" lIns="45720" rIns="45720" tIns="27432" bIns="27432">
            <a:spAutoFit/>
          </a:bodyPr>
          <a:lstStyle/>
          <a:p>
            <a:pPr algn="l">
              <a:defRPr sz="1600" b="0" i="1">
                <a:solidFill>
                  <a:srgbClr val="5A3C23"/>
                </a:solidFill>
                <a:latin typeface="Aptos"/>
              </a:defRPr>
            </a:pPr>
            <a:r>
              <a:t>Guidance is a spiritual need, not only a practical question</a:t>
            </a:r>
          </a:p>
        </p:txBody>
      </p:sp>
      <p:sp>
        <p:nvSpPr>
          <p:cNvPr id="8" name="TextBox 7"/>
          <p:cNvSpPr txBox="1"/>
          <p:nvPr/>
        </p:nvSpPr>
        <p:spPr>
          <a:xfrm>
            <a:off x="7909560" y="1874519"/>
            <a:ext cx="5349240" cy="3383280"/>
          </a:xfrm>
          <a:prstGeom prst="rect">
            <a:avLst/>
          </a:prstGeom>
          <a:noFill/>
        </p:spPr>
        <p:txBody>
          <a:bodyPr wrap="square" tIns="27432" bIns="27432">
            <a:spAutoFit/>
          </a:bodyPr>
          <a:lstStyle/>
          <a:p>
            <a:pPr>
              <a:spcAft>
                <a:spcPts val="700"/>
              </a:spcAft>
              <a:defRPr sz="1900">
                <a:solidFill>
                  <a:srgbClr val="2A2A2A"/>
                </a:solidFill>
                <a:latin typeface="Aptos"/>
              </a:defRPr>
            </a:pPr>
            <a:r>
              <a:t>It gives the church a concise sung prayer for moments of uncertainty.</a:t>
            </a:r>
          </a:p>
          <a:p>
            <a:pPr>
              <a:spcAft>
                <a:spcPts val="700"/>
              </a:spcAft>
              <a:defRPr sz="1900">
                <a:solidFill>
                  <a:srgbClr val="2A2A2A"/>
                </a:solidFill>
                <a:latin typeface="Aptos"/>
              </a:defRPr>
            </a:pPr>
            <a:r>
              <a:t>It teaches that God’s way is righteous before it is convenient.</a:t>
            </a:r>
          </a:p>
          <a:p>
            <a:pPr>
              <a:spcAft>
                <a:spcPts val="700"/>
              </a:spcAft>
              <a:defRPr sz="1900">
                <a:solidFill>
                  <a:srgbClr val="2A2A2A"/>
                </a:solidFill>
                <a:latin typeface="Aptos"/>
              </a:defRPr>
            </a:pPr>
            <a:r>
              <a:t>It joins direction and rest: the Lord leads, and the Lord keeps.</a:t>
            </a:r>
          </a:p>
          <a:p>
            <a:pPr>
              <a:spcAft>
                <a:spcPts val="700"/>
              </a:spcAft>
              <a:defRPr sz="1900">
                <a:solidFill>
                  <a:srgbClr val="2A2A2A"/>
                </a:solidFill>
                <a:latin typeface="Aptos"/>
              </a:defRPr>
            </a:pPr>
            <a:r>
              <a:t>It serves choir, congregation, and individual devotion without needing much explanation.</a:t>
            </a:r>
          </a:p>
        </p:txBody>
      </p:sp>
      <p:sp>
        <p:nvSpPr>
          <p:cNvPr id="9" name="TextBox 8"/>
          <p:cNvSpPr txBox="1"/>
          <p:nvPr/>
        </p:nvSpPr>
        <p:spPr>
          <a:xfrm>
            <a:off x="7955279" y="5806440"/>
            <a:ext cx="5212080" cy="685800"/>
          </a:xfrm>
          <a:prstGeom prst="rect">
            <a:avLst/>
          </a:prstGeom>
          <a:noFill/>
        </p:spPr>
        <p:txBody>
          <a:bodyPr wrap="none" lIns="45720" rIns="45720" tIns="27432" bIns="27432">
            <a:spAutoFit/>
          </a:bodyPr>
          <a:lstStyle/>
          <a:p>
            <a:pPr algn="l">
              <a:defRPr sz="1700" b="0" i="1">
                <a:solidFill>
                  <a:srgbClr val="09273D"/>
                </a:solidFill>
                <a:latin typeface="Georgia"/>
              </a:defRPr>
            </a:pPr>
            <a:r>
              <a:t>Pastoral value: pray it before decisions, dedications, services of commitment, or quiet moments of surrender.</a:t>
            </a:r>
          </a:p>
        </p:txBody>
      </p:sp>
      <p:sp>
        <p:nvSpPr>
          <p:cNvPr id="10" name="TextBox 9"/>
          <p:cNvSpPr txBox="1"/>
          <p:nvPr/>
        </p:nvSpPr>
        <p:spPr>
          <a:xfrm>
            <a:off x="502920" y="7882127"/>
            <a:ext cx="6583680" cy="228600"/>
          </a:xfrm>
          <a:prstGeom prst="rect">
            <a:avLst/>
          </a:prstGeom>
          <a:noFill/>
        </p:spPr>
        <p:txBody>
          <a:bodyPr wrap="none" lIns="45720" rIns="45720" tIns="27432" bIns="27432">
            <a:spAutoFit/>
          </a:bodyPr>
          <a:lstStyle/>
          <a:p>
            <a:pPr algn="l">
              <a:defRPr sz="850" b="0" i="0">
                <a:solidFill>
                  <a:srgbClr val="505050"/>
                </a:solidFill>
                <a:latin typeface="Aptos"/>
              </a:defRPr>
            </a:pPr>
            <a:r>
              <a:t>Prepared for teaching and small group use - hymninfo.com</a:t>
            </a:r>
          </a:p>
        </p:txBody>
      </p:sp>
      <p:sp>
        <p:nvSpPr>
          <p:cNvPr id="11" name="TextBox 10"/>
          <p:cNvSpPr txBox="1"/>
          <p:nvPr/>
        </p:nvSpPr>
        <p:spPr>
          <a:xfrm>
            <a:off x="7863840" y="7790688"/>
            <a:ext cx="6263640" cy="384048"/>
          </a:xfrm>
          <a:prstGeom prst="rect">
            <a:avLst/>
          </a:prstGeom>
          <a:noFill/>
        </p:spPr>
        <p:txBody>
          <a:bodyPr wrap="none" lIns="45720" rIns="45720" tIns="27432" bIns="27432">
            <a:spAutoFit/>
          </a:bodyPr>
          <a:lstStyle/>
          <a:p>
            <a:pPr algn="r">
              <a:defRPr sz="700" b="0" i="0">
                <a:solidFill>
                  <a:srgbClr val="505050"/>
                </a:solidFill>
                <a:latin typeface="Aptos"/>
              </a:defRPr>
            </a:pPr>
            <a:r>
              <a:t>© HymnInfo.com. Free for personal, church, classroom, and small-group teaching use. Please do not sell, repost, or redistribute as downloadable files without permission.</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2.jpg"/>
          <p:cNvPicPr>
            <a:picLocks noChangeAspect="1"/>
          </p:cNvPicPr>
          <p:nvPr/>
        </p:nvPicPr>
        <p:blipFill>
          <a:blip r:embed="rId2"/>
          <a:stretch>
            <a:fillRect/>
          </a:stretch>
        </p:blipFill>
        <p:spPr>
          <a:xfrm>
            <a:off x="0" y="0"/>
            <a:ext cx="14630400" cy="8229600"/>
          </a:xfrm>
          <a:prstGeom prst="rect">
            <a:avLst/>
          </a:prstGeom>
        </p:spPr>
      </p:pic>
      <p:sp>
        <p:nvSpPr>
          <p:cNvPr id="4" name="Rounded Rectangle 3"/>
          <p:cNvSpPr/>
          <p:nvPr/>
        </p:nvSpPr>
        <p:spPr>
          <a:xfrm>
            <a:off x="822960" y="822960"/>
            <a:ext cx="7406640" cy="6309360"/>
          </a:xfrm>
          <a:prstGeom prst="roundRect">
            <a:avLst/>
          </a:prstGeom>
          <a:solidFill>
            <a:srgbClr val="09273D"/>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97280" y="1051560"/>
            <a:ext cx="6858000" cy="457200"/>
          </a:xfrm>
          <a:prstGeom prst="rect">
            <a:avLst/>
          </a:prstGeom>
          <a:noFill/>
        </p:spPr>
        <p:txBody>
          <a:bodyPr wrap="none" lIns="45720" rIns="45720" tIns="27432" bIns="27432">
            <a:spAutoFit/>
          </a:bodyPr>
          <a:lstStyle/>
          <a:p>
            <a:pPr algn="l">
              <a:defRPr sz="3200" b="1" i="0">
                <a:solidFill>
                  <a:srgbClr val="FFFFFF"/>
                </a:solidFill>
                <a:latin typeface="Georgia"/>
              </a:defRPr>
            </a:pPr>
            <a:r>
              <a:t>Biblical Foundation</a:t>
            </a:r>
          </a:p>
        </p:txBody>
      </p:sp>
      <p:sp>
        <p:nvSpPr>
          <p:cNvPr id="6" name="TextBox 5"/>
          <p:cNvSpPr txBox="1"/>
          <p:nvPr/>
        </p:nvSpPr>
        <p:spPr>
          <a:xfrm>
            <a:off x="1097280" y="1691640"/>
            <a:ext cx="2011680" cy="320040"/>
          </a:xfrm>
          <a:prstGeom prst="rect">
            <a:avLst/>
          </a:prstGeom>
          <a:noFill/>
        </p:spPr>
        <p:txBody>
          <a:bodyPr wrap="none" lIns="45720" rIns="45720" tIns="27432" bIns="27432">
            <a:spAutoFit/>
          </a:bodyPr>
          <a:lstStyle/>
          <a:p>
            <a:pPr algn="l">
              <a:defRPr sz="1800" b="1" i="0">
                <a:solidFill>
                  <a:srgbClr val="DEB86D"/>
                </a:solidFill>
                <a:latin typeface="Georgia"/>
              </a:defRPr>
            </a:pPr>
            <a:r>
              <a:t>Psalm 5:8</a:t>
            </a:r>
          </a:p>
        </p:txBody>
      </p:sp>
      <p:sp>
        <p:nvSpPr>
          <p:cNvPr id="7" name="TextBox 6"/>
          <p:cNvSpPr txBox="1"/>
          <p:nvPr/>
        </p:nvSpPr>
        <p:spPr>
          <a:xfrm>
            <a:off x="1097280" y="2240280"/>
            <a:ext cx="6583680" cy="1234440"/>
          </a:xfrm>
          <a:prstGeom prst="rect">
            <a:avLst/>
          </a:prstGeom>
          <a:noFill/>
        </p:spPr>
        <p:txBody>
          <a:bodyPr wrap="none" lIns="45720" rIns="45720" tIns="27432" bIns="27432">
            <a:spAutoFit/>
          </a:bodyPr>
          <a:lstStyle/>
          <a:p>
            <a:pPr algn="l">
              <a:defRPr sz="2400" b="0" i="1">
                <a:solidFill>
                  <a:srgbClr val="FFFFFF"/>
                </a:solidFill>
                <a:latin typeface="Georgia"/>
              </a:defRPr>
            </a:pPr>
            <a:r>
              <a:t>“Lead me, Yahweh, in your righteousness because of my enemies. Make your way straight before my face.”</a:t>
            </a:r>
          </a:p>
        </p:txBody>
      </p:sp>
      <p:sp>
        <p:nvSpPr>
          <p:cNvPr id="8" name="TextBox 7"/>
          <p:cNvSpPr txBox="1"/>
          <p:nvPr/>
        </p:nvSpPr>
        <p:spPr>
          <a:xfrm>
            <a:off x="1143000" y="4069080"/>
            <a:ext cx="6217920" cy="1554480"/>
          </a:xfrm>
          <a:prstGeom prst="rect">
            <a:avLst/>
          </a:prstGeom>
          <a:noFill/>
        </p:spPr>
        <p:txBody>
          <a:bodyPr wrap="square" tIns="27432" bIns="27432">
            <a:spAutoFit/>
          </a:bodyPr>
          <a:lstStyle/>
          <a:p>
            <a:pPr>
              <a:spcAft>
                <a:spcPts val="700"/>
              </a:spcAft>
              <a:defRPr sz="1800">
                <a:solidFill>
                  <a:srgbClr val="FFFFFF"/>
                </a:solidFill>
                <a:latin typeface="Aptos"/>
              </a:defRPr>
            </a:pPr>
            <a:r>
              <a:t>The prayer asks for moral direction, not merely information.</a:t>
            </a:r>
          </a:p>
          <a:p>
            <a:pPr>
              <a:spcAft>
                <a:spcPts val="700"/>
              </a:spcAft>
              <a:defRPr sz="1800">
                <a:solidFill>
                  <a:srgbClr val="FFFFFF"/>
                </a:solidFill>
                <a:latin typeface="Aptos"/>
              </a:defRPr>
            </a:pPr>
            <a:r>
              <a:t>God’s righteousness defines the path.</a:t>
            </a:r>
          </a:p>
          <a:p>
            <a:pPr>
              <a:spcAft>
                <a:spcPts val="700"/>
              </a:spcAft>
              <a:defRPr sz="1800">
                <a:solidFill>
                  <a:srgbClr val="FFFFFF"/>
                </a:solidFill>
                <a:latin typeface="Aptos"/>
              </a:defRPr>
            </a:pPr>
            <a:r>
              <a:t>The “straight way” is the life ordered before God.</a:t>
            </a:r>
          </a:p>
        </p:txBody>
      </p:sp>
      <p:sp>
        <p:nvSpPr>
          <p:cNvPr id="9" name="TextBox 8"/>
          <p:cNvSpPr txBox="1"/>
          <p:nvPr/>
        </p:nvSpPr>
        <p:spPr>
          <a:xfrm>
            <a:off x="502920" y="7882127"/>
            <a:ext cx="6583680" cy="228600"/>
          </a:xfrm>
          <a:prstGeom prst="rect">
            <a:avLst/>
          </a:prstGeom>
          <a:noFill/>
        </p:spPr>
        <p:txBody>
          <a:bodyPr wrap="none" lIns="45720" rIns="45720" tIns="27432" bIns="27432">
            <a:spAutoFit/>
          </a:bodyPr>
          <a:lstStyle/>
          <a:p>
            <a:pPr algn="l">
              <a:defRPr sz="850" b="0" i="0">
                <a:solidFill>
                  <a:srgbClr val="FFFFFF"/>
                </a:solidFill>
                <a:latin typeface="Aptos"/>
              </a:defRPr>
            </a:pPr>
            <a:r>
              <a:t>Prepared for teaching and small group use - hymninfo.com</a:t>
            </a:r>
          </a:p>
        </p:txBody>
      </p:sp>
      <p:sp>
        <p:nvSpPr>
          <p:cNvPr id="10" name="TextBox 9"/>
          <p:cNvSpPr txBox="1"/>
          <p:nvPr/>
        </p:nvSpPr>
        <p:spPr>
          <a:xfrm>
            <a:off x="7863840" y="7790688"/>
            <a:ext cx="6263640" cy="384048"/>
          </a:xfrm>
          <a:prstGeom prst="rect">
            <a:avLst/>
          </a:prstGeom>
          <a:noFill/>
        </p:spPr>
        <p:txBody>
          <a:bodyPr wrap="none" lIns="45720" rIns="45720" tIns="27432" bIns="27432">
            <a:spAutoFit/>
          </a:bodyPr>
          <a:lstStyle/>
          <a:p>
            <a:pPr algn="r">
              <a:defRPr sz="700" b="0" i="0">
                <a:solidFill>
                  <a:srgbClr val="FFFFFF"/>
                </a:solidFill>
                <a:latin typeface="Aptos"/>
              </a:defRPr>
            </a:pPr>
            <a:r>
              <a:t>© HymnInfo.com. Free for personal, church, classroom, and small-group teaching use. Please do not sell, repost, or redistribute as downloadable files without permission.</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6.jpg"/>
          <p:cNvPicPr>
            <a:picLocks noChangeAspect="1"/>
          </p:cNvPicPr>
          <p:nvPr/>
        </p:nvPicPr>
        <p:blipFill>
          <a:blip r:embed="rId2"/>
          <a:stretch>
            <a:fillRect/>
          </a:stretch>
        </p:blipFill>
        <p:spPr>
          <a:xfrm>
            <a:off x="0" y="0"/>
            <a:ext cx="14630400" cy="8229600"/>
          </a:xfrm>
          <a:prstGeom prst="rect">
            <a:avLst/>
          </a:prstGeom>
        </p:spPr>
      </p:pic>
      <p:sp>
        <p:nvSpPr>
          <p:cNvPr id="4" name="Rounded Rectangle 3"/>
          <p:cNvSpPr/>
          <p:nvPr/>
        </p:nvSpPr>
        <p:spPr>
          <a:xfrm>
            <a:off x="6858000" y="731520"/>
            <a:ext cx="6766560" cy="6400800"/>
          </a:xfrm>
          <a:prstGeom prst="roundRect">
            <a:avLst/>
          </a:prstGeom>
          <a:solidFill>
            <a:srgbClr val="FAF5EB"/>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31520" y="320040"/>
            <a:ext cx="13167360" cy="502920"/>
          </a:xfrm>
          <a:prstGeom prst="rect">
            <a:avLst/>
          </a:prstGeom>
          <a:noFill/>
        </p:spPr>
        <p:txBody>
          <a:bodyPr wrap="none" lIns="45720" rIns="45720" tIns="27432" bIns="27432">
            <a:spAutoFit/>
          </a:bodyPr>
          <a:lstStyle/>
          <a:p>
            <a:pPr algn="l">
              <a:defRPr sz="3300" b="1" i="0">
                <a:solidFill>
                  <a:srgbClr val="09273D"/>
                </a:solidFill>
                <a:latin typeface="Georgia"/>
              </a:defRPr>
            </a:pPr>
            <a:r>
              <a:t>The Assurance of God’s Presence</a:t>
            </a:r>
          </a:p>
        </p:txBody>
      </p:sp>
      <p:sp>
        <p:nvSpPr>
          <p:cNvPr id="6" name="Rectangle 5"/>
          <p:cNvSpPr/>
          <p:nvPr/>
        </p:nvSpPr>
        <p:spPr>
          <a:xfrm>
            <a:off x="749808" y="941832"/>
            <a:ext cx="2286000" cy="32004"/>
          </a:xfrm>
          <a:prstGeom prst="rect">
            <a:avLst/>
          </a:prstGeom>
          <a:solidFill>
            <a:srgbClr val="C6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49808" y="1069848"/>
            <a:ext cx="12344400" cy="365760"/>
          </a:xfrm>
          <a:prstGeom prst="rect">
            <a:avLst/>
          </a:prstGeom>
          <a:noFill/>
        </p:spPr>
        <p:txBody>
          <a:bodyPr wrap="none" lIns="45720" rIns="45720" tIns="27432" bIns="27432">
            <a:spAutoFit/>
          </a:bodyPr>
          <a:lstStyle/>
          <a:p>
            <a:pPr algn="l">
              <a:defRPr sz="1600" b="0" i="1">
                <a:solidFill>
                  <a:srgbClr val="5A3C23"/>
                </a:solidFill>
                <a:latin typeface="Aptos"/>
              </a:defRPr>
            </a:pPr>
            <a:r>
              <a:t>The prayer for guidance rests in the God who gives peace</a:t>
            </a:r>
          </a:p>
        </p:txBody>
      </p:sp>
      <p:sp>
        <p:nvSpPr>
          <p:cNvPr id="8" name="TextBox 7"/>
          <p:cNvSpPr txBox="1"/>
          <p:nvPr/>
        </p:nvSpPr>
        <p:spPr>
          <a:xfrm>
            <a:off x="7315200" y="1783080"/>
            <a:ext cx="2194560" cy="320040"/>
          </a:xfrm>
          <a:prstGeom prst="rect">
            <a:avLst/>
          </a:prstGeom>
          <a:noFill/>
        </p:spPr>
        <p:txBody>
          <a:bodyPr wrap="none" lIns="45720" rIns="45720" tIns="27432" bIns="27432">
            <a:spAutoFit/>
          </a:bodyPr>
          <a:lstStyle/>
          <a:p>
            <a:pPr algn="l">
              <a:defRPr sz="1800" b="1" i="0">
                <a:solidFill>
                  <a:srgbClr val="C6933E"/>
                </a:solidFill>
                <a:latin typeface="Georgia"/>
              </a:defRPr>
            </a:pPr>
            <a:r>
              <a:t>Psalm 4:8</a:t>
            </a:r>
          </a:p>
        </p:txBody>
      </p:sp>
      <p:sp>
        <p:nvSpPr>
          <p:cNvPr id="9" name="TextBox 8"/>
          <p:cNvSpPr txBox="1"/>
          <p:nvPr/>
        </p:nvSpPr>
        <p:spPr>
          <a:xfrm>
            <a:off x="7315200" y="2286000"/>
            <a:ext cx="5760720" cy="1051560"/>
          </a:xfrm>
          <a:prstGeom prst="rect">
            <a:avLst/>
          </a:prstGeom>
          <a:noFill/>
        </p:spPr>
        <p:txBody>
          <a:bodyPr wrap="none" lIns="45720" rIns="45720" tIns="27432" bIns="27432">
            <a:spAutoFit/>
          </a:bodyPr>
          <a:lstStyle/>
          <a:p>
            <a:pPr algn="l">
              <a:defRPr sz="2300" b="0" i="1">
                <a:solidFill>
                  <a:srgbClr val="09273D"/>
                </a:solidFill>
                <a:latin typeface="Georgia"/>
              </a:defRPr>
            </a:pPr>
            <a:r>
              <a:t>“In peace I will both lay myself down and sleep, for you, Yahweh alone, make me live in safety.”</a:t>
            </a:r>
          </a:p>
        </p:txBody>
      </p:sp>
      <p:sp>
        <p:nvSpPr>
          <p:cNvPr id="10" name="TextBox 9"/>
          <p:cNvSpPr txBox="1"/>
          <p:nvPr/>
        </p:nvSpPr>
        <p:spPr>
          <a:xfrm>
            <a:off x="7315200" y="3886200"/>
            <a:ext cx="5486400" cy="1554480"/>
          </a:xfrm>
          <a:prstGeom prst="rect">
            <a:avLst/>
          </a:prstGeom>
          <a:noFill/>
        </p:spPr>
        <p:txBody>
          <a:bodyPr wrap="square" tIns="27432" bIns="27432">
            <a:spAutoFit/>
          </a:bodyPr>
          <a:lstStyle/>
          <a:p>
            <a:pPr>
              <a:spcAft>
                <a:spcPts val="700"/>
              </a:spcAft>
              <a:defRPr sz="1800">
                <a:solidFill>
                  <a:srgbClr val="2A2A2A"/>
                </a:solidFill>
                <a:latin typeface="Aptos"/>
              </a:defRPr>
            </a:pPr>
            <a:r>
              <a:t>Safety is not grounded in control, but in the Lord’s care.</a:t>
            </a:r>
          </a:p>
          <a:p>
            <a:pPr>
              <a:spcAft>
                <a:spcPts val="700"/>
              </a:spcAft>
              <a:defRPr sz="1800">
                <a:solidFill>
                  <a:srgbClr val="2A2A2A"/>
                </a:solidFill>
                <a:latin typeface="Aptos"/>
              </a:defRPr>
            </a:pPr>
            <a:r>
              <a:t>Peace becomes possible when trust is placed in God alone.</a:t>
            </a:r>
          </a:p>
          <a:p>
            <a:pPr>
              <a:spcAft>
                <a:spcPts val="700"/>
              </a:spcAft>
              <a:defRPr sz="1800">
                <a:solidFill>
                  <a:srgbClr val="2A2A2A"/>
                </a:solidFill>
                <a:latin typeface="Aptos"/>
              </a:defRPr>
            </a:pPr>
            <a:r>
              <a:t>The hymn carries both supplication and rest.</a:t>
            </a:r>
          </a:p>
        </p:txBody>
      </p:sp>
      <p:sp>
        <p:nvSpPr>
          <p:cNvPr id="11" name="TextBox 10"/>
          <p:cNvSpPr txBox="1"/>
          <p:nvPr/>
        </p:nvSpPr>
        <p:spPr>
          <a:xfrm>
            <a:off x="502920" y="7882127"/>
            <a:ext cx="6583680" cy="228600"/>
          </a:xfrm>
          <a:prstGeom prst="rect">
            <a:avLst/>
          </a:prstGeom>
          <a:noFill/>
        </p:spPr>
        <p:txBody>
          <a:bodyPr wrap="none" lIns="45720" rIns="45720" tIns="27432" bIns="27432">
            <a:spAutoFit/>
          </a:bodyPr>
          <a:lstStyle/>
          <a:p>
            <a:pPr algn="l">
              <a:defRPr sz="850" b="0" i="0">
                <a:solidFill>
                  <a:srgbClr val="505050"/>
                </a:solidFill>
                <a:latin typeface="Aptos"/>
              </a:defRPr>
            </a:pPr>
            <a:r>
              <a:t>Prepared for teaching and small group use - hymninfo.com</a:t>
            </a:r>
          </a:p>
        </p:txBody>
      </p:sp>
      <p:sp>
        <p:nvSpPr>
          <p:cNvPr id="12" name="TextBox 11"/>
          <p:cNvSpPr txBox="1"/>
          <p:nvPr/>
        </p:nvSpPr>
        <p:spPr>
          <a:xfrm>
            <a:off x="7863840" y="7790688"/>
            <a:ext cx="6263640" cy="384048"/>
          </a:xfrm>
          <a:prstGeom prst="rect">
            <a:avLst/>
          </a:prstGeom>
          <a:noFill/>
        </p:spPr>
        <p:txBody>
          <a:bodyPr wrap="none" lIns="45720" rIns="45720" tIns="27432" bIns="27432">
            <a:spAutoFit/>
          </a:bodyPr>
          <a:lstStyle/>
          <a:p>
            <a:pPr algn="r">
              <a:defRPr sz="700" b="0" i="0">
                <a:solidFill>
                  <a:srgbClr val="505050"/>
                </a:solidFill>
                <a:latin typeface="Aptos"/>
              </a:defRPr>
            </a:pPr>
            <a:r>
              <a:t>© HymnInfo.com. Free for personal, church, classroom, and small-group teaching use. Please do not sell, repost, or redistribute as downloadable files without permission.</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4.jpg"/>
          <p:cNvPicPr>
            <a:picLocks noChangeAspect="1"/>
          </p:cNvPicPr>
          <p:nvPr/>
        </p:nvPicPr>
        <p:blipFill>
          <a:blip r:embed="rId2"/>
          <a:stretch>
            <a:fillRect/>
          </a:stretch>
        </p:blipFill>
        <p:spPr>
          <a:xfrm>
            <a:off x="0" y="0"/>
            <a:ext cx="14630400" cy="8229600"/>
          </a:xfrm>
          <a:prstGeom prst="rect">
            <a:avLst/>
          </a:prstGeom>
        </p:spPr>
      </p:pic>
      <p:sp>
        <p:nvSpPr>
          <p:cNvPr id="4" name="Rounded Rectangle 3"/>
          <p:cNvSpPr/>
          <p:nvPr/>
        </p:nvSpPr>
        <p:spPr>
          <a:xfrm>
            <a:off x="594360" y="548640"/>
            <a:ext cx="13487400" cy="7040880"/>
          </a:xfrm>
          <a:prstGeom prst="roundRect">
            <a:avLst/>
          </a:prstGeom>
          <a:solidFill>
            <a:srgbClr val="FAF5EB"/>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31520" y="320040"/>
            <a:ext cx="13167360" cy="502920"/>
          </a:xfrm>
          <a:prstGeom prst="rect">
            <a:avLst/>
          </a:prstGeom>
          <a:noFill/>
        </p:spPr>
        <p:txBody>
          <a:bodyPr wrap="none" lIns="45720" rIns="45720" tIns="27432" bIns="27432">
            <a:spAutoFit/>
          </a:bodyPr>
          <a:lstStyle/>
          <a:p>
            <a:pPr algn="l">
              <a:defRPr sz="3300" b="1" i="0">
                <a:solidFill>
                  <a:srgbClr val="09273D"/>
                </a:solidFill>
                <a:latin typeface="Georgia"/>
              </a:defRPr>
            </a:pPr>
            <a:r>
              <a:t>Supporting Scriptures</a:t>
            </a:r>
          </a:p>
        </p:txBody>
      </p:sp>
      <p:sp>
        <p:nvSpPr>
          <p:cNvPr id="6" name="Rectangle 5"/>
          <p:cNvSpPr/>
          <p:nvPr/>
        </p:nvSpPr>
        <p:spPr>
          <a:xfrm>
            <a:off x="749808" y="941832"/>
            <a:ext cx="2286000" cy="32004"/>
          </a:xfrm>
          <a:prstGeom prst="rect">
            <a:avLst/>
          </a:prstGeom>
          <a:solidFill>
            <a:srgbClr val="C6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49808" y="1069848"/>
            <a:ext cx="12344400" cy="365760"/>
          </a:xfrm>
          <a:prstGeom prst="rect">
            <a:avLst/>
          </a:prstGeom>
          <a:noFill/>
        </p:spPr>
        <p:txBody>
          <a:bodyPr wrap="none" lIns="45720" rIns="45720" tIns="27432" bIns="27432">
            <a:spAutoFit/>
          </a:bodyPr>
          <a:lstStyle/>
          <a:p>
            <a:pPr algn="l">
              <a:defRPr sz="1600" b="0" i="1">
                <a:solidFill>
                  <a:srgbClr val="5A3C23"/>
                </a:solidFill>
                <a:latin typeface="Aptos"/>
              </a:defRPr>
            </a:pPr>
            <a:r>
              <a:t>Guidance belongs to the whole biblical life of trust</a:t>
            </a:r>
          </a:p>
        </p:txBody>
      </p:sp>
      <p:sp>
        <p:nvSpPr>
          <p:cNvPr id="8" name="Rounded Rectangle 7"/>
          <p:cNvSpPr/>
          <p:nvPr/>
        </p:nvSpPr>
        <p:spPr>
          <a:xfrm>
            <a:off x="960120" y="1691640"/>
            <a:ext cx="5760720" cy="1325880"/>
          </a:xfrm>
          <a:prstGeom prst="roundRect">
            <a:avLst/>
          </a:prstGeom>
          <a:solidFill>
            <a:srgbClr val="FDFAF4"/>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188720" y="1856232"/>
            <a:ext cx="1828800" cy="274320"/>
          </a:xfrm>
          <a:prstGeom prst="rect">
            <a:avLst/>
          </a:prstGeom>
          <a:noFill/>
        </p:spPr>
        <p:txBody>
          <a:bodyPr wrap="none" lIns="45720" rIns="45720" tIns="27432" bIns="27432">
            <a:spAutoFit/>
          </a:bodyPr>
          <a:lstStyle/>
          <a:p>
            <a:pPr algn="l">
              <a:defRPr sz="1700" b="1" i="0">
                <a:solidFill>
                  <a:srgbClr val="C6933E"/>
                </a:solidFill>
                <a:latin typeface="Georgia"/>
              </a:defRPr>
            </a:pPr>
            <a:r>
              <a:t>Psalm 23:3</a:t>
            </a:r>
          </a:p>
        </p:txBody>
      </p:sp>
      <p:sp>
        <p:nvSpPr>
          <p:cNvPr id="10" name="TextBox 9"/>
          <p:cNvSpPr txBox="1"/>
          <p:nvPr/>
        </p:nvSpPr>
        <p:spPr>
          <a:xfrm>
            <a:off x="1188720" y="2221992"/>
            <a:ext cx="5212080" cy="594360"/>
          </a:xfrm>
          <a:prstGeom prst="rect">
            <a:avLst/>
          </a:prstGeom>
          <a:noFill/>
        </p:spPr>
        <p:txBody>
          <a:bodyPr wrap="none" lIns="45720" rIns="45720" tIns="27432" bIns="27432">
            <a:spAutoFit/>
          </a:bodyPr>
          <a:lstStyle/>
          <a:p>
            <a:pPr algn="l">
              <a:defRPr sz="1600" b="0" i="0">
                <a:solidFill>
                  <a:srgbClr val="2A2A2A"/>
                </a:solidFill>
                <a:latin typeface="Aptos"/>
              </a:defRPr>
            </a:pPr>
            <a:r>
              <a:t>The Shepherd guides in paths of righteousness for his name’s sake.</a:t>
            </a:r>
          </a:p>
        </p:txBody>
      </p:sp>
      <p:sp>
        <p:nvSpPr>
          <p:cNvPr id="11" name="Rounded Rectangle 10"/>
          <p:cNvSpPr/>
          <p:nvPr/>
        </p:nvSpPr>
        <p:spPr>
          <a:xfrm>
            <a:off x="7452360" y="1691640"/>
            <a:ext cx="5760720" cy="1325880"/>
          </a:xfrm>
          <a:prstGeom prst="roundRect">
            <a:avLst/>
          </a:prstGeom>
          <a:solidFill>
            <a:srgbClr val="FDFAF4"/>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680960" y="1856232"/>
            <a:ext cx="1828800" cy="274320"/>
          </a:xfrm>
          <a:prstGeom prst="rect">
            <a:avLst/>
          </a:prstGeom>
          <a:noFill/>
        </p:spPr>
        <p:txBody>
          <a:bodyPr wrap="none" lIns="45720" rIns="45720" tIns="27432" bIns="27432">
            <a:spAutoFit/>
          </a:bodyPr>
          <a:lstStyle/>
          <a:p>
            <a:pPr algn="l">
              <a:defRPr sz="1700" b="1" i="0">
                <a:solidFill>
                  <a:srgbClr val="C6933E"/>
                </a:solidFill>
                <a:latin typeface="Georgia"/>
              </a:defRPr>
            </a:pPr>
            <a:r>
              <a:t>Proverbs 3:5–6</a:t>
            </a:r>
          </a:p>
        </p:txBody>
      </p:sp>
      <p:sp>
        <p:nvSpPr>
          <p:cNvPr id="13" name="TextBox 12"/>
          <p:cNvSpPr txBox="1"/>
          <p:nvPr/>
        </p:nvSpPr>
        <p:spPr>
          <a:xfrm>
            <a:off x="7680960" y="2221992"/>
            <a:ext cx="5212080" cy="594360"/>
          </a:xfrm>
          <a:prstGeom prst="rect">
            <a:avLst/>
          </a:prstGeom>
          <a:noFill/>
        </p:spPr>
        <p:txBody>
          <a:bodyPr wrap="none" lIns="45720" rIns="45720" tIns="27432" bIns="27432">
            <a:spAutoFit/>
          </a:bodyPr>
          <a:lstStyle/>
          <a:p>
            <a:pPr algn="l">
              <a:defRPr sz="1600" b="0" i="0">
                <a:solidFill>
                  <a:srgbClr val="2A2A2A"/>
                </a:solidFill>
                <a:latin typeface="Aptos"/>
              </a:defRPr>
            </a:pPr>
            <a:r>
              <a:t>Trust in the Lord rather than leaning on one’s own understanding.</a:t>
            </a:r>
          </a:p>
        </p:txBody>
      </p:sp>
      <p:sp>
        <p:nvSpPr>
          <p:cNvPr id="14" name="Rounded Rectangle 13"/>
          <p:cNvSpPr/>
          <p:nvPr/>
        </p:nvSpPr>
        <p:spPr>
          <a:xfrm>
            <a:off x="960120" y="3611880"/>
            <a:ext cx="5760720" cy="1325880"/>
          </a:xfrm>
          <a:prstGeom prst="roundRect">
            <a:avLst/>
          </a:prstGeom>
          <a:solidFill>
            <a:srgbClr val="FDFAF4"/>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188720" y="3776472"/>
            <a:ext cx="1828800" cy="274320"/>
          </a:xfrm>
          <a:prstGeom prst="rect">
            <a:avLst/>
          </a:prstGeom>
          <a:noFill/>
        </p:spPr>
        <p:txBody>
          <a:bodyPr wrap="none" lIns="45720" rIns="45720" tIns="27432" bIns="27432">
            <a:spAutoFit/>
          </a:bodyPr>
          <a:lstStyle/>
          <a:p>
            <a:pPr algn="l">
              <a:defRPr sz="1700" b="1" i="0">
                <a:solidFill>
                  <a:srgbClr val="C6933E"/>
                </a:solidFill>
                <a:latin typeface="Georgia"/>
              </a:defRPr>
            </a:pPr>
            <a:r>
              <a:t>Psalm 5:8</a:t>
            </a:r>
          </a:p>
        </p:txBody>
      </p:sp>
      <p:sp>
        <p:nvSpPr>
          <p:cNvPr id="16" name="TextBox 15"/>
          <p:cNvSpPr txBox="1"/>
          <p:nvPr/>
        </p:nvSpPr>
        <p:spPr>
          <a:xfrm>
            <a:off x="1188720" y="4142232"/>
            <a:ext cx="5212080" cy="594360"/>
          </a:xfrm>
          <a:prstGeom prst="rect">
            <a:avLst/>
          </a:prstGeom>
          <a:noFill/>
        </p:spPr>
        <p:txBody>
          <a:bodyPr wrap="none" lIns="45720" rIns="45720" tIns="27432" bIns="27432">
            <a:spAutoFit/>
          </a:bodyPr>
          <a:lstStyle/>
          <a:p>
            <a:pPr algn="l">
              <a:defRPr sz="1600" b="0" i="0">
                <a:solidFill>
                  <a:srgbClr val="2A2A2A"/>
                </a:solidFill>
                <a:latin typeface="Aptos"/>
              </a:defRPr>
            </a:pPr>
            <a:r>
              <a:t>Ask the Lord to make the way straight before you.</a:t>
            </a:r>
          </a:p>
        </p:txBody>
      </p:sp>
      <p:sp>
        <p:nvSpPr>
          <p:cNvPr id="17" name="Rounded Rectangle 16"/>
          <p:cNvSpPr/>
          <p:nvPr/>
        </p:nvSpPr>
        <p:spPr>
          <a:xfrm>
            <a:off x="7452360" y="3611880"/>
            <a:ext cx="5760720" cy="1325880"/>
          </a:xfrm>
          <a:prstGeom prst="roundRect">
            <a:avLst/>
          </a:prstGeom>
          <a:solidFill>
            <a:srgbClr val="FDFAF4"/>
          </a:solidFill>
          <a:ln>
            <a:solidFill>
              <a:srgbClr val="C6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680960" y="3776472"/>
            <a:ext cx="1828800" cy="274320"/>
          </a:xfrm>
          <a:prstGeom prst="rect">
            <a:avLst/>
          </a:prstGeom>
          <a:noFill/>
        </p:spPr>
        <p:txBody>
          <a:bodyPr wrap="none" lIns="45720" rIns="45720" tIns="27432" bIns="27432">
            <a:spAutoFit/>
          </a:bodyPr>
          <a:lstStyle/>
          <a:p>
            <a:pPr algn="l">
              <a:defRPr sz="1700" b="1" i="0">
                <a:solidFill>
                  <a:srgbClr val="C6933E"/>
                </a:solidFill>
                <a:latin typeface="Georgia"/>
              </a:defRPr>
            </a:pPr>
            <a:r>
              <a:t>Psalm 4:8</a:t>
            </a:r>
          </a:p>
        </p:txBody>
      </p:sp>
      <p:sp>
        <p:nvSpPr>
          <p:cNvPr id="19" name="TextBox 18"/>
          <p:cNvSpPr txBox="1"/>
          <p:nvPr/>
        </p:nvSpPr>
        <p:spPr>
          <a:xfrm>
            <a:off x="7680960" y="4142232"/>
            <a:ext cx="5212080" cy="594360"/>
          </a:xfrm>
          <a:prstGeom prst="rect">
            <a:avLst/>
          </a:prstGeom>
          <a:noFill/>
        </p:spPr>
        <p:txBody>
          <a:bodyPr wrap="none" lIns="45720" rIns="45720" tIns="27432" bIns="27432">
            <a:spAutoFit/>
          </a:bodyPr>
          <a:lstStyle/>
          <a:p>
            <a:pPr algn="l">
              <a:defRPr sz="1600" b="0" i="0">
                <a:solidFill>
                  <a:srgbClr val="2A2A2A"/>
                </a:solidFill>
                <a:latin typeface="Aptos"/>
              </a:defRPr>
            </a:pPr>
            <a:r>
              <a:t>Rest in the Lord who alone makes his people dwell safely.</a:t>
            </a:r>
          </a:p>
        </p:txBody>
      </p:sp>
      <p:sp>
        <p:nvSpPr>
          <p:cNvPr id="20" name="TextBox 19"/>
          <p:cNvSpPr txBox="1"/>
          <p:nvPr/>
        </p:nvSpPr>
        <p:spPr>
          <a:xfrm>
            <a:off x="502920" y="7882127"/>
            <a:ext cx="6583680" cy="228600"/>
          </a:xfrm>
          <a:prstGeom prst="rect">
            <a:avLst/>
          </a:prstGeom>
          <a:noFill/>
        </p:spPr>
        <p:txBody>
          <a:bodyPr wrap="none" lIns="45720" rIns="45720" tIns="27432" bIns="27432">
            <a:spAutoFit/>
          </a:bodyPr>
          <a:lstStyle/>
          <a:p>
            <a:pPr algn="l">
              <a:defRPr sz="850" b="0" i="0">
                <a:solidFill>
                  <a:srgbClr val="505050"/>
                </a:solidFill>
                <a:latin typeface="Aptos"/>
              </a:defRPr>
            </a:pPr>
            <a:r>
              <a:t>Prepared for teaching and small group use - hymninfo.com</a:t>
            </a:r>
          </a:p>
        </p:txBody>
      </p:sp>
      <p:sp>
        <p:nvSpPr>
          <p:cNvPr id="21" name="TextBox 20"/>
          <p:cNvSpPr txBox="1"/>
          <p:nvPr/>
        </p:nvSpPr>
        <p:spPr>
          <a:xfrm>
            <a:off x="7863840" y="7790688"/>
            <a:ext cx="6263640" cy="384048"/>
          </a:xfrm>
          <a:prstGeom prst="rect">
            <a:avLst/>
          </a:prstGeom>
          <a:noFill/>
        </p:spPr>
        <p:txBody>
          <a:bodyPr wrap="none" lIns="45720" rIns="45720" tIns="27432" bIns="27432">
            <a:spAutoFit/>
          </a:bodyPr>
          <a:lstStyle/>
          <a:p>
            <a:pPr algn="r">
              <a:defRPr sz="700" b="0" i="0">
                <a:solidFill>
                  <a:srgbClr val="505050"/>
                </a:solidFill>
                <a:latin typeface="Aptos"/>
              </a:defRPr>
            </a:pPr>
            <a:r>
              <a:t>© HymnInfo.com. Free for personal, church, classroom, and small-group teaching use. Please do not sell, repost, or redistribute as downloadable files without permission.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Lead Me, Lord Teaching Guide</dc:title>
  <dc:subject>Hymn study resource</dc:subject>
  <dc:creator>HymnInfo.com</dc:creator>
  <cp:keywords>hymn study, Christian worship, church teaching, HymnInfo</cp:keywords>
  <dc:description/>
  <cp:lastModifiedBy>Steve Canny</cp:lastModifiedBy>
  <cp:revision>1</cp:revision>
  <dcterms:created xsi:type="dcterms:W3CDTF">2013-01-27T09:14:16Z</dcterms:created>
  <dcterms:modified xsi:type="dcterms:W3CDTF">2013-01-27T09:15:58Z</dcterms:modified>
  <cp:category>Hymn study resource</cp:category>
</cp:coreProperties>
</file>