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94360" y="960120"/>
            <a:ext cx="6080760" cy="4800600"/>
          </a:xfrm>
          <a:prstGeom prst="roundRect">
            <a:avLst/>
          </a:prstGeom>
          <a:solidFill>
            <a:srgbClr val="1F19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5669280" cy="18288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Georgia"/>
              </a:rPr>
              <a:t>I Surrender 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383280"/>
            <a:ext cx="5394960" cy="10972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2000" b="0" i="0">
                <a:solidFill>
                  <a:srgbClr val="F1DDB0"/>
                </a:solidFill>
                <a:latin typeface="Calibri"/>
              </a:rPr>
              <a:t>All to Jesus I surrender • Judson W. Van DeVenter • Winfield Scott Weeden • 1896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1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Teaching Aim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1920240"/>
            <a:ext cx="3291839" cy="1280160"/>
          </a:xfrm>
          <a:prstGeom prst="roundRect">
            <a:avLst/>
          </a:prstGeom>
          <a:solidFill>
            <a:srgbClr val="372C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9848" y="2048256"/>
            <a:ext cx="4572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2400" b="0" i="0">
                <a:solidFill>
                  <a:srgbClr val="F1DDB0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488" y="2084832"/>
            <a:ext cx="2514599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Understand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8488" y="2423160"/>
            <a:ext cx="2514599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100" b="0" i="0">
                <a:solidFill>
                  <a:srgbClr val="E2DED5"/>
                </a:solidFill>
                <a:latin typeface="Calibri"/>
              </a:rPr>
              <a:t>Consecration grows from the mercy of God.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20240"/>
            <a:ext cx="3291839" cy="1280160"/>
          </a:xfrm>
          <a:prstGeom prst="roundRect">
            <a:avLst/>
          </a:prstGeom>
          <a:solidFill>
            <a:srgbClr val="372C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2048256"/>
            <a:ext cx="4572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2400" b="0" i="0">
                <a:solidFill>
                  <a:srgbClr val="F1DDB0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93207" y="2084832"/>
            <a:ext cx="2514599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Feel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3207" y="2423160"/>
            <a:ext cx="2514599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100" b="0" i="0">
                <a:solidFill>
                  <a:srgbClr val="E2DED5"/>
                </a:solidFill>
                <a:latin typeface="Calibri"/>
              </a:rPr>
              <a:t>The freedom of belonging wholly to Christ.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09560" y="1920240"/>
            <a:ext cx="3291839" cy="1280160"/>
          </a:xfrm>
          <a:prstGeom prst="roundRect">
            <a:avLst/>
          </a:prstGeom>
          <a:solidFill>
            <a:srgbClr val="372C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19288" y="2048256"/>
            <a:ext cx="4572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2400" b="0" i="0">
                <a:solidFill>
                  <a:srgbClr val="F1DDB0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2084832"/>
            <a:ext cx="2514599" cy="3200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Practice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2423160"/>
            <a:ext cx="2514599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100" b="0" i="0">
                <a:solidFill>
                  <a:srgbClr val="E2DED5"/>
                </a:solidFill>
                <a:latin typeface="Calibri"/>
              </a:rPr>
              <a:t>A daily offering of trust and obedience.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Hymn 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Title: I Surrender All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First line: All to Jesus I surrender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Text: Judson W. Van DeVenter; Music: Winfield Scott Weeden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Tune: SURRENDER; Meter: 8.7.8.7 with refrain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First published in Gospel Songs of Grace and Glory, 1896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Gospel hymn of consecration, discipleship, and devotion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1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97280" y="1965960"/>
            <a:ext cx="9966960" cy="2560320"/>
          </a:xfrm>
          <a:prstGeom prst="roundRect">
            <a:avLst/>
          </a:prstGeom>
          <a:solidFill>
            <a:srgbClr val="1917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2304288"/>
            <a:ext cx="932688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3800" b="1" i="0">
                <a:solidFill>
                  <a:srgbClr val="FFFFFF"/>
                </a:solidFill>
                <a:latin typeface="Georgia"/>
              </a:rPr>
              <a:t>Historical Setting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3246120"/>
            <a:ext cx="8412480" cy="6858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1800" b="0" i="0">
                <a:solidFill>
                  <a:srgbClr val="F0E2BE"/>
                </a:solidFill>
                <a:latin typeface="Calibri"/>
              </a:rPr>
              <a:t>A gospel song shaped by personal decision and evangelistic worship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Van DeVenter and Weeden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Judson W. Van DeVenter was an American hymn writer, evangelist, art teacher, and musician.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Hymn accounts connect the text with his vocational struggle and his decision to give himself to evangelistic ministry.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Winfield Scott Weeden composed the tune SURRENDER and worked with Van DeVenter in evangelistic settings.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hymn belongs to a gospel-song tradition where congregational singing often became a moment of prayerful response.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4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Why This Hymn Matters Today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It gives believers plain words for renewed consecration.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It keeps discipleship personal without reducing it to private feeling.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It can support confession, recommitment, baptismal reflection, prayer, and altar response.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It needs careful teaching: surrender is a response to grace, not a way to earn God’s favor.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97280" y="1965960"/>
            <a:ext cx="9966960" cy="2560320"/>
          </a:xfrm>
          <a:prstGeom prst="roundRect">
            <a:avLst/>
          </a:prstGeom>
          <a:solidFill>
            <a:srgbClr val="1917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2304288"/>
            <a:ext cx="932688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3800" b="1" i="0">
                <a:solidFill>
                  <a:srgbClr val="FFFFFF"/>
                </a:solidFill>
                <a:latin typeface="Georgia"/>
              </a:rPr>
              <a:t>Biblical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3246120"/>
            <a:ext cx="8412480" cy="6858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1800" b="0" i="0">
                <a:solidFill>
                  <a:srgbClr val="F0E2BE"/>
                </a:solidFill>
                <a:latin typeface="Calibri"/>
              </a:rPr>
              <a:t>“Present your bodies as a living sacrifice.”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Romans 12:1-2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170432"/>
            <a:ext cx="6309360" cy="914400"/>
          </a:xfrm>
          <a:prstGeom prst="roundRect">
            <a:avLst/>
          </a:prstGeom>
          <a:solidFill>
            <a:srgbClr val="463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325880"/>
            <a:ext cx="589788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1700" b="0" i="1">
                <a:solidFill>
                  <a:srgbClr val="F7E4B7"/>
                </a:solidFill>
                <a:latin typeface="Calibri"/>
              </a:rPr>
              <a:t>Living sacrifice • transformed mind • discerning obedience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148840"/>
            <a:ext cx="6309360" cy="402336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1900">
                <a:solidFill>
                  <a:srgbClr val="FFFFFF"/>
                </a:solidFill>
                <a:latin typeface="Calibri"/>
              </a:defRPr>
            </a:pPr>
            <a:r>
              <a:t>Paul roots consecration in “the mercies of God.”</a:t>
            </a:r>
          </a:p>
          <a:p>
            <a:pPr>
              <a:spcAft>
                <a:spcPts val="500"/>
              </a:spcAft>
              <a:defRPr sz="1900">
                <a:solidFill>
                  <a:srgbClr val="FFFFFF"/>
                </a:solidFill>
                <a:latin typeface="Calibri"/>
              </a:defRPr>
            </a:pPr>
            <a:r>
              <a:t>The whole self becomes worship: body, mind, habits, desires, and relationships.</a:t>
            </a:r>
          </a:p>
          <a:p>
            <a:pPr>
              <a:spcAft>
                <a:spcPts val="500"/>
              </a:spcAft>
              <a:defRPr sz="1900">
                <a:solidFill>
                  <a:srgbClr val="FFFFFF"/>
                </a:solidFill>
                <a:latin typeface="Calibri"/>
              </a:defRPr>
            </a:pPr>
            <a:r>
              <a:t>Transformation comes through renewed thinking, not mere outward pressure.</a:t>
            </a:r>
          </a:p>
          <a:p>
            <a:pPr>
              <a:spcAft>
                <a:spcPts val="500"/>
              </a:spcAft>
              <a:defRPr sz="1900">
                <a:solidFill>
                  <a:srgbClr val="FFFFFF"/>
                </a:solidFill>
                <a:latin typeface="Calibri"/>
              </a:defRPr>
            </a:pPr>
            <a:r>
              <a:t>This passage is the strongest biblical lens for the hymn’s central prayer.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Other Scripture Connections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Luke 9:23-24 - discipleship involves self-denial and taking up the cross.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Luke 14:33 - Jesus calls for undivided allegiance.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Galatians 2:20 - the surrendered life is life in union with Christ.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Philippians 3:7-8 - all gains are revalued in light of knowing Christ.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97280" y="1965960"/>
            <a:ext cx="9966960" cy="2560320"/>
          </a:xfrm>
          <a:prstGeom prst="roundRect">
            <a:avLst/>
          </a:prstGeom>
          <a:solidFill>
            <a:srgbClr val="1917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7320" y="2304288"/>
            <a:ext cx="932688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3800" b="1" i="0">
                <a:solidFill>
                  <a:srgbClr val="FFFFFF"/>
                </a:solidFill>
                <a:latin typeface="Georgia"/>
              </a:rPr>
              <a:t>Hymn-Section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3246120"/>
            <a:ext cx="8412480" cy="6858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1800" b="0" i="0">
                <a:solidFill>
                  <a:srgbClr val="F0E2BE"/>
                </a:solidFill>
                <a:latin typeface="Calibri"/>
              </a:rPr>
              <a:t>Five movements of consecration and trust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1. Whole-Life Offering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hymn begins with the whole person brought before Jesus.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Surrender is freely given, not forced by fear.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Teaching emphasis: trust grows from knowing Christ’s character.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2. Humility at Christ’s Feet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prayer moves from intention to posture: humility before the Savior.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Lesser loves are released so Christ may be loved without rivalry.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Teaching emphasis: self-denial is not self-hatred, but reordered love.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3. Made Wholly Christ’s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hymn asks for the Spirit’s filling and divine power.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Consecration is linked with sanctification, not self-improvement alone.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Teaching emphasis: God forms what we offer to him.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1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4. Self-Giving and Blessing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believer offers the self and asks to be filled with love and strength.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Surrender should produce obedience, service, and holy affection.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Teaching emphasis: the surrendered life becomes useful in Christ’s hands.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4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5. Joy in Full Salvation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closing movement joins surrender with joy, salvation, and praise.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hymn does not end in loss, but in glad belonging.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Teaching emphasis: Christ receives the life in order to fill it with himself.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The Refrain as Prayer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repeated confession makes the hymn easy to remember and hard to sing casually.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In worship, repetition can become either sentiment or sincere prayer; teaching helps the congregation choose prayer.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A slower tempo and a moment of silence can let the refrain become personal response rather than performance.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Theological Themes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Grace before response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Consecration as whole-life worship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Discipleship under the lordship of Christ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Sanctification by the Spirit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Joyful obedience and freedom in Christ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Prayerful recommitment in the gathered church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Consecration, Not Earning Salvation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hymn should not be taught as a human work that wins acceptance from God.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Romans 12 begins with mercy. Surrender follows grace.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believer offers the self because Christ has already given himself.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This distinction protects tender consciences and keeps the gospel clear.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Literary and Musical Observations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Tune: SURRENDER, composed by Winfield Scott Weeden.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Meter commonly given as 8.7.8.7 with refrain.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melody is flowing and memorable, designed for congregational participation.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refrain gives the hymn its devotional force and invitation character.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Moderate tempo keeps the song prayerful rather than merely sentimental.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Pastoral and Worship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Services of recommitment or renewal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Sermons on discipleship, obedience, sanctification, or Romans 12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Baptismal reflection or confirmation teaching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Personal prayer, altar response, or devotional worship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Pastoral caution: invite surrender through grace, not guilt-driven pressure.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Teaching Questions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What does Romans 12:1-2 teach about surrender?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How is surrender to Christ different from passive resignation?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What areas of life are hardest to offer to God?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How can churches invite commitment without manipulating emotion?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How does Galatians 2:20 connect surrender with union with Christ?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4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Application: Surrender This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Name one area of life to offer to Christ each morning.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Practice one hidden act of obedience that no one else needs to see.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Release one lesser attachment that is shaping your choices too strongly.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Pray before making a decision: “Lord, make me willing to obey.”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Let surrender lead to concrete love for a real person.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D4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80960" y="0"/>
            <a:ext cx="4572000" cy="6858000"/>
          </a:xfrm>
          <a:prstGeom prst="rect">
            <a:avLst/>
          </a:prstGeom>
          <a:solidFill>
            <a:srgbClr val="082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565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sual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94360"/>
            <a:ext cx="3840480" cy="5440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5488"/>
            <a:ext cx="713232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Suggested Lesson Flow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649224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30 minutes: open with Romans 12:1-2, give brief background, discuss surrender and grace, close in silent prayer.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60 minutes: add hymn-section study, compare Luke 9 and Galatians 2, discuss worship use, and write a personal prayer of consecration.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Optional choir note: sing one stanza reflectively, then speak the Scripture before singing the refrain again.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75488"/>
            <a:ext cx="10972800" cy="566928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Georgia"/>
              </a:rPr>
              <a:t>Closing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98480" cy="4754880"/>
          </a:xfrm>
          <a:prstGeom prst="rect">
            <a:avLst/>
          </a:prstGeom>
          <a:noFill/>
        </p:spPr>
        <p:txBody>
          <a:bodyPr wrap="square" lIns="109728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The hymn’s central word is “all,” but its foundation is mercy.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Christ does not ask for what he himself has not given: he gave himself first.</a:t>
            </a:r>
          </a:p>
          <a:p>
            <a:pPr>
              <a:spcAft>
                <a:spcPts val="500"/>
              </a:spcAft>
              <a:defRPr sz="2000">
                <a:solidFill>
                  <a:srgbClr val="FFFFFF"/>
                </a:solidFill>
                <a:latin typeface="Calibri"/>
              </a:defRPr>
            </a:pPr>
            <a:r>
              <a:t>Surrender is the free, grateful offering of the whole self to the Lord who saves, renews, and leads.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isual_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1143000"/>
            <a:ext cx="10332720" cy="4389120"/>
          </a:xfrm>
          <a:prstGeom prst="roundRect">
            <a:avLst/>
          </a:prstGeom>
          <a:solidFill>
            <a:srgbClr val="2119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1508760"/>
            <a:ext cx="9601200" cy="5486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3400" b="1" i="0">
                <a:solidFill>
                  <a:srgbClr val="FFFFFF"/>
                </a:solidFill>
                <a:latin typeface="Georgia"/>
              </a:rPr>
              <a:t>Closing Prayer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2423160"/>
            <a:ext cx="8321040" cy="12344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2300" b="0" i="0">
                <a:solidFill>
                  <a:srgbClr val="FFF6E1"/>
                </a:solidFill>
                <a:latin typeface="Calibri"/>
              </a:rPr>
              <a:t>Merciful Savior, receive our lives as an offering of gratitude. Free us from divided loyalties, renew our minds, and teach us to follow you with joyful trust. Amen.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4983480"/>
            <a:ext cx="9235440" cy="5486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ctr"/>
            <a:r>
              <a:rPr sz="800" b="0" i="0">
                <a:solidFill>
                  <a:srgbClr val="E2DED5"/>
                </a:solidFill>
                <a:latin typeface="Calibri"/>
              </a:rPr>
              <a:t>© HymnInfo.com. Free for personal, church, classroom, and small-group teaching use. Please do not sell, repost, or redistribute as downloadable files without permission.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37960"/>
            <a:ext cx="6400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l"/>
            <a:r>
              <a:rPr sz="800" b="0" i="0">
                <a:solidFill>
                  <a:srgbClr val="E2DED5"/>
                </a:solidFill>
                <a:latin typeface="Calibri"/>
              </a:rP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37960"/>
            <a:ext cx="54864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pPr algn="r"/>
            <a:r>
              <a:rPr sz="800" b="0" i="0">
                <a:solidFill>
                  <a:srgbClr val="E2DED5"/>
                </a:solidFill>
                <a:latin typeface="Calibri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Surrender All Teaching Guide</dc:title>
  <dc:subject>Hymn study resource</dc:subject>
  <dc:creator>HymnInfo.com</dc:creator>
  <cp:keywords>hymn study, Christian worship, church teaching, HymnInfo</cp:keywords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