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visual_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94360" y="640080"/>
            <a:ext cx="5760720" cy="5074920"/>
          </a:xfrm>
          <a:prstGeom prst="rect">
            <a:avLst/>
          </a:prstGeom>
          <a:solidFill>
            <a:srgbClr val="17120D">
              <a:alpha val="8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024128"/>
            <a:ext cx="5257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Lord of the Dance</a:t>
            </a:r>
            <a:endParaRPr lang="en-US" sz="4200" dirty="0"/>
          </a:p>
        </p:txBody>
      </p:sp>
      <p:sp>
        <p:nvSpPr>
          <p:cNvPr id="6" name="Text 3"/>
          <p:cNvSpPr/>
          <p:nvPr/>
        </p:nvSpPr>
        <p:spPr>
          <a:xfrm>
            <a:off x="896112" y="2240280"/>
            <a:ext cx="5074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4E7CD"/>
                </a:solidFill>
              </a:rPr>
              <a:t>A hymn study on Christ, discipleship, suffering, and resurrection joy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896112" y="2788920"/>
            <a:ext cx="1691640" cy="0"/>
          </a:xfrm>
          <a:prstGeom prst="line">
            <a:avLst/>
          </a:prstGeom>
          <a:noFill/>
          <a:ln w="38100">
            <a:solidFill>
              <a:srgbClr val="D69B3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3054096"/>
            <a:ext cx="507492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FFEBC8"/>
                </a:solidFill>
              </a:rPr>
              <a:t>First line: “I danced in the morning when the world was begun”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FFEBC8"/>
                </a:solidFill>
              </a:rPr>
              <a:t>Sydney Carter, 1963 • Melody adapted from SIMPLE GIFTS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FFEBC8"/>
                </a:solidFill>
              </a:rPr>
              <a:t>Primary Scripture: Matthew 4:18–22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68680" y="6144768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DC9A6"/>
                </a:solidFill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visual_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658368"/>
            <a:ext cx="5394960" cy="5440680"/>
          </a:xfrm>
          <a:prstGeom prst="roundRect">
            <a:avLst>
              <a:gd name="adj" fmla="val 1356"/>
            </a:avLst>
          </a:prstGeom>
          <a:solidFill>
            <a:srgbClr val="120E0B">
              <a:alpha val="85000"/>
            </a:srgbClr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05840" y="960120"/>
            <a:ext cx="4480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9B35"/>
                </a:solidFill>
              </a:rPr>
              <a:t>Hymn Section Study 4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987552" y="1298448"/>
            <a:ext cx="4206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Cross</a:t>
            </a:r>
            <a:endParaRPr lang="en-US" sz="3500" dirty="0"/>
          </a:p>
        </p:txBody>
      </p:sp>
      <p:sp>
        <p:nvSpPr>
          <p:cNvPr id="7" name="Text 4"/>
          <p:cNvSpPr/>
          <p:nvPr/>
        </p:nvSpPr>
        <p:spPr>
          <a:xfrm>
            <a:off x="1024128" y="2057400"/>
            <a:ext cx="43891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F7E6C4"/>
                </a:solidFill>
              </a:rPr>
              <a:t>The hymn’s joy passes through suffering, rejection, and death. Its movement must never make the cross feel decorative or light.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024128" y="3767328"/>
            <a:ext cx="43891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Teaching emphasis: Christian joy is cruciform. It is shaped by Christ’s costly love.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1033272" y="5074920"/>
            <a:ext cx="3383280" cy="347472"/>
          </a:xfrm>
          <a:prstGeom prst="roundRect">
            <a:avLst>
              <a:gd name="adj" fmla="val 21053"/>
            </a:avLst>
          </a:prstGeom>
          <a:solidFill>
            <a:srgbClr val="1E666E"/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152144" y="5148072"/>
            <a:ext cx="3145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 anchor: John 19:17–30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E7D8B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4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side_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3880" y="0"/>
            <a:ext cx="40050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119872" y="0"/>
            <a:ext cx="4069080" cy="6858000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64592" y="0"/>
            <a:ext cx="73152" cy="6858000"/>
          </a:xfrm>
          <a:prstGeom prst="rect">
            <a:avLst/>
          </a:prstGeom>
          <a:solidFill>
            <a:srgbClr val="1E666E">
              <a:alpha val="95000"/>
            </a:srgbClr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310896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Section Study 5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12064" y="758952"/>
            <a:ext cx="6720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6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Resurrection joy and witness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042416"/>
            <a:ext cx="1828800" cy="0"/>
          </a:xfrm>
          <a:prstGeom prst="line">
            <a:avLst/>
          </a:prstGeom>
          <a:noFill/>
          <a:ln w="26670">
            <a:solidFill>
              <a:srgbClr val="D69B3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1600200"/>
            <a:ext cx="5943600" cy="31546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r>
              <a:rPr lang="en-US" sz="16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Gospel movement does not end at the grave.</a:t>
            </a:r>
            <a:endParaRPr lang="en-US" sz="1650" dirty="0"/>
          </a:p>
          <a:p>
            <a:r>
              <a:rPr lang="en-US" sz="16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Matthew 28 turns fear into proclamation: Christ is risen.</a:t>
            </a:r>
            <a:endParaRPr lang="en-US" sz="1650" dirty="0"/>
          </a:p>
          <a:p>
            <a:r>
              <a:rPr lang="en-US" sz="16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resurrection joy sends the church into witness, not escapism.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822960" y="5120640"/>
            <a:ext cx="3291840" cy="347472"/>
          </a:xfrm>
          <a:prstGeom prst="roundRect">
            <a:avLst>
              <a:gd name="adj" fmla="val 21053"/>
            </a:avLst>
          </a:prstGeom>
          <a:solidFill>
            <a:srgbClr val="1E666E"/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5193792"/>
            <a:ext cx="30540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 anchor: Matthew 28:5–7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visual_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58368"/>
            <a:ext cx="10881360" cy="5440680"/>
          </a:xfrm>
          <a:prstGeom prst="roundRect">
            <a:avLst>
              <a:gd name="adj" fmla="val 1345"/>
            </a:avLst>
          </a:prstGeom>
          <a:solidFill>
            <a:srgbClr val="FFF8E9">
              <a:alpha val="92000"/>
            </a:srgbClr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932688" y="960120"/>
            <a:ext cx="5669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Central Invitation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960120" y="1691640"/>
            <a:ext cx="65836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E666E"/>
                </a:solidFill>
              </a:rPr>
              <a:t>The repeated call gathers the whole song into one pastoral question: Will we follow Christ through his story into resurrection life?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1097280" y="2971800"/>
            <a:ext cx="566928" cy="566928"/>
          </a:xfrm>
          <a:prstGeom prst="ellipse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52144" y="301752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792224" y="2971800"/>
            <a:ext cx="22311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30" b="1" dirty="0">
                <a:solidFill>
                  <a:srgbClr val="5D4228"/>
                </a:solidFill>
              </a:rPr>
              <a:t>Hear</a:t>
            </a:r>
            <a:endParaRPr lang="en-US" sz="1230" dirty="0"/>
          </a:p>
        </p:txBody>
      </p:sp>
      <p:sp>
        <p:nvSpPr>
          <p:cNvPr id="9" name="Text 6"/>
          <p:cNvSpPr/>
          <p:nvPr/>
        </p:nvSpPr>
        <p:spPr>
          <a:xfrm>
            <a:off x="1792224" y="3227832"/>
            <a:ext cx="223113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2A241D"/>
                </a:solidFill>
              </a:rPr>
              <a:t>Christ’s voice in Scripture.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4617720" y="2971800"/>
            <a:ext cx="566928" cy="566928"/>
          </a:xfrm>
          <a:prstGeom prst="ellipse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72584" y="301752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5312664" y="2971800"/>
            <a:ext cx="25054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30" b="1" dirty="0">
                <a:solidFill>
                  <a:srgbClr val="5D4228"/>
                </a:solidFill>
              </a:rPr>
              <a:t>Follow</a:t>
            </a:r>
            <a:endParaRPr lang="en-US" sz="1230" dirty="0"/>
          </a:p>
        </p:txBody>
      </p:sp>
      <p:sp>
        <p:nvSpPr>
          <p:cNvPr id="13" name="Text 10"/>
          <p:cNvSpPr/>
          <p:nvPr/>
        </p:nvSpPr>
        <p:spPr>
          <a:xfrm>
            <a:off x="5312664" y="3227832"/>
            <a:ext cx="250545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2A241D"/>
                </a:solidFill>
              </a:rPr>
              <a:t>Move from admiration to obedience.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8183880" y="2971800"/>
            <a:ext cx="566928" cy="566928"/>
          </a:xfrm>
          <a:prstGeom prst="ellipse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38744" y="301752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8878824" y="297180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30" b="1" dirty="0">
                <a:solidFill>
                  <a:srgbClr val="5D4228"/>
                </a:solidFill>
              </a:rPr>
              <a:t>Witness</a:t>
            </a:r>
            <a:endParaRPr lang="en-US" sz="1230" dirty="0"/>
          </a:p>
        </p:txBody>
      </p:sp>
      <p:sp>
        <p:nvSpPr>
          <p:cNvPr id="17" name="Text 14"/>
          <p:cNvSpPr/>
          <p:nvPr/>
        </p:nvSpPr>
        <p:spPr>
          <a:xfrm>
            <a:off x="8878824" y="3227832"/>
            <a:ext cx="241401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2A241D"/>
                </a:solidFill>
              </a:rPr>
              <a:t>Carry Easter hope into the world.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4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side_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3880" y="0"/>
            <a:ext cx="40050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119872" y="0"/>
            <a:ext cx="4069080" cy="6858000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64592" y="0"/>
            <a:ext cx="73152" cy="6858000"/>
          </a:xfrm>
          <a:prstGeom prst="rect">
            <a:avLst/>
          </a:prstGeom>
          <a:solidFill>
            <a:srgbClr val="1E666E">
              <a:alpha val="95000"/>
            </a:srgbClr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310896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Themes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12064" y="758952"/>
            <a:ext cx="6720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6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song can teach when framed carefully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042416"/>
            <a:ext cx="1828800" cy="0"/>
          </a:xfrm>
          <a:prstGeom prst="line">
            <a:avLst/>
          </a:prstGeom>
          <a:noFill/>
          <a:ln w="26670">
            <a:solidFill>
              <a:srgbClr val="D69B3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77240" y="1417320"/>
            <a:ext cx="2788920" cy="932688"/>
          </a:xfrm>
          <a:prstGeom prst="roundRect">
            <a:avLst>
              <a:gd name="adj" fmla="val 7843"/>
            </a:avLst>
          </a:prstGeom>
          <a:solidFill>
            <a:srgbClr val="FFF9EE"/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1832" y="1545336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b="1" dirty="0">
                <a:solidFill>
                  <a:srgbClr val="1E666E"/>
                </a:solidFill>
              </a:rPr>
              <a:t>Christology</a:t>
            </a:r>
            <a:endParaRPr lang="en-US" sz="1180" dirty="0"/>
          </a:p>
        </p:txBody>
      </p:sp>
      <p:sp>
        <p:nvSpPr>
          <p:cNvPr id="11" name="Text 8"/>
          <p:cNvSpPr/>
          <p:nvPr/>
        </p:nvSpPr>
        <p:spPr>
          <a:xfrm>
            <a:off x="941832" y="1801368"/>
            <a:ext cx="2423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41D"/>
                </a:solidFill>
              </a:rPr>
              <a:t>Jesus is central to creation, calling, cross, and resurrection.</a:t>
            </a:r>
            <a:endParaRPr lang="en-US" sz="880" dirty="0"/>
          </a:p>
        </p:txBody>
      </p:sp>
      <p:sp>
        <p:nvSpPr>
          <p:cNvPr id="12" name="Shape 9"/>
          <p:cNvSpPr/>
          <p:nvPr/>
        </p:nvSpPr>
        <p:spPr>
          <a:xfrm>
            <a:off x="3931920" y="1417320"/>
            <a:ext cx="2788920" cy="932688"/>
          </a:xfrm>
          <a:prstGeom prst="roundRect">
            <a:avLst>
              <a:gd name="adj" fmla="val 7843"/>
            </a:avLst>
          </a:prstGeom>
          <a:solidFill>
            <a:srgbClr val="FFF9EE"/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96512" y="1545336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b="1" dirty="0">
                <a:solidFill>
                  <a:srgbClr val="1E666E"/>
                </a:solidFill>
              </a:rPr>
              <a:t>Discipleship</a:t>
            </a:r>
            <a:endParaRPr lang="en-US" sz="1180" dirty="0"/>
          </a:p>
        </p:txBody>
      </p:sp>
      <p:sp>
        <p:nvSpPr>
          <p:cNvPr id="14" name="Text 11"/>
          <p:cNvSpPr/>
          <p:nvPr/>
        </p:nvSpPr>
        <p:spPr>
          <a:xfrm>
            <a:off x="4096512" y="1801368"/>
            <a:ext cx="2423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41D"/>
                </a:solidFill>
              </a:rPr>
              <a:t>Faith becomes active following.</a:t>
            </a:r>
            <a:endParaRPr lang="en-US" sz="880" dirty="0"/>
          </a:p>
        </p:txBody>
      </p:sp>
      <p:sp>
        <p:nvSpPr>
          <p:cNvPr id="15" name="Shape 12"/>
          <p:cNvSpPr/>
          <p:nvPr/>
        </p:nvSpPr>
        <p:spPr>
          <a:xfrm>
            <a:off x="777240" y="2651760"/>
            <a:ext cx="2788920" cy="932688"/>
          </a:xfrm>
          <a:prstGeom prst="roundRect">
            <a:avLst>
              <a:gd name="adj" fmla="val 7843"/>
            </a:avLst>
          </a:prstGeom>
          <a:solidFill>
            <a:srgbClr val="FFF9EE"/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41832" y="2779776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b="1" dirty="0">
                <a:solidFill>
                  <a:srgbClr val="1E666E"/>
                </a:solidFill>
              </a:rPr>
              <a:t>Joy</a:t>
            </a:r>
            <a:endParaRPr lang="en-US" sz="1180" dirty="0"/>
          </a:p>
        </p:txBody>
      </p:sp>
      <p:sp>
        <p:nvSpPr>
          <p:cNvPr id="17" name="Text 14"/>
          <p:cNvSpPr/>
          <p:nvPr/>
        </p:nvSpPr>
        <p:spPr>
          <a:xfrm>
            <a:off x="941832" y="3035808"/>
            <a:ext cx="2423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41D"/>
                </a:solidFill>
              </a:rPr>
              <a:t>Christian gladness is rooted in Easter.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3931920" y="2651760"/>
            <a:ext cx="2788920" cy="932688"/>
          </a:xfrm>
          <a:prstGeom prst="roundRect">
            <a:avLst>
              <a:gd name="adj" fmla="val 7843"/>
            </a:avLst>
          </a:prstGeom>
          <a:solidFill>
            <a:srgbClr val="FFF9EE"/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096512" y="2779776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b="1" dirty="0">
                <a:solidFill>
                  <a:srgbClr val="1E666E"/>
                </a:solidFill>
              </a:rPr>
              <a:t>Cruciform life</a:t>
            </a:r>
            <a:endParaRPr lang="en-US" sz="1180" dirty="0"/>
          </a:p>
        </p:txBody>
      </p:sp>
      <p:sp>
        <p:nvSpPr>
          <p:cNvPr id="20" name="Text 17"/>
          <p:cNvSpPr/>
          <p:nvPr/>
        </p:nvSpPr>
        <p:spPr>
          <a:xfrm>
            <a:off x="4096512" y="3035808"/>
            <a:ext cx="2423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41D"/>
                </a:solidFill>
              </a:rPr>
              <a:t>The path of Christ passes through costly obedience.</a:t>
            </a:r>
            <a:endParaRPr lang="en-US" sz="880" dirty="0"/>
          </a:p>
        </p:txBody>
      </p:sp>
      <p:sp>
        <p:nvSpPr>
          <p:cNvPr id="21" name="Shape 18"/>
          <p:cNvSpPr/>
          <p:nvPr/>
        </p:nvSpPr>
        <p:spPr>
          <a:xfrm>
            <a:off x="777240" y="3886200"/>
            <a:ext cx="2788920" cy="932688"/>
          </a:xfrm>
          <a:prstGeom prst="roundRect">
            <a:avLst>
              <a:gd name="adj" fmla="val 7843"/>
            </a:avLst>
          </a:prstGeom>
          <a:solidFill>
            <a:srgbClr val="FFF9EE"/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41832" y="4014216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80" b="1" dirty="0">
                <a:solidFill>
                  <a:srgbClr val="1E666E"/>
                </a:solidFill>
              </a:rPr>
              <a:t>Witness</a:t>
            </a:r>
            <a:endParaRPr lang="en-US" sz="1180" dirty="0"/>
          </a:p>
        </p:txBody>
      </p:sp>
      <p:sp>
        <p:nvSpPr>
          <p:cNvPr id="23" name="Text 20"/>
          <p:cNvSpPr/>
          <p:nvPr/>
        </p:nvSpPr>
        <p:spPr>
          <a:xfrm>
            <a:off x="941832" y="4270248"/>
            <a:ext cx="2423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2A241D"/>
                </a:solidFill>
              </a:rPr>
              <a:t>Resurrection creates a sending people.</a:t>
            </a:r>
            <a:endParaRPr lang="en-US" sz="880" dirty="0"/>
          </a:p>
        </p:txBody>
      </p:sp>
      <p:sp>
        <p:nvSpPr>
          <p:cNvPr id="24" name="Text 21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4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side_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3880" y="0"/>
            <a:ext cx="40050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119872" y="0"/>
            <a:ext cx="4069080" cy="6858000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64592" y="0"/>
            <a:ext cx="73152" cy="6858000"/>
          </a:xfrm>
          <a:prstGeom prst="rect">
            <a:avLst/>
          </a:prstGeom>
          <a:solidFill>
            <a:srgbClr val="1E666E">
              <a:alpha val="95000"/>
            </a:srgbClr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310896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the Metaphor Wisely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12064" y="758952"/>
            <a:ext cx="6720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6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the image serve the Gospel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042416"/>
            <a:ext cx="1828800" cy="0"/>
          </a:xfrm>
          <a:prstGeom prst="line">
            <a:avLst/>
          </a:prstGeom>
          <a:noFill/>
          <a:ln w="26670">
            <a:solidFill>
              <a:srgbClr val="D69B3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1417320"/>
            <a:ext cx="5943600" cy="31546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r>
              <a:rPr lang="en-US" sz="158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Affirm poetic imagination as a gift for worship and memory.</a:t>
            </a:r>
            <a:endParaRPr lang="en-US" sz="1580" dirty="0"/>
          </a:p>
          <a:p>
            <a:r>
              <a:rPr lang="en-US" sz="158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the biblical story clearer than the metaphor itself.</a:t>
            </a:r>
            <a:endParaRPr lang="en-US" sz="1580" dirty="0"/>
          </a:p>
          <a:p>
            <a:r>
              <a:rPr lang="en-US" sz="158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that joy in the hymn is not denial of sin, suffering, or death.</a:t>
            </a:r>
            <a:endParaRPr lang="en-US" sz="1580" dirty="0"/>
          </a:p>
          <a:p>
            <a:r>
              <a:rPr lang="en-US" sz="158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Handle Passion language carefully and reject collective blame of Jewish people.</a:t>
            </a:r>
            <a:endParaRPr lang="en-US" sz="1580" dirty="0"/>
          </a:p>
        </p:txBody>
      </p:sp>
      <p:sp>
        <p:nvSpPr>
          <p:cNvPr id="10" name="Text 7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4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side_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3880" y="0"/>
            <a:ext cx="40050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119872" y="0"/>
            <a:ext cx="4069080" cy="6858000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64592" y="0"/>
            <a:ext cx="73152" cy="6858000"/>
          </a:xfrm>
          <a:prstGeom prst="rect">
            <a:avLst/>
          </a:prstGeom>
          <a:solidFill>
            <a:srgbClr val="1E666E">
              <a:alpha val="95000"/>
            </a:srgbClr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310896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Literary and Musical Observations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12064" y="758952"/>
            <a:ext cx="6720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6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Folk energy with narrative force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042416"/>
            <a:ext cx="1828800" cy="0"/>
          </a:xfrm>
          <a:prstGeom prst="line">
            <a:avLst/>
          </a:prstGeom>
          <a:noFill/>
          <a:ln w="26670">
            <a:solidFill>
              <a:srgbClr val="D69B3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1417320"/>
            <a:ext cx="5943600" cy="31546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r>
              <a:rPr lang="en-US" sz="158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first-person voice makes the narrative immediate and memorable.</a:t>
            </a:r>
            <a:endParaRPr lang="en-US" sz="1580" dirty="0"/>
          </a:p>
          <a:p>
            <a:r>
              <a:rPr lang="en-US" sz="158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tune’s folk-like contour encourages participation.</a:t>
            </a:r>
            <a:endParaRPr lang="en-US" sz="1580" dirty="0"/>
          </a:p>
          <a:p>
            <a:r>
              <a:rPr lang="en-US" sz="158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recurring call gives the congregation a musical act of response.</a:t>
            </a:r>
            <a:endParaRPr lang="en-US" sz="1580" dirty="0"/>
          </a:p>
          <a:p>
            <a:r>
              <a:rPr lang="en-US" sz="158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lively tempo helps the hymn move; excessive speed weakens the story.</a:t>
            </a:r>
            <a:endParaRPr lang="en-US" sz="1580" dirty="0"/>
          </a:p>
        </p:txBody>
      </p:sp>
      <p:sp>
        <p:nvSpPr>
          <p:cNvPr id="10" name="Shape 7"/>
          <p:cNvSpPr/>
          <p:nvPr/>
        </p:nvSpPr>
        <p:spPr>
          <a:xfrm>
            <a:off x="8549640" y="4069080"/>
            <a:ext cx="1280160" cy="1280160"/>
          </a:xfrm>
          <a:prstGeom prst="arc">
            <a:avLst/>
          </a:prstGeom>
          <a:noFill/>
          <a:ln w="50800">
            <a:solidFill>
              <a:srgbClr val="D69B35">
                <a:alpha val="92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9464040" y="3657600"/>
            <a:ext cx="1554480" cy="1554480"/>
          </a:xfrm>
          <a:prstGeom prst="arc">
            <a:avLst/>
          </a:prstGeom>
          <a:noFill/>
          <a:ln w="50800">
            <a:solidFill>
              <a:srgbClr val="1E666E">
                <a:alpha val="92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visual_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85800" y="658368"/>
            <a:ext cx="5760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and Worship Use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841248" y="1481328"/>
            <a:ext cx="4709160" cy="1078992"/>
          </a:xfrm>
          <a:prstGeom prst="roundRect">
            <a:avLst>
              <a:gd name="adj" fmla="val 6780"/>
            </a:avLst>
          </a:prstGeom>
          <a:solidFill>
            <a:srgbClr val="17120D">
              <a:alpha val="90000"/>
            </a:srgbClr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42416" y="1627632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9B35"/>
                </a:solidFill>
              </a:rPr>
              <a:t>Eastertide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042416" y="1956816"/>
            <a:ext cx="4251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FFFFFF"/>
                </a:solidFill>
              </a:rPr>
              <a:t>Emphasize resurrection joy and witness.</a:t>
            </a:r>
            <a:endParaRPr lang="en-US" sz="1120" dirty="0"/>
          </a:p>
        </p:txBody>
      </p:sp>
      <p:sp>
        <p:nvSpPr>
          <p:cNvPr id="8" name="Shape 5"/>
          <p:cNvSpPr/>
          <p:nvPr/>
        </p:nvSpPr>
        <p:spPr>
          <a:xfrm>
            <a:off x="6144768" y="1481328"/>
            <a:ext cx="4709160" cy="1078992"/>
          </a:xfrm>
          <a:prstGeom prst="roundRect">
            <a:avLst>
              <a:gd name="adj" fmla="val 6780"/>
            </a:avLst>
          </a:prstGeom>
          <a:solidFill>
            <a:srgbClr val="17120D">
              <a:alpha val="90000"/>
            </a:srgbClr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345936" y="1627632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9B35"/>
                </a:solidFill>
              </a:rPr>
              <a:t>Discipleship services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345936" y="1956816"/>
            <a:ext cx="4251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FFFFFF"/>
                </a:solidFill>
              </a:rPr>
              <a:t>Pair with Gospel call narratives.</a:t>
            </a:r>
            <a:endParaRPr lang="en-US" sz="1120" dirty="0"/>
          </a:p>
        </p:txBody>
      </p:sp>
      <p:sp>
        <p:nvSpPr>
          <p:cNvPr id="11" name="Shape 8"/>
          <p:cNvSpPr/>
          <p:nvPr/>
        </p:nvSpPr>
        <p:spPr>
          <a:xfrm>
            <a:off x="841248" y="3035808"/>
            <a:ext cx="4709160" cy="1078992"/>
          </a:xfrm>
          <a:prstGeom prst="roundRect">
            <a:avLst>
              <a:gd name="adj" fmla="val 6780"/>
            </a:avLst>
          </a:prstGeom>
          <a:solidFill>
            <a:srgbClr val="17120D">
              <a:alpha val="90000"/>
            </a:srgbClr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42416" y="3182112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9B35"/>
                </a:solidFill>
              </a:rPr>
              <a:t>Youth or intergenerational worship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042416" y="3511296"/>
            <a:ext cx="4251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FFFFFF"/>
                </a:solidFill>
              </a:rPr>
              <a:t>Teach the story before singing.</a:t>
            </a:r>
            <a:endParaRPr lang="en-US" sz="1120" dirty="0"/>
          </a:p>
        </p:txBody>
      </p:sp>
      <p:sp>
        <p:nvSpPr>
          <p:cNvPr id="14" name="Shape 11"/>
          <p:cNvSpPr/>
          <p:nvPr/>
        </p:nvSpPr>
        <p:spPr>
          <a:xfrm>
            <a:off x="6144768" y="3035808"/>
            <a:ext cx="4709160" cy="1078992"/>
          </a:xfrm>
          <a:prstGeom prst="roundRect">
            <a:avLst>
              <a:gd name="adj" fmla="val 6780"/>
            </a:avLst>
          </a:prstGeom>
          <a:solidFill>
            <a:srgbClr val="17120D">
              <a:alpha val="90000"/>
            </a:srgbClr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45936" y="3182112"/>
            <a:ext cx="2286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9B35"/>
                </a:solidFill>
              </a:rPr>
              <a:t>Choir rehearsal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345936" y="3511296"/>
            <a:ext cx="4251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FFFFFF"/>
                </a:solidFill>
              </a:rPr>
              <a:t>Shape tempo so the text remains clear.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E7D8B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BF4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side_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3880" y="0"/>
            <a:ext cx="40050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119872" y="0"/>
            <a:ext cx="4069080" cy="6858000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64592" y="0"/>
            <a:ext cx="73152" cy="6858000"/>
          </a:xfrm>
          <a:prstGeom prst="rect">
            <a:avLst/>
          </a:prstGeom>
          <a:solidFill>
            <a:srgbClr val="1E666E">
              <a:alpha val="95000"/>
            </a:srgbClr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310896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Choir and Congregational Notes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12064" y="758952"/>
            <a:ext cx="6720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6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Sing with joy, but keep the story intelligible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042416"/>
            <a:ext cx="1828800" cy="0"/>
          </a:xfrm>
          <a:prstGeom prst="line">
            <a:avLst/>
          </a:prstGeom>
          <a:noFill/>
          <a:ln w="26670">
            <a:solidFill>
              <a:srgbClr val="D69B3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1417320"/>
            <a:ext cx="5943600" cy="31546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r>
              <a:rPr lang="en-US" sz="158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Begin with a clear introduction so the congregation enters confidently.</a:t>
            </a:r>
            <a:endParaRPr lang="en-US" sz="1580" dirty="0"/>
          </a:p>
          <a:p>
            <a:r>
              <a:rPr lang="en-US" sz="158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rushing the narrative; each section needs breath.</a:t>
            </a:r>
            <a:endParaRPr lang="en-US" sz="1580" dirty="0"/>
          </a:p>
          <a:p>
            <a:r>
              <a:rPr lang="en-US" sz="158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accompaniment support movement without making the song feel comic or casual.</a:t>
            </a:r>
            <a:endParaRPr lang="en-US" sz="1580" dirty="0"/>
          </a:p>
          <a:p>
            <a:r>
              <a:rPr lang="en-US" sz="158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Consider a spoken Scripture reading before the hymn in teaching settings.</a:t>
            </a:r>
            <a:endParaRPr lang="en-US" sz="1580" dirty="0"/>
          </a:p>
        </p:txBody>
      </p:sp>
      <p:sp>
        <p:nvSpPr>
          <p:cNvPr id="10" name="Text 7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BF4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side_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3880" y="0"/>
            <a:ext cx="40050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119872" y="0"/>
            <a:ext cx="4069080" cy="6858000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64592" y="0"/>
            <a:ext cx="73152" cy="6858000"/>
          </a:xfrm>
          <a:prstGeom prst="rect">
            <a:avLst/>
          </a:prstGeom>
          <a:solidFill>
            <a:srgbClr val="1E666E">
              <a:alpha val="95000"/>
            </a:srgbClr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310896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Questions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12064" y="758952"/>
            <a:ext cx="6720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6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class, choir, or worship planning discussion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042416"/>
            <a:ext cx="1828800" cy="0"/>
          </a:xfrm>
          <a:prstGeom prst="line">
            <a:avLst/>
          </a:prstGeom>
          <a:noFill/>
          <a:ln w="26670">
            <a:solidFill>
              <a:srgbClr val="D69B3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1325880"/>
            <a:ext cx="5943600" cy="31546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r>
              <a:rPr lang="en-US" sz="15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does the image of dance communicate about following Christ?</a:t>
            </a:r>
            <a:endParaRPr lang="en-US" sz="1550" dirty="0"/>
          </a:p>
          <a:p>
            <a:r>
              <a:rPr lang="en-US" sz="15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does the metaphor need biblical boundaries?</a:t>
            </a:r>
            <a:endParaRPr lang="en-US" sz="1550" dirty="0"/>
          </a:p>
          <a:p>
            <a:r>
              <a:rPr lang="en-US" sz="15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the hymn move from creation to resurrection?</a:t>
            </a:r>
            <a:endParaRPr lang="en-US" sz="1550" dirty="0"/>
          </a:p>
          <a:p>
            <a:r>
              <a:rPr lang="en-US" sz="15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makes Christian joy different from mere optimism?</a:t>
            </a:r>
            <a:endParaRPr lang="en-US" sz="1550" dirty="0"/>
          </a:p>
          <a:p>
            <a:r>
              <a:rPr lang="en-US" sz="15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should churches frame the Passion material with care?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BF4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side_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3880" y="0"/>
            <a:ext cx="40050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119872" y="0"/>
            <a:ext cx="4069080" cy="6858000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64592" y="0"/>
            <a:ext cx="73152" cy="6858000"/>
          </a:xfrm>
          <a:prstGeom prst="rect">
            <a:avLst/>
          </a:prstGeom>
          <a:solidFill>
            <a:srgbClr val="1E666E">
              <a:alpha val="95000"/>
            </a:srgbClr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310896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12064" y="758952"/>
            <a:ext cx="6720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6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Responding as followers of the risen Christ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042416"/>
            <a:ext cx="1828800" cy="0"/>
          </a:xfrm>
          <a:prstGeom prst="line">
            <a:avLst/>
          </a:prstGeom>
          <a:noFill/>
          <a:ln w="26670">
            <a:solidFill>
              <a:srgbClr val="D69B3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1417320"/>
            <a:ext cx="5943600" cy="31546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r>
              <a:rPr lang="en-US" sz="162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from spectatorship to obedience.</a:t>
            </a:r>
            <a:endParaRPr lang="en-US" sz="1620" dirty="0"/>
          </a:p>
          <a:p>
            <a:r>
              <a:rPr lang="en-US" sz="162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joy be honest about suffering and rooted in the resurrection.</a:t>
            </a:r>
            <a:endParaRPr lang="en-US" sz="1620" dirty="0"/>
          </a:p>
          <a:p>
            <a:r>
              <a:rPr lang="en-US" sz="162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creative worship language responsibly and biblically.</a:t>
            </a:r>
            <a:endParaRPr lang="en-US" sz="1620" dirty="0"/>
          </a:p>
          <a:p>
            <a:r>
              <a:rPr lang="en-US" sz="162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Bear witness to Christ in speech, mercy, and faithful living.</a:t>
            </a:r>
            <a:endParaRPr lang="en-US" sz="1620" dirty="0"/>
          </a:p>
        </p:txBody>
      </p:sp>
      <p:sp>
        <p:nvSpPr>
          <p:cNvPr id="10" name="Shape 7"/>
          <p:cNvSpPr/>
          <p:nvPr/>
        </p:nvSpPr>
        <p:spPr>
          <a:xfrm>
            <a:off x="822960" y="5230368"/>
            <a:ext cx="3657600" cy="347472"/>
          </a:xfrm>
          <a:prstGeom prst="roundRect">
            <a:avLst>
              <a:gd name="adj" fmla="val 21053"/>
            </a:avLst>
          </a:prstGeom>
          <a:solidFill>
            <a:srgbClr val="1E666E"/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5303520"/>
            <a:ext cx="34198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Christian joy follows the risen Lord.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4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side_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3880" y="0"/>
            <a:ext cx="40050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119872" y="0"/>
            <a:ext cx="4069080" cy="6858000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64592" y="0"/>
            <a:ext cx="73152" cy="6858000"/>
          </a:xfrm>
          <a:prstGeom prst="rect">
            <a:avLst/>
          </a:prstGeom>
          <a:solidFill>
            <a:srgbClr val="1E666E">
              <a:alpha val="95000"/>
            </a:srgbClr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310896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Aim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12064" y="758952"/>
            <a:ext cx="6720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6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this session should form in learners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042416"/>
            <a:ext cx="1828800" cy="0"/>
          </a:xfrm>
          <a:prstGeom prst="line">
            <a:avLst/>
          </a:prstGeom>
          <a:noFill/>
          <a:ln w="26670">
            <a:solidFill>
              <a:srgbClr val="D69B3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508760"/>
            <a:ext cx="566928" cy="566928"/>
          </a:xfrm>
          <a:prstGeom prst="ellipse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86384" y="155448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☩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426464" y="1508760"/>
            <a:ext cx="4608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30" b="1" dirty="0">
                <a:solidFill>
                  <a:srgbClr val="5D4228"/>
                </a:solidFill>
              </a:rPr>
              <a:t>Understand</a:t>
            </a:r>
            <a:endParaRPr lang="en-US" sz="1230" dirty="0"/>
          </a:p>
        </p:txBody>
      </p:sp>
      <p:sp>
        <p:nvSpPr>
          <p:cNvPr id="12" name="Text 9"/>
          <p:cNvSpPr/>
          <p:nvPr/>
        </p:nvSpPr>
        <p:spPr>
          <a:xfrm>
            <a:off x="1426464" y="1764792"/>
            <a:ext cx="460857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2A241D"/>
                </a:solidFill>
              </a:rPr>
              <a:t>The song retells the Gospel story through movement: creation, calling, cross, and resurrection.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731520" y="2697480"/>
            <a:ext cx="566928" cy="566928"/>
          </a:xfrm>
          <a:prstGeom prst="ellipse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86384" y="274320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♪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1426464" y="2697480"/>
            <a:ext cx="4608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30" b="1" dirty="0">
                <a:solidFill>
                  <a:srgbClr val="5D4228"/>
                </a:solidFill>
              </a:rPr>
              <a:t>Feel</a:t>
            </a:r>
            <a:endParaRPr lang="en-US" sz="1230" dirty="0"/>
          </a:p>
        </p:txBody>
      </p:sp>
      <p:sp>
        <p:nvSpPr>
          <p:cNvPr id="16" name="Text 13"/>
          <p:cNvSpPr/>
          <p:nvPr/>
        </p:nvSpPr>
        <p:spPr>
          <a:xfrm>
            <a:off x="1426464" y="2953512"/>
            <a:ext cx="460857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2A241D"/>
                </a:solidFill>
              </a:rPr>
              <a:t>A sober joy: gladness that does not skip the suffering of Christ.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731520" y="3886200"/>
            <a:ext cx="566928" cy="566928"/>
          </a:xfrm>
          <a:prstGeom prst="ellipse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6384" y="393192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1426464" y="3886200"/>
            <a:ext cx="4608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30" b="1" dirty="0">
                <a:solidFill>
                  <a:srgbClr val="5D4228"/>
                </a:solidFill>
              </a:rPr>
              <a:t>Practice</a:t>
            </a:r>
            <a:endParaRPr lang="en-US" sz="1230" dirty="0"/>
          </a:p>
        </p:txBody>
      </p:sp>
      <p:sp>
        <p:nvSpPr>
          <p:cNvPr id="20" name="Text 17"/>
          <p:cNvSpPr/>
          <p:nvPr/>
        </p:nvSpPr>
        <p:spPr>
          <a:xfrm>
            <a:off x="1426464" y="4142232"/>
            <a:ext cx="460857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2A241D"/>
                </a:solidFill>
              </a:rPr>
              <a:t>Follow Christ actively, not as spectators but as disciples joined to his mission.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BF4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side_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3880" y="0"/>
            <a:ext cx="40050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119872" y="0"/>
            <a:ext cx="4069080" cy="6858000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64592" y="0"/>
            <a:ext cx="73152" cy="6858000"/>
          </a:xfrm>
          <a:prstGeom prst="rect">
            <a:avLst/>
          </a:prstGeom>
          <a:solidFill>
            <a:srgbClr val="1E666E">
              <a:alpha val="95000"/>
            </a:srgbClr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310896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Suggested Lesson Flow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12064" y="758952"/>
            <a:ext cx="6720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6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Two ways to teach the hymn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042416"/>
            <a:ext cx="1828800" cy="0"/>
          </a:xfrm>
          <a:prstGeom prst="line">
            <a:avLst/>
          </a:prstGeom>
          <a:noFill/>
          <a:ln w="26670">
            <a:solidFill>
              <a:srgbClr val="D69B3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371600"/>
            <a:ext cx="2834640" cy="4206240"/>
          </a:xfrm>
          <a:prstGeom prst="roundRect">
            <a:avLst>
              <a:gd name="adj" fmla="val 2581"/>
            </a:avLst>
          </a:prstGeom>
          <a:solidFill>
            <a:srgbClr val="FFF9EE"/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886200" y="1371600"/>
            <a:ext cx="2834640" cy="4206240"/>
          </a:xfrm>
          <a:prstGeom prst="roundRect">
            <a:avLst>
              <a:gd name="adj" fmla="val 2581"/>
            </a:avLst>
          </a:prstGeom>
          <a:solidFill>
            <a:srgbClr val="F1F7F4"/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0120" y="166420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5D4228"/>
                </a:solidFill>
              </a:rPr>
              <a:t>30 minutes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005840" y="2176272"/>
            <a:ext cx="20574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A241D"/>
                </a:solidFill>
              </a:rPr>
              <a:t>• Read Matthew 4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2A241D"/>
                </a:solidFill>
              </a:rPr>
              <a:t>• Give brief background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2A241D"/>
                </a:solidFill>
              </a:rPr>
              <a:t>• Trace the Gospel arc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2A241D"/>
                </a:solidFill>
              </a:rPr>
              <a:t>• Discuss one application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2A241D"/>
                </a:solidFill>
              </a:rPr>
              <a:t>• Pray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114800" y="166420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E666E"/>
                </a:solidFill>
              </a:rPr>
              <a:t>60 minutes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4160520" y="2176272"/>
            <a:ext cx="205740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2A241D"/>
                </a:solidFill>
              </a:rPr>
              <a:t>• Open with John 1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2A241D"/>
                </a:solidFill>
              </a:rPr>
              <a:t>• Teach background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2A241D"/>
                </a:solidFill>
              </a:rPr>
              <a:t>• Study four Gospel scenes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2A241D"/>
                </a:solidFill>
              </a:rPr>
              <a:t>• Discuss metaphor and limits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2A241D"/>
                </a:solidFill>
              </a:rPr>
              <a:t>• Plan worship use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2A241D"/>
                </a:solidFill>
              </a:rPr>
              <a:t>• Pray for discipleship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BF4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side_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3880" y="0"/>
            <a:ext cx="40050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119872" y="0"/>
            <a:ext cx="4069080" cy="6858000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64592" y="0"/>
            <a:ext cx="73152" cy="6858000"/>
          </a:xfrm>
          <a:prstGeom prst="rect">
            <a:avLst/>
          </a:prstGeom>
          <a:solidFill>
            <a:srgbClr val="1E666E">
              <a:alpha val="95000"/>
            </a:srgbClr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310896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Cautions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12064" y="758952"/>
            <a:ext cx="6720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6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Truthfulness in joyful worship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042416"/>
            <a:ext cx="1828800" cy="0"/>
          </a:xfrm>
          <a:prstGeom prst="line">
            <a:avLst/>
          </a:prstGeom>
          <a:noFill/>
          <a:ln w="26670">
            <a:solidFill>
              <a:srgbClr val="D69B3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1417320"/>
            <a:ext cx="5943600" cy="31546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r>
              <a:rPr lang="en-US" sz="158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let the lively tune make the cross seem incidental.</a:t>
            </a:r>
            <a:endParaRPr lang="en-US" sz="1580" dirty="0"/>
          </a:p>
          <a:p>
            <a:r>
              <a:rPr lang="en-US" sz="158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teach the metaphor as a replacement for biblical language about Christ.</a:t>
            </a:r>
            <a:endParaRPr lang="en-US" sz="1580" dirty="0"/>
          </a:p>
          <a:p>
            <a:r>
              <a:rPr lang="en-US" sz="158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readings of the Passion that blame an ethnic or religious group collectively.</a:t>
            </a:r>
            <a:endParaRPr lang="en-US" sz="1580" dirty="0"/>
          </a:p>
          <a:p>
            <a:r>
              <a:rPr lang="en-US" sz="158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let performance energy overpower congregational prayer and response.</a:t>
            </a:r>
            <a:endParaRPr lang="en-US" sz="1580" dirty="0"/>
          </a:p>
        </p:txBody>
      </p:sp>
      <p:sp>
        <p:nvSpPr>
          <p:cNvPr id="10" name="Text 7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visual_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777240" y="822960"/>
            <a:ext cx="6492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Summary and Prayer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804672" y="1417320"/>
            <a:ext cx="1463040" cy="0"/>
          </a:xfrm>
          <a:prstGeom prst="line">
            <a:avLst/>
          </a:prstGeom>
          <a:noFill/>
          <a:ln w="38100">
            <a:solidFill>
              <a:srgbClr val="D69B3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2960" y="1828800"/>
            <a:ext cx="6126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BE9C5"/>
                </a:solidFill>
              </a:rPr>
              <a:t>Christ is Lord from the beginning, caller of disciples, crucified Savior, and risen leader of his people. The church follows with sober joy.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850392" y="3749040"/>
            <a:ext cx="58064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Lord Jesus, lead us from spectatorship into faithful following. Teach us joy shaped by the cross and strengthened by your resurrection. Amen.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E7D8B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visual_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9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1097280" y="1024128"/>
            <a:ext cx="9966960" cy="4480560"/>
          </a:xfrm>
          <a:prstGeom prst="roundRect">
            <a:avLst>
              <a:gd name="adj" fmla="val 1633"/>
            </a:avLst>
          </a:prstGeom>
          <a:solidFill>
            <a:srgbClr val="FFF9EE">
              <a:alpha val="97000"/>
            </a:srgbClr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463040" y="1600200"/>
            <a:ext cx="9235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Teaching and Small Group Use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920240" y="2788920"/>
            <a:ext cx="8321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2A241D"/>
                </a:solidFill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920240" y="4343400"/>
            <a:ext cx="8321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1E666E"/>
                </a:solidFill>
              </a:rPr>
              <a:t>Prepared for teaching and small group use - hymninfo.com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4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side_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3880" y="0"/>
            <a:ext cx="40050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119872" y="0"/>
            <a:ext cx="4069080" cy="6858000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64592" y="0"/>
            <a:ext cx="73152" cy="6858000"/>
          </a:xfrm>
          <a:prstGeom prst="rect">
            <a:avLst/>
          </a:prstGeom>
          <a:solidFill>
            <a:srgbClr val="1E666E">
              <a:alpha val="95000"/>
            </a:srgbClr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310896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Identity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12064" y="758952"/>
            <a:ext cx="6720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6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modern folk carol for teaching the story of Jesus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042416"/>
            <a:ext cx="1828800" cy="0"/>
          </a:xfrm>
          <a:prstGeom prst="line">
            <a:avLst/>
          </a:prstGeom>
          <a:noFill/>
          <a:ln w="26670">
            <a:solidFill>
              <a:srgbClr val="D69B3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325880"/>
            <a:ext cx="6035040" cy="4480560"/>
          </a:xfrm>
          <a:prstGeom prst="roundRect">
            <a:avLst>
              <a:gd name="adj" fmla="val 1633"/>
            </a:avLst>
          </a:prstGeom>
          <a:solidFill>
            <a:srgbClr val="FFF9EE">
              <a:alpha val="96000"/>
            </a:srgbClr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14400" y="157276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E666E"/>
                </a:solidFill>
              </a:rPr>
              <a:t>Title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2788920" y="157276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A241D"/>
                </a:solidFill>
              </a:rPr>
              <a:t>Lord of the Dance</a:t>
            </a:r>
            <a:endParaRPr lang="en-US" sz="1080" dirty="0"/>
          </a:p>
        </p:txBody>
      </p:sp>
      <p:sp>
        <p:nvSpPr>
          <p:cNvPr id="12" name="Text 9"/>
          <p:cNvSpPr/>
          <p:nvPr/>
        </p:nvSpPr>
        <p:spPr>
          <a:xfrm>
            <a:off x="914400" y="213055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E666E"/>
                </a:solidFill>
              </a:rPr>
              <a:t>First line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2788920" y="2130552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A241D"/>
                </a:solidFill>
              </a:rPr>
              <a:t>I danced in the morning when the world was begun</a:t>
            </a:r>
            <a:endParaRPr lang="en-US" sz="1080" dirty="0"/>
          </a:p>
        </p:txBody>
      </p:sp>
      <p:sp>
        <p:nvSpPr>
          <p:cNvPr id="14" name="Text 11"/>
          <p:cNvSpPr/>
          <p:nvPr/>
        </p:nvSpPr>
        <p:spPr>
          <a:xfrm>
            <a:off x="914400" y="26883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E666E"/>
                </a:solidFill>
              </a:rPr>
              <a:t>Text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2788920" y="2688336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A241D"/>
                </a:solidFill>
              </a:rPr>
              <a:t>Sydney Bertram Carter, 1963</a:t>
            </a:r>
            <a:endParaRPr lang="en-US" sz="1080" dirty="0"/>
          </a:p>
        </p:txBody>
      </p:sp>
      <p:sp>
        <p:nvSpPr>
          <p:cNvPr id="16" name="Text 13"/>
          <p:cNvSpPr/>
          <p:nvPr/>
        </p:nvSpPr>
        <p:spPr>
          <a:xfrm>
            <a:off x="914400" y="324612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E666E"/>
                </a:solidFill>
              </a:rPr>
              <a:t>Tune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2788920" y="3246120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A241D"/>
                </a:solidFill>
              </a:rPr>
              <a:t>Adapted from SIMPLE GIFTS</a:t>
            </a:r>
            <a:endParaRPr lang="en-US" sz="1080" dirty="0"/>
          </a:p>
        </p:txBody>
      </p:sp>
      <p:sp>
        <p:nvSpPr>
          <p:cNvPr id="18" name="Text 15"/>
          <p:cNvSpPr/>
          <p:nvPr/>
        </p:nvSpPr>
        <p:spPr>
          <a:xfrm>
            <a:off x="914400" y="380390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E666E"/>
                </a:solidFill>
              </a:rPr>
              <a:t>Original Shaker melody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2788920" y="38039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A241D"/>
                </a:solidFill>
              </a:rPr>
              <a:t>Traditionally attributed to Joseph Brackett Jr.</a:t>
            </a:r>
            <a:endParaRPr lang="en-US" sz="1080" dirty="0"/>
          </a:p>
        </p:txBody>
      </p:sp>
      <p:sp>
        <p:nvSpPr>
          <p:cNvPr id="20" name="Text 17"/>
          <p:cNvSpPr/>
          <p:nvPr/>
        </p:nvSpPr>
        <p:spPr>
          <a:xfrm>
            <a:off x="91440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E666E"/>
                </a:solidFill>
              </a:rPr>
              <a:t>Key emphasis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2788920" y="4361688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2A241D"/>
                </a:solidFill>
              </a:rPr>
              <a:t>Joyful discipleship rooted in Christ’s death and resurrection</a:t>
            </a:r>
            <a:endParaRPr lang="en-US" sz="1080" dirty="0"/>
          </a:p>
        </p:txBody>
      </p:sp>
      <p:sp>
        <p:nvSpPr>
          <p:cNvPr id="22" name="Text 19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visual_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9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58368" y="566928"/>
            <a:ext cx="10881360" cy="5394960"/>
          </a:xfrm>
          <a:prstGeom prst="roundRect">
            <a:avLst>
              <a:gd name="adj" fmla="val 1356"/>
            </a:avLst>
          </a:prstGeom>
          <a:solidFill>
            <a:srgbClr val="FFF8EA">
              <a:alpha val="95000"/>
            </a:srgbClr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14400" y="8686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Historical Background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960120" y="1508760"/>
            <a:ext cx="6583680" cy="34747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2A241D"/>
                </a:solidFill>
              </a:rPr>
              <a:t>• Sydney Carter wrote the song in 1963 and called it a carol.</a:t>
            </a:r>
            <a:pPr indent="0" marL="0">
              <a:buNone/>
            </a:pPr>
            <a:r>
              <a:rPr lang="en-US" sz="1700" dirty="0">
                <a:solidFill>
                  <a:srgbClr val="2A241D"/>
                </a:solidFill>
              </a:rPr>
              <a:t>• It uses folk idiom to tell the story of Jesus in a vivid first-person narrative.</a:t>
            </a:r>
            <a:pPr indent="0" marL="0">
              <a:buNone/>
            </a:pPr>
            <a:r>
              <a:rPr lang="en-US" sz="1700" dirty="0">
                <a:solidFill>
                  <a:srgbClr val="2A241D"/>
                </a:solidFill>
              </a:rPr>
              <a:t>• The melody draws from SIMPLE GIFTS, a Shaker tune often linked with Joseph Brackett Jr.</a:t>
            </a:r>
            <a:pPr indent="0" marL="0">
              <a:buNone/>
            </a:pPr>
            <a:r>
              <a:rPr lang="en-US" sz="1700" dirty="0">
                <a:solidFill>
                  <a:srgbClr val="2A241D"/>
                </a:solidFill>
              </a:rPr>
              <a:t>• Its quick spread in schools, youth gatherings, and hymnals shows the power of a memorable tune joined to a dramatic Gospel story.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7680960" y="1298448"/>
            <a:ext cx="2240280" cy="2240280"/>
          </a:xfrm>
          <a:prstGeom prst="arc">
            <a:avLst/>
          </a:prstGeom>
          <a:noFill/>
          <a:ln w="63500">
            <a:solidFill>
              <a:srgbClr val="D69B35">
                <a:alpha val="8500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183880" y="1920240"/>
            <a:ext cx="2560320" cy="2560320"/>
          </a:xfrm>
          <a:prstGeom prst="arc">
            <a:avLst/>
          </a:prstGeom>
          <a:noFill/>
          <a:ln w="50800">
            <a:solidFill>
              <a:srgbClr val="1E666E">
                <a:alpha val="82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138160" y="4736592"/>
            <a:ext cx="2743200" cy="5943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666E"/>
                </a:solidFill>
              </a:rPr>
              <a:t>Folk melody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1E666E"/>
                </a:solidFill>
              </a:rPr>
              <a:t>Gospel narrative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1E666E"/>
                </a:solidFill>
              </a:rPr>
              <a:t>Joyful movement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4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side_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3880" y="0"/>
            <a:ext cx="40050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119872" y="0"/>
            <a:ext cx="4069080" cy="6858000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64592" y="0"/>
            <a:ext cx="73152" cy="6858000"/>
          </a:xfrm>
          <a:prstGeom prst="rect">
            <a:avLst/>
          </a:prstGeom>
          <a:solidFill>
            <a:srgbClr val="1E666E">
              <a:alpha val="95000"/>
            </a:srgbClr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310896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Hymn Matters Today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12064" y="758952"/>
            <a:ext cx="6720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6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Joyful faith needs biblical depth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042416"/>
            <a:ext cx="1828800" cy="0"/>
          </a:xfrm>
          <a:prstGeom prst="line">
            <a:avLst/>
          </a:prstGeom>
          <a:noFill/>
          <a:ln w="26670">
            <a:solidFill>
              <a:srgbClr val="D69B3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1463040"/>
            <a:ext cx="5577840" cy="31546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r>
              <a:rPr lang="en-US" sz="16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helps people remember the full arc of Christ’s story.</a:t>
            </a:r>
            <a:endParaRPr lang="en-US" sz="1650" dirty="0"/>
          </a:p>
          <a:p>
            <a:r>
              <a:rPr lang="en-US" sz="16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gives worship a language of movement and response.</a:t>
            </a:r>
            <a:endParaRPr lang="en-US" sz="1650" dirty="0"/>
          </a:p>
          <a:p>
            <a:r>
              <a:rPr lang="en-US" sz="16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works well with children, youth, and intergenerational teaching.</a:t>
            </a:r>
            <a:endParaRPr lang="en-US" sz="1650" dirty="0"/>
          </a:p>
          <a:p>
            <a:r>
              <a:rPr lang="en-US" sz="16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needs careful framing so the metaphor serves the Gospel rather than replacing it.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822960" y="5230368"/>
            <a:ext cx="5669280" cy="347472"/>
          </a:xfrm>
          <a:prstGeom prst="roundRect">
            <a:avLst>
              <a:gd name="adj" fmla="val 21053"/>
            </a:avLst>
          </a:prstGeom>
          <a:solidFill>
            <a:srgbClr val="1E666E"/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5303520"/>
            <a:ext cx="5431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 the song as Gospel story, not mere religious cheerfulness.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visual_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85800" y="457200"/>
            <a:ext cx="5669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Foundation</a:t>
            </a:r>
            <a:endParaRPr lang="en-US" sz="3100" dirty="0"/>
          </a:p>
        </p:txBody>
      </p:sp>
      <p:sp>
        <p:nvSpPr>
          <p:cNvPr id="5" name="Shape 2"/>
          <p:cNvSpPr/>
          <p:nvPr/>
        </p:nvSpPr>
        <p:spPr>
          <a:xfrm>
            <a:off x="713232" y="987552"/>
            <a:ext cx="1463040" cy="0"/>
          </a:xfrm>
          <a:prstGeom prst="line">
            <a:avLst/>
          </a:prstGeom>
          <a:noFill/>
          <a:ln w="38100">
            <a:solidFill>
              <a:srgbClr val="D69B3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822960" y="1417320"/>
            <a:ext cx="4800600" cy="1115568"/>
          </a:xfrm>
          <a:prstGeom prst="roundRect">
            <a:avLst>
              <a:gd name="adj" fmla="val 6557"/>
            </a:avLst>
          </a:prstGeom>
          <a:solidFill>
            <a:srgbClr val="17120D">
              <a:alpha val="88000"/>
            </a:srgbClr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24128" y="1581912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b="1" dirty="0">
                <a:solidFill>
                  <a:srgbClr val="D69B35"/>
                </a:solidFill>
              </a:rPr>
              <a:t>John 1:1–3</a:t>
            </a:r>
            <a:endParaRPr lang="en-US" sz="1220" dirty="0"/>
          </a:p>
        </p:txBody>
      </p:sp>
      <p:sp>
        <p:nvSpPr>
          <p:cNvPr id="8" name="Text 5"/>
          <p:cNvSpPr/>
          <p:nvPr/>
        </p:nvSpPr>
        <p:spPr>
          <a:xfrm>
            <a:off x="1024128" y="1901952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The Word before creation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263640" y="1417320"/>
            <a:ext cx="4800600" cy="1115568"/>
          </a:xfrm>
          <a:prstGeom prst="roundRect">
            <a:avLst>
              <a:gd name="adj" fmla="val 6557"/>
            </a:avLst>
          </a:prstGeom>
          <a:solidFill>
            <a:srgbClr val="17120D">
              <a:alpha val="88000"/>
            </a:srgbClr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64808" y="1581912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b="1" dirty="0">
                <a:solidFill>
                  <a:srgbClr val="D69B35"/>
                </a:solidFill>
              </a:rPr>
              <a:t>Matthew 4:18–22</a:t>
            </a:r>
            <a:endParaRPr lang="en-US" sz="1220" dirty="0"/>
          </a:p>
        </p:txBody>
      </p:sp>
      <p:sp>
        <p:nvSpPr>
          <p:cNvPr id="11" name="Text 8"/>
          <p:cNvSpPr/>
          <p:nvPr/>
        </p:nvSpPr>
        <p:spPr>
          <a:xfrm>
            <a:off x="6464808" y="1901952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The call to follow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822960" y="3063240"/>
            <a:ext cx="4800600" cy="1115568"/>
          </a:xfrm>
          <a:prstGeom prst="roundRect">
            <a:avLst>
              <a:gd name="adj" fmla="val 6557"/>
            </a:avLst>
          </a:prstGeom>
          <a:solidFill>
            <a:srgbClr val="17120D">
              <a:alpha val="88000"/>
            </a:srgbClr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24128" y="3227832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b="1" dirty="0">
                <a:solidFill>
                  <a:srgbClr val="D69B35"/>
                </a:solidFill>
              </a:rPr>
              <a:t>John 19:17–30</a:t>
            </a:r>
            <a:endParaRPr lang="en-US" sz="1220" dirty="0"/>
          </a:p>
        </p:txBody>
      </p:sp>
      <p:sp>
        <p:nvSpPr>
          <p:cNvPr id="14" name="Text 11"/>
          <p:cNvSpPr/>
          <p:nvPr/>
        </p:nvSpPr>
        <p:spPr>
          <a:xfrm>
            <a:off x="1024128" y="3547872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The way of the cross</a:t>
            </a:r>
            <a:endParaRPr lang="en-US" sz="1450" dirty="0"/>
          </a:p>
        </p:txBody>
      </p:sp>
      <p:sp>
        <p:nvSpPr>
          <p:cNvPr id="15" name="Shape 12"/>
          <p:cNvSpPr/>
          <p:nvPr/>
        </p:nvSpPr>
        <p:spPr>
          <a:xfrm>
            <a:off x="6263640" y="3063240"/>
            <a:ext cx="4800600" cy="1115568"/>
          </a:xfrm>
          <a:prstGeom prst="roundRect">
            <a:avLst>
              <a:gd name="adj" fmla="val 6557"/>
            </a:avLst>
          </a:prstGeom>
          <a:solidFill>
            <a:srgbClr val="17120D">
              <a:alpha val="88000"/>
            </a:srgbClr>
          </a:solidFill>
          <a:ln w="10160">
            <a:solidFill>
              <a:srgbClr val="E7D5B6">
                <a:alpha val="7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64808" y="3227832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20" b="1" dirty="0">
                <a:solidFill>
                  <a:srgbClr val="D69B35"/>
                </a:solidFill>
              </a:rPr>
              <a:t>Matthew 28:5–7</a:t>
            </a:r>
            <a:endParaRPr lang="en-US" sz="1220" dirty="0"/>
          </a:p>
        </p:txBody>
      </p:sp>
      <p:sp>
        <p:nvSpPr>
          <p:cNvPr id="17" name="Text 14"/>
          <p:cNvSpPr/>
          <p:nvPr/>
        </p:nvSpPr>
        <p:spPr>
          <a:xfrm>
            <a:off x="6464808" y="3547872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The announcement of resurrection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005840" y="5266944"/>
            <a:ext cx="9052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DE9C7"/>
                </a:solidFill>
              </a:rPr>
              <a:t>The hymn is an imaginative retelling. Scripture gives the boundaries and the center.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E7D8B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4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side_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3880" y="0"/>
            <a:ext cx="40050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119872" y="0"/>
            <a:ext cx="4069080" cy="6858000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64592" y="0"/>
            <a:ext cx="73152" cy="6858000"/>
          </a:xfrm>
          <a:prstGeom prst="rect">
            <a:avLst/>
          </a:prstGeom>
          <a:solidFill>
            <a:srgbClr val="1E666E">
              <a:alpha val="95000"/>
            </a:srgbClr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310896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Section Study 1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12064" y="758952"/>
            <a:ext cx="6720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6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 before the world began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042416"/>
            <a:ext cx="1828800" cy="0"/>
          </a:xfrm>
          <a:prstGeom prst="line">
            <a:avLst/>
          </a:prstGeom>
          <a:noFill/>
          <a:ln w="26670">
            <a:solidFill>
              <a:srgbClr val="D69B3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1600200"/>
            <a:ext cx="5943600" cy="31546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r>
              <a:rPr lang="en-US" sz="16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opening movement is cosmic: Christ is placed before creation.</a:t>
            </a:r>
            <a:endParaRPr lang="en-US" sz="1650" dirty="0"/>
          </a:p>
          <a:p>
            <a:r>
              <a:rPr lang="en-US" sz="16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John 1 anchors this picture in the eternal Word, not in vague spirituality.</a:t>
            </a:r>
            <a:endParaRPr lang="en-US" sz="1650" dirty="0"/>
          </a:p>
          <a:p>
            <a:r>
              <a:rPr lang="en-US" sz="16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Christian joy begins with who Christ is before it becomes what we do.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822960" y="5120640"/>
            <a:ext cx="3017520" cy="347472"/>
          </a:xfrm>
          <a:prstGeom prst="roundRect">
            <a:avLst>
              <a:gd name="adj" fmla="val 21053"/>
            </a:avLst>
          </a:prstGeom>
          <a:solidFill>
            <a:srgbClr val="1E666E"/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5193792"/>
            <a:ext cx="27797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 anchor: John 1:1–3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4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side_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3880" y="0"/>
            <a:ext cx="40050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119872" y="0"/>
            <a:ext cx="4069080" cy="6858000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64592" y="0"/>
            <a:ext cx="73152" cy="6858000"/>
          </a:xfrm>
          <a:prstGeom prst="rect">
            <a:avLst/>
          </a:prstGeom>
          <a:solidFill>
            <a:srgbClr val="1E666E">
              <a:alpha val="95000"/>
            </a:srgbClr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310896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Section Study 2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12064" y="758952"/>
            <a:ext cx="6720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6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call to join Christ’s way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042416"/>
            <a:ext cx="1828800" cy="0"/>
          </a:xfrm>
          <a:prstGeom prst="line">
            <a:avLst/>
          </a:prstGeom>
          <a:noFill/>
          <a:ln w="26670">
            <a:solidFill>
              <a:srgbClr val="D69B3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1600200"/>
            <a:ext cx="5943600" cy="31546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r>
              <a:rPr lang="en-US" sz="16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song’s energy points toward response: Christ calls, and disciples follow.</a:t>
            </a:r>
            <a:endParaRPr lang="en-US" sz="1650" dirty="0"/>
          </a:p>
          <a:p>
            <a:r>
              <a:rPr lang="en-US" sz="16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Matthew 4 shows discipleship as concrete movement, not admiration from a distance.</a:t>
            </a:r>
            <a:endParaRPr lang="en-US" sz="1650" dirty="0"/>
          </a:p>
          <a:p>
            <a:r>
              <a:rPr lang="en-US" sz="16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following Jesus requires reordering life around his voice.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822960" y="5120640"/>
            <a:ext cx="3474720" cy="347472"/>
          </a:xfrm>
          <a:prstGeom prst="roundRect">
            <a:avLst>
              <a:gd name="adj" fmla="val 21053"/>
            </a:avLst>
          </a:prstGeom>
          <a:solidFill>
            <a:srgbClr val="1E666E"/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5193792"/>
            <a:ext cx="32369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 anchor: Matthew 4:18–22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4E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rd_side_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3880" y="0"/>
            <a:ext cx="40050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119872" y="0"/>
            <a:ext cx="4069080" cy="6858000"/>
          </a:xfrm>
          <a:prstGeom prst="rect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69B35"/>
          </a:solidFill>
          <a:ln w="12700">
            <a:solidFill>
              <a:srgbClr val="D69B35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64592" y="0"/>
            <a:ext cx="73152" cy="6858000"/>
          </a:xfrm>
          <a:prstGeom prst="rect">
            <a:avLst/>
          </a:prstGeom>
          <a:solidFill>
            <a:srgbClr val="1E666E">
              <a:alpha val="95000"/>
            </a:srgbClr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310896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5D42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Section Study 3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512064" y="758952"/>
            <a:ext cx="6720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E6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generation that will not respond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02920" y="1042416"/>
            <a:ext cx="1828800" cy="0"/>
          </a:xfrm>
          <a:prstGeom prst="line">
            <a:avLst/>
          </a:prstGeom>
          <a:noFill/>
          <a:ln w="26670">
            <a:solidFill>
              <a:srgbClr val="D69B3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77240" y="1600200"/>
            <a:ext cx="5943600" cy="31546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>
            <a:normAutofit/>
          </a:bodyPr>
          <a:lstStyle/>
          <a:p>
            <a:r>
              <a:rPr lang="en-US" sz="16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Jesus once described people who would not join either joy or lament.</a:t>
            </a:r>
            <a:endParaRPr lang="en-US" sz="1650" dirty="0"/>
          </a:p>
          <a:p>
            <a:r>
              <a:rPr lang="en-US" sz="16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dance image can expose the danger of spiritual refusal.</a:t>
            </a:r>
            <a:endParaRPr lang="en-US" sz="1650" dirty="0"/>
          </a:p>
          <a:p>
            <a:r>
              <a:rPr lang="en-US" sz="1650" dirty="0">
                <a:solidFill>
                  <a:srgbClr val="2A241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emphasis: the Gospel calls for honest response, not detached spectatorship.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822960" y="5120640"/>
            <a:ext cx="3474720" cy="347472"/>
          </a:xfrm>
          <a:prstGeom prst="roundRect">
            <a:avLst>
              <a:gd name="adj" fmla="val 21053"/>
            </a:avLst>
          </a:prstGeom>
          <a:solidFill>
            <a:srgbClr val="1E666E"/>
          </a:solidFill>
          <a:ln w="12700">
            <a:solidFill>
              <a:srgbClr val="1E666E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5193792"/>
            <a:ext cx="32369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Scripture anchor: Matthew 11:16–17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365760" y="6492240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8665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Lord of the Dance</dc:title>
  <dc:subject>Hymn study resource</dc:subject>
  <dc:creator>HymnInfo.com</dc:creator>
  <cp:lastModifiedBy>HymnInfo.com</cp:lastModifiedBy>
  <cp:revision>1</cp:revision>
  <dcterms:created xsi:type="dcterms:W3CDTF">2026-07-07T23:16:22Z</dcterms:created>
  <dcterms:modified xsi:type="dcterms:W3CDTF">2026-07-07T23:16:22Z</dcterms:modified>
</cp:coreProperties>
</file>