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bide_assets/cross.jpg">    </p:cNvPr>
          <p:cNvPicPr>
            <a:picLocks noChangeAspect="1"/>
          </p:cNvPicPr>
          <p:nvPr/>
        </p:nvPicPr>
        <p:blipFill>
          <a:blip r:embed="rId1"/>
          <a:srcRect l="0" r="0" t="30" b="3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Text 1"/>
          <p:cNvSpPr/>
          <p:nvPr/>
        </p:nvSpPr>
        <p:spPr>
          <a:xfrm>
            <a:off x="685800" y="1234440"/>
            <a:ext cx="7223760" cy="731520"/>
          </a:xfrm>
          <a:prstGeom prst="rect">
            <a:avLst/>
          </a:prstGeom>
          <a:noFill/>
          <a:ln/>
        </p:spPr>
        <p:txBody>
          <a:bodyPr wrap="square" lIns="0" tIns="0" rIns="0" bIns="0" rtlCol="0" anchor="ctr">
            <a:normAutofit/>
          </a:bodyPr>
          <a:lstStyle/>
          <a:p>
            <a:pPr indent="0" marL="0">
              <a:buNone/>
            </a:pPr>
            <a:r>
              <a:rPr lang="en-US" sz="4300" b="1" dirty="0">
                <a:solidFill>
                  <a:srgbClr val="FFFFFF"/>
                </a:solidFill>
                <a:latin typeface="Aptos Display" pitchFamily="34" charset="0"/>
                <a:ea typeface="Aptos Display" pitchFamily="34" charset="-122"/>
                <a:cs typeface="Aptos Display" pitchFamily="34" charset="-120"/>
              </a:rPr>
              <a:t>Abide with Me</a:t>
            </a:r>
            <a:endParaRPr lang="en-US" sz="4300" dirty="0"/>
          </a:p>
        </p:txBody>
      </p:sp>
      <p:sp>
        <p:nvSpPr>
          <p:cNvPr id="5" name="Text 2"/>
          <p:cNvSpPr/>
          <p:nvPr/>
        </p:nvSpPr>
        <p:spPr>
          <a:xfrm>
            <a:off x="731520" y="2057400"/>
            <a:ext cx="6675120" cy="411480"/>
          </a:xfrm>
          <a:prstGeom prst="rect">
            <a:avLst/>
          </a:prstGeom>
          <a:noFill/>
          <a:ln/>
        </p:spPr>
        <p:txBody>
          <a:bodyPr wrap="square" lIns="0" tIns="0" rIns="0" bIns="0" rtlCol="0" anchor="ctr">
            <a:normAutofit/>
          </a:bodyPr>
          <a:lstStyle/>
          <a:p>
            <a:pPr indent="0" marL="0">
              <a:buNone/>
            </a:pPr>
            <a:r>
              <a:rPr lang="en-US" sz="1800" dirty="0">
                <a:solidFill>
                  <a:srgbClr val="F2E7D7"/>
                </a:solidFill>
                <a:latin typeface="Aptos" pitchFamily="34" charset="0"/>
                <a:ea typeface="Aptos" pitchFamily="34" charset="-122"/>
                <a:cs typeface="Aptos" pitchFamily="34" charset="-120"/>
              </a:rPr>
              <a:t>A hymn study on Christ's abiding presence in life and death</a:t>
            </a:r>
            <a:endParaRPr lang="en-US" sz="1800" dirty="0"/>
          </a:p>
        </p:txBody>
      </p:sp>
      <p:sp>
        <p:nvSpPr>
          <p:cNvPr id="6" name="Shape 3"/>
          <p:cNvSpPr/>
          <p:nvPr/>
        </p:nvSpPr>
        <p:spPr>
          <a:xfrm>
            <a:off x="749808" y="2633472"/>
            <a:ext cx="2011680" cy="0"/>
          </a:xfrm>
          <a:prstGeom prst="line">
            <a:avLst/>
          </a:prstGeom>
          <a:noFill/>
          <a:ln w="31750">
            <a:solidFill>
              <a:srgbClr val="C89B3C"/>
            </a:solidFill>
            <a:prstDash val="solid"/>
          </a:ln>
        </p:spPr>
      </p:sp>
      <p:sp>
        <p:nvSpPr>
          <p:cNvPr id="7" name="Text 4"/>
          <p:cNvSpPr/>
          <p:nvPr/>
        </p:nvSpPr>
        <p:spPr>
          <a:xfrm>
            <a:off x="768096" y="2971800"/>
            <a:ext cx="5394960" cy="1234440"/>
          </a:xfrm>
          <a:prstGeom prst="rect">
            <a:avLst/>
          </a:prstGeom>
          <a:noFill/>
          <a:ln/>
        </p:spPr>
        <p:txBody>
          <a:bodyPr wrap="square" lIns="254" tIns="254" rIns="254" bIns="254" rtlCol="0" anchor="ctr">
            <a:normAutofit/>
          </a:bodyPr>
          <a:lstStyle/>
          <a:p>
            <a:pPr indent="0" marL="0">
              <a:buNone/>
            </a:pPr>
            <a:r>
              <a:rPr lang="en-US" sz="1550" dirty="0">
                <a:solidFill>
                  <a:srgbClr val="FFFFFF"/>
                </a:solidFill>
                <a:latin typeface="Aptos" pitchFamily="34" charset="0"/>
                <a:ea typeface="Aptos" pitchFamily="34" charset="-122"/>
                <a:cs typeface="Aptos" pitchFamily="34" charset="-120"/>
              </a:rPr>
              <a:t>First line: “Abide with me; fast falls the eventide”</a:t>
            </a:r>
            <a:endParaRPr lang="en-US" sz="1550" dirty="0"/>
          </a:p>
          <a:p>
            <a:pPr indent="0" marL="0">
              <a:buNone/>
            </a:pPr>
            <a:r>
              <a:rPr lang="en-US" sz="1550" dirty="0">
                <a:solidFill>
                  <a:srgbClr val="FFFFFF"/>
                </a:solidFill>
                <a:latin typeface="Aptos" pitchFamily="34" charset="0"/>
                <a:ea typeface="Aptos" pitchFamily="34" charset="-122"/>
                <a:cs typeface="Aptos" pitchFamily="34" charset="-120"/>
              </a:rPr>
              <a:t>Words: Henry Francis Lyte (1847)</a:t>
            </a:r>
            <a:endParaRPr lang="en-US" sz="1550" dirty="0"/>
          </a:p>
          <a:p>
            <a:pPr indent="0" marL="0">
              <a:buNone/>
            </a:pPr>
            <a:r>
              <a:rPr lang="en-US" sz="1550" dirty="0">
                <a:solidFill>
                  <a:srgbClr val="FFFFFF"/>
                </a:solidFill>
                <a:latin typeface="Aptos" pitchFamily="34" charset="0"/>
                <a:ea typeface="Aptos" pitchFamily="34" charset="-122"/>
                <a:cs typeface="Aptos" pitchFamily="34" charset="-120"/>
              </a:rPr>
              <a:t>Tune: EVENTIDE, William Henry Monk (1861)</a:t>
            </a:r>
            <a:endParaRPr lang="en-US" sz="1550" dirty="0"/>
          </a:p>
          <a:p>
            <a:pPr indent="0" marL="0">
              <a:buNone/>
            </a:pPr>
            <a:r>
              <a:rPr lang="en-US" sz="1550" dirty="0">
                <a:solidFill>
                  <a:srgbClr val="FFFFFF"/>
                </a:solidFill>
                <a:latin typeface="Aptos" pitchFamily="34" charset="0"/>
                <a:ea typeface="Aptos" pitchFamily="34" charset="-122"/>
                <a:cs typeface="Aptos" pitchFamily="34" charset="-120"/>
              </a:rPr>
              <a:t>Primary Scripture: Luke 24:29</a:t>
            </a:r>
            <a:endParaRPr lang="en-US" sz="1550" dirty="0"/>
          </a:p>
        </p:txBody>
      </p:sp>
      <p:sp>
        <p:nvSpPr>
          <p:cNvPr id="8" name="Text 5"/>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E8E4D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abide_assets/cross.jpg">    </p:cNvPr>
          <p:cNvPicPr>
            <a:picLocks noChangeAspect="1"/>
          </p:cNvPicPr>
          <p:nvPr/>
        </p:nvPicPr>
        <p:blipFill>
          <a:blip r:embed="rId1"/>
          <a:srcRect l="0" r="0" t="30" b="3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4000"/>
            </a:srgbClr>
          </a:solidFill>
          <a:ln w="12700">
            <a:solidFill>
              <a:srgbClr val="000000">
                <a:alpha val="0"/>
              </a:srgbClr>
            </a:solidFill>
            <a:prstDash val="solid"/>
          </a:ln>
        </p:spPr>
      </p:sp>
      <p:sp>
        <p:nvSpPr>
          <p:cNvPr id="4" name="Text 1"/>
          <p:cNvSpPr/>
          <p:nvPr/>
        </p:nvSpPr>
        <p:spPr>
          <a:xfrm>
            <a:off x="731520" y="2240280"/>
            <a:ext cx="7955280" cy="594360"/>
          </a:xfrm>
          <a:prstGeom prst="rect">
            <a:avLst/>
          </a:prstGeom>
          <a:noFill/>
          <a:ln/>
        </p:spPr>
        <p:txBody>
          <a:bodyPr wrap="square" lIns="0" tIns="0" rIns="0" bIns="0" rtlCol="0" anchor="ctr">
            <a:normAutofit/>
          </a:bodyPr>
          <a:lstStyle/>
          <a:p>
            <a:pPr indent="0" marL="0">
              <a:buNone/>
            </a:pPr>
            <a:r>
              <a:rPr lang="en-US" sz="3400" b="1" dirty="0">
                <a:solidFill>
                  <a:srgbClr val="FFFFFF"/>
                </a:solidFill>
                <a:latin typeface="Aptos Display" pitchFamily="34" charset="0"/>
                <a:ea typeface="Aptos Display" pitchFamily="34" charset="-122"/>
                <a:cs typeface="Aptos Display" pitchFamily="34" charset="-120"/>
              </a:rPr>
              <a:t>Stanza-by-Stanza Study</a:t>
            </a:r>
            <a:endParaRPr lang="en-US" sz="3400" dirty="0"/>
          </a:p>
        </p:txBody>
      </p:sp>
      <p:sp>
        <p:nvSpPr>
          <p:cNvPr id="5" name="Shape 2"/>
          <p:cNvSpPr/>
          <p:nvPr/>
        </p:nvSpPr>
        <p:spPr>
          <a:xfrm>
            <a:off x="749808" y="2953512"/>
            <a:ext cx="1920240" cy="0"/>
          </a:xfrm>
          <a:prstGeom prst="line">
            <a:avLst/>
          </a:prstGeom>
          <a:noFill/>
          <a:ln w="31750">
            <a:solidFill>
              <a:srgbClr val="C89B3C"/>
            </a:solidFill>
            <a:prstDash val="solid"/>
          </a:ln>
        </p:spPr>
      </p:sp>
      <p:sp>
        <p:nvSpPr>
          <p:cNvPr id="6" name="Text 3"/>
          <p:cNvSpPr/>
          <p:nvPr/>
        </p:nvSpPr>
        <p:spPr>
          <a:xfrm>
            <a:off x="749808" y="3154680"/>
            <a:ext cx="6583680" cy="685800"/>
          </a:xfrm>
          <a:prstGeom prst="rect">
            <a:avLst/>
          </a:prstGeom>
          <a:noFill/>
          <a:ln/>
        </p:spPr>
        <p:txBody>
          <a:bodyPr wrap="square" lIns="0" tIns="0" rIns="0" bIns="0" rtlCol="0" anchor="ctr">
            <a:normAutofit/>
          </a:bodyPr>
          <a:lstStyle/>
          <a:p>
            <a:pPr indent="0" marL="0">
              <a:buNone/>
            </a:pPr>
            <a:r>
              <a:rPr lang="en-US" sz="1700" dirty="0">
                <a:solidFill>
                  <a:srgbClr val="F3E8D8"/>
                </a:solidFill>
                <a:latin typeface="Aptos" pitchFamily="34" charset="0"/>
                <a:ea typeface="Aptos" pitchFamily="34" charset="-122"/>
                <a:cs typeface="Aptos" pitchFamily="34" charset="-120"/>
              </a:rPr>
              <a:t>The hymn moves from evening need to eternal morning.</a:t>
            </a:r>
            <a:endParaRPr lang="en-US" sz="1700" dirty="0"/>
          </a:p>
        </p:txBody>
      </p:sp>
      <p:sp>
        <p:nvSpPr>
          <p:cNvPr id="7" name="Text 4"/>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E8E4D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Stanza 1: Evening Need</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pic>
        <p:nvPicPr>
          <p:cNvPr id="4" name="Image 0" descr="/mnt/data/abide_assets/bible.jpg">    </p:cNvPr>
          <p:cNvPicPr>
            <a:picLocks noChangeAspect="1"/>
          </p:cNvPicPr>
          <p:nvPr/>
        </p:nvPicPr>
        <p:blipFill>
          <a:blip r:embed="rId1"/>
          <a:srcRect l="31929" r="31929" t="0" b="0"/>
          <a:stretch/>
        </p:blipFill>
        <p:spPr>
          <a:xfrm>
            <a:off x="8732520" y="1078992"/>
            <a:ext cx="2788920" cy="4343400"/>
          </a:xfrm>
          <a:prstGeom prst="rect">
            <a:avLst/>
          </a:prstGeom>
        </p:spPr>
      </p:pic>
      <p:sp>
        <p:nvSpPr>
          <p:cNvPr id="5" name="Text 2"/>
          <p:cNvSpPr/>
          <p:nvPr/>
        </p:nvSpPr>
        <p:spPr>
          <a:xfrm>
            <a:off x="749808" y="1143000"/>
            <a:ext cx="379476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What the stanza says</a:t>
            </a:r>
            <a:endParaRPr lang="en-US" sz="1800" dirty="0"/>
          </a:p>
        </p:txBody>
      </p:sp>
      <p:sp>
        <p:nvSpPr>
          <p:cNvPr id="6" name="Text 3"/>
          <p:cNvSpPr/>
          <p:nvPr/>
        </p:nvSpPr>
        <p:spPr>
          <a:xfrm>
            <a:off x="841248" y="1572768"/>
            <a:ext cx="37490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The light is fading and darkness is deepening.</a:t>
            </a:r>
            <a:endParaRPr lang="en-US" sz="1520" dirty="0"/>
          </a:p>
          <a:p>
            <a:r>
              <a:rPr lang="en-US" sz="1520" dirty="0">
                <a:solidFill>
                  <a:srgbClr val="10202E"/>
                </a:solidFill>
                <a:latin typeface="Aptos" pitchFamily="34" charset="0"/>
                <a:ea typeface="Aptos" pitchFamily="34" charset="-122"/>
                <a:cs typeface="Aptos" pitchFamily="34" charset="-120"/>
              </a:rPr>
              <a:t>Human helpers and comforts are fragile.</a:t>
            </a:r>
            <a:endParaRPr lang="en-US" sz="1520" dirty="0"/>
          </a:p>
          <a:p>
            <a:r>
              <a:rPr lang="en-US" sz="1520" dirty="0">
                <a:solidFill>
                  <a:srgbClr val="10202E"/>
                </a:solidFill>
                <a:latin typeface="Aptos" pitchFamily="34" charset="0"/>
                <a:ea typeface="Aptos" pitchFamily="34" charset="-122"/>
                <a:cs typeface="Aptos" pitchFamily="34" charset="-120"/>
              </a:rPr>
              <a:t>The singer asks the Lord to remain near.</a:t>
            </a:r>
            <a:endParaRPr lang="en-US" sz="1520" dirty="0"/>
          </a:p>
        </p:txBody>
      </p:sp>
      <p:sp>
        <p:nvSpPr>
          <p:cNvPr id="7" name="Text 4"/>
          <p:cNvSpPr/>
          <p:nvPr/>
        </p:nvSpPr>
        <p:spPr>
          <a:xfrm>
            <a:off x="5166360" y="1143000"/>
            <a:ext cx="31546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Teaching emphasis</a:t>
            </a:r>
            <a:endParaRPr lang="en-US" sz="1800" dirty="0"/>
          </a:p>
        </p:txBody>
      </p:sp>
      <p:sp>
        <p:nvSpPr>
          <p:cNvPr id="8" name="Text 5"/>
          <p:cNvSpPr/>
          <p:nvPr/>
        </p:nvSpPr>
        <p:spPr>
          <a:xfrm>
            <a:off x="5257800" y="1572768"/>
            <a:ext cx="30632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Faith begins by naming need honestly.</a:t>
            </a:r>
            <a:endParaRPr lang="en-US" sz="1520" dirty="0"/>
          </a:p>
          <a:p>
            <a:r>
              <a:rPr lang="en-US" sz="1520" dirty="0">
                <a:solidFill>
                  <a:srgbClr val="10202E"/>
                </a:solidFill>
                <a:latin typeface="Aptos" pitchFamily="34" charset="0"/>
                <a:ea typeface="Aptos" pitchFamily="34" charset="-122"/>
                <a:cs typeface="Aptos" pitchFamily="34" charset="-120"/>
              </a:rPr>
              <a:t>Christ is the help of the helpless.</a:t>
            </a:r>
            <a:endParaRPr lang="en-US" sz="1520" dirty="0"/>
          </a:p>
          <a:p>
            <a:r>
              <a:rPr lang="en-US" sz="1520" dirty="0">
                <a:solidFill>
                  <a:srgbClr val="10202E"/>
                </a:solidFill>
                <a:latin typeface="Aptos" pitchFamily="34" charset="0"/>
                <a:ea typeface="Aptos" pitchFamily="34" charset="-122"/>
                <a:cs typeface="Aptos" pitchFamily="34" charset="-120"/>
              </a:rPr>
              <a:t>Prayer is not weakness; it is dependence rightly directed.</a:t>
            </a:r>
            <a:endParaRPr lang="en-US" sz="1520" dirty="0"/>
          </a:p>
        </p:txBody>
      </p:sp>
      <p:sp>
        <p:nvSpPr>
          <p:cNvPr id="9" name="Text 6"/>
          <p:cNvSpPr/>
          <p:nvPr/>
        </p:nvSpPr>
        <p:spPr>
          <a:xfrm>
            <a:off x="749808" y="5349240"/>
            <a:ext cx="749808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Scripture link: Luke 24:29 and Psalm 23:4.</a:t>
            </a:r>
            <a:endParaRPr lang="en-US" sz="1400" dirty="0"/>
          </a:p>
        </p:txBody>
      </p:sp>
      <p:sp>
        <p:nvSpPr>
          <p:cNvPr id="10"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Stanza 2: Change and Decay</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sp>
        <p:nvSpPr>
          <p:cNvPr id="4" name="Text 2"/>
          <p:cNvSpPr/>
          <p:nvPr/>
        </p:nvSpPr>
        <p:spPr>
          <a:xfrm>
            <a:off x="749808" y="1143000"/>
            <a:ext cx="429768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What the stanza says</a:t>
            </a:r>
            <a:endParaRPr lang="en-US" sz="1800" dirty="0"/>
          </a:p>
        </p:txBody>
      </p:sp>
      <p:sp>
        <p:nvSpPr>
          <p:cNvPr id="5" name="Text 3"/>
          <p:cNvSpPr/>
          <p:nvPr/>
        </p:nvSpPr>
        <p:spPr>
          <a:xfrm>
            <a:off x="841248" y="1572768"/>
            <a:ext cx="493776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Life moves swiftly toward its close.</a:t>
            </a:r>
            <a:endParaRPr lang="en-US" sz="1520" dirty="0"/>
          </a:p>
          <a:p>
            <a:r>
              <a:rPr lang="en-US" sz="1520" dirty="0">
                <a:solidFill>
                  <a:srgbClr val="10202E"/>
                </a:solidFill>
                <a:latin typeface="Aptos" pitchFamily="34" charset="0"/>
                <a:ea typeface="Aptos" pitchFamily="34" charset="-122"/>
                <a:cs typeface="Aptos" pitchFamily="34" charset="-120"/>
              </a:rPr>
              <a:t>Earthly joys and glories pass away.</a:t>
            </a:r>
            <a:endParaRPr lang="en-US" sz="1520" dirty="0"/>
          </a:p>
          <a:p>
            <a:r>
              <a:rPr lang="en-US" sz="1520" dirty="0">
                <a:solidFill>
                  <a:srgbClr val="10202E"/>
                </a:solidFill>
                <a:latin typeface="Aptos" pitchFamily="34" charset="0"/>
                <a:ea typeface="Aptos" pitchFamily="34" charset="-122"/>
                <a:cs typeface="Aptos" pitchFamily="34" charset="-120"/>
              </a:rPr>
              <a:t>The unchanging Lord is the believer’s stability.</a:t>
            </a:r>
            <a:endParaRPr lang="en-US" sz="1520" dirty="0"/>
          </a:p>
        </p:txBody>
      </p:sp>
      <p:sp>
        <p:nvSpPr>
          <p:cNvPr id="6" name="Text 4"/>
          <p:cNvSpPr/>
          <p:nvPr/>
        </p:nvSpPr>
        <p:spPr>
          <a:xfrm>
            <a:off x="6172200" y="1143000"/>
            <a:ext cx="47548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Teaching emphasis</a:t>
            </a:r>
            <a:endParaRPr lang="en-US" sz="1800" dirty="0"/>
          </a:p>
        </p:txBody>
      </p:sp>
      <p:sp>
        <p:nvSpPr>
          <p:cNvPr id="7" name="Text 5"/>
          <p:cNvSpPr/>
          <p:nvPr/>
        </p:nvSpPr>
        <p:spPr>
          <a:xfrm>
            <a:off x="6263640" y="1572768"/>
            <a:ext cx="498348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Christian hope does not deny change.</a:t>
            </a:r>
            <a:endParaRPr lang="en-US" sz="1520" dirty="0"/>
          </a:p>
          <a:p>
            <a:r>
              <a:rPr lang="en-US" sz="1520" dirty="0">
                <a:solidFill>
                  <a:srgbClr val="10202E"/>
                </a:solidFill>
                <a:latin typeface="Aptos" pitchFamily="34" charset="0"/>
                <a:ea typeface="Aptos" pitchFamily="34" charset="-122"/>
                <a:cs typeface="Aptos" pitchFamily="34" charset="-120"/>
              </a:rPr>
              <a:t>God’s constancy answers human transience.</a:t>
            </a:r>
            <a:endParaRPr lang="en-US" sz="1520" dirty="0"/>
          </a:p>
          <a:p>
            <a:r>
              <a:rPr lang="en-US" sz="1520" dirty="0">
                <a:solidFill>
                  <a:srgbClr val="10202E"/>
                </a:solidFill>
                <a:latin typeface="Aptos" pitchFamily="34" charset="0"/>
                <a:ea typeface="Aptos" pitchFamily="34" charset="-122"/>
                <a:cs typeface="Aptos" pitchFamily="34" charset="-120"/>
              </a:rPr>
              <a:t>This stanza invites wise, sober trust.</a:t>
            </a:r>
            <a:endParaRPr lang="en-US" sz="1520" dirty="0"/>
          </a:p>
        </p:txBody>
      </p:sp>
      <p:sp>
        <p:nvSpPr>
          <p:cNvPr id="8" name="Text 6"/>
          <p:cNvSpPr/>
          <p:nvPr/>
        </p:nvSpPr>
        <p:spPr>
          <a:xfrm>
            <a:off x="749808" y="5349240"/>
            <a:ext cx="1033272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Scripture link: Hebrews 13:5 and John 15:4-5.</a:t>
            </a:r>
            <a:endParaRPr lang="en-US" sz="1400" dirty="0"/>
          </a:p>
        </p:txBody>
      </p:sp>
      <p:sp>
        <p:nvSpPr>
          <p:cNvPr id="9"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Stanza 3: Grace for Every Hour</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pic>
        <p:nvPicPr>
          <p:cNvPr id="4" name="Image 0" descr="/mnt/data/abide_assets/emmaus.jpg">    </p:cNvPr>
          <p:cNvPicPr>
            <a:picLocks noChangeAspect="1"/>
          </p:cNvPicPr>
          <p:nvPr/>
        </p:nvPicPr>
        <p:blipFill>
          <a:blip r:embed="rId1"/>
          <a:srcRect l="31929" r="31929" t="0" b="0"/>
          <a:stretch/>
        </p:blipFill>
        <p:spPr>
          <a:xfrm>
            <a:off x="8732520" y="1078992"/>
            <a:ext cx="2788920" cy="4343400"/>
          </a:xfrm>
          <a:prstGeom prst="rect">
            <a:avLst/>
          </a:prstGeom>
        </p:spPr>
      </p:pic>
      <p:sp>
        <p:nvSpPr>
          <p:cNvPr id="5" name="Text 2"/>
          <p:cNvSpPr/>
          <p:nvPr/>
        </p:nvSpPr>
        <p:spPr>
          <a:xfrm>
            <a:off x="749808" y="1143000"/>
            <a:ext cx="379476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What the stanza says</a:t>
            </a:r>
            <a:endParaRPr lang="en-US" sz="1800" dirty="0"/>
          </a:p>
        </p:txBody>
      </p:sp>
      <p:sp>
        <p:nvSpPr>
          <p:cNvPr id="6" name="Text 3"/>
          <p:cNvSpPr/>
          <p:nvPr/>
        </p:nvSpPr>
        <p:spPr>
          <a:xfrm>
            <a:off x="841248" y="1572768"/>
            <a:ext cx="37490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The believer needs Christ’s presence continually.</a:t>
            </a:r>
            <a:endParaRPr lang="en-US" sz="1520" dirty="0"/>
          </a:p>
          <a:p>
            <a:r>
              <a:rPr lang="en-US" sz="1520" dirty="0">
                <a:solidFill>
                  <a:srgbClr val="10202E"/>
                </a:solidFill>
                <a:latin typeface="Aptos" pitchFamily="34" charset="0"/>
                <a:ea typeface="Aptos" pitchFamily="34" charset="-122"/>
                <a:cs typeface="Aptos" pitchFamily="34" charset="-120"/>
              </a:rPr>
              <a:t>Grace alone can resist temptation and sustain faith.</a:t>
            </a:r>
            <a:endParaRPr lang="en-US" sz="1520" dirty="0"/>
          </a:p>
          <a:p>
            <a:r>
              <a:rPr lang="en-US" sz="1520" dirty="0">
                <a:solidFill>
                  <a:srgbClr val="10202E"/>
                </a:solidFill>
                <a:latin typeface="Aptos" pitchFamily="34" charset="0"/>
                <a:ea typeface="Aptos" pitchFamily="34" charset="-122"/>
                <a:cs typeface="Aptos" pitchFamily="34" charset="-120"/>
              </a:rPr>
              <a:t>Christ is both guide and stay through cloud and sunshine.</a:t>
            </a:r>
            <a:endParaRPr lang="en-US" sz="1520" dirty="0"/>
          </a:p>
        </p:txBody>
      </p:sp>
      <p:sp>
        <p:nvSpPr>
          <p:cNvPr id="7" name="Text 4"/>
          <p:cNvSpPr/>
          <p:nvPr/>
        </p:nvSpPr>
        <p:spPr>
          <a:xfrm>
            <a:off x="5166360" y="1143000"/>
            <a:ext cx="31546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Teaching emphasis</a:t>
            </a:r>
            <a:endParaRPr lang="en-US" sz="1800" dirty="0"/>
          </a:p>
        </p:txBody>
      </p:sp>
      <p:sp>
        <p:nvSpPr>
          <p:cNvPr id="8" name="Text 5"/>
          <p:cNvSpPr/>
          <p:nvPr/>
        </p:nvSpPr>
        <p:spPr>
          <a:xfrm>
            <a:off x="5257800" y="1572768"/>
            <a:ext cx="30632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Sanctification is ongoing dependence.</a:t>
            </a:r>
            <a:endParaRPr lang="en-US" sz="1520" dirty="0"/>
          </a:p>
          <a:p>
            <a:r>
              <a:rPr lang="en-US" sz="1520" dirty="0">
                <a:solidFill>
                  <a:srgbClr val="10202E"/>
                </a:solidFill>
                <a:latin typeface="Aptos" pitchFamily="34" charset="0"/>
                <a:ea typeface="Aptos" pitchFamily="34" charset="-122"/>
                <a:cs typeface="Aptos" pitchFamily="34" charset="-120"/>
              </a:rPr>
              <a:t>The hymn asks for presence, not only rescue.</a:t>
            </a:r>
            <a:endParaRPr lang="en-US" sz="1520" dirty="0"/>
          </a:p>
          <a:p>
            <a:r>
              <a:rPr lang="en-US" sz="1520" dirty="0">
                <a:solidFill>
                  <a:srgbClr val="10202E"/>
                </a:solidFill>
                <a:latin typeface="Aptos" pitchFamily="34" charset="0"/>
                <a:ea typeface="Aptos" pitchFamily="34" charset="-122"/>
                <a:cs typeface="Aptos" pitchFamily="34" charset="-120"/>
              </a:rPr>
              <a:t>Christ is needed in ordinary hours as well as crisis.</a:t>
            </a:r>
            <a:endParaRPr lang="en-US" sz="1520" dirty="0"/>
          </a:p>
        </p:txBody>
      </p:sp>
      <p:sp>
        <p:nvSpPr>
          <p:cNvPr id="9" name="Text 6"/>
          <p:cNvSpPr/>
          <p:nvPr/>
        </p:nvSpPr>
        <p:spPr>
          <a:xfrm>
            <a:off x="749808" y="5349240"/>
            <a:ext cx="749808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Scripture link: John 15:4-5.</a:t>
            </a:r>
            <a:endParaRPr lang="en-US" sz="1400" dirty="0"/>
          </a:p>
        </p:txBody>
      </p:sp>
      <p:sp>
        <p:nvSpPr>
          <p:cNvPr id="10"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Stanza 4: Courage before Death</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sp>
        <p:nvSpPr>
          <p:cNvPr id="4" name="Text 2"/>
          <p:cNvSpPr/>
          <p:nvPr/>
        </p:nvSpPr>
        <p:spPr>
          <a:xfrm>
            <a:off x="749808" y="1143000"/>
            <a:ext cx="429768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What the stanza says</a:t>
            </a:r>
            <a:endParaRPr lang="en-US" sz="1800" dirty="0"/>
          </a:p>
        </p:txBody>
      </p:sp>
      <p:sp>
        <p:nvSpPr>
          <p:cNvPr id="5" name="Text 3"/>
          <p:cNvSpPr/>
          <p:nvPr/>
        </p:nvSpPr>
        <p:spPr>
          <a:xfrm>
            <a:off x="841248" y="1572768"/>
            <a:ext cx="493776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With Christ near, fear loses its power.</a:t>
            </a:r>
            <a:endParaRPr lang="en-US" sz="1520" dirty="0"/>
          </a:p>
          <a:p>
            <a:r>
              <a:rPr lang="en-US" sz="1520" dirty="0">
                <a:solidFill>
                  <a:srgbClr val="10202E"/>
                </a:solidFill>
                <a:latin typeface="Aptos" pitchFamily="34" charset="0"/>
                <a:ea typeface="Aptos" pitchFamily="34" charset="-122"/>
                <a:cs typeface="Aptos" pitchFamily="34" charset="-120"/>
              </a:rPr>
              <a:t>Tears remain real, but bitterness is overcome.</a:t>
            </a:r>
            <a:endParaRPr lang="en-US" sz="1520" dirty="0"/>
          </a:p>
          <a:p>
            <a:r>
              <a:rPr lang="en-US" sz="1520" dirty="0">
                <a:solidFill>
                  <a:srgbClr val="10202E"/>
                </a:solidFill>
                <a:latin typeface="Aptos" pitchFamily="34" charset="0"/>
                <a:ea typeface="Aptos" pitchFamily="34" charset="-122"/>
                <a:cs typeface="Aptos" pitchFamily="34" charset="-120"/>
              </a:rPr>
              <a:t>The hymn echoes the biblical taunt against death.</a:t>
            </a:r>
            <a:endParaRPr lang="en-US" sz="1520" dirty="0"/>
          </a:p>
        </p:txBody>
      </p:sp>
      <p:sp>
        <p:nvSpPr>
          <p:cNvPr id="6" name="Text 4"/>
          <p:cNvSpPr/>
          <p:nvPr/>
        </p:nvSpPr>
        <p:spPr>
          <a:xfrm>
            <a:off x="6172200" y="1143000"/>
            <a:ext cx="47548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Teaching emphasis</a:t>
            </a:r>
            <a:endParaRPr lang="en-US" sz="1800" dirty="0"/>
          </a:p>
        </p:txBody>
      </p:sp>
      <p:sp>
        <p:nvSpPr>
          <p:cNvPr id="7" name="Text 5"/>
          <p:cNvSpPr/>
          <p:nvPr/>
        </p:nvSpPr>
        <p:spPr>
          <a:xfrm>
            <a:off x="6263640" y="1572768"/>
            <a:ext cx="498348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Christian comfort is not denial of grief.</a:t>
            </a:r>
            <a:endParaRPr lang="en-US" sz="1520" dirty="0"/>
          </a:p>
          <a:p>
            <a:r>
              <a:rPr lang="en-US" sz="1520" dirty="0">
                <a:solidFill>
                  <a:srgbClr val="10202E"/>
                </a:solidFill>
                <a:latin typeface="Aptos" pitchFamily="34" charset="0"/>
                <a:ea typeface="Aptos" pitchFamily="34" charset="-122"/>
                <a:cs typeface="Aptos" pitchFamily="34" charset="-120"/>
              </a:rPr>
              <a:t>Christ’s nearness changes the meaning of suffering.</a:t>
            </a:r>
            <a:endParaRPr lang="en-US" sz="1520" dirty="0"/>
          </a:p>
          <a:p>
            <a:r>
              <a:rPr lang="en-US" sz="1520" dirty="0">
                <a:solidFill>
                  <a:srgbClr val="10202E"/>
                </a:solidFill>
                <a:latin typeface="Aptos" pitchFamily="34" charset="0"/>
                <a:ea typeface="Aptos" pitchFamily="34" charset="-122"/>
                <a:cs typeface="Aptos" pitchFamily="34" charset="-120"/>
              </a:rPr>
              <a:t>Victory belongs to God through Jesus Christ.</a:t>
            </a:r>
            <a:endParaRPr lang="en-US" sz="1520" dirty="0"/>
          </a:p>
        </p:txBody>
      </p:sp>
      <p:sp>
        <p:nvSpPr>
          <p:cNvPr id="8" name="Text 6"/>
          <p:cNvSpPr/>
          <p:nvPr/>
        </p:nvSpPr>
        <p:spPr>
          <a:xfrm>
            <a:off x="749808" y="5349240"/>
            <a:ext cx="1033272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Scripture link: 1 Corinthians 15:54-57 and Psalm 23:4.</a:t>
            </a:r>
            <a:endParaRPr lang="en-US" sz="1400" dirty="0"/>
          </a:p>
        </p:txBody>
      </p:sp>
      <p:sp>
        <p:nvSpPr>
          <p:cNvPr id="9"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Stanza 5: Eternal Morning</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pic>
        <p:nvPicPr>
          <p:cNvPr id="4" name="Image 0" descr="/mnt/data/abide_assets/cross.jpg">    </p:cNvPr>
          <p:cNvPicPr>
            <a:picLocks noChangeAspect="1"/>
          </p:cNvPicPr>
          <p:nvPr/>
        </p:nvPicPr>
        <p:blipFill>
          <a:blip r:embed="rId1"/>
          <a:srcRect l="31929" r="31929" t="0" b="0"/>
          <a:stretch/>
        </p:blipFill>
        <p:spPr>
          <a:xfrm>
            <a:off x="8732520" y="1078992"/>
            <a:ext cx="2788920" cy="4343400"/>
          </a:xfrm>
          <a:prstGeom prst="rect">
            <a:avLst/>
          </a:prstGeom>
        </p:spPr>
      </p:pic>
      <p:sp>
        <p:nvSpPr>
          <p:cNvPr id="5" name="Text 2"/>
          <p:cNvSpPr/>
          <p:nvPr/>
        </p:nvSpPr>
        <p:spPr>
          <a:xfrm>
            <a:off x="749808" y="1143000"/>
            <a:ext cx="379476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What the stanza says</a:t>
            </a:r>
            <a:endParaRPr lang="en-US" sz="1800" dirty="0"/>
          </a:p>
        </p:txBody>
      </p:sp>
      <p:sp>
        <p:nvSpPr>
          <p:cNvPr id="6" name="Text 3"/>
          <p:cNvSpPr/>
          <p:nvPr/>
        </p:nvSpPr>
        <p:spPr>
          <a:xfrm>
            <a:off x="841248" y="1572768"/>
            <a:ext cx="37490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The singer asks to see the cross in the final hour.</a:t>
            </a:r>
            <a:endParaRPr lang="en-US" sz="1520" dirty="0"/>
          </a:p>
          <a:p>
            <a:r>
              <a:rPr lang="en-US" sz="1520" dirty="0">
                <a:solidFill>
                  <a:srgbClr val="10202E"/>
                </a:solidFill>
                <a:latin typeface="Aptos" pitchFamily="34" charset="0"/>
                <a:ea typeface="Aptos" pitchFamily="34" charset="-122"/>
                <a:cs typeface="Aptos" pitchFamily="34" charset="-120"/>
              </a:rPr>
              <a:t>Earth’s shadows give way to heaven’s morning.</a:t>
            </a:r>
            <a:endParaRPr lang="en-US" sz="1520" dirty="0"/>
          </a:p>
          <a:p>
            <a:r>
              <a:rPr lang="en-US" sz="1520" dirty="0">
                <a:solidFill>
                  <a:srgbClr val="10202E"/>
                </a:solidFill>
                <a:latin typeface="Aptos" pitchFamily="34" charset="0"/>
                <a:ea typeface="Aptos" pitchFamily="34" charset="-122"/>
                <a:cs typeface="Aptos" pitchFamily="34" charset="-120"/>
              </a:rPr>
              <a:t>The prayer covers both life and death.</a:t>
            </a:r>
            <a:endParaRPr lang="en-US" sz="1520" dirty="0"/>
          </a:p>
        </p:txBody>
      </p:sp>
      <p:sp>
        <p:nvSpPr>
          <p:cNvPr id="7" name="Text 4"/>
          <p:cNvSpPr/>
          <p:nvPr/>
        </p:nvSpPr>
        <p:spPr>
          <a:xfrm>
            <a:off x="5166360" y="1143000"/>
            <a:ext cx="31546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Teaching emphasis</a:t>
            </a:r>
            <a:endParaRPr lang="en-US" sz="1800" dirty="0"/>
          </a:p>
        </p:txBody>
      </p:sp>
      <p:sp>
        <p:nvSpPr>
          <p:cNvPr id="8" name="Text 5"/>
          <p:cNvSpPr/>
          <p:nvPr/>
        </p:nvSpPr>
        <p:spPr>
          <a:xfrm>
            <a:off x="5257800" y="1572768"/>
            <a:ext cx="30632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The cross anchors final hope.</a:t>
            </a:r>
            <a:endParaRPr lang="en-US" sz="1520" dirty="0"/>
          </a:p>
          <a:p>
            <a:r>
              <a:rPr lang="en-US" sz="1520" dirty="0">
                <a:solidFill>
                  <a:srgbClr val="10202E"/>
                </a:solidFill>
                <a:latin typeface="Aptos" pitchFamily="34" charset="0"/>
                <a:ea typeface="Aptos" pitchFamily="34" charset="-122"/>
                <a:cs typeface="Aptos" pitchFamily="34" charset="-120"/>
              </a:rPr>
              <a:t>Death is faced through Christ’s victory.</a:t>
            </a:r>
            <a:endParaRPr lang="en-US" sz="1520" dirty="0"/>
          </a:p>
          <a:p>
            <a:r>
              <a:rPr lang="en-US" sz="1520" dirty="0">
                <a:solidFill>
                  <a:srgbClr val="10202E"/>
                </a:solidFill>
                <a:latin typeface="Aptos" pitchFamily="34" charset="0"/>
                <a:ea typeface="Aptos" pitchFamily="34" charset="-122"/>
                <a:cs typeface="Aptos" pitchFamily="34" charset="-120"/>
              </a:rPr>
              <a:t>The hymn ends not in darkness but dawning light.</a:t>
            </a:r>
            <a:endParaRPr lang="en-US" sz="1520" dirty="0"/>
          </a:p>
        </p:txBody>
      </p:sp>
      <p:sp>
        <p:nvSpPr>
          <p:cNvPr id="9" name="Text 6"/>
          <p:cNvSpPr/>
          <p:nvPr/>
        </p:nvSpPr>
        <p:spPr>
          <a:xfrm>
            <a:off x="749808" y="5349240"/>
            <a:ext cx="749808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Scripture link: 1 Corinthians 15:54-57.</a:t>
            </a:r>
            <a:endParaRPr lang="en-US" sz="1400" dirty="0"/>
          </a:p>
        </p:txBody>
      </p:sp>
      <p:sp>
        <p:nvSpPr>
          <p:cNvPr id="10"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Theological Movement</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pic>
        <p:nvPicPr>
          <p:cNvPr id="4" name="Image 0" descr="/mnt/data/abide_assets/cross.jpg">    </p:cNvPr>
          <p:cNvPicPr>
            <a:picLocks noChangeAspect="1"/>
          </p:cNvPicPr>
          <p:nvPr/>
        </p:nvPicPr>
        <p:blipFill>
          <a:blip r:embed="rId1"/>
          <a:srcRect l="22940" r="22940" t="0" b="0"/>
          <a:stretch/>
        </p:blipFill>
        <p:spPr>
          <a:xfrm>
            <a:off x="685800" y="1097280"/>
            <a:ext cx="4572000" cy="4754880"/>
          </a:xfrm>
          <a:prstGeom prst="rect">
            <a:avLst/>
          </a:prstGeom>
        </p:spPr>
      </p:pic>
      <p:sp>
        <p:nvSpPr>
          <p:cNvPr id="5" name="Text 2"/>
          <p:cNvSpPr/>
          <p:nvPr/>
        </p:nvSpPr>
        <p:spPr>
          <a:xfrm>
            <a:off x="5577840" y="1188720"/>
            <a:ext cx="5394960" cy="1005840"/>
          </a:xfrm>
          <a:prstGeom prst="rect">
            <a:avLst/>
          </a:prstGeom>
          <a:noFill/>
          <a:ln/>
        </p:spPr>
        <p:txBody>
          <a:bodyPr wrap="square" lIns="254" tIns="254" rIns="254" bIns="254" rtlCol="0" anchor="ctr">
            <a:normAutofit/>
          </a:bodyPr>
          <a:lstStyle/>
          <a:p>
            <a:pPr indent="0" marL="0">
              <a:buNone/>
            </a:pPr>
            <a:r>
              <a:rPr lang="en-US" sz="2200" b="1" dirty="0">
                <a:solidFill>
                  <a:srgbClr val="172337"/>
                </a:solidFill>
                <a:latin typeface="Aptos Display" pitchFamily="34" charset="0"/>
                <a:ea typeface="Aptos Display" pitchFamily="34" charset="-122"/>
                <a:cs typeface="Aptos Display" pitchFamily="34" charset="-120"/>
              </a:rPr>
              <a:t>Vulnerability → Dependence → Victory</a:t>
            </a:r>
            <a:endParaRPr lang="en-US" sz="2200" dirty="0"/>
          </a:p>
        </p:txBody>
      </p:sp>
      <p:sp>
        <p:nvSpPr>
          <p:cNvPr id="6" name="Text 3"/>
          <p:cNvSpPr/>
          <p:nvPr/>
        </p:nvSpPr>
        <p:spPr>
          <a:xfrm>
            <a:off x="5715000" y="2514600"/>
            <a:ext cx="5074920" cy="3154680"/>
          </a:xfrm>
          <a:prstGeom prst="rect">
            <a:avLst/>
          </a:prstGeom>
          <a:noFill/>
          <a:ln/>
        </p:spPr>
        <p:txBody>
          <a:bodyPr wrap="square" lIns="635" tIns="635" rIns="635" bIns="635" rtlCol="0" anchor="ctr">
            <a:normAutofit/>
          </a:bodyPr>
          <a:lstStyle/>
          <a:p>
            <a:r>
              <a:rPr lang="en-US" sz="1600" dirty="0">
                <a:solidFill>
                  <a:srgbClr val="10202E"/>
                </a:solidFill>
                <a:latin typeface="Aptos" pitchFamily="34" charset="0"/>
                <a:ea typeface="Aptos" pitchFamily="34" charset="-122"/>
                <a:cs typeface="Aptos" pitchFamily="34" charset="-120"/>
              </a:rPr>
              <a:t>Evening need: Lord, remain with me.</a:t>
            </a:r>
            <a:endParaRPr lang="en-US" sz="1600" dirty="0"/>
          </a:p>
          <a:p>
            <a:r>
              <a:rPr lang="en-US" sz="1600" dirty="0">
                <a:solidFill>
                  <a:srgbClr val="10202E"/>
                </a:solidFill>
                <a:latin typeface="Aptos" pitchFamily="34" charset="0"/>
                <a:ea typeface="Aptos" pitchFamily="34" charset="-122"/>
                <a:cs typeface="Aptos" pitchFamily="34" charset="-120"/>
              </a:rPr>
              <a:t>Daily discipleship: I need your presence every hour.</a:t>
            </a:r>
            <a:endParaRPr lang="en-US" sz="1600" dirty="0"/>
          </a:p>
          <a:p>
            <a:r>
              <a:rPr lang="en-US" sz="1600" dirty="0">
                <a:solidFill>
                  <a:srgbClr val="10202E"/>
                </a:solidFill>
                <a:latin typeface="Aptos" pitchFamily="34" charset="0"/>
                <a:ea typeface="Aptos" pitchFamily="34" charset="-122"/>
                <a:cs typeface="Aptos" pitchFamily="34" charset="-120"/>
              </a:rPr>
              <a:t>Final hope: the cross shines through the gloom.</a:t>
            </a:r>
            <a:endParaRPr lang="en-US" sz="1600" dirty="0"/>
          </a:p>
          <a:p>
            <a:r>
              <a:rPr lang="en-US" sz="1600" dirty="0">
                <a:solidFill>
                  <a:srgbClr val="10202E"/>
                </a:solidFill>
                <a:latin typeface="Aptos" pitchFamily="34" charset="0"/>
                <a:ea typeface="Aptos" pitchFamily="34" charset="-122"/>
                <a:cs typeface="Aptos" pitchFamily="34" charset="-120"/>
              </a:rPr>
              <a:t>The hymn teaches courage by leading worshipers to Christ.</a:t>
            </a:r>
            <a:endParaRPr lang="en-US" sz="1600" dirty="0"/>
          </a:p>
        </p:txBody>
      </p:sp>
      <p:sp>
        <p:nvSpPr>
          <p:cNvPr id="7" name="Text 4"/>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Theological Themes</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685800" y="1234440"/>
          <a:ext cx="10835640" cy="4434840"/>
        </p:xfrm>
        <a:graphic>
          <a:graphicData uri="http://schemas.openxmlformats.org/drawingml/2006/table">
            <a:tbl>
              <a:tblPr/>
              <a:tblGrid>
                <a:gridCol w="2423160"/>
                <a:gridCol w="3886200"/>
                <a:gridCol w="4526280"/>
              </a:tblGrid>
              <a:tr h="739140">
                <a:tc>
                  <a:txBody>
                    <a:bodyPr/>
                    <a:lstStyle/>
                    <a:p>
                      <a:pPr indent="0" marL="0">
                        <a:buNone/>
                      </a:pPr>
                      <a:r>
                        <a:rPr lang="en-US" sz="1250" b="1" dirty="0">
                          <a:solidFill>
                            <a:srgbClr val="FFFFFF"/>
                          </a:solidFill>
                          <a:latin typeface="Aptos" pitchFamily="34" charset="0"/>
                          <a:ea typeface="Aptos" pitchFamily="34" charset="-122"/>
                          <a:cs typeface="Aptos" pitchFamily="34" charset="-120"/>
                        </a:rPr>
                        <a:t>Theme</a:t>
                      </a:r>
                      <a:endParaRPr lang="en-US" sz="12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172337"/>
                    </a:solidFill>
                  </a:tcPr>
                </a:tc>
                <a:tc>
                  <a:txBody>
                    <a:bodyPr/>
                    <a:lstStyle/>
                    <a:p>
                      <a:pPr indent="0" marL="0">
                        <a:buNone/>
                      </a:pPr>
                      <a:r>
                        <a:rPr lang="en-US" sz="1250" b="1" dirty="0">
                          <a:solidFill>
                            <a:srgbClr val="FFFFFF"/>
                          </a:solidFill>
                          <a:latin typeface="Aptos" pitchFamily="34" charset="0"/>
                          <a:ea typeface="Aptos" pitchFamily="34" charset="-122"/>
                          <a:cs typeface="Aptos" pitchFamily="34" charset="-120"/>
                        </a:rPr>
                        <a:t>Scripture Connection</a:t>
                      </a:r>
                      <a:endParaRPr lang="en-US" sz="12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172337"/>
                    </a:solidFill>
                  </a:tcPr>
                </a:tc>
                <a:tc>
                  <a:txBody>
                    <a:bodyPr/>
                    <a:lstStyle/>
                    <a:p>
                      <a:pPr indent="0" marL="0">
                        <a:buNone/>
                      </a:pPr>
                      <a:r>
                        <a:rPr lang="en-US" sz="1250" b="1" dirty="0">
                          <a:solidFill>
                            <a:srgbClr val="FFFFFF"/>
                          </a:solidFill>
                          <a:latin typeface="Aptos" pitchFamily="34" charset="0"/>
                          <a:ea typeface="Aptos" pitchFamily="34" charset="-122"/>
                          <a:cs typeface="Aptos" pitchFamily="34" charset="-120"/>
                        </a:rPr>
                        <a:t>Teaching Direction</a:t>
                      </a:r>
                      <a:endParaRPr lang="en-US" sz="12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172337"/>
                    </a:solidFill>
                  </a:tcPr>
                </a:tc>
              </a:tr>
              <a:tr h="739140">
                <a:tc>
                  <a:txBody>
                    <a:bodyPr/>
                    <a:lstStyle/>
                    <a:p>
                      <a:pPr indent="0" marL="0">
                        <a:buNone/>
                      </a:pPr>
                      <a:r>
                        <a:rPr lang="en-US" sz="1150" dirty="0">
                          <a:solidFill>
                            <a:srgbClr val="10202E"/>
                          </a:solidFill>
                          <a:latin typeface="Aptos" pitchFamily="34" charset="0"/>
                          <a:ea typeface="Aptos" pitchFamily="34" charset="-122"/>
                          <a:cs typeface="Aptos" pitchFamily="34" charset="-120"/>
                        </a:rPr>
                        <a:t>Divine presence</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9F4EA"/>
                    </a:solidFill>
                  </a:tcPr>
                </a:tc>
                <a:tc>
                  <a:txBody>
                    <a:bodyPr/>
                    <a:lstStyle/>
                    <a:p>
                      <a:pPr indent="0" marL="0">
                        <a:buNone/>
                      </a:pPr>
                      <a:r>
                        <a:rPr lang="en-US" sz="1150" dirty="0">
                          <a:solidFill>
                            <a:srgbClr val="10202E"/>
                          </a:solidFill>
                          <a:latin typeface="Aptos" pitchFamily="34" charset="0"/>
                          <a:ea typeface="Aptos" pitchFamily="34" charset="-122"/>
                          <a:cs typeface="Aptos" pitchFamily="34" charset="-120"/>
                        </a:rPr>
                        <a:t>Luke 24:29; Hebrews 13:5</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9F4EA"/>
                    </a:solidFill>
                  </a:tcPr>
                </a:tc>
                <a:tc>
                  <a:txBody>
                    <a:bodyPr/>
                    <a:lstStyle/>
                    <a:p>
                      <a:pPr indent="0" marL="0">
                        <a:buNone/>
                      </a:pPr>
                      <a:r>
                        <a:rPr lang="en-US" sz="1150" dirty="0">
                          <a:solidFill>
                            <a:srgbClr val="10202E"/>
                          </a:solidFill>
                          <a:latin typeface="Aptos" pitchFamily="34" charset="0"/>
                          <a:ea typeface="Aptos" pitchFamily="34" charset="-122"/>
                          <a:cs typeface="Aptos" pitchFamily="34" charset="-120"/>
                        </a:rPr>
                        <a:t>Christ remains with his people.</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9F4EA"/>
                    </a:solidFill>
                  </a:tcPr>
                </a:tc>
              </a:tr>
              <a:tr h="739140">
                <a:tc>
                  <a:txBody>
                    <a:bodyPr/>
                    <a:lstStyle/>
                    <a:p>
                      <a:pPr indent="0" marL="0">
                        <a:buNone/>
                      </a:pPr>
                      <a:r>
                        <a:rPr lang="en-US" sz="1150" dirty="0">
                          <a:solidFill>
                            <a:srgbClr val="10202E"/>
                          </a:solidFill>
                          <a:latin typeface="Aptos" pitchFamily="34" charset="0"/>
                          <a:ea typeface="Aptos" pitchFamily="34" charset="-122"/>
                          <a:cs typeface="Aptos" pitchFamily="34" charset="-120"/>
                        </a:rPr>
                        <a:t>Abiding communion</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FFFFF"/>
                    </a:solidFill>
                  </a:tcPr>
                </a:tc>
                <a:tc>
                  <a:txBody>
                    <a:bodyPr/>
                    <a:lstStyle/>
                    <a:p>
                      <a:pPr indent="0" marL="0">
                        <a:buNone/>
                      </a:pPr>
                      <a:r>
                        <a:rPr lang="en-US" sz="1150" dirty="0">
                          <a:solidFill>
                            <a:srgbClr val="10202E"/>
                          </a:solidFill>
                          <a:latin typeface="Aptos" pitchFamily="34" charset="0"/>
                          <a:ea typeface="Aptos" pitchFamily="34" charset="-122"/>
                          <a:cs typeface="Aptos" pitchFamily="34" charset="-120"/>
                        </a:rPr>
                        <a:t>John 15:4-5</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FFFFF"/>
                    </a:solidFill>
                  </a:tcPr>
                </a:tc>
                <a:tc>
                  <a:txBody>
                    <a:bodyPr/>
                    <a:lstStyle/>
                    <a:p>
                      <a:pPr indent="0" marL="0">
                        <a:buNone/>
                      </a:pPr>
                      <a:r>
                        <a:rPr lang="en-US" sz="1150" dirty="0">
                          <a:solidFill>
                            <a:srgbClr val="10202E"/>
                          </a:solidFill>
                          <a:latin typeface="Aptos" pitchFamily="34" charset="0"/>
                          <a:ea typeface="Aptos" pitchFamily="34" charset="-122"/>
                          <a:cs typeface="Aptos" pitchFamily="34" charset="-120"/>
                        </a:rPr>
                        <a:t>Daily fruitfulness depends on union with Christ.</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FFFFF"/>
                    </a:solidFill>
                  </a:tcPr>
                </a:tc>
              </a:tr>
              <a:tr h="739140">
                <a:tc>
                  <a:txBody>
                    <a:bodyPr/>
                    <a:lstStyle/>
                    <a:p>
                      <a:pPr indent="0" marL="0">
                        <a:buNone/>
                      </a:pPr>
                      <a:r>
                        <a:rPr lang="en-US" sz="1150" dirty="0">
                          <a:solidFill>
                            <a:srgbClr val="10202E"/>
                          </a:solidFill>
                          <a:latin typeface="Aptos" pitchFamily="34" charset="0"/>
                          <a:ea typeface="Aptos" pitchFamily="34" charset="-122"/>
                          <a:cs typeface="Aptos" pitchFamily="34" charset="-120"/>
                        </a:rPr>
                        <a:t>Comfort in mortality</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9F4EA"/>
                    </a:solidFill>
                  </a:tcPr>
                </a:tc>
                <a:tc>
                  <a:txBody>
                    <a:bodyPr/>
                    <a:lstStyle/>
                    <a:p>
                      <a:pPr indent="0" marL="0">
                        <a:buNone/>
                      </a:pPr>
                      <a:r>
                        <a:rPr lang="en-US" sz="1150" dirty="0">
                          <a:solidFill>
                            <a:srgbClr val="10202E"/>
                          </a:solidFill>
                          <a:latin typeface="Aptos" pitchFamily="34" charset="0"/>
                          <a:ea typeface="Aptos" pitchFamily="34" charset="-122"/>
                          <a:cs typeface="Aptos" pitchFamily="34" charset="-120"/>
                        </a:rPr>
                        <a:t>Psalm 23:4</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9F4EA"/>
                    </a:solidFill>
                  </a:tcPr>
                </a:tc>
                <a:tc>
                  <a:txBody>
                    <a:bodyPr/>
                    <a:lstStyle/>
                    <a:p>
                      <a:pPr indent="0" marL="0">
                        <a:buNone/>
                      </a:pPr>
                      <a:r>
                        <a:rPr lang="en-US" sz="1150" dirty="0">
                          <a:solidFill>
                            <a:srgbClr val="10202E"/>
                          </a:solidFill>
                          <a:latin typeface="Aptos" pitchFamily="34" charset="0"/>
                          <a:ea typeface="Aptos" pitchFamily="34" charset="-122"/>
                          <a:cs typeface="Aptos" pitchFamily="34" charset="-120"/>
                        </a:rPr>
                        <a:t>The Shepherd is present in the valley.</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9F4EA"/>
                    </a:solidFill>
                  </a:tcPr>
                </a:tc>
              </a:tr>
              <a:tr h="739140">
                <a:tc>
                  <a:txBody>
                    <a:bodyPr/>
                    <a:lstStyle/>
                    <a:p>
                      <a:pPr indent="0" marL="0">
                        <a:buNone/>
                      </a:pPr>
                      <a:r>
                        <a:rPr lang="en-US" sz="1150" dirty="0">
                          <a:solidFill>
                            <a:srgbClr val="10202E"/>
                          </a:solidFill>
                          <a:latin typeface="Aptos" pitchFamily="34" charset="0"/>
                          <a:ea typeface="Aptos" pitchFamily="34" charset="-122"/>
                          <a:cs typeface="Aptos" pitchFamily="34" charset="-120"/>
                        </a:rPr>
                        <a:t>Victory over death</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FFFFF"/>
                    </a:solidFill>
                  </a:tcPr>
                </a:tc>
                <a:tc>
                  <a:txBody>
                    <a:bodyPr/>
                    <a:lstStyle/>
                    <a:p>
                      <a:pPr indent="0" marL="0">
                        <a:buNone/>
                      </a:pPr>
                      <a:r>
                        <a:rPr lang="en-US" sz="1150" dirty="0">
                          <a:solidFill>
                            <a:srgbClr val="10202E"/>
                          </a:solidFill>
                          <a:latin typeface="Aptos" pitchFamily="34" charset="0"/>
                          <a:ea typeface="Aptos" pitchFamily="34" charset="-122"/>
                          <a:cs typeface="Aptos" pitchFamily="34" charset="-120"/>
                        </a:rPr>
                        <a:t>1 Corinthians 15:54-57</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FFFFF"/>
                    </a:solidFill>
                  </a:tcPr>
                </a:tc>
                <a:tc>
                  <a:txBody>
                    <a:bodyPr/>
                    <a:lstStyle/>
                    <a:p>
                      <a:pPr indent="0" marL="0">
                        <a:buNone/>
                      </a:pPr>
                      <a:r>
                        <a:rPr lang="en-US" sz="1150" dirty="0">
                          <a:solidFill>
                            <a:srgbClr val="10202E"/>
                          </a:solidFill>
                          <a:latin typeface="Aptos" pitchFamily="34" charset="0"/>
                          <a:ea typeface="Aptos" pitchFamily="34" charset="-122"/>
                          <a:cs typeface="Aptos" pitchFamily="34" charset="-120"/>
                        </a:rPr>
                        <a:t>The cross and resurrection answer final fear.</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FFFFF"/>
                    </a:solidFill>
                  </a:tcPr>
                </a:tc>
              </a:tr>
              <a:tr h="739140">
                <a:tc>
                  <a:txBody>
                    <a:bodyPr/>
                    <a:lstStyle/>
                    <a:p>
                      <a:pPr indent="0" marL="0">
                        <a:buNone/>
                      </a:pPr>
                      <a:r>
                        <a:rPr lang="en-US" sz="1150" dirty="0">
                          <a:solidFill>
                            <a:srgbClr val="10202E"/>
                          </a:solidFill>
                          <a:latin typeface="Aptos" pitchFamily="34" charset="0"/>
                          <a:ea typeface="Aptos" pitchFamily="34" charset="-122"/>
                          <a:cs typeface="Aptos" pitchFamily="34" charset="-120"/>
                        </a:rPr>
                        <a:t>Perseverance</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9F4EA"/>
                    </a:solidFill>
                  </a:tcPr>
                </a:tc>
                <a:tc>
                  <a:txBody>
                    <a:bodyPr/>
                    <a:lstStyle/>
                    <a:p>
                      <a:pPr indent="0" marL="0">
                        <a:buNone/>
                      </a:pPr>
                      <a:r>
                        <a:rPr lang="en-US" sz="1150" dirty="0">
                          <a:solidFill>
                            <a:srgbClr val="10202E"/>
                          </a:solidFill>
                          <a:latin typeface="Aptos" pitchFamily="34" charset="0"/>
                          <a:ea typeface="Aptos" pitchFamily="34" charset="-122"/>
                          <a:cs typeface="Aptos" pitchFamily="34" charset="-120"/>
                        </a:rPr>
                        <a:t>John 15; Psalm 23</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9F4EA"/>
                    </a:solidFill>
                  </a:tcPr>
                </a:tc>
                <a:tc>
                  <a:txBody>
                    <a:bodyPr/>
                    <a:lstStyle/>
                    <a:p>
                      <a:pPr indent="0" marL="0">
                        <a:buNone/>
                      </a:pPr>
                      <a:r>
                        <a:rPr lang="en-US" sz="1150" dirty="0">
                          <a:solidFill>
                            <a:srgbClr val="10202E"/>
                          </a:solidFill>
                          <a:latin typeface="Aptos" pitchFamily="34" charset="0"/>
                          <a:ea typeface="Aptos" pitchFamily="34" charset="-122"/>
                          <a:cs typeface="Aptos" pitchFamily="34" charset="-120"/>
                        </a:rPr>
                        <a:t>Faith continues through cloud and sunshine.</a:t>
                      </a:r>
                      <a:endParaRPr lang="en-US" sz="1150" dirty="0">
                        <a:latin typeface="Aptos" charset="0"/>
                        <a:ea typeface="Aptos" charset="0"/>
                        <a:cs typeface="Aptos" charset="0"/>
                      </a:endParaRPr>
                    </a:p>
                  </a:txBody>
                  <a:tcPr marL="73152" marR="73152" marT="73152" marB="73152" anchor="mid">
                    <a:lnL w="7620" cap="flat" cmpd="sng" algn="ctr">
                      <a:solidFill>
                        <a:srgbClr val="DDD0B8"/>
                      </a:solidFill>
                      <a:prstDash val="solid"/>
                      <a:round/>
                      <a:headEnd type="none" w="med" len="med"/>
                      <a:tailEnd type="none" w="med" len="med"/>
                    </a:lnL>
                    <a:lnR w="7620" cap="flat" cmpd="sng" algn="ctr">
                      <a:solidFill>
                        <a:srgbClr val="DDD0B8"/>
                      </a:solidFill>
                      <a:prstDash val="solid"/>
                      <a:round/>
                      <a:headEnd type="none" w="med" len="med"/>
                      <a:tailEnd type="none" w="med" len="med"/>
                    </a:lnR>
                    <a:lnT w="7620" cap="flat" cmpd="sng" algn="ctr">
                      <a:solidFill>
                        <a:srgbClr val="DDD0B8"/>
                      </a:solidFill>
                      <a:prstDash val="solid"/>
                      <a:round/>
                      <a:headEnd type="none" w="med" len="med"/>
                      <a:tailEnd type="none" w="med" len="med"/>
                    </a:lnT>
                    <a:lnB w="7620" cap="flat" cmpd="sng" algn="ctr">
                      <a:solidFill>
                        <a:srgbClr val="DDD0B8"/>
                      </a:solidFill>
                      <a:prstDash val="solid"/>
                      <a:round/>
                      <a:headEnd type="none" w="med" len="med"/>
                      <a:tailEnd type="none" w="med" len="med"/>
                    </a:lnB>
                    <a:solidFill>
                      <a:srgbClr val="F9F4EA"/>
                    </a:solidFill>
                  </a:tcPr>
                </a:tc>
              </a:tr>
            </a:tbl>
          </a:graphicData>
        </a:graphic>
      </p:graphicFrame>
      <p:sp>
        <p:nvSpPr>
          <p:cNvPr id="5" name="Text 2"/>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Literary Observations</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sp>
        <p:nvSpPr>
          <p:cNvPr id="4" name="Text 2"/>
          <p:cNvSpPr/>
          <p:nvPr/>
        </p:nvSpPr>
        <p:spPr>
          <a:xfrm>
            <a:off x="749808" y="1143000"/>
            <a:ext cx="429768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Images and movement</a:t>
            </a:r>
            <a:endParaRPr lang="en-US" sz="1800" dirty="0"/>
          </a:p>
        </p:txBody>
      </p:sp>
      <p:sp>
        <p:nvSpPr>
          <p:cNvPr id="5" name="Text 3"/>
          <p:cNvSpPr/>
          <p:nvPr/>
        </p:nvSpPr>
        <p:spPr>
          <a:xfrm>
            <a:off x="841248" y="1572768"/>
            <a:ext cx="493776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Eventide, darkness, and shadows create a tender evening frame.</a:t>
            </a:r>
            <a:endParaRPr lang="en-US" sz="1520" dirty="0"/>
          </a:p>
          <a:p>
            <a:r>
              <a:rPr lang="en-US" sz="1520" dirty="0">
                <a:solidFill>
                  <a:srgbClr val="10202E"/>
                </a:solidFill>
                <a:latin typeface="Aptos" pitchFamily="34" charset="0"/>
                <a:ea typeface="Aptos" pitchFamily="34" charset="-122"/>
                <a:cs typeface="Aptos" pitchFamily="34" charset="-120"/>
              </a:rPr>
              <a:t>The repeated plea “abide with me” gives unity and urgency.</a:t>
            </a:r>
            <a:endParaRPr lang="en-US" sz="1520" dirty="0"/>
          </a:p>
          <a:p>
            <a:r>
              <a:rPr lang="en-US" sz="1520" dirty="0">
                <a:solidFill>
                  <a:srgbClr val="10202E"/>
                </a:solidFill>
                <a:latin typeface="Aptos" pitchFamily="34" charset="0"/>
                <a:ea typeface="Aptos" pitchFamily="34" charset="-122"/>
                <a:cs typeface="Aptos" pitchFamily="34" charset="-120"/>
              </a:rPr>
              <a:t>The hymn moves from present weakness to final glory.</a:t>
            </a:r>
            <a:endParaRPr lang="en-US" sz="1520" dirty="0"/>
          </a:p>
        </p:txBody>
      </p:sp>
      <p:sp>
        <p:nvSpPr>
          <p:cNvPr id="6" name="Text 4"/>
          <p:cNvSpPr/>
          <p:nvPr/>
        </p:nvSpPr>
        <p:spPr>
          <a:xfrm>
            <a:off x="6172200" y="1143000"/>
            <a:ext cx="47548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Tone and purpose</a:t>
            </a:r>
            <a:endParaRPr lang="en-US" sz="1800" dirty="0"/>
          </a:p>
        </p:txBody>
      </p:sp>
      <p:sp>
        <p:nvSpPr>
          <p:cNvPr id="7" name="Text 5"/>
          <p:cNvSpPr/>
          <p:nvPr/>
        </p:nvSpPr>
        <p:spPr>
          <a:xfrm>
            <a:off x="6263640" y="1572768"/>
            <a:ext cx="498348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Prayerful rather than argumentative.</a:t>
            </a:r>
            <a:endParaRPr lang="en-US" sz="1520" dirty="0"/>
          </a:p>
          <a:p>
            <a:r>
              <a:rPr lang="en-US" sz="1520" dirty="0">
                <a:solidFill>
                  <a:srgbClr val="10202E"/>
                </a:solidFill>
                <a:latin typeface="Aptos" pitchFamily="34" charset="0"/>
                <a:ea typeface="Aptos" pitchFamily="34" charset="-122"/>
                <a:cs typeface="Aptos" pitchFamily="34" charset="-120"/>
              </a:rPr>
              <a:t>Realistic about decay and sorrow.</a:t>
            </a:r>
            <a:endParaRPr lang="en-US" sz="1520" dirty="0"/>
          </a:p>
          <a:p>
            <a:r>
              <a:rPr lang="en-US" sz="1520" dirty="0">
                <a:solidFill>
                  <a:srgbClr val="10202E"/>
                </a:solidFill>
                <a:latin typeface="Aptos" pitchFamily="34" charset="0"/>
                <a:ea typeface="Aptos" pitchFamily="34" charset="-122"/>
                <a:cs typeface="Aptos" pitchFamily="34" charset="-120"/>
              </a:rPr>
              <a:t>Confident because Christ is unchanging.</a:t>
            </a:r>
            <a:endParaRPr lang="en-US" sz="1520" dirty="0"/>
          </a:p>
        </p:txBody>
      </p:sp>
      <p:sp>
        <p:nvSpPr>
          <p:cNvPr id="8" name="Text 6"/>
          <p:cNvSpPr/>
          <p:nvPr/>
        </p:nvSpPr>
        <p:spPr>
          <a:xfrm>
            <a:off x="749808" y="5349240"/>
            <a:ext cx="1033272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The poem’s emotional power lies in disciplined, biblical longing.</a:t>
            </a:r>
            <a:endParaRPr lang="en-US" sz="1400" dirty="0"/>
          </a:p>
        </p:txBody>
      </p:sp>
      <p:sp>
        <p:nvSpPr>
          <p:cNvPr id="9"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Musical Observations</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pic>
        <p:nvPicPr>
          <p:cNvPr id="4" name="Image 0" descr="/mnt/data/abide_assets/church.jpg">    </p:cNvPr>
          <p:cNvPicPr>
            <a:picLocks noChangeAspect="1"/>
          </p:cNvPicPr>
          <p:nvPr/>
        </p:nvPicPr>
        <p:blipFill>
          <a:blip r:embed="rId1"/>
          <a:srcRect l="31929" r="31929" t="0" b="0"/>
          <a:stretch/>
        </p:blipFill>
        <p:spPr>
          <a:xfrm>
            <a:off x="8732520" y="1078992"/>
            <a:ext cx="2788920" cy="4343400"/>
          </a:xfrm>
          <a:prstGeom prst="rect">
            <a:avLst/>
          </a:prstGeom>
        </p:spPr>
      </p:pic>
      <p:sp>
        <p:nvSpPr>
          <p:cNvPr id="5" name="Text 2"/>
          <p:cNvSpPr/>
          <p:nvPr/>
        </p:nvSpPr>
        <p:spPr>
          <a:xfrm>
            <a:off x="749808" y="1143000"/>
            <a:ext cx="379476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Tune character</a:t>
            </a:r>
            <a:endParaRPr lang="en-US" sz="1800" dirty="0"/>
          </a:p>
        </p:txBody>
      </p:sp>
      <p:sp>
        <p:nvSpPr>
          <p:cNvPr id="6" name="Text 3"/>
          <p:cNvSpPr/>
          <p:nvPr/>
        </p:nvSpPr>
        <p:spPr>
          <a:xfrm>
            <a:off x="841248" y="1572768"/>
            <a:ext cx="37490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EVENTIDE has a dignified, flowing melodic line.</a:t>
            </a:r>
            <a:endParaRPr lang="en-US" sz="1520" dirty="0"/>
          </a:p>
          <a:p>
            <a:r>
              <a:rPr lang="en-US" sz="1520" dirty="0">
                <a:solidFill>
                  <a:srgbClr val="10202E"/>
                </a:solidFill>
                <a:latin typeface="Aptos" pitchFamily="34" charset="0"/>
                <a:ea typeface="Aptos" pitchFamily="34" charset="-122"/>
                <a:cs typeface="Aptos" pitchFamily="34" charset="-120"/>
              </a:rPr>
              <a:t>The tune supports quiet congregational reflection.</a:t>
            </a:r>
            <a:endParaRPr lang="en-US" sz="1520" dirty="0"/>
          </a:p>
          <a:p>
            <a:r>
              <a:rPr lang="en-US" sz="1520" dirty="0">
                <a:solidFill>
                  <a:srgbClr val="10202E"/>
                </a:solidFill>
                <a:latin typeface="Aptos" pitchFamily="34" charset="0"/>
                <a:ea typeface="Aptos" pitchFamily="34" charset="-122"/>
                <a:cs typeface="Aptos" pitchFamily="34" charset="-120"/>
              </a:rPr>
              <a:t>Its range is accessible for most churches.</a:t>
            </a:r>
            <a:endParaRPr lang="en-US" sz="1520" dirty="0"/>
          </a:p>
        </p:txBody>
      </p:sp>
      <p:sp>
        <p:nvSpPr>
          <p:cNvPr id="7" name="Text 4"/>
          <p:cNvSpPr/>
          <p:nvPr/>
        </p:nvSpPr>
        <p:spPr>
          <a:xfrm>
            <a:off x="5166360" y="1143000"/>
            <a:ext cx="31546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Congregational use</a:t>
            </a:r>
            <a:endParaRPr lang="en-US" sz="1800" dirty="0"/>
          </a:p>
        </p:txBody>
      </p:sp>
      <p:sp>
        <p:nvSpPr>
          <p:cNvPr id="8" name="Text 5"/>
          <p:cNvSpPr/>
          <p:nvPr/>
        </p:nvSpPr>
        <p:spPr>
          <a:xfrm>
            <a:off x="5257800" y="1572768"/>
            <a:ext cx="30632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Best sung with a steady, unhurried tempo.</a:t>
            </a:r>
            <a:endParaRPr lang="en-US" sz="1520" dirty="0"/>
          </a:p>
          <a:p>
            <a:r>
              <a:rPr lang="en-US" sz="1520" dirty="0">
                <a:solidFill>
                  <a:srgbClr val="10202E"/>
                </a:solidFill>
                <a:latin typeface="Aptos" pitchFamily="34" charset="0"/>
                <a:ea typeface="Aptos" pitchFamily="34" charset="-122"/>
                <a:cs typeface="Aptos" pitchFamily="34" charset="-120"/>
              </a:rPr>
              <a:t>Organ or gentle piano accompaniment fits well.</a:t>
            </a:r>
            <a:endParaRPr lang="en-US" sz="1520" dirty="0"/>
          </a:p>
          <a:p>
            <a:r>
              <a:rPr lang="en-US" sz="1520" dirty="0">
                <a:solidFill>
                  <a:srgbClr val="10202E"/>
                </a:solidFill>
                <a:latin typeface="Aptos" pitchFamily="34" charset="0"/>
                <a:ea typeface="Aptos" pitchFamily="34" charset="-122"/>
                <a:cs typeface="Aptos" pitchFamily="34" charset="-120"/>
              </a:rPr>
              <a:t>Choirs should preserve clarity and prayerfulness.</a:t>
            </a:r>
            <a:endParaRPr lang="en-US" sz="1520" dirty="0"/>
          </a:p>
        </p:txBody>
      </p:sp>
      <p:sp>
        <p:nvSpPr>
          <p:cNvPr id="9" name="Text 6"/>
          <p:cNvSpPr/>
          <p:nvPr/>
        </p:nvSpPr>
        <p:spPr>
          <a:xfrm>
            <a:off x="749808" y="5349240"/>
            <a:ext cx="749808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The music should carry the text gently, not overwhelm it.</a:t>
            </a:r>
            <a:endParaRPr lang="en-US" sz="1400" dirty="0"/>
          </a:p>
        </p:txBody>
      </p:sp>
      <p:sp>
        <p:nvSpPr>
          <p:cNvPr id="10"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Teaching Aim</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sp>
        <p:nvSpPr>
          <p:cNvPr id="4" name="Text 2"/>
          <p:cNvSpPr/>
          <p:nvPr/>
        </p:nvSpPr>
        <p:spPr>
          <a:xfrm>
            <a:off x="749808" y="1143000"/>
            <a:ext cx="429768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Learners should understand</a:t>
            </a:r>
            <a:endParaRPr lang="en-US" sz="1800" dirty="0"/>
          </a:p>
        </p:txBody>
      </p:sp>
      <p:sp>
        <p:nvSpPr>
          <p:cNvPr id="5" name="Text 3"/>
          <p:cNvSpPr/>
          <p:nvPr/>
        </p:nvSpPr>
        <p:spPr>
          <a:xfrm>
            <a:off x="841248" y="1572768"/>
            <a:ext cx="493776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The hymn is a prayer for the nearness of Christ.</a:t>
            </a:r>
            <a:endParaRPr lang="en-US" sz="1520" dirty="0"/>
          </a:p>
          <a:p>
            <a:r>
              <a:rPr lang="en-US" sz="1520" dirty="0">
                <a:solidFill>
                  <a:srgbClr val="10202E"/>
                </a:solidFill>
                <a:latin typeface="Aptos" pitchFamily="34" charset="0"/>
                <a:ea typeface="Aptos" pitchFamily="34" charset="-122"/>
                <a:cs typeface="Aptos" pitchFamily="34" charset="-120"/>
              </a:rPr>
              <a:t>Its evening imagery speaks both to daily life and mortality.</a:t>
            </a:r>
            <a:endParaRPr lang="en-US" sz="1520" dirty="0"/>
          </a:p>
          <a:p>
            <a:r>
              <a:rPr lang="en-US" sz="1520" dirty="0">
                <a:solidFill>
                  <a:srgbClr val="10202E"/>
                </a:solidFill>
                <a:latin typeface="Aptos" pitchFamily="34" charset="0"/>
                <a:ea typeface="Aptos" pitchFamily="34" charset="-122"/>
                <a:cs typeface="Aptos" pitchFamily="34" charset="-120"/>
              </a:rPr>
              <a:t>Christian comfort is rooted in Christ, not in circumstances.</a:t>
            </a:r>
            <a:endParaRPr lang="en-US" sz="1520" dirty="0"/>
          </a:p>
        </p:txBody>
      </p:sp>
      <p:sp>
        <p:nvSpPr>
          <p:cNvPr id="6" name="Text 4"/>
          <p:cNvSpPr/>
          <p:nvPr/>
        </p:nvSpPr>
        <p:spPr>
          <a:xfrm>
            <a:off x="6172200" y="1143000"/>
            <a:ext cx="47548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Learners should feel and practice</a:t>
            </a:r>
            <a:endParaRPr lang="en-US" sz="1800" dirty="0"/>
          </a:p>
        </p:txBody>
      </p:sp>
      <p:sp>
        <p:nvSpPr>
          <p:cNvPr id="7" name="Text 5"/>
          <p:cNvSpPr/>
          <p:nvPr/>
        </p:nvSpPr>
        <p:spPr>
          <a:xfrm>
            <a:off x="6263640" y="1572768"/>
            <a:ext cx="498348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A deeper peace in seasons of change and loss.</a:t>
            </a:r>
            <a:endParaRPr lang="en-US" sz="1520" dirty="0"/>
          </a:p>
          <a:p>
            <a:r>
              <a:rPr lang="en-US" sz="1520" dirty="0">
                <a:solidFill>
                  <a:srgbClr val="10202E"/>
                </a:solidFill>
                <a:latin typeface="Aptos" pitchFamily="34" charset="0"/>
                <a:ea typeface="Aptos" pitchFamily="34" charset="-122"/>
                <a:cs typeface="Aptos" pitchFamily="34" charset="-120"/>
              </a:rPr>
              <a:t>Confidence that Christ remains when other comforts fail.</a:t>
            </a:r>
            <a:endParaRPr lang="en-US" sz="1520" dirty="0"/>
          </a:p>
          <a:p>
            <a:r>
              <a:rPr lang="en-US" sz="1520" dirty="0">
                <a:solidFill>
                  <a:srgbClr val="10202E"/>
                </a:solidFill>
                <a:latin typeface="Aptos" pitchFamily="34" charset="0"/>
                <a:ea typeface="Aptos" pitchFamily="34" charset="-122"/>
                <a:cs typeface="Aptos" pitchFamily="34" charset="-120"/>
              </a:rPr>
              <a:t>Daily dependence through prayer, Scripture, and worship.</a:t>
            </a:r>
            <a:endParaRPr lang="en-US" sz="1520" dirty="0"/>
          </a:p>
        </p:txBody>
      </p:sp>
      <p:sp>
        <p:nvSpPr>
          <p:cNvPr id="8" name="Text 6"/>
          <p:cNvSpPr/>
          <p:nvPr/>
        </p:nvSpPr>
        <p:spPr>
          <a:xfrm>
            <a:off x="749808" y="5349240"/>
            <a:ext cx="1033272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The study moves from the Emmaus plea to abiding communion and final hope.</a:t>
            </a:r>
            <a:endParaRPr lang="en-US" sz="1400" dirty="0"/>
          </a:p>
        </p:txBody>
      </p:sp>
      <p:sp>
        <p:nvSpPr>
          <p:cNvPr id="9"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Pastoral and Worship Use</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sp>
        <p:nvSpPr>
          <p:cNvPr id="4" name="Text 2"/>
          <p:cNvSpPr/>
          <p:nvPr/>
        </p:nvSpPr>
        <p:spPr>
          <a:xfrm>
            <a:off x="749808" y="1143000"/>
            <a:ext cx="429768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Service placements</a:t>
            </a:r>
            <a:endParaRPr lang="en-US" sz="1800" dirty="0"/>
          </a:p>
        </p:txBody>
      </p:sp>
      <p:sp>
        <p:nvSpPr>
          <p:cNvPr id="5" name="Text 3"/>
          <p:cNvSpPr/>
          <p:nvPr/>
        </p:nvSpPr>
        <p:spPr>
          <a:xfrm>
            <a:off x="841248" y="1572768"/>
            <a:ext cx="493776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Evening worship or prayer meetings.</a:t>
            </a:r>
            <a:endParaRPr lang="en-US" sz="1520" dirty="0"/>
          </a:p>
          <a:p>
            <a:r>
              <a:rPr lang="en-US" sz="1520" dirty="0">
                <a:solidFill>
                  <a:srgbClr val="10202E"/>
                </a:solidFill>
                <a:latin typeface="Aptos" pitchFamily="34" charset="0"/>
                <a:ea typeface="Aptos" pitchFamily="34" charset="-122"/>
                <a:cs typeface="Aptos" pitchFamily="34" charset="-120"/>
              </a:rPr>
              <a:t>Funerals and memorial services.</a:t>
            </a:r>
            <a:endParaRPr lang="en-US" sz="1520" dirty="0"/>
          </a:p>
          <a:p>
            <a:r>
              <a:rPr lang="en-US" sz="1520" dirty="0">
                <a:solidFill>
                  <a:srgbClr val="10202E"/>
                </a:solidFill>
                <a:latin typeface="Aptos" pitchFamily="34" charset="0"/>
                <a:ea typeface="Aptos" pitchFamily="34" charset="-122"/>
                <a:cs typeface="Aptos" pitchFamily="34" charset="-120"/>
              </a:rPr>
              <a:t>Lent, Holy Week, Easter hope, and communion services.</a:t>
            </a:r>
            <a:endParaRPr lang="en-US" sz="1520" dirty="0"/>
          </a:p>
          <a:p>
            <a:r>
              <a:rPr lang="en-US" sz="1520" dirty="0">
                <a:solidFill>
                  <a:srgbClr val="10202E"/>
                </a:solidFill>
                <a:latin typeface="Aptos" pitchFamily="34" charset="0"/>
                <a:ea typeface="Aptos" pitchFamily="34" charset="-122"/>
                <a:cs typeface="Aptos" pitchFamily="34" charset="-120"/>
              </a:rPr>
              <a:t>Services centered on comfort, perseverance, or mortality.</a:t>
            </a:r>
            <a:endParaRPr lang="en-US" sz="1520" dirty="0"/>
          </a:p>
        </p:txBody>
      </p:sp>
      <p:sp>
        <p:nvSpPr>
          <p:cNvPr id="6" name="Text 4"/>
          <p:cNvSpPr/>
          <p:nvPr/>
        </p:nvSpPr>
        <p:spPr>
          <a:xfrm>
            <a:off x="6172200" y="1143000"/>
            <a:ext cx="47548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Teaching settings</a:t>
            </a:r>
            <a:endParaRPr lang="en-US" sz="1800" dirty="0"/>
          </a:p>
        </p:txBody>
      </p:sp>
      <p:sp>
        <p:nvSpPr>
          <p:cNvPr id="7" name="Text 5"/>
          <p:cNvSpPr/>
          <p:nvPr/>
        </p:nvSpPr>
        <p:spPr>
          <a:xfrm>
            <a:off x="6263640" y="1572768"/>
            <a:ext cx="498348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Sunday school study on Luke 24 or John 15.</a:t>
            </a:r>
            <a:endParaRPr lang="en-US" sz="1520" dirty="0"/>
          </a:p>
          <a:p>
            <a:r>
              <a:rPr lang="en-US" sz="1520" dirty="0">
                <a:solidFill>
                  <a:srgbClr val="10202E"/>
                </a:solidFill>
                <a:latin typeface="Aptos" pitchFamily="34" charset="0"/>
                <a:ea typeface="Aptos" pitchFamily="34" charset="-122"/>
                <a:cs typeface="Aptos" pitchFamily="34" charset="-120"/>
              </a:rPr>
              <a:t>Small group discussion on suffering and hope.</a:t>
            </a:r>
            <a:endParaRPr lang="en-US" sz="1520" dirty="0"/>
          </a:p>
          <a:p>
            <a:r>
              <a:rPr lang="en-US" sz="1520" dirty="0">
                <a:solidFill>
                  <a:srgbClr val="10202E"/>
                </a:solidFill>
                <a:latin typeface="Aptos" pitchFamily="34" charset="0"/>
                <a:ea typeface="Aptos" pitchFamily="34" charset="-122"/>
                <a:cs typeface="Aptos" pitchFamily="34" charset="-120"/>
              </a:rPr>
              <a:t>Choir rehearsal reflection before singing.</a:t>
            </a:r>
            <a:endParaRPr lang="en-US" sz="1520" dirty="0"/>
          </a:p>
          <a:p>
            <a:r>
              <a:rPr lang="en-US" sz="1520" dirty="0">
                <a:solidFill>
                  <a:srgbClr val="10202E"/>
                </a:solidFill>
                <a:latin typeface="Aptos" pitchFamily="34" charset="0"/>
                <a:ea typeface="Aptos" pitchFamily="34" charset="-122"/>
                <a:cs typeface="Aptos" pitchFamily="34" charset="-120"/>
              </a:rPr>
              <a:t>Pastoral care visits and devotional reading.</a:t>
            </a:r>
            <a:endParaRPr lang="en-US" sz="1520" dirty="0"/>
          </a:p>
        </p:txBody>
      </p:sp>
      <p:sp>
        <p:nvSpPr>
          <p:cNvPr id="8" name="Text 6"/>
          <p:cNvSpPr/>
          <p:nvPr/>
        </p:nvSpPr>
        <p:spPr>
          <a:xfrm>
            <a:off x="749808" y="5349240"/>
            <a:ext cx="1033272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Use it with sensitivity: its strength is quiet courage, not emotional pressure.</a:t>
            </a:r>
            <a:endParaRPr lang="en-US" sz="1400" dirty="0"/>
          </a:p>
        </p:txBody>
      </p:sp>
      <p:sp>
        <p:nvSpPr>
          <p:cNvPr id="9"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Teaching Questions</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sp>
        <p:nvSpPr>
          <p:cNvPr id="4" name="Text 2"/>
          <p:cNvSpPr/>
          <p:nvPr/>
        </p:nvSpPr>
        <p:spPr>
          <a:xfrm>
            <a:off x="749808" y="1143000"/>
            <a:ext cx="429768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Observation and understanding</a:t>
            </a:r>
            <a:endParaRPr lang="en-US" sz="1800" dirty="0"/>
          </a:p>
        </p:txBody>
      </p:sp>
      <p:sp>
        <p:nvSpPr>
          <p:cNvPr id="5" name="Text 3"/>
          <p:cNvSpPr/>
          <p:nvPr/>
        </p:nvSpPr>
        <p:spPr>
          <a:xfrm>
            <a:off x="841248" y="1572768"/>
            <a:ext cx="493776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What images in the hymn show human weakness?</a:t>
            </a:r>
            <a:endParaRPr lang="en-US" sz="1520" dirty="0"/>
          </a:p>
          <a:p>
            <a:r>
              <a:rPr lang="en-US" sz="1520" dirty="0">
                <a:solidFill>
                  <a:srgbClr val="10202E"/>
                </a:solidFill>
                <a:latin typeface="Aptos" pitchFamily="34" charset="0"/>
                <a:ea typeface="Aptos" pitchFamily="34" charset="-122"/>
                <a:cs typeface="Aptos" pitchFamily="34" charset="-120"/>
              </a:rPr>
              <a:t>How does the hymn contrast change with God’s constancy?</a:t>
            </a:r>
            <a:endParaRPr lang="en-US" sz="1520" dirty="0"/>
          </a:p>
          <a:p>
            <a:r>
              <a:rPr lang="en-US" sz="1520" dirty="0">
                <a:solidFill>
                  <a:srgbClr val="10202E"/>
                </a:solidFill>
                <a:latin typeface="Aptos" pitchFamily="34" charset="0"/>
                <a:ea typeface="Aptos" pitchFamily="34" charset="-122"/>
                <a:cs typeface="Aptos" pitchFamily="34" charset="-120"/>
              </a:rPr>
              <a:t>What does it mean to ask Christ to abide?</a:t>
            </a:r>
            <a:endParaRPr lang="en-US" sz="1520" dirty="0"/>
          </a:p>
        </p:txBody>
      </p:sp>
      <p:sp>
        <p:nvSpPr>
          <p:cNvPr id="6" name="Text 4"/>
          <p:cNvSpPr/>
          <p:nvPr/>
        </p:nvSpPr>
        <p:spPr>
          <a:xfrm>
            <a:off x="6172200" y="1143000"/>
            <a:ext cx="47548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Reflection and application</a:t>
            </a:r>
            <a:endParaRPr lang="en-US" sz="1800" dirty="0"/>
          </a:p>
        </p:txBody>
      </p:sp>
      <p:sp>
        <p:nvSpPr>
          <p:cNvPr id="7" name="Text 5"/>
          <p:cNvSpPr/>
          <p:nvPr/>
        </p:nvSpPr>
        <p:spPr>
          <a:xfrm>
            <a:off x="6263640" y="1572768"/>
            <a:ext cx="498348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How does the cross change the way believers face death?</a:t>
            </a:r>
            <a:endParaRPr lang="en-US" sz="1520" dirty="0"/>
          </a:p>
          <a:p>
            <a:r>
              <a:rPr lang="en-US" sz="1520" dirty="0">
                <a:solidFill>
                  <a:srgbClr val="10202E"/>
                </a:solidFill>
                <a:latin typeface="Aptos" pitchFamily="34" charset="0"/>
                <a:ea typeface="Aptos" pitchFamily="34" charset="-122"/>
                <a:cs typeface="Aptos" pitchFamily="34" charset="-120"/>
              </a:rPr>
              <a:t>What practices help us live aware of Christ’s presence?</a:t>
            </a:r>
            <a:endParaRPr lang="en-US" sz="1520" dirty="0"/>
          </a:p>
          <a:p>
            <a:r>
              <a:rPr lang="en-US" sz="1520" dirty="0">
                <a:solidFill>
                  <a:srgbClr val="10202E"/>
                </a:solidFill>
                <a:latin typeface="Aptos" pitchFamily="34" charset="0"/>
                <a:ea typeface="Aptos" pitchFamily="34" charset="-122"/>
                <a:cs typeface="Aptos" pitchFamily="34" charset="-120"/>
              </a:rPr>
              <a:t>How can a church sing this hymn as communal prayer?</a:t>
            </a:r>
            <a:endParaRPr lang="en-US" sz="1520" dirty="0"/>
          </a:p>
        </p:txBody>
      </p:sp>
      <p:sp>
        <p:nvSpPr>
          <p:cNvPr id="8" name="Text 6"/>
          <p:cNvSpPr/>
          <p:nvPr/>
        </p:nvSpPr>
        <p:spPr>
          <a:xfrm>
            <a:off x="749808" y="5349240"/>
            <a:ext cx="1033272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Invite honest answers; this hymn often touches grief, aging, and fear.</a:t>
            </a:r>
            <a:endParaRPr lang="en-US" sz="1400" dirty="0"/>
          </a:p>
        </p:txBody>
      </p:sp>
      <p:sp>
        <p:nvSpPr>
          <p:cNvPr id="9"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Suggested Lesson Flow</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pic>
        <p:nvPicPr>
          <p:cNvPr id="4" name="Image 0" descr="/mnt/data/abide_assets/bible.jpg">    </p:cNvPr>
          <p:cNvPicPr>
            <a:picLocks noChangeAspect="1"/>
          </p:cNvPicPr>
          <p:nvPr/>
        </p:nvPicPr>
        <p:blipFill>
          <a:blip r:embed="rId1"/>
          <a:srcRect l="31929" r="31929" t="0" b="0"/>
          <a:stretch/>
        </p:blipFill>
        <p:spPr>
          <a:xfrm>
            <a:off x="8732520" y="1078992"/>
            <a:ext cx="2788920" cy="4343400"/>
          </a:xfrm>
          <a:prstGeom prst="rect">
            <a:avLst/>
          </a:prstGeom>
        </p:spPr>
      </p:pic>
      <p:sp>
        <p:nvSpPr>
          <p:cNvPr id="5" name="Text 2"/>
          <p:cNvSpPr/>
          <p:nvPr/>
        </p:nvSpPr>
        <p:spPr>
          <a:xfrm>
            <a:off x="749808" y="1143000"/>
            <a:ext cx="379476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30-minute plan</a:t>
            </a:r>
            <a:endParaRPr lang="en-US" sz="1800" dirty="0"/>
          </a:p>
        </p:txBody>
      </p:sp>
      <p:sp>
        <p:nvSpPr>
          <p:cNvPr id="6" name="Text 3"/>
          <p:cNvSpPr/>
          <p:nvPr/>
        </p:nvSpPr>
        <p:spPr>
          <a:xfrm>
            <a:off x="841248" y="1572768"/>
            <a:ext cx="37490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5 min - Read Luke 24:29 and introduce the hymn.</a:t>
            </a:r>
            <a:endParaRPr lang="en-US" sz="1520" dirty="0"/>
          </a:p>
          <a:p>
            <a:r>
              <a:rPr lang="en-US" sz="1520" dirty="0">
                <a:solidFill>
                  <a:srgbClr val="10202E"/>
                </a:solidFill>
                <a:latin typeface="Aptos" pitchFamily="34" charset="0"/>
                <a:ea typeface="Aptos" pitchFamily="34" charset="-122"/>
                <a:cs typeface="Aptos" pitchFamily="34" charset="-120"/>
              </a:rPr>
              <a:t>8 min - Brief historical background.</a:t>
            </a:r>
            <a:endParaRPr lang="en-US" sz="1520" dirty="0"/>
          </a:p>
          <a:p>
            <a:r>
              <a:rPr lang="en-US" sz="1520" dirty="0">
                <a:solidFill>
                  <a:srgbClr val="10202E"/>
                </a:solidFill>
                <a:latin typeface="Aptos" pitchFamily="34" charset="0"/>
                <a:ea typeface="Aptos" pitchFamily="34" charset="-122"/>
                <a:cs typeface="Aptos" pitchFamily="34" charset="-120"/>
              </a:rPr>
              <a:t>10 min - Study two key stanzas.</a:t>
            </a:r>
            <a:endParaRPr lang="en-US" sz="1520" dirty="0"/>
          </a:p>
          <a:p>
            <a:r>
              <a:rPr lang="en-US" sz="1520" dirty="0">
                <a:solidFill>
                  <a:srgbClr val="10202E"/>
                </a:solidFill>
                <a:latin typeface="Aptos" pitchFamily="34" charset="0"/>
                <a:ea typeface="Aptos" pitchFamily="34" charset="-122"/>
                <a:cs typeface="Aptos" pitchFamily="34" charset="-120"/>
              </a:rPr>
              <a:t>5 min - Discussion and application.</a:t>
            </a:r>
            <a:endParaRPr lang="en-US" sz="1520" dirty="0"/>
          </a:p>
          <a:p>
            <a:r>
              <a:rPr lang="en-US" sz="1520" dirty="0">
                <a:solidFill>
                  <a:srgbClr val="10202E"/>
                </a:solidFill>
                <a:latin typeface="Aptos" pitchFamily="34" charset="0"/>
                <a:ea typeface="Aptos" pitchFamily="34" charset="-122"/>
                <a:cs typeface="Aptos" pitchFamily="34" charset="-120"/>
              </a:rPr>
              <a:t>2 min - Closing prayer.</a:t>
            </a:r>
            <a:endParaRPr lang="en-US" sz="1520" dirty="0"/>
          </a:p>
        </p:txBody>
      </p:sp>
      <p:sp>
        <p:nvSpPr>
          <p:cNvPr id="7" name="Text 4"/>
          <p:cNvSpPr/>
          <p:nvPr/>
        </p:nvSpPr>
        <p:spPr>
          <a:xfrm>
            <a:off x="5166360" y="1143000"/>
            <a:ext cx="31546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60-minute plan</a:t>
            </a:r>
            <a:endParaRPr lang="en-US" sz="1800" dirty="0"/>
          </a:p>
        </p:txBody>
      </p:sp>
      <p:sp>
        <p:nvSpPr>
          <p:cNvPr id="8" name="Text 5"/>
          <p:cNvSpPr/>
          <p:nvPr/>
        </p:nvSpPr>
        <p:spPr>
          <a:xfrm>
            <a:off x="5257800" y="1572768"/>
            <a:ext cx="30632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10 min - Scripture reading and opening reflection.</a:t>
            </a:r>
            <a:endParaRPr lang="en-US" sz="1520" dirty="0"/>
          </a:p>
          <a:p>
            <a:r>
              <a:rPr lang="en-US" sz="1520" dirty="0">
                <a:solidFill>
                  <a:srgbClr val="10202E"/>
                </a:solidFill>
                <a:latin typeface="Aptos" pitchFamily="34" charset="0"/>
                <a:ea typeface="Aptos" pitchFamily="34" charset="-122"/>
                <a:cs typeface="Aptos" pitchFamily="34" charset="-120"/>
              </a:rPr>
              <a:t>10 min - Lyte, Monk, and hymn identity.</a:t>
            </a:r>
            <a:endParaRPr lang="en-US" sz="1520" dirty="0"/>
          </a:p>
          <a:p>
            <a:r>
              <a:rPr lang="en-US" sz="1520" dirty="0">
                <a:solidFill>
                  <a:srgbClr val="10202E"/>
                </a:solidFill>
                <a:latin typeface="Aptos" pitchFamily="34" charset="0"/>
                <a:ea typeface="Aptos" pitchFamily="34" charset="-122"/>
                <a:cs typeface="Aptos" pitchFamily="34" charset="-120"/>
              </a:rPr>
              <a:t>20 min - Stanza-by-stanza study.</a:t>
            </a:r>
            <a:endParaRPr lang="en-US" sz="1520" dirty="0"/>
          </a:p>
          <a:p>
            <a:r>
              <a:rPr lang="en-US" sz="1520" dirty="0">
                <a:solidFill>
                  <a:srgbClr val="10202E"/>
                </a:solidFill>
                <a:latin typeface="Aptos" pitchFamily="34" charset="0"/>
                <a:ea typeface="Aptos" pitchFamily="34" charset="-122"/>
                <a:cs typeface="Aptos" pitchFamily="34" charset="-120"/>
              </a:rPr>
              <a:t>10 min - Theological themes and musical use.</a:t>
            </a:r>
            <a:endParaRPr lang="en-US" sz="1520" dirty="0"/>
          </a:p>
          <a:p>
            <a:r>
              <a:rPr lang="en-US" sz="1520" dirty="0">
                <a:solidFill>
                  <a:srgbClr val="10202E"/>
                </a:solidFill>
                <a:latin typeface="Aptos" pitchFamily="34" charset="0"/>
                <a:ea typeface="Aptos" pitchFamily="34" charset="-122"/>
                <a:cs typeface="Aptos" pitchFamily="34" charset="-120"/>
              </a:rPr>
              <a:t>10 min - Prayer, discussion, and singing.</a:t>
            </a:r>
            <a:endParaRPr lang="en-US" sz="1520" dirty="0"/>
          </a:p>
        </p:txBody>
      </p:sp>
      <p:sp>
        <p:nvSpPr>
          <p:cNvPr id="9" name="Text 6"/>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Application: Practice Abiding</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sp>
        <p:nvSpPr>
          <p:cNvPr id="4" name="Text 2"/>
          <p:cNvSpPr/>
          <p:nvPr/>
        </p:nvSpPr>
        <p:spPr>
          <a:xfrm>
            <a:off x="749808" y="1143000"/>
            <a:ext cx="429768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This week</a:t>
            </a:r>
            <a:endParaRPr lang="en-US" sz="1800" dirty="0"/>
          </a:p>
        </p:txBody>
      </p:sp>
      <p:sp>
        <p:nvSpPr>
          <p:cNvPr id="5" name="Text 3"/>
          <p:cNvSpPr/>
          <p:nvPr/>
        </p:nvSpPr>
        <p:spPr>
          <a:xfrm>
            <a:off x="841248" y="1572768"/>
            <a:ext cx="493776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Pray the first line of the hymn each evening.</a:t>
            </a:r>
            <a:endParaRPr lang="en-US" sz="1520" dirty="0"/>
          </a:p>
          <a:p>
            <a:r>
              <a:rPr lang="en-US" sz="1520" dirty="0">
                <a:solidFill>
                  <a:srgbClr val="10202E"/>
                </a:solidFill>
                <a:latin typeface="Aptos" pitchFamily="34" charset="0"/>
                <a:ea typeface="Aptos" pitchFamily="34" charset="-122"/>
                <a:cs typeface="Aptos" pitchFamily="34" charset="-120"/>
              </a:rPr>
              <a:t>Read Psalm 23 slowly and name where you need comfort.</a:t>
            </a:r>
            <a:endParaRPr lang="en-US" sz="1520" dirty="0"/>
          </a:p>
          <a:p>
            <a:r>
              <a:rPr lang="en-US" sz="1520" dirty="0">
                <a:solidFill>
                  <a:srgbClr val="10202E"/>
                </a:solidFill>
                <a:latin typeface="Aptos" pitchFamily="34" charset="0"/>
                <a:ea typeface="Aptos" pitchFamily="34" charset="-122"/>
                <a:cs typeface="Aptos" pitchFamily="34" charset="-120"/>
              </a:rPr>
              <a:t>Encourage someone grieving or anxious with Christ’s promise.</a:t>
            </a:r>
            <a:endParaRPr lang="en-US" sz="1520" dirty="0"/>
          </a:p>
          <a:p>
            <a:r>
              <a:rPr lang="en-US" sz="1520" dirty="0">
                <a:solidFill>
                  <a:srgbClr val="10202E"/>
                </a:solidFill>
                <a:latin typeface="Aptos" pitchFamily="34" charset="0"/>
                <a:ea typeface="Aptos" pitchFamily="34" charset="-122"/>
                <a:cs typeface="Aptos" pitchFamily="34" charset="-120"/>
              </a:rPr>
              <a:t>Confess where you lean on fading comforts.</a:t>
            </a:r>
            <a:endParaRPr lang="en-US" sz="1520" dirty="0"/>
          </a:p>
        </p:txBody>
      </p:sp>
      <p:sp>
        <p:nvSpPr>
          <p:cNvPr id="6" name="Text 4"/>
          <p:cNvSpPr/>
          <p:nvPr/>
        </p:nvSpPr>
        <p:spPr>
          <a:xfrm>
            <a:off x="6172200" y="1143000"/>
            <a:ext cx="47548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As a church</a:t>
            </a:r>
            <a:endParaRPr lang="en-US" sz="1800" dirty="0"/>
          </a:p>
        </p:txBody>
      </p:sp>
      <p:sp>
        <p:nvSpPr>
          <p:cNvPr id="7" name="Text 5"/>
          <p:cNvSpPr/>
          <p:nvPr/>
        </p:nvSpPr>
        <p:spPr>
          <a:xfrm>
            <a:off x="6263640" y="1572768"/>
            <a:ext cx="498348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Make room for songs of lament and hope.</a:t>
            </a:r>
            <a:endParaRPr lang="en-US" sz="1520" dirty="0"/>
          </a:p>
          <a:p>
            <a:r>
              <a:rPr lang="en-US" sz="1520" dirty="0">
                <a:solidFill>
                  <a:srgbClr val="10202E"/>
                </a:solidFill>
                <a:latin typeface="Aptos" pitchFamily="34" charset="0"/>
                <a:ea typeface="Aptos" pitchFamily="34" charset="-122"/>
                <a:cs typeface="Aptos" pitchFamily="34" charset="-120"/>
              </a:rPr>
              <a:t>Teach people to face mortality biblically.</a:t>
            </a:r>
            <a:endParaRPr lang="en-US" sz="1520" dirty="0"/>
          </a:p>
          <a:p>
            <a:r>
              <a:rPr lang="en-US" sz="1520" dirty="0">
                <a:solidFill>
                  <a:srgbClr val="10202E"/>
                </a:solidFill>
                <a:latin typeface="Aptos" pitchFamily="34" charset="0"/>
                <a:ea typeface="Aptos" pitchFamily="34" charset="-122"/>
                <a:cs typeface="Aptos" pitchFamily="34" charset="-120"/>
              </a:rPr>
              <a:t>Use silence before singing to invite prayer.</a:t>
            </a:r>
            <a:endParaRPr lang="en-US" sz="1520" dirty="0"/>
          </a:p>
          <a:p>
            <a:r>
              <a:rPr lang="en-US" sz="1520" dirty="0">
                <a:solidFill>
                  <a:srgbClr val="10202E"/>
                </a:solidFill>
                <a:latin typeface="Aptos" pitchFamily="34" charset="0"/>
                <a:ea typeface="Aptos" pitchFamily="34" charset="-122"/>
                <a:cs typeface="Aptos" pitchFamily="34" charset="-120"/>
              </a:rPr>
              <a:t>Point every comfort back to Christ.</a:t>
            </a:r>
            <a:endParaRPr lang="en-US" sz="1520" dirty="0"/>
          </a:p>
        </p:txBody>
      </p:sp>
      <p:sp>
        <p:nvSpPr>
          <p:cNvPr id="8" name="Text 6"/>
          <p:cNvSpPr/>
          <p:nvPr/>
        </p:nvSpPr>
        <p:spPr>
          <a:xfrm>
            <a:off x="749808" y="5349240"/>
            <a:ext cx="1033272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The hymn becomes fruitful when sung and practiced.</a:t>
            </a:r>
            <a:endParaRPr lang="en-US" sz="1400" dirty="0"/>
          </a:p>
        </p:txBody>
      </p:sp>
      <p:sp>
        <p:nvSpPr>
          <p:cNvPr id="9"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mnt/data/abide_assets/church.jpg">    </p:cNvPr>
          <p:cNvPicPr>
            <a:picLocks noChangeAspect="1"/>
          </p:cNvPicPr>
          <p:nvPr/>
        </p:nvPicPr>
        <p:blipFill>
          <a:blip r:embed="rId1"/>
          <a:srcRect l="0" r="0" t="30" b="3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8000"/>
            </a:srgbClr>
          </a:solidFill>
          <a:ln w="12700">
            <a:solidFill>
              <a:srgbClr val="000000">
                <a:alpha val="0"/>
              </a:srgbClr>
            </a:solidFill>
            <a:prstDash val="solid"/>
          </a:ln>
        </p:spPr>
      </p:sp>
      <p:sp>
        <p:nvSpPr>
          <p:cNvPr id="4" name="Text 1"/>
          <p:cNvSpPr/>
          <p:nvPr/>
        </p:nvSpPr>
        <p:spPr>
          <a:xfrm>
            <a:off x="731520" y="914400"/>
            <a:ext cx="6675120" cy="566928"/>
          </a:xfrm>
          <a:prstGeom prst="rect">
            <a:avLst/>
          </a:prstGeom>
          <a:noFill/>
          <a:ln/>
        </p:spPr>
        <p:txBody>
          <a:bodyPr wrap="square" lIns="0" tIns="0" rIns="0" bIns="0" rtlCol="0" anchor="ctr">
            <a:normAutofit/>
          </a:bodyPr>
          <a:lstStyle/>
          <a:p>
            <a:pPr indent="0" marL="0">
              <a:buNone/>
            </a:pPr>
            <a:r>
              <a:rPr lang="en-US" sz="3200" b="1" dirty="0">
                <a:solidFill>
                  <a:srgbClr val="FFFFFF"/>
                </a:solidFill>
                <a:latin typeface="Aptos Display" pitchFamily="34" charset="0"/>
                <a:ea typeface="Aptos Display" pitchFamily="34" charset="-122"/>
                <a:cs typeface="Aptos Display" pitchFamily="34" charset="-120"/>
              </a:rPr>
              <a:t>Closing Summary and Prayer</a:t>
            </a:r>
            <a:endParaRPr lang="en-US" sz="3200" dirty="0"/>
          </a:p>
        </p:txBody>
      </p:sp>
      <p:sp>
        <p:nvSpPr>
          <p:cNvPr id="5" name="Text 2"/>
          <p:cNvSpPr/>
          <p:nvPr/>
        </p:nvSpPr>
        <p:spPr>
          <a:xfrm>
            <a:off x="777240" y="1874520"/>
            <a:ext cx="7315200" cy="1051560"/>
          </a:xfrm>
          <a:prstGeom prst="rect">
            <a:avLst/>
          </a:prstGeom>
          <a:noFill/>
          <a:ln/>
        </p:spPr>
        <p:txBody>
          <a:bodyPr wrap="square" lIns="381" tIns="381" rIns="381" bIns="381" rtlCol="0" anchor="ctr">
            <a:normAutofit/>
          </a:bodyPr>
          <a:lstStyle/>
          <a:p>
            <a:pPr indent="0" marL="0">
              <a:buNone/>
            </a:pPr>
            <a:r>
              <a:rPr lang="en-US" sz="1800" dirty="0">
                <a:solidFill>
                  <a:srgbClr val="F7F1E7"/>
                </a:solidFill>
                <a:latin typeface="Aptos" pitchFamily="34" charset="0"/>
                <a:ea typeface="Aptos" pitchFamily="34" charset="-122"/>
                <a:cs typeface="Aptos" pitchFamily="34" charset="-120"/>
              </a:rPr>
              <a:t>Abide with Me teaches the church to pray for Christ’s presence in every hour: the ordinary day, the changing world, the hour of temptation, the valley of death, and the hope of eternal morning.</a:t>
            </a:r>
            <a:endParaRPr lang="en-US" sz="1800" dirty="0"/>
          </a:p>
        </p:txBody>
      </p:sp>
      <p:sp>
        <p:nvSpPr>
          <p:cNvPr id="6" name="Text 3"/>
          <p:cNvSpPr/>
          <p:nvPr/>
        </p:nvSpPr>
        <p:spPr>
          <a:xfrm>
            <a:off x="777240" y="3337560"/>
            <a:ext cx="7040880" cy="1234440"/>
          </a:xfrm>
          <a:prstGeom prst="rect">
            <a:avLst/>
          </a:prstGeom>
          <a:noFill/>
          <a:ln/>
        </p:spPr>
        <p:txBody>
          <a:bodyPr wrap="square" lIns="381" tIns="381" rIns="381" bIns="381" rtlCol="0" anchor="ctr">
            <a:normAutofit/>
          </a:bodyPr>
          <a:lstStyle/>
          <a:p>
            <a:pPr indent="0" marL="0">
              <a:buNone/>
            </a:pPr>
            <a:r>
              <a:rPr lang="en-US" sz="1800" i="1" dirty="0">
                <a:solidFill>
                  <a:srgbClr val="FFFFFF"/>
                </a:solidFill>
                <a:latin typeface="Aptos" pitchFamily="34" charset="0"/>
                <a:ea typeface="Aptos" pitchFamily="34" charset="-122"/>
                <a:cs typeface="Aptos" pitchFamily="34" charset="-120"/>
              </a:rPr>
              <a:t>Prayer: Lord Jesus Christ, remain with us. Teach us to abide in you when comforts fail, to trust your grace in every hour, and to face life and death with hope in your cross and resurrection. Amen.</a:t>
            </a:r>
            <a:endParaRPr lang="en-US" sz="1800" dirty="0"/>
          </a:p>
        </p:txBody>
      </p:sp>
      <p:sp>
        <p:nvSpPr>
          <p:cNvPr id="7" name="Text 4"/>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E8E4D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Hymn Identity</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pic>
        <p:nvPicPr>
          <p:cNvPr id="4" name="Image 0" descr="/mnt/data/abide_assets/church.jpg">    </p:cNvPr>
          <p:cNvPicPr>
            <a:picLocks noChangeAspect="1"/>
          </p:cNvPicPr>
          <p:nvPr/>
        </p:nvPicPr>
        <p:blipFill>
          <a:blip r:embed="rId1"/>
          <a:srcRect l="31929" r="31929" t="0" b="0"/>
          <a:stretch/>
        </p:blipFill>
        <p:spPr>
          <a:xfrm>
            <a:off x="8732520" y="1078992"/>
            <a:ext cx="2788920" cy="4343400"/>
          </a:xfrm>
          <a:prstGeom prst="rect">
            <a:avLst/>
          </a:prstGeom>
        </p:spPr>
      </p:pic>
      <p:sp>
        <p:nvSpPr>
          <p:cNvPr id="5" name="Text 2"/>
          <p:cNvSpPr/>
          <p:nvPr/>
        </p:nvSpPr>
        <p:spPr>
          <a:xfrm>
            <a:off x="749808" y="1143000"/>
            <a:ext cx="379476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Essential facts</a:t>
            </a:r>
            <a:endParaRPr lang="en-US" sz="1800" dirty="0"/>
          </a:p>
        </p:txBody>
      </p:sp>
      <p:sp>
        <p:nvSpPr>
          <p:cNvPr id="6" name="Text 3"/>
          <p:cNvSpPr/>
          <p:nvPr/>
        </p:nvSpPr>
        <p:spPr>
          <a:xfrm>
            <a:off x="841248" y="1572768"/>
            <a:ext cx="37490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Title: Abide with Me</a:t>
            </a:r>
            <a:endParaRPr lang="en-US" sz="1520" dirty="0"/>
          </a:p>
          <a:p>
            <a:r>
              <a:rPr lang="en-US" sz="1520" dirty="0">
                <a:solidFill>
                  <a:srgbClr val="10202E"/>
                </a:solidFill>
                <a:latin typeface="Aptos" pitchFamily="34" charset="0"/>
                <a:ea typeface="Aptos" pitchFamily="34" charset="-122"/>
                <a:cs typeface="Aptos" pitchFamily="34" charset="-120"/>
              </a:rPr>
              <a:t>First line: Abide with me; fast falls the eventide</a:t>
            </a:r>
            <a:endParaRPr lang="en-US" sz="1520" dirty="0"/>
          </a:p>
          <a:p>
            <a:r>
              <a:rPr lang="en-US" sz="1520" dirty="0">
                <a:solidFill>
                  <a:srgbClr val="10202E"/>
                </a:solidFill>
                <a:latin typeface="Aptos" pitchFamily="34" charset="0"/>
                <a:ea typeface="Aptos" pitchFamily="34" charset="-122"/>
                <a:cs typeface="Aptos" pitchFamily="34" charset="-120"/>
              </a:rPr>
              <a:t>Text: Henry Francis Lyte, Anglican priest and hymn writer</a:t>
            </a:r>
            <a:endParaRPr lang="en-US" sz="1520" dirty="0"/>
          </a:p>
          <a:p>
            <a:r>
              <a:rPr lang="en-US" sz="1520" dirty="0">
                <a:solidFill>
                  <a:srgbClr val="10202E"/>
                </a:solidFill>
                <a:latin typeface="Aptos" pitchFamily="34" charset="0"/>
                <a:ea typeface="Aptos" pitchFamily="34" charset="-122"/>
                <a:cs typeface="Aptos" pitchFamily="34" charset="-120"/>
              </a:rPr>
              <a:t>Date: 1847, near the end of Lyte’s life</a:t>
            </a:r>
            <a:endParaRPr lang="en-US" sz="1520" dirty="0"/>
          </a:p>
        </p:txBody>
      </p:sp>
      <p:sp>
        <p:nvSpPr>
          <p:cNvPr id="7" name="Text 4"/>
          <p:cNvSpPr/>
          <p:nvPr/>
        </p:nvSpPr>
        <p:spPr>
          <a:xfrm>
            <a:off x="5166360" y="1143000"/>
            <a:ext cx="31546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Tune and setting</a:t>
            </a:r>
            <a:endParaRPr lang="en-US" sz="1800" dirty="0"/>
          </a:p>
        </p:txBody>
      </p:sp>
      <p:sp>
        <p:nvSpPr>
          <p:cNvPr id="8" name="Text 5"/>
          <p:cNvSpPr/>
          <p:nvPr/>
        </p:nvSpPr>
        <p:spPr>
          <a:xfrm>
            <a:off x="5257800" y="1572768"/>
            <a:ext cx="30632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Tune: EVENTIDE</a:t>
            </a:r>
            <a:endParaRPr lang="en-US" sz="1520" dirty="0"/>
          </a:p>
          <a:p>
            <a:r>
              <a:rPr lang="en-US" sz="1520" dirty="0">
                <a:solidFill>
                  <a:srgbClr val="10202E"/>
                </a:solidFill>
                <a:latin typeface="Aptos" pitchFamily="34" charset="0"/>
                <a:ea typeface="Aptos" pitchFamily="34" charset="-122"/>
                <a:cs typeface="Aptos" pitchFamily="34" charset="-120"/>
              </a:rPr>
              <a:t>Composer: William Henry Monk, 1861</a:t>
            </a:r>
            <a:endParaRPr lang="en-US" sz="1520" dirty="0"/>
          </a:p>
          <a:p>
            <a:r>
              <a:rPr lang="en-US" sz="1520" dirty="0">
                <a:solidFill>
                  <a:srgbClr val="10202E"/>
                </a:solidFill>
                <a:latin typeface="Aptos" pitchFamily="34" charset="0"/>
                <a:ea typeface="Aptos" pitchFamily="34" charset="-122"/>
                <a:cs typeface="Aptos" pitchFamily="34" charset="-120"/>
              </a:rPr>
              <a:t>Meter: 10.10.10.10</a:t>
            </a:r>
            <a:endParaRPr lang="en-US" sz="1520" dirty="0"/>
          </a:p>
          <a:p>
            <a:r>
              <a:rPr lang="en-US" sz="1520" dirty="0">
                <a:solidFill>
                  <a:srgbClr val="10202E"/>
                </a:solidFill>
                <a:latin typeface="Aptos" pitchFamily="34" charset="0"/>
                <a:ea typeface="Aptos" pitchFamily="34" charset="-122"/>
                <a:cs typeface="Aptos" pitchFamily="34" charset="-120"/>
              </a:rPr>
              <a:t>Associated with evening worship, funerals, and pastoral care</a:t>
            </a:r>
            <a:endParaRPr lang="en-US" sz="1520" dirty="0"/>
          </a:p>
        </p:txBody>
      </p:sp>
      <p:sp>
        <p:nvSpPr>
          <p:cNvPr id="9" name="Text 6"/>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Why This Hymn Matters Today</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sp>
        <p:nvSpPr>
          <p:cNvPr id="4" name="Text 2"/>
          <p:cNvSpPr/>
          <p:nvPr/>
        </p:nvSpPr>
        <p:spPr>
          <a:xfrm>
            <a:off x="749808" y="1143000"/>
            <a:ext cx="429768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Pastoral value</a:t>
            </a:r>
            <a:endParaRPr lang="en-US" sz="1800" dirty="0"/>
          </a:p>
        </p:txBody>
      </p:sp>
      <p:sp>
        <p:nvSpPr>
          <p:cNvPr id="5" name="Text 3"/>
          <p:cNvSpPr/>
          <p:nvPr/>
        </p:nvSpPr>
        <p:spPr>
          <a:xfrm>
            <a:off x="841248" y="1572768"/>
            <a:ext cx="493776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Gives honest words for weakness, grief, and uncertainty.</a:t>
            </a:r>
            <a:endParaRPr lang="en-US" sz="1520" dirty="0"/>
          </a:p>
          <a:p>
            <a:r>
              <a:rPr lang="en-US" sz="1520" dirty="0">
                <a:solidFill>
                  <a:srgbClr val="10202E"/>
                </a:solidFill>
                <a:latin typeface="Aptos" pitchFamily="34" charset="0"/>
                <a:ea typeface="Aptos" pitchFamily="34" charset="-122"/>
                <a:cs typeface="Aptos" pitchFamily="34" charset="-120"/>
              </a:rPr>
              <a:t>Rejects shallow optimism without surrendering hope.</a:t>
            </a:r>
            <a:endParaRPr lang="en-US" sz="1520" dirty="0"/>
          </a:p>
          <a:p>
            <a:r>
              <a:rPr lang="en-US" sz="1520" dirty="0">
                <a:solidFill>
                  <a:srgbClr val="10202E"/>
                </a:solidFill>
                <a:latin typeface="Aptos" pitchFamily="34" charset="0"/>
                <a:ea typeface="Aptos" pitchFamily="34" charset="-122"/>
                <a:cs typeface="Aptos" pitchFamily="34" charset="-120"/>
              </a:rPr>
              <a:t>Helps believers pray when they have few words.</a:t>
            </a:r>
            <a:endParaRPr lang="en-US" sz="1520" dirty="0"/>
          </a:p>
        </p:txBody>
      </p:sp>
      <p:sp>
        <p:nvSpPr>
          <p:cNvPr id="6" name="Text 4"/>
          <p:cNvSpPr/>
          <p:nvPr/>
        </p:nvSpPr>
        <p:spPr>
          <a:xfrm>
            <a:off x="6172200" y="1143000"/>
            <a:ext cx="47548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Worship and teaching value</a:t>
            </a:r>
            <a:endParaRPr lang="en-US" sz="1800" dirty="0"/>
          </a:p>
        </p:txBody>
      </p:sp>
      <p:sp>
        <p:nvSpPr>
          <p:cNvPr id="7" name="Text 5"/>
          <p:cNvSpPr/>
          <p:nvPr/>
        </p:nvSpPr>
        <p:spPr>
          <a:xfrm>
            <a:off x="6263640" y="1572768"/>
            <a:ext cx="498348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Connects Scripture, doctrine, and prayer in memorable form.</a:t>
            </a:r>
            <a:endParaRPr lang="en-US" sz="1520" dirty="0"/>
          </a:p>
          <a:p>
            <a:r>
              <a:rPr lang="en-US" sz="1520" dirty="0">
                <a:solidFill>
                  <a:srgbClr val="10202E"/>
                </a:solidFill>
                <a:latin typeface="Aptos" pitchFamily="34" charset="0"/>
                <a:ea typeface="Aptos" pitchFamily="34" charset="-122"/>
                <a:cs typeface="Aptos" pitchFamily="34" charset="-120"/>
              </a:rPr>
              <a:t>Teaches divine presence, perseverance, and hope.</a:t>
            </a:r>
            <a:endParaRPr lang="en-US" sz="1520" dirty="0"/>
          </a:p>
          <a:p>
            <a:r>
              <a:rPr lang="en-US" sz="1520" dirty="0">
                <a:solidFill>
                  <a:srgbClr val="10202E"/>
                </a:solidFill>
                <a:latin typeface="Aptos" pitchFamily="34" charset="0"/>
                <a:ea typeface="Aptos" pitchFamily="34" charset="-122"/>
                <a:cs typeface="Aptos" pitchFamily="34" charset="-120"/>
              </a:rPr>
              <a:t>Works well in corporate worship and private devotion.</a:t>
            </a:r>
            <a:endParaRPr lang="en-US" sz="1520" dirty="0"/>
          </a:p>
        </p:txBody>
      </p:sp>
      <p:sp>
        <p:nvSpPr>
          <p:cNvPr id="8" name="Text 6"/>
          <p:cNvSpPr/>
          <p:nvPr/>
        </p:nvSpPr>
        <p:spPr>
          <a:xfrm>
            <a:off x="749808" y="5349240"/>
            <a:ext cx="1033272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Its enduring power is its combination of realism and trust.</a:t>
            </a:r>
            <a:endParaRPr lang="en-US" sz="1400" dirty="0"/>
          </a:p>
        </p:txBody>
      </p:sp>
      <p:sp>
        <p:nvSpPr>
          <p:cNvPr id="9"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abide_assets/bible.jpg">    </p:cNvPr>
          <p:cNvPicPr>
            <a:picLocks noChangeAspect="1"/>
          </p:cNvPicPr>
          <p:nvPr/>
        </p:nvPicPr>
        <p:blipFill>
          <a:blip r:embed="rId1"/>
          <a:srcRect l="0" r="0" t="30" b="3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4000"/>
            </a:srgbClr>
          </a:solidFill>
          <a:ln w="12700">
            <a:solidFill>
              <a:srgbClr val="000000">
                <a:alpha val="0"/>
              </a:srgbClr>
            </a:solidFill>
            <a:prstDash val="solid"/>
          </a:ln>
        </p:spPr>
      </p:sp>
      <p:sp>
        <p:nvSpPr>
          <p:cNvPr id="4" name="Text 1"/>
          <p:cNvSpPr/>
          <p:nvPr/>
        </p:nvSpPr>
        <p:spPr>
          <a:xfrm>
            <a:off x="731520" y="2240280"/>
            <a:ext cx="7955280" cy="594360"/>
          </a:xfrm>
          <a:prstGeom prst="rect">
            <a:avLst/>
          </a:prstGeom>
          <a:noFill/>
          <a:ln/>
        </p:spPr>
        <p:txBody>
          <a:bodyPr wrap="square" lIns="0" tIns="0" rIns="0" bIns="0" rtlCol="0" anchor="ctr">
            <a:normAutofit/>
          </a:bodyPr>
          <a:lstStyle/>
          <a:p>
            <a:pPr indent="0" marL="0">
              <a:buNone/>
            </a:pPr>
            <a:r>
              <a:rPr lang="en-US" sz="3400" b="1" dirty="0">
                <a:solidFill>
                  <a:srgbClr val="FFFFFF"/>
                </a:solidFill>
                <a:latin typeface="Aptos Display" pitchFamily="34" charset="0"/>
                <a:ea typeface="Aptos Display" pitchFamily="34" charset="-122"/>
                <a:cs typeface="Aptos Display" pitchFamily="34" charset="-120"/>
              </a:rPr>
              <a:t>Historical Background</a:t>
            </a:r>
            <a:endParaRPr lang="en-US" sz="3400" dirty="0"/>
          </a:p>
        </p:txBody>
      </p:sp>
      <p:sp>
        <p:nvSpPr>
          <p:cNvPr id="5" name="Shape 2"/>
          <p:cNvSpPr/>
          <p:nvPr/>
        </p:nvSpPr>
        <p:spPr>
          <a:xfrm>
            <a:off x="749808" y="2953512"/>
            <a:ext cx="1920240" cy="0"/>
          </a:xfrm>
          <a:prstGeom prst="line">
            <a:avLst/>
          </a:prstGeom>
          <a:noFill/>
          <a:ln w="31750">
            <a:solidFill>
              <a:srgbClr val="C89B3C"/>
            </a:solidFill>
            <a:prstDash val="solid"/>
          </a:ln>
        </p:spPr>
      </p:sp>
      <p:sp>
        <p:nvSpPr>
          <p:cNvPr id="6" name="Text 3"/>
          <p:cNvSpPr/>
          <p:nvPr/>
        </p:nvSpPr>
        <p:spPr>
          <a:xfrm>
            <a:off x="749808" y="3154680"/>
            <a:ext cx="6583680" cy="685800"/>
          </a:xfrm>
          <a:prstGeom prst="rect">
            <a:avLst/>
          </a:prstGeom>
          <a:noFill/>
          <a:ln/>
        </p:spPr>
        <p:txBody>
          <a:bodyPr wrap="square" lIns="0" tIns="0" rIns="0" bIns="0" rtlCol="0" anchor="ctr">
            <a:normAutofit/>
          </a:bodyPr>
          <a:lstStyle/>
          <a:p>
            <a:pPr indent="0" marL="0">
              <a:buNone/>
            </a:pPr>
            <a:r>
              <a:rPr lang="en-US" sz="1700" dirty="0">
                <a:solidFill>
                  <a:srgbClr val="F3E8D8"/>
                </a:solidFill>
                <a:latin typeface="Aptos" pitchFamily="34" charset="0"/>
                <a:ea typeface="Aptos" pitchFamily="34" charset="-122"/>
                <a:cs typeface="Aptos" pitchFamily="34" charset="-120"/>
              </a:rPr>
              <a:t>Henry Francis Lyte wrote as a pastor, poet, and suffering believer.</a:t>
            </a:r>
            <a:endParaRPr lang="en-US" sz="1700" dirty="0"/>
          </a:p>
        </p:txBody>
      </p:sp>
      <p:sp>
        <p:nvSpPr>
          <p:cNvPr id="7" name="Text 4"/>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E8E4D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Henry Francis Lyte</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pic>
        <p:nvPicPr>
          <p:cNvPr id="4" name="Image 0" descr="/mnt/data/abide_assets/bible.jpg">    </p:cNvPr>
          <p:cNvPicPr>
            <a:picLocks noChangeAspect="1"/>
          </p:cNvPicPr>
          <p:nvPr/>
        </p:nvPicPr>
        <p:blipFill>
          <a:blip r:embed="rId1"/>
          <a:srcRect l="31929" r="31929" t="0" b="0"/>
          <a:stretch/>
        </p:blipFill>
        <p:spPr>
          <a:xfrm>
            <a:off x="8732520" y="1078992"/>
            <a:ext cx="2788920" cy="4343400"/>
          </a:xfrm>
          <a:prstGeom prst="rect">
            <a:avLst/>
          </a:prstGeom>
        </p:spPr>
      </p:pic>
      <p:sp>
        <p:nvSpPr>
          <p:cNvPr id="5" name="Text 2"/>
          <p:cNvSpPr/>
          <p:nvPr/>
        </p:nvSpPr>
        <p:spPr>
          <a:xfrm>
            <a:off x="749808" y="1143000"/>
            <a:ext cx="379476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Life and ministry</a:t>
            </a:r>
            <a:endParaRPr lang="en-US" sz="1800" dirty="0"/>
          </a:p>
        </p:txBody>
      </p:sp>
      <p:sp>
        <p:nvSpPr>
          <p:cNvPr id="6" name="Text 3"/>
          <p:cNvSpPr/>
          <p:nvPr/>
        </p:nvSpPr>
        <p:spPr>
          <a:xfrm>
            <a:off x="841248" y="1572768"/>
            <a:ext cx="37490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Born in Scotland and educated in Ireland.</a:t>
            </a:r>
            <a:endParaRPr lang="en-US" sz="1520" dirty="0"/>
          </a:p>
          <a:p>
            <a:r>
              <a:rPr lang="en-US" sz="1520" dirty="0">
                <a:solidFill>
                  <a:srgbClr val="10202E"/>
                </a:solidFill>
                <a:latin typeface="Aptos" pitchFamily="34" charset="0"/>
                <a:ea typeface="Aptos" pitchFamily="34" charset="-122"/>
                <a:cs typeface="Aptos" pitchFamily="34" charset="-120"/>
              </a:rPr>
              <a:t>Served as an Anglican priest in Devon.</a:t>
            </a:r>
            <a:endParaRPr lang="en-US" sz="1520" dirty="0"/>
          </a:p>
          <a:p>
            <a:r>
              <a:rPr lang="en-US" sz="1520" dirty="0">
                <a:solidFill>
                  <a:srgbClr val="10202E"/>
                </a:solidFill>
                <a:latin typeface="Aptos" pitchFamily="34" charset="0"/>
                <a:ea typeface="Aptos" pitchFamily="34" charset="-122"/>
                <a:cs typeface="Aptos" pitchFamily="34" charset="-120"/>
              </a:rPr>
              <a:t>Known for pastoral care and spiritually reflective hymns.</a:t>
            </a:r>
            <a:endParaRPr lang="en-US" sz="1520" dirty="0"/>
          </a:p>
        </p:txBody>
      </p:sp>
      <p:sp>
        <p:nvSpPr>
          <p:cNvPr id="7" name="Text 4"/>
          <p:cNvSpPr/>
          <p:nvPr/>
        </p:nvSpPr>
        <p:spPr>
          <a:xfrm>
            <a:off x="5166360" y="1143000"/>
            <a:ext cx="31546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Spiritual setting</a:t>
            </a:r>
            <a:endParaRPr lang="en-US" sz="1800" dirty="0"/>
          </a:p>
        </p:txBody>
      </p:sp>
      <p:sp>
        <p:nvSpPr>
          <p:cNvPr id="8" name="Text 5"/>
          <p:cNvSpPr/>
          <p:nvPr/>
        </p:nvSpPr>
        <p:spPr>
          <a:xfrm>
            <a:off x="5257800" y="1572768"/>
            <a:ext cx="306324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The hymn was written in 1847 during declining health.</a:t>
            </a:r>
            <a:endParaRPr lang="en-US" sz="1520" dirty="0"/>
          </a:p>
          <a:p>
            <a:r>
              <a:rPr lang="en-US" sz="1520" dirty="0">
                <a:solidFill>
                  <a:srgbClr val="10202E"/>
                </a:solidFill>
                <a:latin typeface="Aptos" pitchFamily="34" charset="0"/>
                <a:ea typeface="Aptos" pitchFamily="34" charset="-122"/>
                <a:cs typeface="Aptos" pitchFamily="34" charset="-120"/>
              </a:rPr>
              <a:t>It reflects personal frailty and steady hope in Christ.</a:t>
            </a:r>
            <a:endParaRPr lang="en-US" sz="1520" dirty="0"/>
          </a:p>
          <a:p>
            <a:r>
              <a:rPr lang="en-US" sz="1520" dirty="0">
                <a:solidFill>
                  <a:srgbClr val="10202E"/>
                </a:solidFill>
                <a:latin typeface="Aptos" pitchFamily="34" charset="0"/>
                <a:ea typeface="Aptos" pitchFamily="34" charset="-122"/>
                <a:cs typeface="Aptos" pitchFamily="34" charset="-120"/>
              </a:rPr>
              <a:t>Lyte died later that same year from tuberculosis.</a:t>
            </a:r>
            <a:endParaRPr lang="en-US" sz="1520" dirty="0"/>
          </a:p>
        </p:txBody>
      </p:sp>
      <p:sp>
        <p:nvSpPr>
          <p:cNvPr id="9" name="Text 6"/>
          <p:cNvSpPr/>
          <p:nvPr/>
        </p:nvSpPr>
        <p:spPr>
          <a:xfrm>
            <a:off x="749808" y="5349240"/>
            <a:ext cx="749808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The hymn should be heard as a prayer from a pastor who knew both suffering and grace.</a:t>
            </a:r>
            <a:endParaRPr lang="en-US" sz="1400" dirty="0"/>
          </a:p>
        </p:txBody>
      </p:sp>
      <p:sp>
        <p:nvSpPr>
          <p:cNvPr id="10"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William Henry Monk and EVENTIDE</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sp>
        <p:nvSpPr>
          <p:cNvPr id="4" name="Text 2"/>
          <p:cNvSpPr/>
          <p:nvPr/>
        </p:nvSpPr>
        <p:spPr>
          <a:xfrm>
            <a:off x="749808" y="1143000"/>
            <a:ext cx="429768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Monk’s contribution</a:t>
            </a:r>
            <a:endParaRPr lang="en-US" sz="1800" dirty="0"/>
          </a:p>
        </p:txBody>
      </p:sp>
      <p:sp>
        <p:nvSpPr>
          <p:cNvPr id="5" name="Text 3"/>
          <p:cNvSpPr/>
          <p:nvPr/>
        </p:nvSpPr>
        <p:spPr>
          <a:xfrm>
            <a:off x="841248" y="1572768"/>
            <a:ext cx="493776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English church musician, composer, and editor.</a:t>
            </a:r>
            <a:endParaRPr lang="en-US" sz="1520" dirty="0"/>
          </a:p>
          <a:p>
            <a:r>
              <a:rPr lang="en-US" sz="1520" dirty="0">
                <a:solidFill>
                  <a:srgbClr val="10202E"/>
                </a:solidFill>
                <a:latin typeface="Aptos" pitchFamily="34" charset="0"/>
                <a:ea typeface="Aptos" pitchFamily="34" charset="-122"/>
                <a:cs typeface="Aptos" pitchFamily="34" charset="-120"/>
              </a:rPr>
              <a:t>Key musical editor of Hymns Ancient and Modern.</a:t>
            </a:r>
            <a:endParaRPr lang="en-US" sz="1520" dirty="0"/>
          </a:p>
          <a:p>
            <a:r>
              <a:rPr lang="en-US" sz="1520" dirty="0">
                <a:solidFill>
                  <a:srgbClr val="10202E"/>
                </a:solidFill>
                <a:latin typeface="Aptos" pitchFamily="34" charset="0"/>
                <a:ea typeface="Aptos" pitchFamily="34" charset="-122"/>
                <a:cs typeface="Aptos" pitchFamily="34" charset="-120"/>
              </a:rPr>
              <a:t>Composed EVENTIDE for the hymn in 1861.</a:t>
            </a:r>
            <a:endParaRPr lang="en-US" sz="1520" dirty="0"/>
          </a:p>
        </p:txBody>
      </p:sp>
      <p:sp>
        <p:nvSpPr>
          <p:cNvPr id="6" name="Text 4"/>
          <p:cNvSpPr/>
          <p:nvPr/>
        </p:nvSpPr>
        <p:spPr>
          <a:xfrm>
            <a:off x="6172200" y="1143000"/>
            <a:ext cx="47548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Why the tune fits</a:t>
            </a:r>
            <a:endParaRPr lang="en-US" sz="1800" dirty="0"/>
          </a:p>
        </p:txBody>
      </p:sp>
      <p:sp>
        <p:nvSpPr>
          <p:cNvPr id="7" name="Text 5"/>
          <p:cNvSpPr/>
          <p:nvPr/>
        </p:nvSpPr>
        <p:spPr>
          <a:xfrm>
            <a:off x="6263640" y="1572768"/>
            <a:ext cx="498348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Dignified, flowing, and prayerful.</a:t>
            </a:r>
            <a:endParaRPr lang="en-US" sz="1520" dirty="0"/>
          </a:p>
          <a:p>
            <a:r>
              <a:rPr lang="en-US" sz="1520" dirty="0">
                <a:solidFill>
                  <a:srgbClr val="10202E"/>
                </a:solidFill>
                <a:latin typeface="Aptos" pitchFamily="34" charset="0"/>
                <a:ea typeface="Aptos" pitchFamily="34" charset="-122"/>
                <a:cs typeface="Aptos" pitchFamily="34" charset="-120"/>
              </a:rPr>
              <a:t>Clear enough for congregational singing.</a:t>
            </a:r>
            <a:endParaRPr lang="en-US" sz="1520" dirty="0"/>
          </a:p>
          <a:p>
            <a:r>
              <a:rPr lang="en-US" sz="1520" dirty="0">
                <a:solidFill>
                  <a:srgbClr val="10202E"/>
                </a:solidFill>
                <a:latin typeface="Aptos" pitchFamily="34" charset="0"/>
                <a:ea typeface="Aptos" pitchFamily="34" charset="-122"/>
                <a:cs typeface="Aptos" pitchFamily="34" charset="-120"/>
              </a:rPr>
              <a:t>Carries quiet grief without losing hope.</a:t>
            </a:r>
            <a:endParaRPr lang="en-US" sz="1520" dirty="0"/>
          </a:p>
        </p:txBody>
      </p:sp>
      <p:sp>
        <p:nvSpPr>
          <p:cNvPr id="8" name="Text 6"/>
          <p:cNvSpPr/>
          <p:nvPr/>
        </p:nvSpPr>
        <p:spPr>
          <a:xfrm>
            <a:off x="749808" y="5349240"/>
            <a:ext cx="1033272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Text and tune became closely joined in English-speaking worship.</a:t>
            </a:r>
            <a:endParaRPr lang="en-US" sz="1400" dirty="0"/>
          </a:p>
        </p:txBody>
      </p:sp>
      <p:sp>
        <p:nvSpPr>
          <p:cNvPr id="9"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Biblical Foundation</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pic>
        <p:nvPicPr>
          <p:cNvPr id="4" name="Image 0" descr="/mnt/data/abide_assets/emmaus.jpg">    </p:cNvPr>
          <p:cNvPicPr>
            <a:picLocks noChangeAspect="1"/>
          </p:cNvPicPr>
          <p:nvPr/>
        </p:nvPicPr>
        <p:blipFill>
          <a:blip r:embed="rId1"/>
          <a:srcRect l="22940" r="22940" t="0" b="0"/>
          <a:stretch/>
        </p:blipFill>
        <p:spPr>
          <a:xfrm>
            <a:off x="685800" y="1097280"/>
            <a:ext cx="4572000" cy="4754880"/>
          </a:xfrm>
          <a:prstGeom prst="rect">
            <a:avLst/>
          </a:prstGeom>
        </p:spPr>
      </p:pic>
      <p:sp>
        <p:nvSpPr>
          <p:cNvPr id="5" name="Text 2"/>
          <p:cNvSpPr/>
          <p:nvPr/>
        </p:nvSpPr>
        <p:spPr>
          <a:xfrm>
            <a:off x="5577840" y="1188720"/>
            <a:ext cx="5394960" cy="1005840"/>
          </a:xfrm>
          <a:prstGeom prst="rect">
            <a:avLst/>
          </a:prstGeom>
          <a:noFill/>
          <a:ln/>
        </p:spPr>
        <p:txBody>
          <a:bodyPr wrap="square" lIns="254" tIns="254" rIns="254" bIns="254" rtlCol="0" anchor="ctr">
            <a:normAutofit/>
          </a:bodyPr>
          <a:lstStyle/>
          <a:p>
            <a:pPr indent="0" marL="0">
              <a:buNone/>
            </a:pPr>
            <a:r>
              <a:rPr lang="en-US" sz="2200" b="1" dirty="0">
                <a:solidFill>
                  <a:srgbClr val="172337"/>
                </a:solidFill>
                <a:latin typeface="Aptos Display" pitchFamily="34" charset="0"/>
                <a:ea typeface="Aptos Display" pitchFamily="34" charset="-122"/>
                <a:cs typeface="Aptos Display" pitchFamily="34" charset="-120"/>
              </a:rPr>
              <a:t>“Stay with us, for it is almost evening.”</a:t>
            </a:r>
            <a:endParaRPr lang="en-US" sz="2200" dirty="0"/>
          </a:p>
          <a:p>
            <a:pPr indent="0" marL="0">
              <a:buNone/>
            </a:pPr>
            <a:r>
              <a:rPr lang="en-US" sz="2200" b="1" dirty="0">
                <a:solidFill>
                  <a:srgbClr val="172337"/>
                </a:solidFill>
                <a:latin typeface="Aptos Display" pitchFamily="34" charset="0"/>
                <a:ea typeface="Aptos Display" pitchFamily="34" charset="-122"/>
                <a:cs typeface="Aptos Display" pitchFamily="34" charset="-120"/>
              </a:rPr>
              <a:t>— Luke 24:29</a:t>
            </a:r>
            <a:endParaRPr lang="en-US" sz="2200" dirty="0"/>
          </a:p>
        </p:txBody>
      </p:sp>
      <p:sp>
        <p:nvSpPr>
          <p:cNvPr id="6" name="Text 3"/>
          <p:cNvSpPr/>
          <p:nvPr/>
        </p:nvSpPr>
        <p:spPr>
          <a:xfrm>
            <a:off x="5715000" y="2514600"/>
            <a:ext cx="5074920" cy="3154680"/>
          </a:xfrm>
          <a:prstGeom prst="rect">
            <a:avLst/>
          </a:prstGeom>
          <a:noFill/>
          <a:ln/>
        </p:spPr>
        <p:txBody>
          <a:bodyPr wrap="square" lIns="635" tIns="635" rIns="635" bIns="635" rtlCol="0" anchor="ctr">
            <a:normAutofit/>
          </a:bodyPr>
          <a:lstStyle/>
          <a:p>
            <a:r>
              <a:rPr lang="en-US" sz="1600" dirty="0">
                <a:solidFill>
                  <a:srgbClr val="10202E"/>
                </a:solidFill>
                <a:latin typeface="Aptos" pitchFamily="34" charset="0"/>
                <a:ea typeface="Aptos" pitchFamily="34" charset="-122"/>
                <a:cs typeface="Aptos" pitchFamily="34" charset="-120"/>
              </a:rPr>
              <a:t>The Emmaus disciples ask the risen Christ to remain with them.</a:t>
            </a:r>
            <a:endParaRPr lang="en-US" sz="1600" dirty="0"/>
          </a:p>
          <a:p>
            <a:r>
              <a:rPr lang="en-US" sz="1600" dirty="0">
                <a:solidFill>
                  <a:srgbClr val="10202E"/>
                </a:solidFill>
                <a:latin typeface="Aptos" pitchFamily="34" charset="0"/>
                <a:ea typeface="Aptos" pitchFamily="34" charset="-122"/>
                <a:cs typeface="Aptos" pitchFamily="34" charset="-120"/>
              </a:rPr>
              <a:t>The hymn turns that biblical plea into lifelong prayer.</a:t>
            </a:r>
            <a:endParaRPr lang="en-US" sz="1600" dirty="0"/>
          </a:p>
          <a:p>
            <a:r>
              <a:rPr lang="en-US" sz="1600" dirty="0">
                <a:solidFill>
                  <a:srgbClr val="10202E"/>
                </a:solidFill>
                <a:latin typeface="Aptos" pitchFamily="34" charset="0"/>
                <a:ea typeface="Aptos" pitchFamily="34" charset="-122"/>
                <a:cs typeface="Aptos" pitchFamily="34" charset="-120"/>
              </a:rPr>
              <a:t>Evening becomes a picture of need, dependence, and hope.</a:t>
            </a:r>
            <a:endParaRPr lang="en-US" sz="1600" dirty="0"/>
          </a:p>
        </p:txBody>
      </p:sp>
      <p:sp>
        <p:nvSpPr>
          <p:cNvPr id="7" name="Text 4"/>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1E7"/>
        </a:solidFill>
      </p:bgPr>
    </p:bg>
    <p:spTree>
      <p:nvGrpSpPr>
        <p:cNvPr id="1" name=""/>
        <p:cNvGrpSpPr/>
        <p:nvPr/>
      </p:nvGrpSpPr>
      <p:grpSpPr>
        <a:xfrm>
          <a:off x="0" y="0"/>
          <a:ext cx="0" cy="0"/>
          <a:chOff x="0" y="0"/>
          <a:chExt cx="0" cy="0"/>
        </a:xfrm>
      </p:grpSpPr>
      <p:sp>
        <p:nvSpPr>
          <p:cNvPr id="2" name="Text 0"/>
          <p:cNvSpPr/>
          <p:nvPr/>
        </p:nvSpPr>
        <p:spPr>
          <a:xfrm>
            <a:off x="594360" y="320040"/>
            <a:ext cx="7680960" cy="457200"/>
          </a:xfrm>
          <a:prstGeom prst="rect">
            <a:avLst/>
          </a:prstGeom>
          <a:noFill/>
          <a:ln/>
        </p:spPr>
        <p:txBody>
          <a:bodyPr wrap="square" lIns="0" tIns="0" rIns="0" bIns="0" rtlCol="0" anchor="ctr">
            <a:normAutofit/>
          </a:bodyPr>
          <a:lstStyle/>
          <a:p>
            <a:pPr indent="0" marL="0">
              <a:buNone/>
            </a:pPr>
            <a:r>
              <a:rPr lang="en-US" sz="2800" b="1" dirty="0">
                <a:solidFill>
                  <a:srgbClr val="172337"/>
                </a:solidFill>
                <a:latin typeface="Aptos Display" pitchFamily="34" charset="0"/>
                <a:ea typeface="Aptos Display" pitchFamily="34" charset="-122"/>
                <a:cs typeface="Aptos Display" pitchFamily="34" charset="-120"/>
              </a:rPr>
              <a:t>Scripture Connections</a:t>
            </a:r>
            <a:endParaRPr lang="en-US" sz="2800" dirty="0"/>
          </a:p>
        </p:txBody>
      </p:sp>
      <p:sp>
        <p:nvSpPr>
          <p:cNvPr id="3" name="Shape 1"/>
          <p:cNvSpPr/>
          <p:nvPr/>
        </p:nvSpPr>
        <p:spPr>
          <a:xfrm>
            <a:off x="594360" y="868680"/>
            <a:ext cx="1645920" cy="0"/>
          </a:xfrm>
          <a:prstGeom prst="line">
            <a:avLst/>
          </a:prstGeom>
          <a:noFill/>
          <a:ln w="25400">
            <a:solidFill>
              <a:srgbClr val="C89B3C"/>
            </a:solidFill>
            <a:prstDash val="solid"/>
          </a:ln>
        </p:spPr>
      </p:sp>
      <p:sp>
        <p:nvSpPr>
          <p:cNvPr id="4" name="Text 2"/>
          <p:cNvSpPr/>
          <p:nvPr/>
        </p:nvSpPr>
        <p:spPr>
          <a:xfrm>
            <a:off x="749808" y="1143000"/>
            <a:ext cx="4297680" cy="292608"/>
          </a:xfrm>
          <a:prstGeom prst="rect">
            <a:avLst/>
          </a:prstGeom>
          <a:noFill/>
          <a:ln/>
        </p:spPr>
        <p:txBody>
          <a:bodyPr wrap="square" lIns="0" tIns="0" rIns="0" bIns="0" rtlCol="0" anchor="ctr">
            <a:normAutofit/>
          </a:bodyPr>
          <a:lstStyle/>
          <a:p>
            <a:pPr indent="0" marL="0">
              <a:buNone/>
            </a:pPr>
            <a:r>
              <a:rPr lang="en-US" sz="1800" b="1" dirty="0">
                <a:solidFill>
                  <a:srgbClr val="556B4E"/>
                </a:solidFill>
                <a:latin typeface="Aptos Display" pitchFamily="34" charset="0"/>
                <a:ea typeface="Aptos Display" pitchFamily="34" charset="-122"/>
                <a:cs typeface="Aptos Display" pitchFamily="34" charset="-120"/>
              </a:rPr>
              <a:t>Presence and abiding</a:t>
            </a:r>
            <a:endParaRPr lang="en-US" sz="1800" dirty="0"/>
          </a:p>
        </p:txBody>
      </p:sp>
      <p:sp>
        <p:nvSpPr>
          <p:cNvPr id="5" name="Text 3"/>
          <p:cNvSpPr/>
          <p:nvPr/>
        </p:nvSpPr>
        <p:spPr>
          <a:xfrm>
            <a:off x="841248" y="1572768"/>
            <a:ext cx="493776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Luke 24:29 - Christ remains with his disciples.</a:t>
            </a:r>
            <a:endParaRPr lang="en-US" sz="1520" dirty="0"/>
          </a:p>
          <a:p>
            <a:r>
              <a:rPr lang="en-US" sz="1520" dirty="0">
                <a:solidFill>
                  <a:srgbClr val="10202E"/>
                </a:solidFill>
                <a:latin typeface="Aptos" pitchFamily="34" charset="0"/>
                <a:ea typeface="Aptos" pitchFamily="34" charset="-122"/>
                <a:cs typeface="Aptos" pitchFamily="34" charset="-120"/>
              </a:rPr>
              <a:t>John 15:4-5 - Believers must remain in Christ.</a:t>
            </a:r>
            <a:endParaRPr lang="en-US" sz="1520" dirty="0"/>
          </a:p>
          <a:p>
            <a:r>
              <a:rPr lang="en-US" sz="1520" dirty="0">
                <a:solidFill>
                  <a:srgbClr val="10202E"/>
                </a:solidFill>
                <a:latin typeface="Aptos" pitchFamily="34" charset="0"/>
                <a:ea typeface="Aptos" pitchFamily="34" charset="-122"/>
                <a:cs typeface="Aptos" pitchFamily="34" charset="-120"/>
              </a:rPr>
              <a:t>Hebrews 13:5 - God will not leave or forsake his people.</a:t>
            </a:r>
            <a:endParaRPr lang="en-US" sz="1520" dirty="0"/>
          </a:p>
        </p:txBody>
      </p:sp>
      <p:sp>
        <p:nvSpPr>
          <p:cNvPr id="6" name="Text 4"/>
          <p:cNvSpPr/>
          <p:nvPr/>
        </p:nvSpPr>
        <p:spPr>
          <a:xfrm>
            <a:off x="6172200" y="1143000"/>
            <a:ext cx="4754880" cy="292608"/>
          </a:xfrm>
          <a:prstGeom prst="rect">
            <a:avLst/>
          </a:prstGeom>
          <a:noFill/>
          <a:ln/>
        </p:spPr>
        <p:txBody>
          <a:bodyPr wrap="square" lIns="0" tIns="0" rIns="0" bIns="0" rtlCol="0" anchor="ctr">
            <a:normAutofit/>
          </a:bodyPr>
          <a:lstStyle/>
          <a:p>
            <a:pPr indent="0" marL="0">
              <a:buNone/>
            </a:pPr>
            <a:r>
              <a:rPr lang="en-US" sz="1800" b="1" dirty="0">
                <a:solidFill>
                  <a:srgbClr val="6B2E2E"/>
                </a:solidFill>
                <a:latin typeface="Aptos Display" pitchFamily="34" charset="0"/>
                <a:ea typeface="Aptos Display" pitchFamily="34" charset="-122"/>
                <a:cs typeface="Aptos Display" pitchFamily="34" charset="-120"/>
              </a:rPr>
              <a:t>Comfort and victory</a:t>
            </a:r>
            <a:endParaRPr lang="en-US" sz="1800" dirty="0"/>
          </a:p>
        </p:txBody>
      </p:sp>
      <p:sp>
        <p:nvSpPr>
          <p:cNvPr id="7" name="Text 5"/>
          <p:cNvSpPr/>
          <p:nvPr/>
        </p:nvSpPr>
        <p:spPr>
          <a:xfrm>
            <a:off x="6263640" y="1572768"/>
            <a:ext cx="4983480" cy="3337560"/>
          </a:xfrm>
          <a:prstGeom prst="rect">
            <a:avLst/>
          </a:prstGeom>
          <a:noFill/>
          <a:ln/>
        </p:spPr>
        <p:txBody>
          <a:bodyPr wrap="square" lIns="635" tIns="635" rIns="635" bIns="635" rtlCol="0" anchor="ctr">
            <a:normAutofit/>
          </a:bodyPr>
          <a:lstStyle/>
          <a:p>
            <a:r>
              <a:rPr lang="en-US" sz="1520" dirty="0">
                <a:solidFill>
                  <a:srgbClr val="10202E"/>
                </a:solidFill>
                <a:latin typeface="Aptos" pitchFamily="34" charset="0"/>
                <a:ea typeface="Aptos" pitchFamily="34" charset="-122"/>
                <a:cs typeface="Aptos" pitchFamily="34" charset="-120"/>
              </a:rPr>
              <a:t>Psalm 23:4 - God is with his people through death’s valley.</a:t>
            </a:r>
            <a:endParaRPr lang="en-US" sz="1520" dirty="0"/>
          </a:p>
          <a:p>
            <a:r>
              <a:rPr lang="en-US" sz="1520" dirty="0">
                <a:solidFill>
                  <a:srgbClr val="10202E"/>
                </a:solidFill>
                <a:latin typeface="Aptos" pitchFamily="34" charset="0"/>
                <a:ea typeface="Aptos" pitchFamily="34" charset="-122"/>
                <a:cs typeface="Aptos" pitchFamily="34" charset="-120"/>
              </a:rPr>
              <a:t>1 Corinthians 15:54-57 - Death is swallowed up in victory.</a:t>
            </a:r>
            <a:endParaRPr lang="en-US" sz="1520" dirty="0"/>
          </a:p>
          <a:p>
            <a:r>
              <a:rPr lang="en-US" sz="1520" dirty="0">
                <a:solidFill>
                  <a:srgbClr val="10202E"/>
                </a:solidFill>
                <a:latin typeface="Aptos" pitchFamily="34" charset="0"/>
                <a:ea typeface="Aptos" pitchFamily="34" charset="-122"/>
                <a:cs typeface="Aptos" pitchFamily="34" charset="-120"/>
              </a:rPr>
              <a:t>The hymn joins companionship now with resurrection hope.</a:t>
            </a:r>
            <a:endParaRPr lang="en-US" sz="1520" dirty="0"/>
          </a:p>
        </p:txBody>
      </p:sp>
      <p:sp>
        <p:nvSpPr>
          <p:cNvPr id="8" name="Text 6"/>
          <p:cNvSpPr/>
          <p:nvPr/>
        </p:nvSpPr>
        <p:spPr>
          <a:xfrm>
            <a:off x="749808" y="5349240"/>
            <a:ext cx="10332720" cy="566928"/>
          </a:xfrm>
          <a:prstGeom prst="rect">
            <a:avLst/>
          </a:prstGeom>
          <a:noFill/>
          <a:ln/>
        </p:spPr>
        <p:txBody>
          <a:bodyPr wrap="square" lIns="381" tIns="381" rIns="381" bIns="381" rtlCol="0" anchor="ctr">
            <a:normAutofit/>
          </a:bodyPr>
          <a:lstStyle/>
          <a:p>
            <a:pPr indent="0" marL="0">
              <a:buNone/>
            </a:pPr>
            <a:r>
              <a:rPr lang="en-US" sz="1400" i="1" dirty="0">
                <a:solidFill>
                  <a:srgbClr val="5D6470"/>
                </a:solidFill>
                <a:latin typeface="Aptos" pitchFamily="34" charset="0"/>
                <a:ea typeface="Aptos" pitchFamily="34" charset="-122"/>
                <a:cs typeface="Aptos" pitchFamily="34" charset="-120"/>
              </a:rPr>
              <a:t>The hymn is not mere sentiment; its comfort is biblical.</a:t>
            </a:r>
            <a:endParaRPr lang="en-US" sz="1400" dirty="0"/>
          </a:p>
        </p:txBody>
      </p:sp>
      <p:sp>
        <p:nvSpPr>
          <p:cNvPr id="9" name="Text 7"/>
          <p:cNvSpPr/>
          <p:nvPr/>
        </p:nvSpPr>
        <p:spPr>
          <a:xfrm>
            <a:off x="411480" y="6510528"/>
            <a:ext cx="5669280" cy="164592"/>
          </a:xfrm>
          <a:prstGeom prst="rect">
            <a:avLst/>
          </a:prstGeom>
          <a:noFill/>
          <a:ln/>
        </p:spPr>
        <p:txBody>
          <a:bodyPr wrap="square" lIns="0" tIns="0" rIns="0" bIns="0" rtlCol="0" anchor="ctr">
            <a:normAutofit/>
          </a:bodyPr>
          <a:lstStyle/>
          <a:p>
            <a:pP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Abide with Me Teaching Guide</dc:title>
  <dc:subject>Hymn study teaching guide</dc:subject>
  <dc:creator>hymninfo.com</dc:creator>
  <cp:lastModifiedBy>hymninfo.com</cp:lastModifiedBy>
  <cp:revision>1</cp:revision>
  <dcterms:created xsi:type="dcterms:W3CDTF">2026-07-02T06:17:08Z</dcterms:created>
  <dcterms:modified xsi:type="dcterms:W3CDTF">2026-07-02T06:17:08Z</dcterms:modified>
</cp:coreProperties>
</file>