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_rels/slide3.xml.rels" ContentType="application/vnd.openxmlformats-package.relationships+xml"/>
  <Override PartName="/ppt/slides/_rels/slide18.xml.rels" ContentType="application/vnd.openxmlformats-package.relationships+xml"/>
  <Override PartName="/ppt/slides/_rels/slide4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_rels/presentation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4630400" cy="82296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60886FC-295D-43CD-A301-919EFCBDCE0C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327EA71-7BFE-430E-BC5E-B0EC2117837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0A990E0-BE9C-4646-B4A2-DBEBA7DBFD7A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B4FD285-C93A-46CA-89F4-171E215FF5EC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905CD82-64A1-4550-BA56-01D075449F10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FFC9A4F-35F8-4D30-9AAC-64A5F110919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6944BC3-11CB-4E95-B914-9AC504B6CDB4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0EFF2A0-A268-4589-A730-9ACD8FAE4CE8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405B34A-45C1-4E17-A039-9E40061BC9CC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A225209-6588-4FFC-89B2-6AF70D87D14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6201599-5436-4E72-8912-CA962A46255F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1" descr="visual_2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TextBox 2"/>
          <p:cNvSpPr/>
          <p:nvPr/>
        </p:nvSpPr>
        <p:spPr>
          <a:xfrm>
            <a:off x="1143000" y="2011680"/>
            <a:ext cx="123440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457200">
              <a:lnSpc>
                <a:spcPct val="100000"/>
              </a:lnSpc>
            </a:pPr>
            <a:r>
              <a:rPr b="1" lang="en-US" sz="48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My Faith Looks Up to Thee</a:t>
            </a:r>
            <a:endParaRPr b="0" lang="en-US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Box 3"/>
          <p:cNvSpPr/>
          <p:nvPr/>
        </p:nvSpPr>
        <p:spPr>
          <a:xfrm>
            <a:off x="2011680" y="3063240"/>
            <a:ext cx="10606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algn="ctr" defTabSz="457200">
              <a:lnSpc>
                <a:spcPct val="100000"/>
              </a:lnSpc>
            </a:pPr>
            <a:r>
              <a:rPr b="0" i="1" lang="en-US" sz="20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My faith looks up to thee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Box 4"/>
          <p:cNvSpPr/>
          <p:nvPr/>
        </p:nvSpPr>
        <p:spPr>
          <a:xfrm>
            <a:off x="2286000" y="3566160"/>
            <a:ext cx="10058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algn="ctr" defTabSz="457200">
              <a:lnSpc>
                <a:spcPct val="100000"/>
              </a:lnSpc>
            </a:pPr>
            <a:r>
              <a:rPr b="0" lang="en-US" sz="16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Ray Palmer, 1830 | Tune: OLIVET by Lowell Mason, 1831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Box 5"/>
          <p:cNvSpPr/>
          <p:nvPr/>
        </p:nvSpPr>
        <p:spPr>
          <a:xfrm>
            <a:off x="2560320" y="5989320"/>
            <a:ext cx="95094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457200">
              <a:lnSpc>
                <a:spcPct val="100000"/>
              </a:lnSpc>
            </a:pPr>
            <a:r>
              <a:rPr b="0" lang="en-US" sz="16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A hymn study on faith, prayer, forgiveness, consecration, guidance, and final hope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Box 6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Box 7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1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1" descr="visual_5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Rectangle 2"/>
          <p:cNvSpPr/>
          <p:nvPr/>
        </p:nvSpPr>
        <p:spPr>
          <a:xfrm>
            <a:off x="0" y="0"/>
            <a:ext cx="14630040" cy="639720"/>
          </a:xfrm>
          <a:prstGeom prst="rect">
            <a:avLst/>
          </a:prstGeom>
          <a:solidFill>
            <a:srgbClr val="2a1b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" name="TextBox 3"/>
          <p:cNvSpPr/>
          <p:nvPr/>
        </p:nvSpPr>
        <p:spPr>
          <a:xfrm>
            <a:off x="685800" y="164520"/>
            <a:ext cx="132584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26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Teaching Aim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TextBox 4"/>
          <p:cNvSpPr/>
          <p:nvPr/>
        </p:nvSpPr>
        <p:spPr>
          <a:xfrm>
            <a:off x="777240" y="868680"/>
            <a:ext cx="5211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Understand, feel, and practice the prayer of faith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Box 5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Box 6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2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Rectangle 7"/>
          <p:cNvSpPr/>
          <p:nvPr/>
        </p:nvSpPr>
        <p:spPr>
          <a:xfrm>
            <a:off x="914400" y="1417320"/>
            <a:ext cx="3931560" cy="50288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3" name="Rectangle 8"/>
          <p:cNvSpPr/>
          <p:nvPr/>
        </p:nvSpPr>
        <p:spPr>
          <a:xfrm>
            <a:off x="914400" y="1417320"/>
            <a:ext cx="72720" cy="502884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4" name="Oval 9"/>
          <p:cNvSpPr/>
          <p:nvPr/>
        </p:nvSpPr>
        <p:spPr>
          <a:xfrm>
            <a:off x="1078920" y="1600200"/>
            <a:ext cx="438480" cy="438480"/>
          </a:xfrm>
          <a:prstGeom prst="ellipse">
            <a:avLst/>
          </a:prstGeom>
          <a:solidFill>
            <a:srgbClr val="b5702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5" name="TextBox 10"/>
          <p:cNvSpPr/>
          <p:nvPr/>
        </p:nvSpPr>
        <p:spPr>
          <a:xfrm>
            <a:off x="1078920" y="1654920"/>
            <a:ext cx="4384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algn="ctr"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1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Box 11"/>
          <p:cNvSpPr/>
          <p:nvPr/>
        </p:nvSpPr>
        <p:spPr>
          <a:xfrm>
            <a:off x="1664280" y="1581840"/>
            <a:ext cx="3520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Understand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Box 12"/>
          <p:cNvSpPr/>
          <p:nvPr/>
        </p:nvSpPr>
        <p:spPr>
          <a:xfrm>
            <a:off x="1143000" y="1984320"/>
            <a:ext cx="347436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Faith looks to Christ as the Lamb of Calvary: the Savior who forgives, strengthens, guides, and receives his people.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Rectangle 13"/>
          <p:cNvSpPr/>
          <p:nvPr/>
        </p:nvSpPr>
        <p:spPr>
          <a:xfrm>
            <a:off x="5349240" y="1417320"/>
            <a:ext cx="3931560" cy="50288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9" name="Rectangle 14"/>
          <p:cNvSpPr/>
          <p:nvPr/>
        </p:nvSpPr>
        <p:spPr>
          <a:xfrm>
            <a:off x="5349240" y="1417320"/>
            <a:ext cx="72720" cy="502884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" name="Oval 15"/>
          <p:cNvSpPr/>
          <p:nvPr/>
        </p:nvSpPr>
        <p:spPr>
          <a:xfrm>
            <a:off x="5513760" y="1600200"/>
            <a:ext cx="438480" cy="438480"/>
          </a:xfrm>
          <a:prstGeom prst="ellipse">
            <a:avLst/>
          </a:prstGeom>
          <a:solidFill>
            <a:srgbClr val="b5702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1" name="TextBox 16"/>
          <p:cNvSpPr/>
          <p:nvPr/>
        </p:nvSpPr>
        <p:spPr>
          <a:xfrm>
            <a:off x="5513760" y="1654920"/>
            <a:ext cx="4384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algn="ctr"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2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Box 17"/>
          <p:cNvSpPr/>
          <p:nvPr/>
        </p:nvSpPr>
        <p:spPr>
          <a:xfrm>
            <a:off x="6099120" y="1581840"/>
            <a:ext cx="3520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Feel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Box 18"/>
          <p:cNvSpPr/>
          <p:nvPr/>
        </p:nvSpPr>
        <p:spPr>
          <a:xfrm>
            <a:off x="5577840" y="1984320"/>
            <a:ext cx="347436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The hymn leads worshipers into humble dependence, quiet confidence, and renewed love for Christ.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ectangle 19"/>
          <p:cNvSpPr/>
          <p:nvPr/>
        </p:nvSpPr>
        <p:spPr>
          <a:xfrm>
            <a:off x="9784080" y="1417320"/>
            <a:ext cx="3931560" cy="50288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Rectangle 20"/>
          <p:cNvSpPr/>
          <p:nvPr/>
        </p:nvSpPr>
        <p:spPr>
          <a:xfrm>
            <a:off x="9784080" y="1417320"/>
            <a:ext cx="72720" cy="502884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Oval 21"/>
          <p:cNvSpPr/>
          <p:nvPr/>
        </p:nvSpPr>
        <p:spPr>
          <a:xfrm>
            <a:off x="9948600" y="1600200"/>
            <a:ext cx="438480" cy="438480"/>
          </a:xfrm>
          <a:prstGeom prst="ellipse">
            <a:avLst/>
          </a:prstGeom>
          <a:solidFill>
            <a:srgbClr val="b5702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7" name="TextBox 22"/>
          <p:cNvSpPr/>
          <p:nvPr/>
        </p:nvSpPr>
        <p:spPr>
          <a:xfrm>
            <a:off x="9948600" y="1654920"/>
            <a:ext cx="43848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algn="ctr"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3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Box 23"/>
          <p:cNvSpPr/>
          <p:nvPr/>
        </p:nvSpPr>
        <p:spPr>
          <a:xfrm>
            <a:off x="10533960" y="1581840"/>
            <a:ext cx="3520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Practice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Box 24"/>
          <p:cNvSpPr/>
          <p:nvPr/>
        </p:nvSpPr>
        <p:spPr>
          <a:xfrm>
            <a:off x="10012680" y="1984320"/>
            <a:ext cx="3474360" cy="43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Use the hymn as a personal prayer: receive grace, surrender the whole life, and follow Christ through darkness.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1" descr="visual_1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TextBox 2"/>
          <p:cNvSpPr/>
          <p:nvPr/>
        </p:nvSpPr>
        <p:spPr>
          <a:xfrm>
            <a:off x="731520" y="502920"/>
            <a:ext cx="6217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Hymn Identity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Rectangle 3"/>
          <p:cNvSpPr/>
          <p:nvPr/>
        </p:nvSpPr>
        <p:spPr>
          <a:xfrm>
            <a:off x="822960" y="1325880"/>
            <a:ext cx="3840120" cy="5115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3" name="TextBox 4"/>
          <p:cNvSpPr/>
          <p:nvPr/>
        </p:nvSpPr>
        <p:spPr>
          <a:xfrm>
            <a:off x="1005840" y="1417320"/>
            <a:ext cx="1371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Title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Box 5"/>
          <p:cNvSpPr/>
          <p:nvPr/>
        </p:nvSpPr>
        <p:spPr>
          <a:xfrm>
            <a:off x="2331720" y="1417320"/>
            <a:ext cx="530316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My Faith Looks Up to Thee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Rectangle 6"/>
          <p:cNvSpPr/>
          <p:nvPr/>
        </p:nvSpPr>
        <p:spPr>
          <a:xfrm>
            <a:off x="822960" y="2084760"/>
            <a:ext cx="3840120" cy="5115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6" name="TextBox 7"/>
          <p:cNvSpPr/>
          <p:nvPr/>
        </p:nvSpPr>
        <p:spPr>
          <a:xfrm>
            <a:off x="1005840" y="2176200"/>
            <a:ext cx="1371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First line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Box 8"/>
          <p:cNvSpPr/>
          <p:nvPr/>
        </p:nvSpPr>
        <p:spPr>
          <a:xfrm>
            <a:off x="2331720" y="2176200"/>
            <a:ext cx="530316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My faith looks up to thee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Rectangle 9"/>
          <p:cNvSpPr/>
          <p:nvPr/>
        </p:nvSpPr>
        <p:spPr>
          <a:xfrm>
            <a:off x="822960" y="2843640"/>
            <a:ext cx="3840120" cy="5115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9" name="TextBox 10"/>
          <p:cNvSpPr/>
          <p:nvPr/>
        </p:nvSpPr>
        <p:spPr>
          <a:xfrm>
            <a:off x="1005840" y="2935080"/>
            <a:ext cx="1371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Text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Box 11"/>
          <p:cNvSpPr/>
          <p:nvPr/>
        </p:nvSpPr>
        <p:spPr>
          <a:xfrm>
            <a:off x="2331720" y="2935080"/>
            <a:ext cx="530316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Ray Palmer, 1830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Rectangle 12"/>
          <p:cNvSpPr/>
          <p:nvPr/>
        </p:nvSpPr>
        <p:spPr>
          <a:xfrm>
            <a:off x="822960" y="3602880"/>
            <a:ext cx="3840120" cy="5115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2" name="TextBox 13"/>
          <p:cNvSpPr/>
          <p:nvPr/>
        </p:nvSpPr>
        <p:spPr>
          <a:xfrm>
            <a:off x="1005840" y="3694320"/>
            <a:ext cx="1371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Tune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Box 14"/>
          <p:cNvSpPr/>
          <p:nvPr/>
        </p:nvSpPr>
        <p:spPr>
          <a:xfrm>
            <a:off x="2331720" y="3694320"/>
            <a:ext cx="530316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OLIVET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Rectangle 15"/>
          <p:cNvSpPr/>
          <p:nvPr/>
        </p:nvSpPr>
        <p:spPr>
          <a:xfrm>
            <a:off x="822960" y="4361760"/>
            <a:ext cx="3840120" cy="5115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5" name="TextBox 16"/>
          <p:cNvSpPr/>
          <p:nvPr/>
        </p:nvSpPr>
        <p:spPr>
          <a:xfrm>
            <a:off x="1005840" y="4453200"/>
            <a:ext cx="1371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Composer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Box 17"/>
          <p:cNvSpPr/>
          <p:nvPr/>
        </p:nvSpPr>
        <p:spPr>
          <a:xfrm>
            <a:off x="2331720" y="4453200"/>
            <a:ext cx="530316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Lowell Mason, 1831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Rectangle 18"/>
          <p:cNvSpPr/>
          <p:nvPr/>
        </p:nvSpPr>
        <p:spPr>
          <a:xfrm>
            <a:off x="822960" y="5120640"/>
            <a:ext cx="3840120" cy="5115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8" name="TextBox 19"/>
          <p:cNvSpPr/>
          <p:nvPr/>
        </p:nvSpPr>
        <p:spPr>
          <a:xfrm>
            <a:off x="1005840" y="5212080"/>
            <a:ext cx="1371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Meter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Box 20"/>
          <p:cNvSpPr/>
          <p:nvPr/>
        </p:nvSpPr>
        <p:spPr>
          <a:xfrm>
            <a:off x="2331720" y="5212080"/>
            <a:ext cx="530316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6.6.4.6.6.6.4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Rectangle 21"/>
          <p:cNvSpPr/>
          <p:nvPr/>
        </p:nvSpPr>
        <p:spPr>
          <a:xfrm>
            <a:off x="822960" y="5879520"/>
            <a:ext cx="3840120" cy="5115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1" name="TextBox 22"/>
          <p:cNvSpPr/>
          <p:nvPr/>
        </p:nvSpPr>
        <p:spPr>
          <a:xfrm>
            <a:off x="1005840" y="5970960"/>
            <a:ext cx="1371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Primary Scripture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Box 23"/>
          <p:cNvSpPr/>
          <p:nvPr/>
        </p:nvSpPr>
        <p:spPr>
          <a:xfrm>
            <a:off x="2331720" y="5970960"/>
            <a:ext cx="530316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Hebrews 12:1-2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Box 24"/>
          <p:cNvSpPr/>
          <p:nvPr/>
        </p:nvSpPr>
        <p:spPr>
          <a:xfrm>
            <a:off x="8321040" y="1828800"/>
            <a:ext cx="530316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1" lang="en-US" sz="22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A personal prayer addressed to Christ, widely received in nineteenth-century American Protestant hymnody.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Box 25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Box 26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3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" descr="visual_1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7" name="Rectangle 2"/>
          <p:cNvSpPr/>
          <p:nvPr/>
        </p:nvSpPr>
        <p:spPr>
          <a:xfrm>
            <a:off x="0" y="0"/>
            <a:ext cx="14630040" cy="639720"/>
          </a:xfrm>
          <a:prstGeom prst="rect">
            <a:avLst/>
          </a:prstGeom>
          <a:solidFill>
            <a:srgbClr val="2a1b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8" name="TextBox 3"/>
          <p:cNvSpPr/>
          <p:nvPr/>
        </p:nvSpPr>
        <p:spPr>
          <a:xfrm>
            <a:off x="685800" y="164520"/>
            <a:ext cx="132584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26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Historical Background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Box 4"/>
          <p:cNvSpPr/>
          <p:nvPr/>
        </p:nvSpPr>
        <p:spPr>
          <a:xfrm>
            <a:off x="777240" y="868680"/>
            <a:ext cx="5211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A private prayer that became a congregational hymn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Box 5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Box 6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4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2" name="Picture 7" descr="visual_1.jpg"/>
          <p:cNvPicPr/>
          <p:nvPr/>
        </p:nvPicPr>
        <p:blipFill>
          <a:blip r:embed="rId2"/>
          <a:stretch/>
        </p:blipFill>
        <p:spPr>
          <a:xfrm>
            <a:off x="822960" y="1280160"/>
            <a:ext cx="4663080" cy="3017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3" name="TextBox 8"/>
          <p:cNvSpPr/>
          <p:nvPr/>
        </p:nvSpPr>
        <p:spPr>
          <a:xfrm>
            <a:off x="5943600" y="1371600"/>
            <a:ext cx="7680600" cy="42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8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Ray Palmer wrote the hymn in 1830 as a young man preparing for ministry.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8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He later described it as a text born from personal faith, not originally written for public use.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8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Lowell Mason composed OLIVET for the text and published it in 1831 in Spiritual Songs for Social Worship.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8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The hymn soon became one of the best-known American devotional hymns of the nineteenth century.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Box 9"/>
          <p:cNvSpPr/>
          <p:nvPr/>
        </p:nvSpPr>
        <p:spPr>
          <a:xfrm>
            <a:off x="914400" y="4892040"/>
            <a:ext cx="1280124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457200">
              <a:lnSpc>
                <a:spcPct val="100000"/>
              </a:lnSpc>
            </a:pPr>
            <a:r>
              <a:rPr b="1" lang="en-US" sz="20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Teaching note: Let the class see how private prayer can become shared worship when the church recognizes faithful biblical language.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1" descr="visual_3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Rectangle 2"/>
          <p:cNvSpPr/>
          <p:nvPr/>
        </p:nvSpPr>
        <p:spPr>
          <a:xfrm>
            <a:off x="0" y="0"/>
            <a:ext cx="14630040" cy="639720"/>
          </a:xfrm>
          <a:prstGeom prst="rect">
            <a:avLst/>
          </a:prstGeom>
          <a:solidFill>
            <a:srgbClr val="2a1b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7" name="TextBox 3"/>
          <p:cNvSpPr/>
          <p:nvPr/>
        </p:nvSpPr>
        <p:spPr>
          <a:xfrm>
            <a:off x="685800" y="164520"/>
            <a:ext cx="132584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26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Why This Hymn Matters Today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Box 4"/>
          <p:cNvSpPr/>
          <p:nvPr/>
        </p:nvSpPr>
        <p:spPr>
          <a:xfrm>
            <a:off x="777240" y="868680"/>
            <a:ext cx="5211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Faith is not vague optimism; it is trust directed to Christ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Box 5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6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5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ectangle 7"/>
          <p:cNvSpPr/>
          <p:nvPr/>
        </p:nvSpPr>
        <p:spPr>
          <a:xfrm>
            <a:off x="914400" y="1371600"/>
            <a:ext cx="3017160" cy="43887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2" name="Rectangle 8"/>
          <p:cNvSpPr/>
          <p:nvPr/>
        </p:nvSpPr>
        <p:spPr>
          <a:xfrm>
            <a:off x="914400" y="1371600"/>
            <a:ext cx="72720" cy="43887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3" name="TextBox 9"/>
          <p:cNvSpPr/>
          <p:nvPr/>
        </p:nvSpPr>
        <p:spPr>
          <a:xfrm>
            <a:off x="1143000" y="1536120"/>
            <a:ext cx="2605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For Worship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Box 10"/>
          <p:cNvSpPr/>
          <p:nvPr/>
        </p:nvSpPr>
        <p:spPr>
          <a:xfrm>
            <a:off x="1143000" y="1938600"/>
            <a:ext cx="2559960" cy="367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It gives congregations a simple, prayerful language for confession, Communion, Lent, and renewal.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Rectangle 11"/>
          <p:cNvSpPr/>
          <p:nvPr/>
        </p:nvSpPr>
        <p:spPr>
          <a:xfrm>
            <a:off x="4297680" y="1371600"/>
            <a:ext cx="3017160" cy="43887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6" name="Rectangle 12"/>
          <p:cNvSpPr/>
          <p:nvPr/>
        </p:nvSpPr>
        <p:spPr>
          <a:xfrm>
            <a:off x="4297680" y="1371600"/>
            <a:ext cx="72720" cy="43887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7" name="TextBox 13"/>
          <p:cNvSpPr/>
          <p:nvPr/>
        </p:nvSpPr>
        <p:spPr>
          <a:xfrm>
            <a:off x="4526280" y="1536120"/>
            <a:ext cx="2605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For Discipleship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Box 14"/>
          <p:cNvSpPr/>
          <p:nvPr/>
        </p:nvSpPr>
        <p:spPr>
          <a:xfrm>
            <a:off x="4526280" y="1938600"/>
            <a:ext cx="2559960" cy="367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It moves from forgiveness to consecration, showing faith as both beginning and daily dependence.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Rectangle 15"/>
          <p:cNvSpPr/>
          <p:nvPr/>
        </p:nvSpPr>
        <p:spPr>
          <a:xfrm>
            <a:off x="7680960" y="1371600"/>
            <a:ext cx="3017160" cy="43887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0" name="Rectangle 16"/>
          <p:cNvSpPr/>
          <p:nvPr/>
        </p:nvSpPr>
        <p:spPr>
          <a:xfrm>
            <a:off x="7680960" y="1371600"/>
            <a:ext cx="72720" cy="43887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1" name="TextBox 17"/>
          <p:cNvSpPr/>
          <p:nvPr/>
        </p:nvSpPr>
        <p:spPr>
          <a:xfrm>
            <a:off x="7909560" y="1536120"/>
            <a:ext cx="2605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For Pastoral Care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Box 18"/>
          <p:cNvSpPr/>
          <p:nvPr/>
        </p:nvSpPr>
        <p:spPr>
          <a:xfrm>
            <a:off x="7909560" y="1938600"/>
            <a:ext cx="2559960" cy="367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It names darkness, sorrow, wandering, weakness, and death without losing confidence in Christ.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Rectangle 19"/>
          <p:cNvSpPr/>
          <p:nvPr/>
        </p:nvSpPr>
        <p:spPr>
          <a:xfrm>
            <a:off x="11064240" y="1371600"/>
            <a:ext cx="2651400" cy="43887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4" name="Rectangle 20"/>
          <p:cNvSpPr/>
          <p:nvPr/>
        </p:nvSpPr>
        <p:spPr>
          <a:xfrm>
            <a:off x="11064240" y="1371600"/>
            <a:ext cx="72720" cy="43887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5" name="TextBox 21"/>
          <p:cNvSpPr/>
          <p:nvPr/>
        </p:nvSpPr>
        <p:spPr>
          <a:xfrm>
            <a:off x="11292840" y="1536120"/>
            <a:ext cx="2239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For Prayer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Box 22"/>
          <p:cNvSpPr/>
          <p:nvPr/>
        </p:nvSpPr>
        <p:spPr>
          <a:xfrm>
            <a:off x="11292840" y="1938600"/>
            <a:ext cx="2194200" cy="367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It can be sung or spoken as a personal prayer when words feel hard to find.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Picture 1" descr="visual_5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8" name="TextBox 2"/>
          <p:cNvSpPr/>
          <p:nvPr/>
        </p:nvSpPr>
        <p:spPr>
          <a:xfrm>
            <a:off x="777240" y="502920"/>
            <a:ext cx="7314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Biblical Foundation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Rectangle 3"/>
          <p:cNvSpPr/>
          <p:nvPr/>
        </p:nvSpPr>
        <p:spPr>
          <a:xfrm>
            <a:off x="914400" y="1417320"/>
            <a:ext cx="5486040" cy="6854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0" name="TextBox 4"/>
          <p:cNvSpPr/>
          <p:nvPr/>
        </p:nvSpPr>
        <p:spPr>
          <a:xfrm>
            <a:off x="1143000" y="1527120"/>
            <a:ext cx="1645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7500" lnSpcReduction="19999"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Hebrews 12:1-2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Box 5"/>
          <p:cNvSpPr/>
          <p:nvPr/>
        </p:nvSpPr>
        <p:spPr>
          <a:xfrm>
            <a:off x="2788920" y="1527120"/>
            <a:ext cx="338292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0" lang="en-US" sz="115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Looking to Jesus, the author and perfecter of faith.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Rectangle 6"/>
          <p:cNvSpPr/>
          <p:nvPr/>
        </p:nvSpPr>
        <p:spPr>
          <a:xfrm>
            <a:off x="914400" y="2441520"/>
            <a:ext cx="5486040" cy="6854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3" name="TextBox 7"/>
          <p:cNvSpPr/>
          <p:nvPr/>
        </p:nvSpPr>
        <p:spPr>
          <a:xfrm>
            <a:off x="1143000" y="2551320"/>
            <a:ext cx="1645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7500" lnSpcReduction="19999"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John 1:29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Box 8"/>
          <p:cNvSpPr/>
          <p:nvPr/>
        </p:nvSpPr>
        <p:spPr>
          <a:xfrm>
            <a:off x="2788920" y="2551320"/>
            <a:ext cx="338292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0" lang="en-US" sz="115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Christ as the Lamb of God who takes away sin.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Rectangle 9"/>
          <p:cNvSpPr/>
          <p:nvPr/>
        </p:nvSpPr>
        <p:spPr>
          <a:xfrm>
            <a:off x="914400" y="3465720"/>
            <a:ext cx="5486040" cy="6854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6" name="TextBox 10"/>
          <p:cNvSpPr/>
          <p:nvPr/>
        </p:nvSpPr>
        <p:spPr>
          <a:xfrm>
            <a:off x="1143000" y="3575160"/>
            <a:ext cx="1645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7500" lnSpcReduction="19999"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Ephesians 2:8-9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Box 11"/>
          <p:cNvSpPr/>
          <p:nvPr/>
        </p:nvSpPr>
        <p:spPr>
          <a:xfrm>
            <a:off x="2788920" y="3575160"/>
            <a:ext cx="338292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0" lang="en-US" sz="115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Salvation by grace through faith, not merit.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Rectangle 12"/>
          <p:cNvSpPr/>
          <p:nvPr/>
        </p:nvSpPr>
        <p:spPr>
          <a:xfrm>
            <a:off x="914400" y="4489560"/>
            <a:ext cx="5486040" cy="6854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9" name="TextBox 13"/>
          <p:cNvSpPr/>
          <p:nvPr/>
        </p:nvSpPr>
        <p:spPr>
          <a:xfrm>
            <a:off x="1143000" y="4599360"/>
            <a:ext cx="1645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7500" lnSpcReduction="19999"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Psalm 121:1-2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Box 14"/>
          <p:cNvSpPr/>
          <p:nvPr/>
        </p:nvSpPr>
        <p:spPr>
          <a:xfrm>
            <a:off x="2788920" y="4599360"/>
            <a:ext cx="338292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0" lang="en-US" sz="115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The lifted eyes of prayer and dependence.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Rectangle 15"/>
          <p:cNvSpPr/>
          <p:nvPr/>
        </p:nvSpPr>
        <p:spPr>
          <a:xfrm>
            <a:off x="914400" y="5513760"/>
            <a:ext cx="5486040" cy="6854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2" name="TextBox 16"/>
          <p:cNvSpPr/>
          <p:nvPr/>
        </p:nvSpPr>
        <p:spPr>
          <a:xfrm>
            <a:off x="1143000" y="5623560"/>
            <a:ext cx="16455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7500" lnSpcReduction="19999"/>
          </a:bodyPr>
          <a:p>
            <a:pPr defTabSz="457200">
              <a:lnSpc>
                <a:spcPct val="100000"/>
              </a:lnSpc>
            </a:pPr>
            <a:r>
              <a:rPr b="1" lang="en-US" sz="12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Galatians 2:20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Box 17"/>
          <p:cNvSpPr/>
          <p:nvPr/>
        </p:nvSpPr>
        <p:spPr>
          <a:xfrm>
            <a:off x="2788920" y="5623560"/>
            <a:ext cx="338292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0000" lnSpcReduction="19999"/>
          </a:bodyPr>
          <a:p>
            <a:pPr defTabSz="457200">
              <a:lnSpc>
                <a:spcPct val="100000"/>
              </a:lnSpc>
            </a:pPr>
            <a:r>
              <a:rPr b="0" lang="en-US" sz="115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Life lived by faith in the Son of God who loved and gave himself.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Box 18"/>
          <p:cNvSpPr/>
          <p:nvPr/>
        </p:nvSpPr>
        <p:spPr>
          <a:xfrm>
            <a:off x="7406640" y="2971800"/>
            <a:ext cx="594324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26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The hymn turns doctrine into direct prayer: faith looks, asks, trusts, follows, and hopes.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Box 19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Box 20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6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icture 1" descr="visual_2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8" name="TextBox 2"/>
          <p:cNvSpPr/>
          <p:nvPr/>
        </p:nvSpPr>
        <p:spPr>
          <a:xfrm>
            <a:off x="731520" y="502920"/>
            <a:ext cx="9600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32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Stanza 1: Faith Looks to Christ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Rectangle 3"/>
          <p:cNvSpPr/>
          <p:nvPr/>
        </p:nvSpPr>
        <p:spPr>
          <a:xfrm>
            <a:off x="822960" y="1325880"/>
            <a:ext cx="5851800" cy="48459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0" name="TextBox 4"/>
          <p:cNvSpPr/>
          <p:nvPr/>
        </p:nvSpPr>
        <p:spPr>
          <a:xfrm>
            <a:off x="1143000" y="1600200"/>
            <a:ext cx="5211720" cy="41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The hymn begins with a single spiritual action: faith looking to Christ.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Christ is addressed as the Lamb of Calvary, the crucified Savior who removes guilt.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The prayer asks for forgiveness and a whole-life belonging to Christ.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Teaching emphasis: Christian faith is personal trust in a living Savior, not mere religious feeling.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Box 5"/>
          <p:cNvSpPr/>
          <p:nvPr/>
        </p:nvSpPr>
        <p:spPr>
          <a:xfrm>
            <a:off x="7315200" y="6035040"/>
            <a:ext cx="6126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Scripture: John 1:29; Ephesians 2:8-9; Hebrews 12:2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Box 6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Box 7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7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" descr="visual_5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" name="Rectangle 2"/>
          <p:cNvSpPr/>
          <p:nvPr/>
        </p:nvSpPr>
        <p:spPr>
          <a:xfrm>
            <a:off x="0" y="0"/>
            <a:ext cx="14630040" cy="639720"/>
          </a:xfrm>
          <a:prstGeom prst="rect">
            <a:avLst/>
          </a:prstGeom>
          <a:solidFill>
            <a:srgbClr val="2a1b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6" name="TextBox 3"/>
          <p:cNvSpPr/>
          <p:nvPr/>
        </p:nvSpPr>
        <p:spPr>
          <a:xfrm>
            <a:off x="685800" y="164520"/>
            <a:ext cx="132584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26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Stanza 2: Grace Strengthens Love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Box 4"/>
          <p:cNvSpPr/>
          <p:nvPr/>
        </p:nvSpPr>
        <p:spPr>
          <a:xfrm>
            <a:off x="777240" y="868680"/>
            <a:ext cx="5211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Forgiveness becomes consecrated devotion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Box 5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Box 6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8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0" name="Picture 7" descr="visual_5.jpg"/>
          <p:cNvPicPr/>
          <p:nvPr/>
        </p:nvPicPr>
        <p:blipFill>
          <a:blip r:embed="rId2"/>
          <a:stretch/>
        </p:blipFill>
        <p:spPr>
          <a:xfrm>
            <a:off x="8229600" y="1143000"/>
            <a:ext cx="5394600" cy="3657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1" name="Rectangle 8"/>
          <p:cNvSpPr/>
          <p:nvPr/>
        </p:nvSpPr>
        <p:spPr>
          <a:xfrm>
            <a:off x="914400" y="1325880"/>
            <a:ext cx="6766200" cy="11426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2" name="Rectangle 9"/>
          <p:cNvSpPr/>
          <p:nvPr/>
        </p:nvSpPr>
        <p:spPr>
          <a:xfrm>
            <a:off x="914400" y="1325880"/>
            <a:ext cx="72720" cy="114264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3" name="TextBox 10"/>
          <p:cNvSpPr/>
          <p:nvPr/>
        </p:nvSpPr>
        <p:spPr>
          <a:xfrm>
            <a:off x="1143000" y="1490400"/>
            <a:ext cx="6354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From guilt to grace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Box 11"/>
          <p:cNvSpPr/>
          <p:nvPr/>
        </p:nvSpPr>
        <p:spPr>
          <a:xfrm>
            <a:off x="1143000" y="1892880"/>
            <a:ext cx="630900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The second movement asks Christ to enrich weak faith and make the heart more alive to his love.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Rectangle 12"/>
          <p:cNvSpPr/>
          <p:nvPr/>
        </p:nvSpPr>
        <p:spPr>
          <a:xfrm>
            <a:off x="914400" y="2743200"/>
            <a:ext cx="6766200" cy="11426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6" name="Rectangle 13"/>
          <p:cNvSpPr/>
          <p:nvPr/>
        </p:nvSpPr>
        <p:spPr>
          <a:xfrm>
            <a:off x="914400" y="2743200"/>
            <a:ext cx="72720" cy="114264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7" name="TextBox 14"/>
          <p:cNvSpPr/>
          <p:nvPr/>
        </p:nvSpPr>
        <p:spPr>
          <a:xfrm>
            <a:off x="1143000" y="2907720"/>
            <a:ext cx="6354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From grace to zeal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Box 15"/>
          <p:cNvSpPr/>
          <p:nvPr/>
        </p:nvSpPr>
        <p:spPr>
          <a:xfrm>
            <a:off x="1143000" y="3310200"/>
            <a:ext cx="630900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Devotion is not self-produced enthusiasm; it is kindled by Christ’s sacrifice and sustained by grace.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Rectangle 16"/>
          <p:cNvSpPr/>
          <p:nvPr/>
        </p:nvSpPr>
        <p:spPr>
          <a:xfrm>
            <a:off x="914400" y="4160520"/>
            <a:ext cx="6766200" cy="11426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0" name="Rectangle 17"/>
          <p:cNvSpPr/>
          <p:nvPr/>
        </p:nvSpPr>
        <p:spPr>
          <a:xfrm>
            <a:off x="914400" y="4160520"/>
            <a:ext cx="72720" cy="114264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1" name="TextBox 18"/>
          <p:cNvSpPr/>
          <p:nvPr/>
        </p:nvSpPr>
        <p:spPr>
          <a:xfrm>
            <a:off x="1143000" y="4325040"/>
            <a:ext cx="6354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Teaching emphasis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Box 19"/>
          <p:cNvSpPr/>
          <p:nvPr/>
        </p:nvSpPr>
        <p:spPr>
          <a:xfrm>
            <a:off x="1143000" y="4727520"/>
            <a:ext cx="6309000" cy="42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A forgiven person prays to love Christ more deeply and serve him more faithfully.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Box 20"/>
          <p:cNvSpPr/>
          <p:nvPr/>
        </p:nvSpPr>
        <p:spPr>
          <a:xfrm>
            <a:off x="8595360" y="5303520"/>
            <a:ext cx="45716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457200">
              <a:lnSpc>
                <a:spcPct val="100000"/>
              </a:lnSpc>
            </a:pPr>
            <a:r>
              <a:rPr b="1" lang="en-US" sz="15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Scripture: Galatians 2:20; 1 Peter 1:8-9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1" descr="visual_4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5" name="TextBox 2"/>
          <p:cNvSpPr/>
          <p:nvPr/>
        </p:nvSpPr>
        <p:spPr>
          <a:xfrm>
            <a:off x="731520" y="502920"/>
            <a:ext cx="100580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32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Stanza 3: Christ Guides the Pilgrim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Rectangle 3"/>
          <p:cNvSpPr/>
          <p:nvPr/>
        </p:nvSpPr>
        <p:spPr>
          <a:xfrm>
            <a:off x="7680960" y="1188720"/>
            <a:ext cx="5943240" cy="50288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7" name="TextBox 4"/>
          <p:cNvSpPr/>
          <p:nvPr/>
        </p:nvSpPr>
        <p:spPr>
          <a:xfrm>
            <a:off x="8001000" y="1508760"/>
            <a:ext cx="5303160" cy="41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The Christian life is pictured as a journey through darkness and confusion.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The hymn asks Christ to be guide, comforter, and protector from wandering.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Sorrow is not denied; it is brought before the Savior who leads through it.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Teaching emphasis: guidance is not only information; it is the presence of Christ with his people.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Box 5"/>
          <p:cNvSpPr/>
          <p:nvPr/>
        </p:nvSpPr>
        <p:spPr>
          <a:xfrm>
            <a:off x="1005840" y="6172200"/>
            <a:ext cx="55774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Scripture: Psalm 121:1-2; Psalm 139:10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Box 6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Box 7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9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icture 1" descr="visual_3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2" name="TextBox 2"/>
          <p:cNvSpPr/>
          <p:nvPr/>
        </p:nvSpPr>
        <p:spPr>
          <a:xfrm>
            <a:off x="731520" y="502920"/>
            <a:ext cx="91436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32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Stanza 4: Faith at the End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Rectangle 3"/>
          <p:cNvSpPr/>
          <p:nvPr/>
        </p:nvSpPr>
        <p:spPr>
          <a:xfrm>
            <a:off x="914400" y="1417320"/>
            <a:ext cx="5943240" cy="411444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4" name="TextBox 4"/>
          <p:cNvSpPr/>
          <p:nvPr/>
        </p:nvSpPr>
        <p:spPr>
          <a:xfrm>
            <a:off x="1234440" y="1719000"/>
            <a:ext cx="5257440" cy="32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The final stanza faces death without bravado or despair.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The believer asks Christ to bear the soul safely through the final passage.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The hymn ends with trust in Christ’s receiving grace.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Teaching emphasis: the same Savior who forgives and guides also keeps his people to the end.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Box 5"/>
          <p:cNvSpPr/>
          <p:nvPr/>
        </p:nvSpPr>
        <p:spPr>
          <a:xfrm>
            <a:off x="8458200" y="6126480"/>
            <a:ext cx="48459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457200">
              <a:lnSpc>
                <a:spcPct val="100000"/>
              </a:lnSpc>
            </a:pPr>
            <a:r>
              <a:rPr b="1" lang="en-US" sz="18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Scripture: John 3:16; 1 Peter 1:8-9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Box 6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Box 7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10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icture 1" descr="visual_4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9" name="Rectangle 2"/>
          <p:cNvSpPr/>
          <p:nvPr/>
        </p:nvSpPr>
        <p:spPr>
          <a:xfrm>
            <a:off x="0" y="0"/>
            <a:ext cx="14630040" cy="639720"/>
          </a:xfrm>
          <a:prstGeom prst="rect">
            <a:avLst/>
          </a:prstGeom>
          <a:solidFill>
            <a:srgbClr val="2a1b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0" name="TextBox 3"/>
          <p:cNvSpPr/>
          <p:nvPr/>
        </p:nvSpPr>
        <p:spPr>
          <a:xfrm>
            <a:off x="685800" y="164520"/>
            <a:ext cx="132584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26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The Movement of the Hymn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Box 4"/>
          <p:cNvSpPr/>
          <p:nvPr/>
        </p:nvSpPr>
        <p:spPr>
          <a:xfrm>
            <a:off x="777240" y="868680"/>
            <a:ext cx="5211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From present faith to final hope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Box 5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Box 6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11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Chevron 7"/>
          <p:cNvSpPr/>
          <p:nvPr/>
        </p:nvSpPr>
        <p:spPr>
          <a:xfrm>
            <a:off x="914400" y="2057400"/>
            <a:ext cx="2285640" cy="1279800"/>
          </a:xfrm>
          <a:prstGeom prst="chevron">
            <a:avLst>
              <a:gd name="adj" fmla="val 50000"/>
            </a:avLst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5" name="TextBox 8"/>
          <p:cNvSpPr/>
          <p:nvPr/>
        </p:nvSpPr>
        <p:spPr>
          <a:xfrm>
            <a:off x="1143000" y="2240280"/>
            <a:ext cx="1371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0000" lnSpcReduction="19999"/>
          </a:bodyPr>
          <a:p>
            <a:pPr algn="ctr"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Look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Box 9"/>
          <p:cNvSpPr/>
          <p:nvPr/>
        </p:nvSpPr>
        <p:spPr>
          <a:xfrm>
            <a:off x="1143000" y="2578680"/>
            <a:ext cx="1508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457200">
              <a:lnSpc>
                <a:spcPct val="100000"/>
              </a:lnSpc>
            </a:pPr>
            <a:r>
              <a:rPr b="0" lang="en-US" sz="108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Faith turns to Christ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Chevron 10"/>
          <p:cNvSpPr/>
          <p:nvPr/>
        </p:nvSpPr>
        <p:spPr>
          <a:xfrm>
            <a:off x="3566160" y="2057400"/>
            <a:ext cx="2285640" cy="1279800"/>
          </a:xfrm>
          <a:prstGeom prst="chevron">
            <a:avLst>
              <a:gd name="adj" fmla="val 50000"/>
            </a:avLst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8" name="TextBox 11"/>
          <p:cNvSpPr/>
          <p:nvPr/>
        </p:nvSpPr>
        <p:spPr>
          <a:xfrm>
            <a:off x="3794760" y="2240280"/>
            <a:ext cx="1371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0000" lnSpcReduction="19999"/>
          </a:bodyPr>
          <a:p>
            <a:pPr algn="ctr"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Ask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Box 12"/>
          <p:cNvSpPr/>
          <p:nvPr/>
        </p:nvSpPr>
        <p:spPr>
          <a:xfrm>
            <a:off x="3794760" y="2578680"/>
            <a:ext cx="1508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algn="ctr" defTabSz="457200">
              <a:lnSpc>
                <a:spcPct val="100000"/>
              </a:lnSpc>
            </a:pPr>
            <a:r>
              <a:rPr b="0" lang="en-US" sz="108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The soul seeks forgiveness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Chevron 13"/>
          <p:cNvSpPr/>
          <p:nvPr/>
        </p:nvSpPr>
        <p:spPr>
          <a:xfrm>
            <a:off x="6217920" y="2057400"/>
            <a:ext cx="2285640" cy="1279800"/>
          </a:xfrm>
          <a:prstGeom prst="chevron">
            <a:avLst>
              <a:gd name="adj" fmla="val 50000"/>
            </a:avLst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1" name="TextBox 14"/>
          <p:cNvSpPr/>
          <p:nvPr/>
        </p:nvSpPr>
        <p:spPr>
          <a:xfrm>
            <a:off x="6446520" y="2240280"/>
            <a:ext cx="1371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0000" lnSpcReduction="19999"/>
          </a:bodyPr>
          <a:p>
            <a:pPr algn="ctr"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Love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Box 15"/>
          <p:cNvSpPr/>
          <p:nvPr/>
        </p:nvSpPr>
        <p:spPr>
          <a:xfrm>
            <a:off x="6446520" y="2578680"/>
            <a:ext cx="1508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9999"/>
          </a:bodyPr>
          <a:p>
            <a:pPr algn="ctr" defTabSz="457200">
              <a:lnSpc>
                <a:spcPct val="100000"/>
              </a:lnSpc>
            </a:pPr>
            <a:r>
              <a:rPr b="0" lang="en-US" sz="108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Grace deepens devotion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Chevron 16"/>
          <p:cNvSpPr/>
          <p:nvPr/>
        </p:nvSpPr>
        <p:spPr>
          <a:xfrm>
            <a:off x="8869680" y="2057400"/>
            <a:ext cx="2285640" cy="1279800"/>
          </a:xfrm>
          <a:prstGeom prst="chevron">
            <a:avLst>
              <a:gd name="adj" fmla="val 50000"/>
            </a:avLst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4" name="TextBox 17"/>
          <p:cNvSpPr/>
          <p:nvPr/>
        </p:nvSpPr>
        <p:spPr>
          <a:xfrm>
            <a:off x="9098280" y="2240280"/>
            <a:ext cx="1371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0000" lnSpcReduction="19999"/>
          </a:bodyPr>
          <a:p>
            <a:pPr algn="ctr"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Follow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Box 18"/>
          <p:cNvSpPr/>
          <p:nvPr/>
        </p:nvSpPr>
        <p:spPr>
          <a:xfrm>
            <a:off x="9098280" y="2578680"/>
            <a:ext cx="1508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9999"/>
          </a:bodyPr>
          <a:p>
            <a:pPr algn="ctr" defTabSz="457200">
              <a:lnSpc>
                <a:spcPct val="100000"/>
              </a:lnSpc>
            </a:pPr>
            <a:r>
              <a:rPr b="0" lang="en-US" sz="108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Christ guides the pilgrim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Chevron 19"/>
          <p:cNvSpPr/>
          <p:nvPr/>
        </p:nvSpPr>
        <p:spPr>
          <a:xfrm>
            <a:off x="11521440" y="2057400"/>
            <a:ext cx="2285640" cy="1279800"/>
          </a:xfrm>
          <a:prstGeom prst="chevron">
            <a:avLst>
              <a:gd name="adj" fmla="val 50000"/>
            </a:avLst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7" name="TextBox 20"/>
          <p:cNvSpPr/>
          <p:nvPr/>
        </p:nvSpPr>
        <p:spPr>
          <a:xfrm>
            <a:off x="11750040" y="2240280"/>
            <a:ext cx="1371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0000" lnSpcReduction="19999"/>
          </a:bodyPr>
          <a:p>
            <a:pPr algn="ctr"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Hope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Box 21"/>
          <p:cNvSpPr/>
          <p:nvPr/>
        </p:nvSpPr>
        <p:spPr>
          <a:xfrm>
            <a:off x="11750040" y="2578680"/>
            <a:ext cx="1508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algn="ctr" defTabSz="457200">
              <a:lnSpc>
                <a:spcPct val="100000"/>
              </a:lnSpc>
            </a:pPr>
            <a:r>
              <a:rPr b="0" lang="en-US" sz="108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The Savior receives his own</a:t>
            </a:r>
            <a:endParaRPr b="0" lang="en-US" sz="10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Box 22"/>
          <p:cNvSpPr/>
          <p:nvPr/>
        </p:nvSpPr>
        <p:spPr>
          <a:xfrm>
            <a:off x="1463040" y="4572000"/>
            <a:ext cx="11703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9999"/>
          </a:bodyPr>
          <a:p>
            <a:pPr algn="ctr" defTabSz="457200">
              <a:lnSpc>
                <a:spcPct val="100000"/>
              </a:lnSpc>
            </a:pPr>
            <a:r>
              <a:rPr b="1" lang="en-US" sz="22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This progression makes the hymn useful as a lesson in Christian perseverance: grace begins the life of faith, shapes daily obedience, and carries the believer home.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1" descr="visual_2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1" name="Rectangle 2"/>
          <p:cNvSpPr/>
          <p:nvPr/>
        </p:nvSpPr>
        <p:spPr>
          <a:xfrm>
            <a:off x="0" y="0"/>
            <a:ext cx="14630040" cy="639720"/>
          </a:xfrm>
          <a:prstGeom prst="rect">
            <a:avLst/>
          </a:prstGeom>
          <a:solidFill>
            <a:srgbClr val="2a1b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2" name="TextBox 3"/>
          <p:cNvSpPr/>
          <p:nvPr/>
        </p:nvSpPr>
        <p:spPr>
          <a:xfrm>
            <a:off x="685800" y="164520"/>
            <a:ext cx="132584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26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Theological Themes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Box 4"/>
          <p:cNvSpPr/>
          <p:nvPr/>
        </p:nvSpPr>
        <p:spPr>
          <a:xfrm>
            <a:off x="777240" y="868680"/>
            <a:ext cx="5211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A compact prayer with deep pastoral reach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Box 5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Box 6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12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Rectangle 7"/>
          <p:cNvSpPr/>
          <p:nvPr/>
        </p:nvSpPr>
        <p:spPr>
          <a:xfrm>
            <a:off x="914400" y="1325880"/>
            <a:ext cx="4023000" cy="14169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7" name="Rectangle 8"/>
          <p:cNvSpPr/>
          <p:nvPr/>
        </p:nvSpPr>
        <p:spPr>
          <a:xfrm>
            <a:off x="914400" y="1325880"/>
            <a:ext cx="72720" cy="14169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8" name="TextBox 9"/>
          <p:cNvSpPr/>
          <p:nvPr/>
        </p:nvSpPr>
        <p:spPr>
          <a:xfrm>
            <a:off x="1143000" y="1490400"/>
            <a:ext cx="3611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Grace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Box 10"/>
          <p:cNvSpPr/>
          <p:nvPr/>
        </p:nvSpPr>
        <p:spPr>
          <a:xfrm>
            <a:off x="1143000" y="1892880"/>
            <a:ext cx="356580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Salvation is received, not earned.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Rectangle 11"/>
          <p:cNvSpPr/>
          <p:nvPr/>
        </p:nvSpPr>
        <p:spPr>
          <a:xfrm>
            <a:off x="5486400" y="1325880"/>
            <a:ext cx="4023000" cy="14169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1" name="Rectangle 12"/>
          <p:cNvSpPr/>
          <p:nvPr/>
        </p:nvSpPr>
        <p:spPr>
          <a:xfrm>
            <a:off x="5486400" y="1325880"/>
            <a:ext cx="72720" cy="14169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2" name="TextBox 13"/>
          <p:cNvSpPr/>
          <p:nvPr/>
        </p:nvSpPr>
        <p:spPr>
          <a:xfrm>
            <a:off x="5715000" y="1490400"/>
            <a:ext cx="3611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Faith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Box 14"/>
          <p:cNvSpPr/>
          <p:nvPr/>
        </p:nvSpPr>
        <p:spPr>
          <a:xfrm>
            <a:off x="5715000" y="1892880"/>
            <a:ext cx="356580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Trust is directed to Christ himself.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Rectangle 15"/>
          <p:cNvSpPr/>
          <p:nvPr/>
        </p:nvSpPr>
        <p:spPr>
          <a:xfrm>
            <a:off x="10058400" y="1325880"/>
            <a:ext cx="4023000" cy="14169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5" name="Rectangle 16"/>
          <p:cNvSpPr/>
          <p:nvPr/>
        </p:nvSpPr>
        <p:spPr>
          <a:xfrm>
            <a:off x="10058400" y="1325880"/>
            <a:ext cx="72720" cy="14169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6" name="TextBox 17"/>
          <p:cNvSpPr/>
          <p:nvPr/>
        </p:nvSpPr>
        <p:spPr>
          <a:xfrm>
            <a:off x="10287000" y="1490400"/>
            <a:ext cx="3611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Atonement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Box 18"/>
          <p:cNvSpPr/>
          <p:nvPr/>
        </p:nvSpPr>
        <p:spPr>
          <a:xfrm>
            <a:off x="10287000" y="1892880"/>
            <a:ext cx="356580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The Lamb of Calvary removes guilt.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Rectangle 19"/>
          <p:cNvSpPr/>
          <p:nvPr/>
        </p:nvSpPr>
        <p:spPr>
          <a:xfrm>
            <a:off x="914400" y="3520440"/>
            <a:ext cx="4023000" cy="14169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9" name="Rectangle 20"/>
          <p:cNvSpPr/>
          <p:nvPr/>
        </p:nvSpPr>
        <p:spPr>
          <a:xfrm>
            <a:off x="914400" y="3520440"/>
            <a:ext cx="72720" cy="14169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0" name="TextBox 21"/>
          <p:cNvSpPr/>
          <p:nvPr/>
        </p:nvSpPr>
        <p:spPr>
          <a:xfrm>
            <a:off x="1143000" y="3684960"/>
            <a:ext cx="3611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Consecration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Box 22"/>
          <p:cNvSpPr/>
          <p:nvPr/>
        </p:nvSpPr>
        <p:spPr>
          <a:xfrm>
            <a:off x="1143000" y="4087440"/>
            <a:ext cx="356580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The forgiven life belongs wholly to Christ.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Rectangle 23"/>
          <p:cNvSpPr/>
          <p:nvPr/>
        </p:nvSpPr>
        <p:spPr>
          <a:xfrm>
            <a:off x="5486400" y="3520440"/>
            <a:ext cx="4023000" cy="14169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3" name="Rectangle 24"/>
          <p:cNvSpPr/>
          <p:nvPr/>
        </p:nvSpPr>
        <p:spPr>
          <a:xfrm>
            <a:off x="5486400" y="3520440"/>
            <a:ext cx="72720" cy="14169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4" name="TextBox 25"/>
          <p:cNvSpPr/>
          <p:nvPr/>
        </p:nvSpPr>
        <p:spPr>
          <a:xfrm>
            <a:off x="5715000" y="3684960"/>
            <a:ext cx="3611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Guidance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Box 26"/>
          <p:cNvSpPr/>
          <p:nvPr/>
        </p:nvSpPr>
        <p:spPr>
          <a:xfrm>
            <a:off x="5715000" y="4087440"/>
            <a:ext cx="356580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Christ leads through darkness and sorrow.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Rectangle 27"/>
          <p:cNvSpPr/>
          <p:nvPr/>
        </p:nvSpPr>
        <p:spPr>
          <a:xfrm>
            <a:off x="10058400" y="3520440"/>
            <a:ext cx="4023000" cy="14169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7" name="Rectangle 28"/>
          <p:cNvSpPr/>
          <p:nvPr/>
        </p:nvSpPr>
        <p:spPr>
          <a:xfrm>
            <a:off x="10058400" y="3520440"/>
            <a:ext cx="72720" cy="14169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8" name="TextBox 29"/>
          <p:cNvSpPr/>
          <p:nvPr/>
        </p:nvSpPr>
        <p:spPr>
          <a:xfrm>
            <a:off x="10287000" y="3684960"/>
            <a:ext cx="3611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Hope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Box 30"/>
          <p:cNvSpPr/>
          <p:nvPr/>
        </p:nvSpPr>
        <p:spPr>
          <a:xfrm>
            <a:off x="10287000" y="4087440"/>
            <a:ext cx="356580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Faith rests in Christ at death and beyond.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Picture 1" descr="visual_1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TextBox 2"/>
          <p:cNvSpPr/>
          <p:nvPr/>
        </p:nvSpPr>
        <p:spPr>
          <a:xfrm>
            <a:off x="731520" y="502920"/>
            <a:ext cx="109724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32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Literary and Musical Observations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Rectangle 3"/>
          <p:cNvSpPr/>
          <p:nvPr/>
        </p:nvSpPr>
        <p:spPr>
          <a:xfrm>
            <a:off x="868680" y="1280160"/>
            <a:ext cx="5943240" cy="493740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3" name="TextBox 4"/>
          <p:cNvSpPr/>
          <p:nvPr/>
        </p:nvSpPr>
        <p:spPr>
          <a:xfrm>
            <a:off x="1188720" y="1600200"/>
            <a:ext cx="5303160" cy="420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55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The text is direct address to Christ, which makes it naturally prayerful.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55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Its images move from Calvary to pilgrimage to final passage.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55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The meter 6.6.4.6.6.6.4 gives the hymn a compact devotional shape.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55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OLIVET is singable and restrained, supporting the words without distracting from them.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55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A moderate tempo helps the congregation sing it as prayer rather than performance.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TextBox 5"/>
          <p:cNvSpPr/>
          <p:nvPr/>
        </p:nvSpPr>
        <p:spPr>
          <a:xfrm>
            <a:off x="7772400" y="2743200"/>
            <a:ext cx="521172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algn="ctr" defTabSz="457200">
              <a:lnSpc>
                <a:spcPct val="100000"/>
              </a:lnSpc>
            </a:pPr>
            <a:r>
              <a:rPr b="1" lang="en-US" sz="24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Choir director note: Shape phrases gently, keep diction clear, and let the tune’s simplicity serve the prayer.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Box 6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Box 7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13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Picture 1" descr="visual_3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Rectangle 2"/>
          <p:cNvSpPr/>
          <p:nvPr/>
        </p:nvSpPr>
        <p:spPr>
          <a:xfrm>
            <a:off x="0" y="0"/>
            <a:ext cx="14630040" cy="639720"/>
          </a:xfrm>
          <a:prstGeom prst="rect">
            <a:avLst/>
          </a:prstGeom>
          <a:solidFill>
            <a:srgbClr val="2a1b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9" name="TextBox 3"/>
          <p:cNvSpPr/>
          <p:nvPr/>
        </p:nvSpPr>
        <p:spPr>
          <a:xfrm>
            <a:off x="685800" y="164520"/>
            <a:ext cx="132584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26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Pastoral and Worship Use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Box 4"/>
          <p:cNvSpPr/>
          <p:nvPr/>
        </p:nvSpPr>
        <p:spPr>
          <a:xfrm>
            <a:off x="777240" y="868680"/>
            <a:ext cx="5211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Where this hymn can serve the church well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Box 5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Box 6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14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Rectangle 7"/>
          <p:cNvSpPr/>
          <p:nvPr/>
        </p:nvSpPr>
        <p:spPr>
          <a:xfrm>
            <a:off x="914400" y="1188720"/>
            <a:ext cx="5943240" cy="105120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4" name="Rectangle 8"/>
          <p:cNvSpPr/>
          <p:nvPr/>
        </p:nvSpPr>
        <p:spPr>
          <a:xfrm>
            <a:off x="914400" y="1188720"/>
            <a:ext cx="72720" cy="105120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5" name="TextBox 9"/>
          <p:cNvSpPr/>
          <p:nvPr/>
        </p:nvSpPr>
        <p:spPr>
          <a:xfrm>
            <a:off x="1143000" y="1353240"/>
            <a:ext cx="5531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Confession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Box 10"/>
          <p:cNvSpPr/>
          <p:nvPr/>
        </p:nvSpPr>
        <p:spPr>
          <a:xfrm>
            <a:off x="1143000" y="1755720"/>
            <a:ext cx="5486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As a sung prayer for forgiveness and renewed trust.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Rectangle 11"/>
          <p:cNvSpPr/>
          <p:nvPr/>
        </p:nvSpPr>
        <p:spPr>
          <a:xfrm>
            <a:off x="7498080" y="1188720"/>
            <a:ext cx="5943240" cy="105120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8" name="Rectangle 12"/>
          <p:cNvSpPr/>
          <p:nvPr/>
        </p:nvSpPr>
        <p:spPr>
          <a:xfrm>
            <a:off x="7498080" y="1188720"/>
            <a:ext cx="72720" cy="105120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9" name="TextBox 13"/>
          <p:cNvSpPr/>
          <p:nvPr/>
        </p:nvSpPr>
        <p:spPr>
          <a:xfrm>
            <a:off x="7726680" y="1353240"/>
            <a:ext cx="5531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Communion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Box 14"/>
          <p:cNvSpPr/>
          <p:nvPr/>
        </p:nvSpPr>
        <p:spPr>
          <a:xfrm>
            <a:off x="7726680" y="1755720"/>
            <a:ext cx="5486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As preparation to receive Christ’s grace with humble faith.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Rectangle 15"/>
          <p:cNvSpPr/>
          <p:nvPr/>
        </p:nvSpPr>
        <p:spPr>
          <a:xfrm>
            <a:off x="914400" y="2788920"/>
            <a:ext cx="5943240" cy="105120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2" name="Rectangle 16"/>
          <p:cNvSpPr/>
          <p:nvPr/>
        </p:nvSpPr>
        <p:spPr>
          <a:xfrm>
            <a:off x="914400" y="2788920"/>
            <a:ext cx="72720" cy="105120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3" name="TextBox 17"/>
          <p:cNvSpPr/>
          <p:nvPr/>
        </p:nvSpPr>
        <p:spPr>
          <a:xfrm>
            <a:off x="1143000" y="2953440"/>
            <a:ext cx="5531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Lent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Box 18"/>
          <p:cNvSpPr/>
          <p:nvPr/>
        </p:nvSpPr>
        <p:spPr>
          <a:xfrm>
            <a:off x="1143000" y="3355920"/>
            <a:ext cx="5486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As reflection on the Lamb of Calvary and the cost of grace.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Rectangle 19"/>
          <p:cNvSpPr/>
          <p:nvPr/>
        </p:nvSpPr>
        <p:spPr>
          <a:xfrm>
            <a:off x="7498080" y="2788920"/>
            <a:ext cx="5943240" cy="105120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6" name="Rectangle 20"/>
          <p:cNvSpPr/>
          <p:nvPr/>
        </p:nvSpPr>
        <p:spPr>
          <a:xfrm>
            <a:off x="7498080" y="2788920"/>
            <a:ext cx="72720" cy="105120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7" name="TextBox 21"/>
          <p:cNvSpPr/>
          <p:nvPr/>
        </p:nvSpPr>
        <p:spPr>
          <a:xfrm>
            <a:off x="7726680" y="2953440"/>
            <a:ext cx="5531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Renewal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Box 22"/>
          <p:cNvSpPr/>
          <p:nvPr/>
        </p:nvSpPr>
        <p:spPr>
          <a:xfrm>
            <a:off x="7726680" y="3355920"/>
            <a:ext cx="5486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As a response to preaching on surrender, guidance, or perseverance.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Rectangle 23"/>
          <p:cNvSpPr/>
          <p:nvPr/>
        </p:nvSpPr>
        <p:spPr>
          <a:xfrm>
            <a:off x="914400" y="4389120"/>
            <a:ext cx="5943240" cy="105120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0" name="Rectangle 24"/>
          <p:cNvSpPr/>
          <p:nvPr/>
        </p:nvSpPr>
        <p:spPr>
          <a:xfrm>
            <a:off x="914400" y="4389120"/>
            <a:ext cx="72720" cy="105120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1" name="TextBox 25"/>
          <p:cNvSpPr/>
          <p:nvPr/>
        </p:nvSpPr>
        <p:spPr>
          <a:xfrm>
            <a:off x="1143000" y="4553640"/>
            <a:ext cx="5531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Pastoral Care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Box 26"/>
          <p:cNvSpPr/>
          <p:nvPr/>
        </p:nvSpPr>
        <p:spPr>
          <a:xfrm>
            <a:off x="1143000" y="4956120"/>
            <a:ext cx="5486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As prayer for those facing uncertainty, grief, weakness, or fear of death.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Rectangle 27"/>
          <p:cNvSpPr/>
          <p:nvPr/>
        </p:nvSpPr>
        <p:spPr>
          <a:xfrm>
            <a:off x="7498080" y="4389120"/>
            <a:ext cx="5943240" cy="105120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4" name="Rectangle 28"/>
          <p:cNvSpPr/>
          <p:nvPr/>
        </p:nvSpPr>
        <p:spPr>
          <a:xfrm>
            <a:off x="7498080" y="4389120"/>
            <a:ext cx="72720" cy="105120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5" name="TextBox 29"/>
          <p:cNvSpPr/>
          <p:nvPr/>
        </p:nvSpPr>
        <p:spPr>
          <a:xfrm>
            <a:off x="7726680" y="4553640"/>
            <a:ext cx="5531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Small Groups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Box 30"/>
          <p:cNvSpPr/>
          <p:nvPr/>
        </p:nvSpPr>
        <p:spPr>
          <a:xfrm>
            <a:off x="7726680" y="4956120"/>
            <a:ext cx="5486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As a devotional frame for prayer and testimony.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Picture 1" descr="visual_1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8" name="Rectangle 2"/>
          <p:cNvSpPr/>
          <p:nvPr/>
        </p:nvSpPr>
        <p:spPr>
          <a:xfrm>
            <a:off x="0" y="0"/>
            <a:ext cx="14630040" cy="639720"/>
          </a:xfrm>
          <a:prstGeom prst="rect">
            <a:avLst/>
          </a:prstGeom>
          <a:solidFill>
            <a:srgbClr val="2a1b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9" name="TextBox 3"/>
          <p:cNvSpPr/>
          <p:nvPr/>
        </p:nvSpPr>
        <p:spPr>
          <a:xfrm>
            <a:off x="685800" y="164520"/>
            <a:ext cx="132584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26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Teaching Questions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Box 4"/>
          <p:cNvSpPr/>
          <p:nvPr/>
        </p:nvSpPr>
        <p:spPr>
          <a:xfrm>
            <a:off x="777240" y="868680"/>
            <a:ext cx="5211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For class discussion and personal reflection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Box 5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TextBox 6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15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Box 7"/>
          <p:cNvSpPr/>
          <p:nvPr/>
        </p:nvSpPr>
        <p:spPr>
          <a:xfrm>
            <a:off x="1097280" y="1234440"/>
            <a:ext cx="12344040" cy="48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21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What does it mean for faith to “look” to Christ?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21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Why is Christ addressed as the Lamb of Calvary?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21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How does forgiveness lead to consecration rather than passivity?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21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Where does the hymn name sorrow, darkness, or weakness honestly?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21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How can the church teach faith as daily dependence, not only first belief?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21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Why is it important that the final stanza faces death in prayer?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1" descr="visual_5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5" name="TextBox 2"/>
          <p:cNvSpPr/>
          <p:nvPr/>
        </p:nvSpPr>
        <p:spPr>
          <a:xfrm>
            <a:off x="777240" y="502920"/>
            <a:ext cx="8229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5000" lnSpcReduction="19999"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Practice This Week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Rectangle 3"/>
          <p:cNvSpPr/>
          <p:nvPr/>
        </p:nvSpPr>
        <p:spPr>
          <a:xfrm>
            <a:off x="868680" y="1234440"/>
            <a:ext cx="5943240" cy="9597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7" name="Rectangle 4"/>
          <p:cNvSpPr/>
          <p:nvPr/>
        </p:nvSpPr>
        <p:spPr>
          <a:xfrm>
            <a:off x="868680" y="1234440"/>
            <a:ext cx="72720" cy="9597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8" name="TextBox 5"/>
          <p:cNvSpPr/>
          <p:nvPr/>
        </p:nvSpPr>
        <p:spPr>
          <a:xfrm>
            <a:off x="1097280" y="1398960"/>
            <a:ext cx="5531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Pray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Box 6"/>
          <p:cNvSpPr/>
          <p:nvPr/>
        </p:nvSpPr>
        <p:spPr>
          <a:xfrm>
            <a:off x="1097280" y="1801440"/>
            <a:ext cx="548604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Begin each day with a short prayer of dependence on Christ.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Rectangle 7"/>
          <p:cNvSpPr/>
          <p:nvPr/>
        </p:nvSpPr>
        <p:spPr>
          <a:xfrm>
            <a:off x="7360920" y="1234440"/>
            <a:ext cx="5943240" cy="9597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1" name="Rectangle 8"/>
          <p:cNvSpPr/>
          <p:nvPr/>
        </p:nvSpPr>
        <p:spPr>
          <a:xfrm>
            <a:off x="7360920" y="1234440"/>
            <a:ext cx="72720" cy="9597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2" name="TextBox 9"/>
          <p:cNvSpPr/>
          <p:nvPr/>
        </p:nvSpPr>
        <p:spPr>
          <a:xfrm>
            <a:off x="7589520" y="1398960"/>
            <a:ext cx="5531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Confess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TextBox 10"/>
          <p:cNvSpPr/>
          <p:nvPr/>
        </p:nvSpPr>
        <p:spPr>
          <a:xfrm>
            <a:off x="7589520" y="1801440"/>
            <a:ext cx="548604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Name guilt honestly before God and receive mercy through Christ.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Rectangle 11"/>
          <p:cNvSpPr/>
          <p:nvPr/>
        </p:nvSpPr>
        <p:spPr>
          <a:xfrm>
            <a:off x="868680" y="2743200"/>
            <a:ext cx="5943240" cy="9597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5" name="Rectangle 12"/>
          <p:cNvSpPr/>
          <p:nvPr/>
        </p:nvSpPr>
        <p:spPr>
          <a:xfrm>
            <a:off x="868680" y="2743200"/>
            <a:ext cx="72720" cy="9597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6" name="TextBox 13"/>
          <p:cNvSpPr/>
          <p:nvPr/>
        </p:nvSpPr>
        <p:spPr>
          <a:xfrm>
            <a:off x="1097280" y="2907720"/>
            <a:ext cx="5531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Follow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Box 14"/>
          <p:cNvSpPr/>
          <p:nvPr/>
        </p:nvSpPr>
        <p:spPr>
          <a:xfrm>
            <a:off x="1097280" y="3310200"/>
            <a:ext cx="548604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Ask where Christ is guiding you through a present darkness.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Rectangle 15"/>
          <p:cNvSpPr/>
          <p:nvPr/>
        </p:nvSpPr>
        <p:spPr>
          <a:xfrm>
            <a:off x="7360920" y="2743200"/>
            <a:ext cx="5943240" cy="9597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9" name="Rectangle 16"/>
          <p:cNvSpPr/>
          <p:nvPr/>
        </p:nvSpPr>
        <p:spPr>
          <a:xfrm>
            <a:off x="7360920" y="2743200"/>
            <a:ext cx="72720" cy="9597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0" name="TextBox 17"/>
          <p:cNvSpPr/>
          <p:nvPr/>
        </p:nvSpPr>
        <p:spPr>
          <a:xfrm>
            <a:off x="7589520" y="2907720"/>
            <a:ext cx="5531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Encourage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Box 18"/>
          <p:cNvSpPr/>
          <p:nvPr/>
        </p:nvSpPr>
        <p:spPr>
          <a:xfrm>
            <a:off x="7589520" y="3310200"/>
            <a:ext cx="548604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Share a word of hope with someone whose faith feels faint.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Rectangle 19"/>
          <p:cNvSpPr/>
          <p:nvPr/>
        </p:nvSpPr>
        <p:spPr>
          <a:xfrm>
            <a:off x="868680" y="4251960"/>
            <a:ext cx="5943240" cy="95976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3" name="Rectangle 20"/>
          <p:cNvSpPr/>
          <p:nvPr/>
        </p:nvSpPr>
        <p:spPr>
          <a:xfrm>
            <a:off x="868680" y="4251960"/>
            <a:ext cx="72720" cy="959760"/>
          </a:xfrm>
          <a:prstGeom prst="rect">
            <a:avLst/>
          </a:prstGeom>
          <a:solidFill>
            <a:srgbClr val="dcaa5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4" name="TextBox 21"/>
          <p:cNvSpPr/>
          <p:nvPr/>
        </p:nvSpPr>
        <p:spPr>
          <a:xfrm>
            <a:off x="1097280" y="4416480"/>
            <a:ext cx="5531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defTabSz="457200">
              <a:lnSpc>
                <a:spcPct val="100000"/>
              </a:lnSpc>
            </a:pPr>
            <a:r>
              <a:rPr b="1" lang="en-US" sz="16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Hope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Box 22"/>
          <p:cNvSpPr/>
          <p:nvPr/>
        </p:nvSpPr>
        <p:spPr>
          <a:xfrm>
            <a:off x="1097280" y="4818960"/>
            <a:ext cx="548604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9999"/>
          </a:bodyPr>
          <a:p>
            <a:pPr defTabSz="457200">
              <a:lnSpc>
                <a:spcPct val="100000"/>
              </a:lnSpc>
            </a:pPr>
            <a:r>
              <a:rPr b="0" lang="en-US" sz="1250" strike="noStrike" u="none">
                <a:solidFill>
                  <a:srgbClr val="473222"/>
                </a:solidFill>
                <a:effectLst/>
                <a:uFillTx/>
                <a:latin typeface="Aptos"/>
              </a:rPr>
              <a:t>Reflect on the promise that Christ keeps his people to the end.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Box 23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Box 24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16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1" descr="visual_4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9" name="Rectangle 2"/>
          <p:cNvSpPr/>
          <p:nvPr/>
        </p:nvSpPr>
        <p:spPr>
          <a:xfrm>
            <a:off x="0" y="0"/>
            <a:ext cx="14630040" cy="639720"/>
          </a:xfrm>
          <a:prstGeom prst="rect">
            <a:avLst/>
          </a:prstGeom>
          <a:solidFill>
            <a:srgbClr val="2a1b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0" name="TextBox 3"/>
          <p:cNvSpPr/>
          <p:nvPr/>
        </p:nvSpPr>
        <p:spPr>
          <a:xfrm>
            <a:off x="685800" y="164520"/>
            <a:ext cx="1325844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26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Suggested Lesson Flow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Box 4"/>
          <p:cNvSpPr/>
          <p:nvPr/>
        </p:nvSpPr>
        <p:spPr>
          <a:xfrm>
            <a:off x="777240" y="868680"/>
            <a:ext cx="5211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140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Two teaching plans for different settings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Box 5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Box 6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17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Rectangle 7"/>
          <p:cNvSpPr/>
          <p:nvPr/>
        </p:nvSpPr>
        <p:spPr>
          <a:xfrm>
            <a:off x="914400" y="1325880"/>
            <a:ext cx="6126120" cy="489168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5" name="TextBox 8"/>
          <p:cNvSpPr/>
          <p:nvPr/>
        </p:nvSpPr>
        <p:spPr>
          <a:xfrm>
            <a:off x="1188720" y="1600200"/>
            <a:ext cx="5303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7500" lnSpcReduction="19999"/>
          </a:bodyPr>
          <a:p>
            <a:pPr defTabSz="457200">
              <a:lnSpc>
                <a:spcPct val="100000"/>
              </a:lnSpc>
            </a:pPr>
            <a:r>
              <a:rPr b="1" lang="en-US" sz="19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30-Minute Plan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Box 9"/>
          <p:cNvSpPr/>
          <p:nvPr/>
        </p:nvSpPr>
        <p:spPr>
          <a:xfrm>
            <a:off x="1234440" y="2057400"/>
            <a:ext cx="5211720" cy="347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42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5 min - Opening prayer and hymn identity</a:t>
            </a:r>
            <a:endParaRPr b="0" lang="en-US" sz="14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42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8 min - Scripture: Hebrews 12:1-2 and John 1:29</a:t>
            </a:r>
            <a:endParaRPr b="0" lang="en-US" sz="14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42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10 min - Four-part hymn movement</a:t>
            </a:r>
            <a:endParaRPr b="0" lang="en-US" sz="14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42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5 min - Discussion question</a:t>
            </a:r>
            <a:endParaRPr b="0" lang="en-US" sz="14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42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2 min - Closing prayer</a:t>
            </a:r>
            <a:endParaRPr b="0" lang="en-US" sz="14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Rectangle 10"/>
          <p:cNvSpPr/>
          <p:nvPr/>
        </p:nvSpPr>
        <p:spPr>
          <a:xfrm>
            <a:off x="7589520" y="1325880"/>
            <a:ext cx="6126120" cy="489168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8" name="TextBox 11"/>
          <p:cNvSpPr/>
          <p:nvPr/>
        </p:nvSpPr>
        <p:spPr>
          <a:xfrm>
            <a:off x="7863840" y="1600200"/>
            <a:ext cx="5303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7500" lnSpcReduction="19999"/>
          </a:bodyPr>
          <a:p>
            <a:pPr defTabSz="457200">
              <a:lnSpc>
                <a:spcPct val="100000"/>
              </a:lnSpc>
            </a:pPr>
            <a:r>
              <a:rPr b="1" lang="en-US" sz="19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60-Minute Plan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TextBox 12"/>
          <p:cNvSpPr/>
          <p:nvPr/>
        </p:nvSpPr>
        <p:spPr>
          <a:xfrm>
            <a:off x="7909560" y="2057400"/>
            <a:ext cx="5211720" cy="347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42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8 min - Sing or read the hymn prayerfully</a:t>
            </a:r>
            <a:endParaRPr b="0" lang="en-US" sz="14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42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12 min - Historical and musical background</a:t>
            </a:r>
            <a:endParaRPr b="0" lang="en-US" sz="14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42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18 min - Stanza-by-stanza teaching</a:t>
            </a:r>
            <a:endParaRPr b="0" lang="en-US" sz="14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42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12 min - Scripture connections and themes</a:t>
            </a:r>
            <a:endParaRPr b="0" lang="en-US" sz="14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42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7 min - Pastoral application</a:t>
            </a:r>
            <a:endParaRPr b="0" lang="en-US" sz="14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10000"/>
              </a:lnSpc>
              <a:spcAft>
                <a:spcPts val="601"/>
              </a:spcAft>
            </a:pPr>
            <a:r>
              <a:rPr b="0" lang="en-US" sz="1420" strike="noStrike" u="none">
                <a:solidFill>
                  <a:srgbClr val="5b3821"/>
                </a:solidFill>
                <a:effectLst/>
                <a:uFillTx/>
                <a:latin typeface="Aptos"/>
              </a:rPr>
              <a:t>3 min - Prayer of consecration</a:t>
            </a:r>
            <a:endParaRPr b="0" lang="en-US" sz="142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Picture 1" descr="visual_3_dark.jpg"/>
          <p:cNvPicPr/>
          <p:nvPr/>
        </p:nvPicPr>
        <p:blipFill>
          <a:blip r:embed="rId1"/>
          <a:stretch/>
        </p:blipFill>
        <p:spPr>
          <a:xfrm>
            <a:off x="0" y="0"/>
            <a:ext cx="14630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1" name="TextBox 2"/>
          <p:cNvSpPr/>
          <p:nvPr/>
        </p:nvSpPr>
        <p:spPr>
          <a:xfrm>
            <a:off x="822960" y="54864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92500" lnSpcReduction="19999"/>
          </a:bodyPr>
          <a:p>
            <a:pPr defTabSz="457200">
              <a:lnSpc>
                <a:spcPct val="100000"/>
              </a:lnSpc>
            </a:pPr>
            <a:r>
              <a:rPr b="1" lang="en-US" sz="34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Closing Summary and Prayer</a:t>
            </a:r>
            <a:endParaRPr b="0" lang="en-US" sz="3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Box 3"/>
          <p:cNvSpPr/>
          <p:nvPr/>
        </p:nvSpPr>
        <p:spPr>
          <a:xfrm>
            <a:off x="1097280" y="1417320"/>
            <a:ext cx="124354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lnSpcReduction="9999"/>
          </a:bodyPr>
          <a:p>
            <a:pPr algn="ctr" defTabSz="457200">
              <a:lnSpc>
                <a:spcPct val="100000"/>
              </a:lnSpc>
            </a:pPr>
            <a:r>
              <a:rPr b="1" lang="en-US" sz="2400" strike="noStrike" u="none">
                <a:solidFill>
                  <a:srgbClr val="faf2e0"/>
                </a:solidFill>
                <a:effectLst/>
                <a:uFillTx/>
                <a:latin typeface="Aptos"/>
              </a:rPr>
              <a:t>Faith looks to Christ for mercy, grace, guidance, and final hope. The hymn teaches the church to pray with humility and confidence: the Savior who forgives also leads and keeps.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Rectangle 4"/>
          <p:cNvSpPr/>
          <p:nvPr/>
        </p:nvSpPr>
        <p:spPr>
          <a:xfrm>
            <a:off x="2286000" y="2971800"/>
            <a:ext cx="10058040" cy="2377080"/>
          </a:xfrm>
          <a:prstGeom prst="rect">
            <a:avLst/>
          </a:prstGeom>
          <a:solidFill>
            <a:srgbClr val="f8eed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4" name="TextBox 5"/>
          <p:cNvSpPr/>
          <p:nvPr/>
        </p:nvSpPr>
        <p:spPr>
          <a:xfrm>
            <a:off x="2743200" y="3429000"/>
            <a:ext cx="9143640" cy="14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457200">
              <a:lnSpc>
                <a:spcPct val="100000"/>
              </a:lnSpc>
            </a:pPr>
            <a:r>
              <a:rPr b="0" lang="en-US" sz="2100" strike="noStrike" u="none">
                <a:solidFill>
                  <a:srgbClr val="2a1b12"/>
                </a:solidFill>
                <a:effectLst/>
                <a:uFillTx/>
                <a:latin typeface="Aptos"/>
              </a:rPr>
              <a:t>Lord Jesus Christ, Lamb of Calvary, turn our eyes toward you. Strengthen fainting hearts, guide us through darkness, and keep us faithful until our journey is complete. Amen.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Box 6"/>
          <p:cNvSpPr/>
          <p:nvPr/>
        </p:nvSpPr>
        <p:spPr>
          <a:xfrm>
            <a:off x="1828800" y="7132320"/>
            <a:ext cx="10972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ct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fdab8"/>
                </a:solidFill>
                <a:effectLst/>
                <a:uFillTx/>
                <a:latin typeface="Aptos"/>
              </a:rPr>
              <a:t>© HymnInfo.com. Free for personal, church, classroom, and small-group teaching use. Please do not sell, repost, or redistribute as downloadable files without permission.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Box 7"/>
          <p:cNvSpPr/>
          <p:nvPr/>
        </p:nvSpPr>
        <p:spPr>
          <a:xfrm>
            <a:off x="502920" y="7845480"/>
            <a:ext cx="8046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Prepared for teaching and small group use - hymninfo.com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TextBox 8"/>
          <p:cNvSpPr/>
          <p:nvPr/>
        </p:nvSpPr>
        <p:spPr>
          <a:xfrm>
            <a:off x="13898880" y="784548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algn="r" defTabSz="457200">
              <a:lnSpc>
                <a:spcPct val="100000"/>
              </a:lnSpc>
            </a:pPr>
            <a:r>
              <a:rPr b="0" lang="en-US" sz="850" strike="noStrike" u="none">
                <a:solidFill>
                  <a:srgbClr val="e6dbc9"/>
                </a:solidFill>
                <a:effectLst/>
                <a:uFillTx/>
                <a:latin typeface="Aptos"/>
              </a:rPr>
              <a:t>18</a:t>
            </a:r>
            <a:endParaRPr b="0" lang="en-US" sz="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LibreOffice/25.2.3.2$Linux_X86_64 LibreOffice_project/520$Build-2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>HymnInfo.com</dc:creator>
  <dc:description>generated using python-pptx</dc:description>
  <cp:keywords>hymn study Christian worship church teaching HymnInfo</cp:keywords>
  <dc:language>en-US</dc:language>
  <cp:lastModifiedBy>Steve Canny</cp:lastModifiedBy>
  <dcterms:modified xsi:type="dcterms:W3CDTF">2013-01-27T09:15:58Z</dcterms:modified>
  <cp:revision>1</cp:revision>
  <dc:subject>Hymn study resource</dc:subject>
  <dc:title>My Faith Looks Up to Thee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