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jp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mlwam_work/visual_5.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Shape 1"/>
          <p:cNvSpPr/>
          <p:nvPr/>
        </p:nvSpPr>
        <p:spPr>
          <a:xfrm>
            <a:off x="548640" y="3611880"/>
            <a:ext cx="6766560" cy="1737360"/>
          </a:xfrm>
          <a:prstGeom prst="rect">
            <a:avLst/>
          </a:prstGeom>
          <a:solidFill>
            <a:srgbClr val="000000">
              <a:alpha val="78000"/>
            </a:srgbClr>
          </a:solidFill>
          <a:ln w="15240">
            <a:solidFill>
              <a:srgbClr val="D9A441">
                <a:alpha val="95000"/>
              </a:srgbClr>
            </a:solidFill>
            <a:prstDash val="solid"/>
          </a:ln>
        </p:spPr>
      </p:sp>
      <p:sp>
        <p:nvSpPr>
          <p:cNvPr id="5" name="Text 2"/>
          <p:cNvSpPr/>
          <p:nvPr/>
        </p:nvSpPr>
        <p:spPr>
          <a:xfrm>
            <a:off x="868680" y="3886200"/>
            <a:ext cx="6217920" cy="566928"/>
          </a:xfrm>
          <a:prstGeom prst="rect">
            <a:avLst/>
          </a:prstGeom>
          <a:noFill/>
          <a:ln/>
        </p:spPr>
        <p:txBody>
          <a:bodyPr wrap="square" lIns="254" tIns="254" rIns="254" bIns="254" rtlCol="0" anchor="ctr">
            <a:normAutofit/>
          </a:bodyPr>
          <a:lstStyle/>
          <a:p>
            <a:pPr indent="0" marL="0">
              <a:buNone/>
            </a:pPr>
            <a:r>
              <a:rPr lang="en-US" sz="3400" b="1" dirty="0">
                <a:solidFill>
                  <a:srgbClr val="F7E6C7"/>
                </a:solidFill>
                <a:latin typeface="Aptos Display" pitchFamily="34" charset="0"/>
                <a:ea typeface="Aptos Display" pitchFamily="34" charset="-122"/>
                <a:cs typeface="Aptos Display" pitchFamily="34" charset="-120"/>
              </a:rPr>
              <a:t>My Lord, What a Morning</a:t>
            </a:r>
            <a:endParaRPr lang="en-US" sz="3400" dirty="0"/>
          </a:p>
        </p:txBody>
      </p:sp>
      <p:sp>
        <p:nvSpPr>
          <p:cNvPr id="6" name="Text 3"/>
          <p:cNvSpPr/>
          <p:nvPr/>
        </p:nvSpPr>
        <p:spPr>
          <a:xfrm>
            <a:off x="896112" y="4590288"/>
            <a:ext cx="6035040" cy="347472"/>
          </a:xfrm>
          <a:prstGeom prst="rect">
            <a:avLst/>
          </a:prstGeom>
          <a:noFill/>
          <a:ln/>
        </p:spPr>
        <p:txBody>
          <a:bodyPr wrap="square" lIns="254" tIns="254" rIns="254" bIns="254" rtlCol="0" anchor="ctr"/>
          <a:lstStyle/>
          <a:p>
            <a:pPr indent="0" marL="0">
              <a:buNone/>
            </a:pPr>
            <a:r>
              <a:rPr lang="en-US" sz="1450" i="1" dirty="0">
                <a:solidFill>
                  <a:srgbClr val="F3C466"/>
                </a:solidFill>
              </a:rPr>
              <a:t>A hymn study on resurrection hope, holy awe, and the final trumpet</a:t>
            </a:r>
            <a:endParaRPr lang="en-US" sz="1450" dirty="0"/>
          </a:p>
        </p:txBody>
      </p:sp>
      <p:sp>
        <p:nvSpPr>
          <p:cNvPr id="7" name="Text 4"/>
          <p:cNvSpPr/>
          <p:nvPr/>
        </p:nvSpPr>
        <p:spPr>
          <a:xfrm>
            <a:off x="32004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E1F2A"/>
        </a:solidFill>
      </p:bgPr>
    </p:bg>
    <p:spTree>
      <p:nvGrpSpPr>
        <p:cNvPr id="1" name=""/>
        <p:cNvGrpSpPr/>
        <p:nvPr/>
      </p:nvGrpSpPr>
      <p:grpSpPr>
        <a:xfrm>
          <a:off x="0" y="0"/>
          <a:ext cx="0" cy="0"/>
          <a:chOff x="0" y="0"/>
          <a:chExt cx="0" cy="0"/>
        </a:xfrm>
      </p:grpSpPr>
      <p:pic>
        <p:nvPicPr>
          <p:cNvPr id="2" name="Image 0" descr="/mnt/data/mlwam_work/visual_4_side.jpg">    </p:cNvPr>
          <p:cNvPicPr>
            <a:picLocks noChangeAspect="1"/>
          </p:cNvPicPr>
          <p:nvPr/>
        </p:nvPicPr>
        <p:blipFill>
          <a:blip r:embed="rId1"/>
          <a:stretch>
            <a:fillRect/>
          </a:stretch>
        </p:blipFill>
        <p:spPr>
          <a:xfrm>
            <a:off x="0" y="0"/>
            <a:ext cx="5376672" cy="6858000"/>
          </a:xfrm>
          <a:prstGeom prst="rect">
            <a:avLst/>
          </a:prstGeom>
        </p:spPr>
      </p:pic>
      <p:sp>
        <p:nvSpPr>
          <p:cNvPr id="3" name="Shape 0"/>
          <p:cNvSpPr/>
          <p:nvPr/>
        </p:nvSpPr>
        <p:spPr>
          <a:xfrm>
            <a:off x="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5422392" y="420624"/>
            <a:ext cx="61264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5623560" y="658368"/>
            <a:ext cx="58978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When the Heavens Are Shaken</a:t>
            </a:r>
            <a:endParaRPr lang="en-US" sz="2500" dirty="0"/>
          </a:p>
        </p:txBody>
      </p:sp>
      <p:sp>
        <p:nvSpPr>
          <p:cNvPr id="6" name="Text 3"/>
          <p:cNvSpPr/>
          <p:nvPr/>
        </p:nvSpPr>
        <p:spPr>
          <a:xfrm>
            <a:off x="5650992" y="1207008"/>
            <a:ext cx="58521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Cosmic imagery tells us the world will answer to God</a:t>
            </a:r>
            <a:endParaRPr lang="en-US" sz="1330" dirty="0"/>
          </a:p>
        </p:txBody>
      </p:sp>
      <p:sp>
        <p:nvSpPr>
          <p:cNvPr id="7" name="Text 4"/>
          <p:cNvSpPr/>
          <p:nvPr/>
        </p:nvSpPr>
        <p:spPr>
          <a:xfrm>
            <a:off x="5669280" y="1783080"/>
            <a:ext cx="57150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Scripture uses sky, stars, trumpet, and clouds to speak of God’s final intervention.</a:t>
            </a:r>
            <a:endParaRPr lang="en-US" sz="1530" dirty="0"/>
          </a:p>
          <a:p>
            <a:pPr marL="152400" indent="-152400">
              <a:buSzPct val="100000"/>
              <a:buChar char="•"/>
            </a:pPr>
            <a:r>
              <a:rPr lang="en-US" sz="1530" dirty="0">
                <a:solidFill>
                  <a:srgbClr val="FFF4DC"/>
                </a:solidFill>
              </a:rPr>
              <a:t>These images are not meant to feed speculation but to awaken holy awe.</a:t>
            </a:r>
            <a:endParaRPr lang="en-US" sz="1530" dirty="0"/>
          </a:p>
          <a:p>
            <a:pPr marL="152400" indent="-152400">
              <a:buSzPct val="100000"/>
              <a:buChar char="•"/>
            </a:pPr>
            <a:r>
              <a:rPr lang="en-US" sz="1530" dirty="0">
                <a:solidFill>
                  <a:srgbClr val="FFF4DC"/>
                </a:solidFill>
              </a:rPr>
              <a:t>The powers of the present age are temporary.</a:t>
            </a:r>
            <a:endParaRPr lang="en-US" sz="1530" dirty="0"/>
          </a:p>
          <a:p>
            <a:pPr marL="152400" indent="-152400">
              <a:buSzPct val="100000"/>
              <a:buChar char="•"/>
            </a:pPr>
            <a:r>
              <a:rPr lang="en-US" sz="1530" dirty="0">
                <a:solidFill>
                  <a:srgbClr val="FFF4DC"/>
                </a:solidFill>
              </a:rPr>
              <a:t>The Creator will renew what sin and death have wounded.</a:t>
            </a:r>
            <a:endParaRPr lang="en-US" sz="1530" dirty="0"/>
          </a:p>
        </p:txBody>
      </p:sp>
      <p:sp>
        <p:nvSpPr>
          <p:cNvPr id="8" name="Text 5"/>
          <p:cNvSpPr/>
          <p:nvPr/>
        </p:nvSpPr>
        <p:spPr>
          <a:xfrm>
            <a:off x="562356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1F2A"/>
        </a:solidFill>
      </p:bgPr>
    </p:bg>
    <p:spTree>
      <p:nvGrpSpPr>
        <p:cNvPr id="1" name=""/>
        <p:cNvGrpSpPr/>
        <p:nvPr/>
      </p:nvGrpSpPr>
      <p:grpSpPr>
        <a:xfrm>
          <a:off x="0" y="0"/>
          <a:ext cx="0" cy="0"/>
          <a:chOff x="0" y="0"/>
          <a:chExt cx="0" cy="0"/>
        </a:xfrm>
      </p:grpSpPr>
      <p:pic>
        <p:nvPicPr>
          <p:cNvPr id="2" name="Image 0" descr="/mnt/data/mlwam_work/visual_5_side.jpg">    </p:cNvPr>
          <p:cNvPicPr>
            <a:picLocks noChangeAspect="1"/>
          </p:cNvPicPr>
          <p:nvPr/>
        </p:nvPicPr>
        <p:blipFill>
          <a:blip r:embed="rId1"/>
          <a:stretch>
            <a:fillRect/>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457200" y="420624"/>
            <a:ext cx="58978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658368" y="658368"/>
            <a:ext cx="56692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Morning and Mourning</a:t>
            </a:r>
            <a:endParaRPr lang="en-US" sz="2500" dirty="0"/>
          </a:p>
        </p:txBody>
      </p:sp>
      <p:sp>
        <p:nvSpPr>
          <p:cNvPr id="6" name="Text 3"/>
          <p:cNvSpPr/>
          <p:nvPr/>
        </p:nvSpPr>
        <p:spPr>
          <a:xfrm>
            <a:off x="685800" y="1207008"/>
            <a:ext cx="56235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The song holds dawn and lament in one breath</a:t>
            </a:r>
            <a:endParaRPr lang="en-US" sz="1330" dirty="0"/>
          </a:p>
        </p:txBody>
      </p:sp>
      <p:sp>
        <p:nvSpPr>
          <p:cNvPr id="7" name="Text 4"/>
          <p:cNvSpPr/>
          <p:nvPr/>
        </p:nvSpPr>
        <p:spPr>
          <a:xfrm>
            <a:off x="704088" y="1783080"/>
            <a:ext cx="54864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“Morning” points toward resurrection dawn and the breaking of God’s kingdom.</a:t>
            </a:r>
            <a:endParaRPr lang="en-US" sz="1530" dirty="0"/>
          </a:p>
          <a:p>
            <a:pPr marL="152400" indent="-152400">
              <a:buSzPct val="100000"/>
              <a:buChar char="•"/>
            </a:pPr>
            <a:r>
              <a:rPr lang="en-US" sz="1530" dirty="0">
                <a:solidFill>
                  <a:srgbClr val="FFF4DC"/>
                </a:solidFill>
              </a:rPr>
              <a:t>“Mourning” names sorrow, judgment, grief, and the cost of waiting.</a:t>
            </a:r>
            <a:endParaRPr lang="en-US" sz="1530" dirty="0"/>
          </a:p>
          <a:p>
            <a:pPr marL="152400" indent="-152400">
              <a:buSzPct val="100000"/>
              <a:buChar char="•"/>
            </a:pPr>
            <a:r>
              <a:rPr lang="en-US" sz="1530" dirty="0">
                <a:solidFill>
                  <a:srgbClr val="FFF4DC"/>
                </a:solidFill>
              </a:rPr>
              <a:t>Together, the words guard the hymn from shallow cheerfulness or hopeless despair.</a:t>
            </a:r>
            <a:endParaRPr lang="en-US" sz="1530" dirty="0"/>
          </a:p>
          <a:p>
            <a:pPr marL="152400" indent="-152400">
              <a:buSzPct val="100000"/>
              <a:buChar char="•"/>
            </a:pPr>
            <a:r>
              <a:rPr lang="en-US" sz="1530" dirty="0">
                <a:solidFill>
                  <a:srgbClr val="FFF4DC"/>
                </a:solidFill>
              </a:rPr>
              <a:t>Christian hope speaks truthfully about pain and boldly about God’s promise.</a:t>
            </a:r>
            <a:endParaRPr lang="en-US" sz="1530" dirty="0"/>
          </a:p>
        </p:txBody>
      </p:sp>
      <p:sp>
        <p:nvSpPr>
          <p:cNvPr id="8" name="Text 5"/>
          <p:cNvSpPr/>
          <p:nvPr/>
        </p:nvSpPr>
        <p:spPr>
          <a:xfrm>
            <a:off x="795528" y="5559552"/>
            <a:ext cx="5212080" cy="320040"/>
          </a:xfrm>
          <a:prstGeom prst="rect">
            <a:avLst/>
          </a:prstGeom>
          <a:noFill/>
          <a:ln/>
        </p:spPr>
        <p:txBody>
          <a:bodyPr wrap="square" lIns="254" tIns="254" rIns="254" bIns="254" rtlCol="0" anchor="ctr"/>
          <a:lstStyle/>
          <a:p>
            <a:pPr algn="ctr" indent="0" marL="0">
              <a:buNone/>
            </a:pPr>
            <a:r>
              <a:rPr lang="en-US" sz="1250" i="1" dirty="0">
                <a:solidFill>
                  <a:srgbClr val="D9A441"/>
                </a:solidFill>
              </a:rPr>
              <a:t>The coming dawn does not erase tears by ignoring them; God answers them.</a:t>
            </a:r>
            <a:endParaRPr lang="en-US" sz="1250" dirty="0"/>
          </a:p>
        </p:txBody>
      </p:sp>
      <p:sp>
        <p:nvSpPr>
          <p:cNvPr id="9" name="Text 6"/>
          <p:cNvSpPr/>
          <p:nvPr/>
        </p:nvSpPr>
        <p:spPr>
          <a:xfrm>
            <a:off x="658368"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E1F2A"/>
        </a:solidFill>
      </p:bgPr>
    </p:bg>
    <p:spTree>
      <p:nvGrpSpPr>
        <p:cNvPr id="1" name=""/>
        <p:cNvGrpSpPr/>
        <p:nvPr/>
      </p:nvGrpSpPr>
      <p:grpSpPr>
        <a:xfrm>
          <a:off x="0" y="0"/>
          <a:ext cx="0" cy="0"/>
          <a:chOff x="0" y="0"/>
          <a:chExt cx="0" cy="0"/>
        </a:xfrm>
      </p:grpSpPr>
      <p:pic>
        <p:nvPicPr>
          <p:cNvPr id="2" name="Image 0" descr="/mnt/data/mlwam_work/visual_4_side.jpg">    </p:cNvPr>
          <p:cNvPicPr>
            <a:picLocks noChangeAspect="1"/>
          </p:cNvPicPr>
          <p:nvPr/>
        </p:nvPicPr>
        <p:blipFill>
          <a:blip r:embed="rId1"/>
          <a:stretch>
            <a:fillRect/>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8000"/>
            </a:srgbClr>
          </a:solidFill>
          <a:ln w="12700">
            <a:solidFill>
              <a:srgbClr val="000000">
                <a:alpha val="0"/>
              </a:srgbClr>
            </a:solidFill>
            <a:prstDash val="solid"/>
          </a:ln>
        </p:spPr>
      </p:sp>
      <p:sp>
        <p:nvSpPr>
          <p:cNvPr id="4" name="Text 1"/>
          <p:cNvSpPr/>
          <p:nvPr/>
        </p:nvSpPr>
        <p:spPr>
          <a:xfrm>
            <a:off x="658368" y="502920"/>
            <a:ext cx="5760720" cy="502920"/>
          </a:xfrm>
          <a:prstGeom prst="rect">
            <a:avLst/>
          </a:prstGeom>
          <a:noFill/>
          <a:ln/>
        </p:spPr>
        <p:txBody>
          <a:bodyPr wrap="square" lIns="254" tIns="254" rIns="254" bIns="254" rtlCol="0" anchor="ctr"/>
          <a:lstStyle/>
          <a:p>
            <a:pPr indent="0" marL="0">
              <a:buNone/>
            </a:pPr>
            <a:r>
              <a:rPr lang="en-US" sz="2600" b="1" dirty="0">
                <a:solidFill>
                  <a:srgbClr val="F7E6C7"/>
                </a:solidFill>
                <a:latin typeface="Aptos Display" pitchFamily="34" charset="0"/>
                <a:ea typeface="Aptos Display" pitchFamily="34" charset="-122"/>
                <a:cs typeface="Aptos Display" pitchFamily="34" charset="-120"/>
              </a:rPr>
              <a:t>Theological Themes</a:t>
            </a:r>
            <a:endParaRPr lang="en-US" sz="2600" dirty="0"/>
          </a:p>
        </p:txBody>
      </p:sp>
      <p:sp>
        <p:nvSpPr>
          <p:cNvPr id="5" name="Text 2"/>
          <p:cNvSpPr/>
          <p:nvPr/>
        </p:nvSpPr>
        <p:spPr>
          <a:xfrm>
            <a:off x="685800" y="1051560"/>
            <a:ext cx="5577840" cy="292608"/>
          </a:xfrm>
          <a:prstGeom prst="rect">
            <a:avLst/>
          </a:prstGeom>
          <a:noFill/>
          <a:ln/>
        </p:spPr>
        <p:txBody>
          <a:bodyPr wrap="square" lIns="254" tIns="254" rIns="254" bIns="254" rtlCol="0" anchor="ctr"/>
          <a:lstStyle/>
          <a:p>
            <a:pPr indent="0" marL="0">
              <a:buNone/>
            </a:pPr>
            <a:r>
              <a:rPr lang="en-US" sz="1350" i="1" dirty="0">
                <a:solidFill>
                  <a:srgbClr val="F3C466"/>
                </a:solidFill>
              </a:rPr>
              <a:t>Six truths to teach with care.</a:t>
            </a:r>
            <a:endParaRPr lang="en-US" sz="1350" dirty="0"/>
          </a:p>
        </p:txBody>
      </p:sp>
      <p:sp>
        <p:nvSpPr>
          <p:cNvPr id="6" name="Shape 3"/>
          <p:cNvSpPr/>
          <p:nvPr/>
        </p:nvSpPr>
        <p:spPr>
          <a:xfrm>
            <a:off x="685800" y="1600200"/>
            <a:ext cx="2606040" cy="1261872"/>
          </a:xfrm>
          <a:prstGeom prst="roundRect">
            <a:avLst>
              <a:gd name="adj" fmla="val 5797"/>
            </a:avLst>
          </a:prstGeom>
          <a:solidFill>
            <a:srgbClr val="F7E6C7">
              <a:alpha val="98000"/>
            </a:srgbClr>
          </a:solidFill>
          <a:ln w="10160">
            <a:solidFill>
              <a:srgbClr val="D9A441">
                <a:alpha val="82000"/>
              </a:srgbClr>
            </a:solidFill>
            <a:prstDash val="solid"/>
          </a:ln>
        </p:spPr>
      </p:sp>
      <p:sp>
        <p:nvSpPr>
          <p:cNvPr id="7" name="Text 4"/>
          <p:cNvSpPr/>
          <p:nvPr/>
        </p:nvSpPr>
        <p:spPr>
          <a:xfrm>
            <a:off x="795528" y="1709928"/>
            <a:ext cx="502920" cy="347472"/>
          </a:xfrm>
          <a:prstGeom prst="rect">
            <a:avLst/>
          </a:prstGeom>
          <a:noFill/>
          <a:ln/>
        </p:spPr>
        <p:txBody>
          <a:bodyPr wrap="square" lIns="0" tIns="0" rIns="0" bIns="0" rtlCol="0" anchor="ctr"/>
          <a:lstStyle/>
          <a:p>
            <a:pPr algn="ctr" indent="0" marL="0">
              <a:buNone/>
            </a:pPr>
            <a:r>
              <a:rPr lang="en-US" sz="1900" dirty="0">
                <a:solidFill>
                  <a:srgbClr val="D9A441"/>
                </a:solidFill>
              </a:rPr>
              <a:t>✦</a:t>
            </a:r>
            <a:endParaRPr lang="en-US" sz="1900" dirty="0"/>
          </a:p>
        </p:txBody>
      </p:sp>
      <p:sp>
        <p:nvSpPr>
          <p:cNvPr id="8" name="Text 5"/>
          <p:cNvSpPr/>
          <p:nvPr/>
        </p:nvSpPr>
        <p:spPr>
          <a:xfrm>
            <a:off x="1399032" y="1719072"/>
            <a:ext cx="1737360" cy="256032"/>
          </a:xfrm>
          <a:prstGeom prst="rect">
            <a:avLst/>
          </a:prstGeom>
          <a:noFill/>
          <a:ln/>
        </p:spPr>
        <p:txBody>
          <a:bodyPr wrap="square" lIns="254" tIns="254" rIns="254" bIns="254" rtlCol="0" anchor="ctr">
            <a:normAutofit/>
          </a:bodyPr>
          <a:lstStyle/>
          <a:p>
            <a:pPr indent="0" marL="0">
              <a:buNone/>
            </a:pPr>
            <a:r>
              <a:rPr lang="en-US" sz="1250" b="1" dirty="0">
                <a:solidFill>
                  <a:srgbClr val="132D3D"/>
                </a:solidFill>
              </a:rPr>
              <a:t>Christ’s appearing</a:t>
            </a:r>
            <a:endParaRPr lang="en-US" sz="1250" dirty="0"/>
          </a:p>
        </p:txBody>
      </p:sp>
      <p:sp>
        <p:nvSpPr>
          <p:cNvPr id="9" name="Text 6"/>
          <p:cNvSpPr/>
          <p:nvPr/>
        </p:nvSpPr>
        <p:spPr>
          <a:xfrm>
            <a:off x="914400" y="2130552"/>
            <a:ext cx="2148840" cy="603504"/>
          </a:xfrm>
          <a:prstGeom prst="rect">
            <a:avLst/>
          </a:prstGeom>
          <a:noFill/>
          <a:ln/>
        </p:spPr>
        <p:txBody>
          <a:bodyPr wrap="square" lIns="254" tIns="254" rIns="254" bIns="254" rtlCol="0" anchor="ctr">
            <a:normAutofit/>
          </a:bodyPr>
          <a:lstStyle/>
          <a:p>
            <a:pPr indent="0" marL="0">
              <a:buNone/>
            </a:pPr>
            <a:r>
              <a:rPr lang="en-US" sz="1020" dirty="0">
                <a:solidFill>
                  <a:srgbClr val="2E2E2E"/>
                </a:solidFill>
              </a:rPr>
              <a:t>The Lord himself will come.</a:t>
            </a:r>
            <a:endParaRPr lang="en-US" sz="1020" dirty="0"/>
          </a:p>
        </p:txBody>
      </p:sp>
      <p:sp>
        <p:nvSpPr>
          <p:cNvPr id="10" name="Shape 7"/>
          <p:cNvSpPr/>
          <p:nvPr/>
        </p:nvSpPr>
        <p:spPr>
          <a:xfrm>
            <a:off x="3520440" y="1600200"/>
            <a:ext cx="2606040" cy="1261872"/>
          </a:xfrm>
          <a:prstGeom prst="roundRect">
            <a:avLst>
              <a:gd name="adj" fmla="val 5797"/>
            </a:avLst>
          </a:prstGeom>
          <a:solidFill>
            <a:srgbClr val="F7E6C7">
              <a:alpha val="98000"/>
            </a:srgbClr>
          </a:solidFill>
          <a:ln w="10160">
            <a:solidFill>
              <a:srgbClr val="D9A441">
                <a:alpha val="82000"/>
              </a:srgbClr>
            </a:solidFill>
            <a:prstDash val="solid"/>
          </a:ln>
        </p:spPr>
      </p:sp>
      <p:sp>
        <p:nvSpPr>
          <p:cNvPr id="11" name="Text 8"/>
          <p:cNvSpPr/>
          <p:nvPr/>
        </p:nvSpPr>
        <p:spPr>
          <a:xfrm>
            <a:off x="3630168" y="1709928"/>
            <a:ext cx="502920" cy="347472"/>
          </a:xfrm>
          <a:prstGeom prst="rect">
            <a:avLst/>
          </a:prstGeom>
          <a:noFill/>
          <a:ln/>
        </p:spPr>
        <p:txBody>
          <a:bodyPr wrap="square" lIns="0" tIns="0" rIns="0" bIns="0" rtlCol="0" anchor="ctr"/>
          <a:lstStyle/>
          <a:p>
            <a:pPr algn="ctr" indent="0" marL="0">
              <a:buNone/>
            </a:pPr>
            <a:r>
              <a:rPr lang="en-US" sz="1900" dirty="0">
                <a:solidFill>
                  <a:srgbClr val="D9A441"/>
                </a:solidFill>
              </a:rPr>
              <a:t>↥</a:t>
            </a:r>
            <a:endParaRPr lang="en-US" sz="1900" dirty="0"/>
          </a:p>
        </p:txBody>
      </p:sp>
      <p:sp>
        <p:nvSpPr>
          <p:cNvPr id="12" name="Text 9"/>
          <p:cNvSpPr/>
          <p:nvPr/>
        </p:nvSpPr>
        <p:spPr>
          <a:xfrm>
            <a:off x="4233672" y="1719072"/>
            <a:ext cx="1737360" cy="256032"/>
          </a:xfrm>
          <a:prstGeom prst="rect">
            <a:avLst/>
          </a:prstGeom>
          <a:noFill/>
          <a:ln/>
        </p:spPr>
        <p:txBody>
          <a:bodyPr wrap="square" lIns="254" tIns="254" rIns="254" bIns="254" rtlCol="0" anchor="ctr">
            <a:normAutofit/>
          </a:bodyPr>
          <a:lstStyle/>
          <a:p>
            <a:pPr indent="0" marL="0">
              <a:buNone/>
            </a:pPr>
            <a:r>
              <a:rPr lang="en-US" sz="1250" b="1" dirty="0">
                <a:solidFill>
                  <a:srgbClr val="132D3D"/>
                </a:solidFill>
              </a:rPr>
              <a:t>Resurrection</a:t>
            </a:r>
            <a:endParaRPr lang="en-US" sz="1250" dirty="0"/>
          </a:p>
        </p:txBody>
      </p:sp>
      <p:sp>
        <p:nvSpPr>
          <p:cNvPr id="13" name="Text 10"/>
          <p:cNvSpPr/>
          <p:nvPr/>
        </p:nvSpPr>
        <p:spPr>
          <a:xfrm>
            <a:off x="3749040" y="2130552"/>
            <a:ext cx="2148840" cy="603504"/>
          </a:xfrm>
          <a:prstGeom prst="rect">
            <a:avLst/>
          </a:prstGeom>
          <a:noFill/>
          <a:ln/>
        </p:spPr>
        <p:txBody>
          <a:bodyPr wrap="square" lIns="254" tIns="254" rIns="254" bIns="254" rtlCol="0" anchor="ctr">
            <a:normAutofit/>
          </a:bodyPr>
          <a:lstStyle/>
          <a:p>
            <a:pPr indent="0" marL="0">
              <a:buNone/>
            </a:pPr>
            <a:r>
              <a:rPr lang="en-US" sz="1020" dirty="0">
                <a:solidFill>
                  <a:srgbClr val="2E2E2E"/>
                </a:solidFill>
              </a:rPr>
              <a:t>The dead will be raised.</a:t>
            </a:r>
            <a:endParaRPr lang="en-US" sz="1020" dirty="0"/>
          </a:p>
        </p:txBody>
      </p:sp>
      <p:sp>
        <p:nvSpPr>
          <p:cNvPr id="14" name="Shape 11"/>
          <p:cNvSpPr/>
          <p:nvPr/>
        </p:nvSpPr>
        <p:spPr>
          <a:xfrm>
            <a:off x="685800" y="3154680"/>
            <a:ext cx="2606040" cy="1261872"/>
          </a:xfrm>
          <a:prstGeom prst="roundRect">
            <a:avLst>
              <a:gd name="adj" fmla="val 5797"/>
            </a:avLst>
          </a:prstGeom>
          <a:solidFill>
            <a:srgbClr val="F7E6C7">
              <a:alpha val="98000"/>
            </a:srgbClr>
          </a:solidFill>
          <a:ln w="10160">
            <a:solidFill>
              <a:srgbClr val="D9A441">
                <a:alpha val="82000"/>
              </a:srgbClr>
            </a:solidFill>
            <a:prstDash val="solid"/>
          </a:ln>
        </p:spPr>
      </p:sp>
      <p:sp>
        <p:nvSpPr>
          <p:cNvPr id="15" name="Text 12"/>
          <p:cNvSpPr/>
          <p:nvPr/>
        </p:nvSpPr>
        <p:spPr>
          <a:xfrm>
            <a:off x="795528" y="3264408"/>
            <a:ext cx="502920" cy="347472"/>
          </a:xfrm>
          <a:prstGeom prst="rect">
            <a:avLst/>
          </a:prstGeom>
          <a:noFill/>
          <a:ln/>
        </p:spPr>
        <p:txBody>
          <a:bodyPr wrap="square" lIns="0" tIns="0" rIns="0" bIns="0" rtlCol="0" anchor="ctr"/>
          <a:lstStyle/>
          <a:p>
            <a:pPr algn="ctr" indent="0" marL="0">
              <a:buNone/>
            </a:pPr>
            <a:r>
              <a:rPr lang="en-US" sz="1900" dirty="0">
                <a:solidFill>
                  <a:srgbClr val="D9A441"/>
                </a:solidFill>
              </a:rPr>
              <a:t>⚖</a:t>
            </a:r>
            <a:endParaRPr lang="en-US" sz="1900" dirty="0"/>
          </a:p>
        </p:txBody>
      </p:sp>
      <p:sp>
        <p:nvSpPr>
          <p:cNvPr id="16" name="Text 13"/>
          <p:cNvSpPr/>
          <p:nvPr/>
        </p:nvSpPr>
        <p:spPr>
          <a:xfrm>
            <a:off x="1399032" y="3273552"/>
            <a:ext cx="1737360" cy="256032"/>
          </a:xfrm>
          <a:prstGeom prst="rect">
            <a:avLst/>
          </a:prstGeom>
          <a:noFill/>
          <a:ln/>
        </p:spPr>
        <p:txBody>
          <a:bodyPr wrap="square" lIns="254" tIns="254" rIns="254" bIns="254" rtlCol="0" anchor="ctr">
            <a:normAutofit/>
          </a:bodyPr>
          <a:lstStyle/>
          <a:p>
            <a:pPr indent="0" marL="0">
              <a:buNone/>
            </a:pPr>
            <a:r>
              <a:rPr lang="en-US" sz="1250" b="1" dirty="0">
                <a:solidFill>
                  <a:srgbClr val="132D3D"/>
                </a:solidFill>
              </a:rPr>
              <a:t>Judgment</a:t>
            </a:r>
            <a:endParaRPr lang="en-US" sz="1250" dirty="0"/>
          </a:p>
        </p:txBody>
      </p:sp>
      <p:sp>
        <p:nvSpPr>
          <p:cNvPr id="17" name="Text 14"/>
          <p:cNvSpPr/>
          <p:nvPr/>
        </p:nvSpPr>
        <p:spPr>
          <a:xfrm>
            <a:off x="914400" y="3685032"/>
            <a:ext cx="2148840" cy="603504"/>
          </a:xfrm>
          <a:prstGeom prst="rect">
            <a:avLst/>
          </a:prstGeom>
          <a:noFill/>
          <a:ln/>
        </p:spPr>
        <p:txBody>
          <a:bodyPr wrap="square" lIns="254" tIns="254" rIns="254" bIns="254" rtlCol="0" anchor="ctr">
            <a:normAutofit/>
          </a:bodyPr>
          <a:lstStyle/>
          <a:p>
            <a:pPr indent="0" marL="0">
              <a:buNone/>
            </a:pPr>
            <a:r>
              <a:rPr lang="en-US" sz="1020" dirty="0">
                <a:solidFill>
                  <a:srgbClr val="2E2E2E"/>
                </a:solidFill>
              </a:rPr>
              <a:t>God will set all things right.</a:t>
            </a:r>
            <a:endParaRPr lang="en-US" sz="1020" dirty="0"/>
          </a:p>
        </p:txBody>
      </p:sp>
      <p:sp>
        <p:nvSpPr>
          <p:cNvPr id="18" name="Shape 15"/>
          <p:cNvSpPr/>
          <p:nvPr/>
        </p:nvSpPr>
        <p:spPr>
          <a:xfrm>
            <a:off x="3520440" y="3154680"/>
            <a:ext cx="2606040" cy="1261872"/>
          </a:xfrm>
          <a:prstGeom prst="roundRect">
            <a:avLst>
              <a:gd name="adj" fmla="val 5797"/>
            </a:avLst>
          </a:prstGeom>
          <a:solidFill>
            <a:srgbClr val="F7E6C7">
              <a:alpha val="98000"/>
            </a:srgbClr>
          </a:solidFill>
          <a:ln w="10160">
            <a:solidFill>
              <a:srgbClr val="D9A441">
                <a:alpha val="82000"/>
              </a:srgbClr>
            </a:solidFill>
            <a:prstDash val="solid"/>
          </a:ln>
        </p:spPr>
      </p:sp>
      <p:sp>
        <p:nvSpPr>
          <p:cNvPr id="19" name="Text 16"/>
          <p:cNvSpPr/>
          <p:nvPr/>
        </p:nvSpPr>
        <p:spPr>
          <a:xfrm>
            <a:off x="3630168" y="3264408"/>
            <a:ext cx="502920" cy="347472"/>
          </a:xfrm>
          <a:prstGeom prst="rect">
            <a:avLst/>
          </a:prstGeom>
          <a:noFill/>
          <a:ln/>
        </p:spPr>
        <p:txBody>
          <a:bodyPr wrap="square" lIns="0" tIns="0" rIns="0" bIns="0" rtlCol="0" anchor="ctr"/>
          <a:lstStyle/>
          <a:p>
            <a:pPr algn="ctr" indent="0" marL="0">
              <a:buNone/>
            </a:pPr>
            <a:r>
              <a:rPr lang="en-US" sz="1900" dirty="0">
                <a:solidFill>
                  <a:srgbClr val="D9A441"/>
                </a:solidFill>
              </a:rPr>
              <a:t>☾</a:t>
            </a:r>
            <a:endParaRPr lang="en-US" sz="1900" dirty="0"/>
          </a:p>
        </p:txBody>
      </p:sp>
      <p:sp>
        <p:nvSpPr>
          <p:cNvPr id="20" name="Text 17"/>
          <p:cNvSpPr/>
          <p:nvPr/>
        </p:nvSpPr>
        <p:spPr>
          <a:xfrm>
            <a:off x="4233672" y="3273552"/>
            <a:ext cx="1737360" cy="256032"/>
          </a:xfrm>
          <a:prstGeom prst="rect">
            <a:avLst/>
          </a:prstGeom>
          <a:noFill/>
          <a:ln/>
        </p:spPr>
        <p:txBody>
          <a:bodyPr wrap="square" lIns="254" tIns="254" rIns="254" bIns="254" rtlCol="0" anchor="ctr">
            <a:normAutofit/>
          </a:bodyPr>
          <a:lstStyle/>
          <a:p>
            <a:pPr indent="0" marL="0">
              <a:buNone/>
            </a:pPr>
            <a:r>
              <a:rPr lang="en-US" sz="1250" b="1" dirty="0">
                <a:solidFill>
                  <a:srgbClr val="132D3D"/>
                </a:solidFill>
              </a:rPr>
              <a:t>Hope under suffering</a:t>
            </a:r>
            <a:endParaRPr lang="en-US" sz="1250" dirty="0"/>
          </a:p>
        </p:txBody>
      </p:sp>
      <p:sp>
        <p:nvSpPr>
          <p:cNvPr id="21" name="Text 18"/>
          <p:cNvSpPr/>
          <p:nvPr/>
        </p:nvSpPr>
        <p:spPr>
          <a:xfrm>
            <a:off x="3749040" y="3685032"/>
            <a:ext cx="2148840" cy="603504"/>
          </a:xfrm>
          <a:prstGeom prst="rect">
            <a:avLst/>
          </a:prstGeom>
          <a:noFill/>
          <a:ln/>
        </p:spPr>
        <p:txBody>
          <a:bodyPr wrap="square" lIns="254" tIns="254" rIns="254" bIns="254" rtlCol="0" anchor="ctr">
            <a:normAutofit/>
          </a:bodyPr>
          <a:lstStyle/>
          <a:p>
            <a:pPr indent="0" marL="0">
              <a:buNone/>
            </a:pPr>
            <a:r>
              <a:rPr lang="en-US" sz="1020" dirty="0">
                <a:solidFill>
                  <a:srgbClr val="2E2E2E"/>
                </a:solidFill>
              </a:rPr>
              <a:t>Faith waits without denying pain.</a:t>
            </a:r>
            <a:endParaRPr lang="en-US" sz="1020" dirty="0"/>
          </a:p>
        </p:txBody>
      </p:sp>
      <p:sp>
        <p:nvSpPr>
          <p:cNvPr id="22" name="Shape 19"/>
          <p:cNvSpPr/>
          <p:nvPr/>
        </p:nvSpPr>
        <p:spPr>
          <a:xfrm>
            <a:off x="685800" y="4709160"/>
            <a:ext cx="2606040" cy="1261872"/>
          </a:xfrm>
          <a:prstGeom prst="roundRect">
            <a:avLst>
              <a:gd name="adj" fmla="val 5797"/>
            </a:avLst>
          </a:prstGeom>
          <a:solidFill>
            <a:srgbClr val="F7E6C7">
              <a:alpha val="98000"/>
            </a:srgbClr>
          </a:solidFill>
          <a:ln w="10160">
            <a:solidFill>
              <a:srgbClr val="D9A441">
                <a:alpha val="82000"/>
              </a:srgbClr>
            </a:solidFill>
            <a:prstDash val="solid"/>
          </a:ln>
        </p:spPr>
      </p:sp>
      <p:sp>
        <p:nvSpPr>
          <p:cNvPr id="23" name="Text 20"/>
          <p:cNvSpPr/>
          <p:nvPr/>
        </p:nvSpPr>
        <p:spPr>
          <a:xfrm>
            <a:off x="795528" y="4818888"/>
            <a:ext cx="502920" cy="347472"/>
          </a:xfrm>
          <a:prstGeom prst="rect">
            <a:avLst/>
          </a:prstGeom>
          <a:noFill/>
          <a:ln/>
        </p:spPr>
        <p:txBody>
          <a:bodyPr wrap="square" lIns="0" tIns="0" rIns="0" bIns="0" rtlCol="0" anchor="ctr"/>
          <a:lstStyle/>
          <a:p>
            <a:pPr algn="ctr" indent="0" marL="0">
              <a:buNone/>
            </a:pPr>
            <a:r>
              <a:rPr lang="en-US" sz="1900" dirty="0">
                <a:solidFill>
                  <a:srgbClr val="D9A441"/>
                </a:solidFill>
              </a:rPr>
              <a:t>☀</a:t>
            </a:r>
            <a:endParaRPr lang="en-US" sz="1900" dirty="0"/>
          </a:p>
        </p:txBody>
      </p:sp>
      <p:sp>
        <p:nvSpPr>
          <p:cNvPr id="24" name="Text 21"/>
          <p:cNvSpPr/>
          <p:nvPr/>
        </p:nvSpPr>
        <p:spPr>
          <a:xfrm>
            <a:off x="1399032" y="4828032"/>
            <a:ext cx="1737360" cy="256032"/>
          </a:xfrm>
          <a:prstGeom prst="rect">
            <a:avLst/>
          </a:prstGeom>
          <a:noFill/>
          <a:ln/>
        </p:spPr>
        <p:txBody>
          <a:bodyPr wrap="square" lIns="254" tIns="254" rIns="254" bIns="254" rtlCol="0" anchor="ctr">
            <a:normAutofit/>
          </a:bodyPr>
          <a:lstStyle/>
          <a:p>
            <a:pPr indent="0" marL="0">
              <a:buNone/>
            </a:pPr>
            <a:r>
              <a:rPr lang="en-US" sz="1250" b="1" dirty="0">
                <a:solidFill>
                  <a:srgbClr val="132D3D"/>
                </a:solidFill>
              </a:rPr>
              <a:t>New creation</a:t>
            </a:r>
            <a:endParaRPr lang="en-US" sz="1250" dirty="0"/>
          </a:p>
        </p:txBody>
      </p:sp>
      <p:sp>
        <p:nvSpPr>
          <p:cNvPr id="25" name="Text 22"/>
          <p:cNvSpPr/>
          <p:nvPr/>
        </p:nvSpPr>
        <p:spPr>
          <a:xfrm>
            <a:off x="914400" y="5239512"/>
            <a:ext cx="2148840" cy="603504"/>
          </a:xfrm>
          <a:prstGeom prst="rect">
            <a:avLst/>
          </a:prstGeom>
          <a:noFill/>
          <a:ln/>
        </p:spPr>
        <p:txBody>
          <a:bodyPr wrap="square" lIns="254" tIns="254" rIns="254" bIns="254" rtlCol="0" anchor="ctr">
            <a:normAutofit/>
          </a:bodyPr>
          <a:lstStyle/>
          <a:p>
            <a:pPr indent="0" marL="0">
              <a:buNone/>
            </a:pPr>
            <a:r>
              <a:rPr lang="en-US" sz="1020" dirty="0">
                <a:solidFill>
                  <a:srgbClr val="2E2E2E"/>
                </a:solidFill>
              </a:rPr>
              <a:t>Death and tears will pass away.</a:t>
            </a:r>
            <a:endParaRPr lang="en-US" sz="1020" dirty="0"/>
          </a:p>
        </p:txBody>
      </p:sp>
      <p:sp>
        <p:nvSpPr>
          <p:cNvPr id="26" name="Shape 23"/>
          <p:cNvSpPr/>
          <p:nvPr/>
        </p:nvSpPr>
        <p:spPr>
          <a:xfrm>
            <a:off x="3520440" y="4709160"/>
            <a:ext cx="2606040" cy="1261872"/>
          </a:xfrm>
          <a:prstGeom prst="roundRect">
            <a:avLst>
              <a:gd name="adj" fmla="val 5797"/>
            </a:avLst>
          </a:prstGeom>
          <a:solidFill>
            <a:srgbClr val="F7E6C7">
              <a:alpha val="98000"/>
            </a:srgbClr>
          </a:solidFill>
          <a:ln w="10160">
            <a:solidFill>
              <a:srgbClr val="D9A441">
                <a:alpha val="82000"/>
              </a:srgbClr>
            </a:solidFill>
            <a:prstDash val="solid"/>
          </a:ln>
        </p:spPr>
      </p:sp>
      <p:sp>
        <p:nvSpPr>
          <p:cNvPr id="27" name="Text 24"/>
          <p:cNvSpPr/>
          <p:nvPr/>
        </p:nvSpPr>
        <p:spPr>
          <a:xfrm>
            <a:off x="3630168" y="4818888"/>
            <a:ext cx="502920" cy="347472"/>
          </a:xfrm>
          <a:prstGeom prst="rect">
            <a:avLst/>
          </a:prstGeom>
          <a:noFill/>
          <a:ln/>
        </p:spPr>
        <p:txBody>
          <a:bodyPr wrap="square" lIns="0" tIns="0" rIns="0" bIns="0" rtlCol="0" anchor="ctr"/>
          <a:lstStyle/>
          <a:p>
            <a:pPr algn="ctr" indent="0" marL="0">
              <a:buNone/>
            </a:pPr>
            <a:r>
              <a:rPr lang="en-US" sz="1900" dirty="0">
                <a:solidFill>
                  <a:srgbClr val="D9A441"/>
                </a:solidFill>
              </a:rPr>
              <a:t>♪</a:t>
            </a:r>
            <a:endParaRPr lang="en-US" sz="1900" dirty="0"/>
          </a:p>
        </p:txBody>
      </p:sp>
      <p:sp>
        <p:nvSpPr>
          <p:cNvPr id="28" name="Text 25"/>
          <p:cNvSpPr/>
          <p:nvPr/>
        </p:nvSpPr>
        <p:spPr>
          <a:xfrm>
            <a:off x="4233672" y="4828032"/>
            <a:ext cx="1737360" cy="256032"/>
          </a:xfrm>
          <a:prstGeom prst="rect">
            <a:avLst/>
          </a:prstGeom>
          <a:noFill/>
          <a:ln/>
        </p:spPr>
        <p:txBody>
          <a:bodyPr wrap="square" lIns="254" tIns="254" rIns="254" bIns="254" rtlCol="0" anchor="ctr">
            <a:normAutofit/>
          </a:bodyPr>
          <a:lstStyle/>
          <a:p>
            <a:pPr indent="0" marL="0">
              <a:buNone/>
            </a:pPr>
            <a:r>
              <a:rPr lang="en-US" sz="1250" b="1" dirty="0">
                <a:solidFill>
                  <a:srgbClr val="132D3D"/>
                </a:solidFill>
              </a:rPr>
              <a:t>Communal witness</a:t>
            </a:r>
            <a:endParaRPr lang="en-US" sz="1250" dirty="0"/>
          </a:p>
        </p:txBody>
      </p:sp>
      <p:sp>
        <p:nvSpPr>
          <p:cNvPr id="29" name="Text 26"/>
          <p:cNvSpPr/>
          <p:nvPr/>
        </p:nvSpPr>
        <p:spPr>
          <a:xfrm>
            <a:off x="3749040" y="5239512"/>
            <a:ext cx="2148840" cy="603504"/>
          </a:xfrm>
          <a:prstGeom prst="rect">
            <a:avLst/>
          </a:prstGeom>
          <a:noFill/>
          <a:ln/>
        </p:spPr>
        <p:txBody>
          <a:bodyPr wrap="square" lIns="254" tIns="254" rIns="254" bIns="254" rtlCol="0" anchor="ctr">
            <a:normAutofit/>
          </a:bodyPr>
          <a:lstStyle/>
          <a:p>
            <a:pPr indent="0" marL="0">
              <a:buNone/>
            </a:pPr>
            <a:r>
              <a:rPr lang="en-US" sz="1020" dirty="0">
                <a:solidFill>
                  <a:srgbClr val="2E2E2E"/>
                </a:solidFill>
              </a:rPr>
              <a:t>The church sings hope together.</a:t>
            </a:r>
            <a:endParaRPr lang="en-US" sz="1020" dirty="0"/>
          </a:p>
        </p:txBody>
      </p:sp>
      <p:sp>
        <p:nvSpPr>
          <p:cNvPr id="30" name="Text 27"/>
          <p:cNvSpPr/>
          <p:nvPr/>
        </p:nvSpPr>
        <p:spPr>
          <a:xfrm>
            <a:off x="32004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mlwam_work/visual_2.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2000"/>
            </a:srgbClr>
          </a:solidFill>
          <a:ln w="12700">
            <a:solidFill>
              <a:srgbClr val="000000">
                <a:alpha val="0"/>
              </a:srgbClr>
            </a:solidFill>
            <a:prstDash val="solid"/>
          </a:ln>
        </p:spPr>
      </p:sp>
      <p:sp>
        <p:nvSpPr>
          <p:cNvPr id="4" name="Shape 1"/>
          <p:cNvSpPr/>
          <p:nvPr/>
        </p:nvSpPr>
        <p:spPr>
          <a:xfrm>
            <a:off x="548640" y="1920240"/>
            <a:ext cx="6309360" cy="2194560"/>
          </a:xfrm>
          <a:prstGeom prst="rect">
            <a:avLst/>
          </a:prstGeom>
          <a:solidFill>
            <a:srgbClr val="000000">
              <a:alpha val="72000"/>
            </a:srgbClr>
          </a:solidFill>
          <a:ln w="15240">
            <a:solidFill>
              <a:srgbClr val="D9A441">
                <a:alpha val="95000"/>
              </a:srgbClr>
            </a:solidFill>
            <a:prstDash val="solid"/>
          </a:ln>
        </p:spPr>
      </p:sp>
      <p:sp>
        <p:nvSpPr>
          <p:cNvPr id="5" name="Text 2"/>
          <p:cNvSpPr/>
          <p:nvPr/>
        </p:nvSpPr>
        <p:spPr>
          <a:xfrm>
            <a:off x="868680" y="2267712"/>
            <a:ext cx="5669280" cy="603504"/>
          </a:xfrm>
          <a:prstGeom prst="rect">
            <a:avLst/>
          </a:prstGeom>
          <a:noFill/>
          <a:ln/>
        </p:spPr>
        <p:txBody>
          <a:bodyPr wrap="square" lIns="381" tIns="381" rIns="381" bIns="381" rtlCol="0" anchor="ctr"/>
          <a:lstStyle/>
          <a:p>
            <a:pPr indent="0" marL="0">
              <a:buNone/>
            </a:pPr>
            <a:r>
              <a:rPr lang="en-US" sz="3100" b="1" dirty="0">
                <a:solidFill>
                  <a:srgbClr val="F7E6C7"/>
                </a:solidFill>
                <a:latin typeface="Aptos Display" pitchFamily="34" charset="0"/>
                <a:ea typeface="Aptos Display" pitchFamily="34" charset="-122"/>
                <a:cs typeface="Aptos Display" pitchFamily="34" charset="-120"/>
              </a:rPr>
              <a:t>Hope Forged in Sorrow</a:t>
            </a:r>
            <a:endParaRPr lang="en-US" sz="3100" dirty="0"/>
          </a:p>
        </p:txBody>
      </p:sp>
      <p:sp>
        <p:nvSpPr>
          <p:cNvPr id="6" name="Text 3"/>
          <p:cNvSpPr/>
          <p:nvPr/>
        </p:nvSpPr>
        <p:spPr>
          <a:xfrm>
            <a:off x="896112" y="3035808"/>
            <a:ext cx="5486400" cy="731520"/>
          </a:xfrm>
          <a:prstGeom prst="rect">
            <a:avLst/>
          </a:prstGeom>
          <a:noFill/>
          <a:ln/>
        </p:spPr>
        <p:txBody>
          <a:bodyPr wrap="square" lIns="381" tIns="381" rIns="381" bIns="381" rtlCol="0" anchor="ctr">
            <a:normAutofit/>
          </a:bodyPr>
          <a:lstStyle/>
          <a:p>
            <a:pPr indent="0" marL="0">
              <a:buNone/>
            </a:pPr>
            <a:r>
              <a:rPr lang="en-US" sz="1600" i="1" dirty="0">
                <a:solidFill>
                  <a:srgbClr val="F3C466"/>
                </a:solidFill>
              </a:rPr>
              <a:t>The spiritual tradition teaches the church to sing with memory and reverence.</a:t>
            </a:r>
            <a:endParaRPr lang="en-US" sz="1600" dirty="0"/>
          </a:p>
        </p:txBody>
      </p:sp>
      <p:sp>
        <p:nvSpPr>
          <p:cNvPr id="7" name="Text 4"/>
          <p:cNvSpPr/>
          <p:nvPr/>
        </p:nvSpPr>
        <p:spPr>
          <a:xfrm>
            <a:off x="32004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E1F2A"/>
        </a:solidFill>
      </p:bgPr>
    </p:bg>
    <p:spTree>
      <p:nvGrpSpPr>
        <p:cNvPr id="1" name=""/>
        <p:cNvGrpSpPr/>
        <p:nvPr/>
      </p:nvGrpSpPr>
      <p:grpSpPr>
        <a:xfrm>
          <a:off x="0" y="0"/>
          <a:ext cx="0" cy="0"/>
          <a:chOff x="0" y="0"/>
          <a:chExt cx="0" cy="0"/>
        </a:xfrm>
      </p:grpSpPr>
      <p:pic>
        <p:nvPicPr>
          <p:cNvPr id="2" name="Image 0" descr="/mnt/data/mlwam_work/visual_3_side.jpg">    </p:cNvPr>
          <p:cNvPicPr>
            <a:picLocks noChangeAspect="1"/>
          </p:cNvPicPr>
          <p:nvPr/>
        </p:nvPicPr>
        <p:blipFill>
          <a:blip r:embed="rId1"/>
          <a:stretch>
            <a:fillRect/>
          </a:stretch>
        </p:blipFill>
        <p:spPr>
          <a:xfrm>
            <a:off x="0" y="0"/>
            <a:ext cx="5376672" cy="6858000"/>
          </a:xfrm>
          <a:prstGeom prst="rect">
            <a:avLst/>
          </a:prstGeom>
        </p:spPr>
      </p:pic>
      <p:sp>
        <p:nvSpPr>
          <p:cNvPr id="3" name="Shape 0"/>
          <p:cNvSpPr/>
          <p:nvPr/>
        </p:nvSpPr>
        <p:spPr>
          <a:xfrm>
            <a:off x="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5422392" y="420624"/>
            <a:ext cx="61264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5623560" y="658368"/>
            <a:ext cx="58978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A Spiritual, Not Just a Style</a:t>
            </a:r>
            <a:endParaRPr lang="en-US" sz="2500" dirty="0"/>
          </a:p>
        </p:txBody>
      </p:sp>
      <p:sp>
        <p:nvSpPr>
          <p:cNvPr id="6" name="Text 3"/>
          <p:cNvSpPr/>
          <p:nvPr/>
        </p:nvSpPr>
        <p:spPr>
          <a:xfrm>
            <a:off x="5650992" y="1207008"/>
            <a:ext cx="58521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Receive it as testimony</a:t>
            </a:r>
            <a:endParaRPr lang="en-US" sz="1330" dirty="0"/>
          </a:p>
        </p:txBody>
      </p:sp>
      <p:sp>
        <p:nvSpPr>
          <p:cNvPr id="7" name="Text 4"/>
          <p:cNvSpPr/>
          <p:nvPr/>
        </p:nvSpPr>
        <p:spPr>
          <a:xfrm>
            <a:off x="5669280" y="1783080"/>
            <a:ext cx="57150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African American spirituals carry biblical faith through suffering, endurance, and communal worship.</a:t>
            </a:r>
            <a:endParaRPr lang="en-US" sz="1530" dirty="0"/>
          </a:p>
          <a:p>
            <a:pPr marL="152400" indent="-152400">
              <a:buSzPct val="100000"/>
              <a:buChar char="•"/>
            </a:pPr>
            <a:r>
              <a:rPr lang="en-US" sz="1530" dirty="0">
                <a:solidFill>
                  <a:srgbClr val="FFF4DC"/>
                </a:solidFill>
              </a:rPr>
              <a:t>They should be sung with respect for the history that gave them voice.</a:t>
            </a:r>
            <a:endParaRPr lang="en-US" sz="1530" dirty="0"/>
          </a:p>
          <a:p>
            <a:pPr marL="152400" indent="-152400">
              <a:buSzPct val="100000"/>
              <a:buChar char="•"/>
            </a:pPr>
            <a:r>
              <a:rPr lang="en-US" sz="1530" dirty="0">
                <a:solidFill>
                  <a:srgbClr val="FFF4DC"/>
                </a:solidFill>
              </a:rPr>
              <a:t>The hymn’s power comes from both Scripture and lived longing for God’s deliverance.</a:t>
            </a:r>
            <a:endParaRPr lang="en-US" sz="1530" dirty="0"/>
          </a:p>
          <a:p>
            <a:pPr marL="152400" indent="-152400">
              <a:buSzPct val="100000"/>
              <a:buChar char="•"/>
            </a:pPr>
            <a:r>
              <a:rPr lang="en-US" sz="1530" dirty="0">
                <a:solidFill>
                  <a:srgbClr val="FFF4DC"/>
                </a:solidFill>
              </a:rPr>
              <a:t>Teaching the hymn well means honoring both its theology and its heritage.</a:t>
            </a:r>
            <a:endParaRPr lang="en-US" sz="1530" dirty="0"/>
          </a:p>
        </p:txBody>
      </p:sp>
      <p:sp>
        <p:nvSpPr>
          <p:cNvPr id="8" name="Text 5"/>
          <p:cNvSpPr/>
          <p:nvPr/>
        </p:nvSpPr>
        <p:spPr>
          <a:xfrm>
            <a:off x="562356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E1F2A"/>
        </a:solidFill>
      </p:bgPr>
    </p:bg>
    <p:spTree>
      <p:nvGrpSpPr>
        <p:cNvPr id="1" name=""/>
        <p:cNvGrpSpPr/>
        <p:nvPr/>
      </p:nvGrpSpPr>
      <p:grpSpPr>
        <a:xfrm>
          <a:off x="0" y="0"/>
          <a:ext cx="0" cy="0"/>
          <a:chOff x="0" y="0"/>
          <a:chExt cx="0" cy="0"/>
        </a:xfrm>
      </p:grpSpPr>
      <p:pic>
        <p:nvPicPr>
          <p:cNvPr id="2" name="Image 0" descr="/mnt/data/mlwam_work/visual_6_side.jpg">    </p:cNvPr>
          <p:cNvPicPr>
            <a:picLocks noChangeAspect="1"/>
          </p:cNvPicPr>
          <p:nvPr/>
        </p:nvPicPr>
        <p:blipFill>
          <a:blip r:embed="rId1"/>
          <a:stretch>
            <a:fillRect/>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457200" y="420624"/>
            <a:ext cx="58978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658368" y="658368"/>
            <a:ext cx="56692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Singing with Reverence</a:t>
            </a:r>
            <a:endParaRPr lang="en-US" sz="2500" dirty="0"/>
          </a:p>
        </p:txBody>
      </p:sp>
      <p:sp>
        <p:nvSpPr>
          <p:cNvPr id="6" name="Text 3"/>
          <p:cNvSpPr/>
          <p:nvPr/>
        </p:nvSpPr>
        <p:spPr>
          <a:xfrm>
            <a:off x="685800" y="1207008"/>
            <a:ext cx="56235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Pastoral guidance for worship leaders and choirs</a:t>
            </a:r>
            <a:endParaRPr lang="en-US" sz="1330" dirty="0"/>
          </a:p>
        </p:txBody>
      </p:sp>
      <p:sp>
        <p:nvSpPr>
          <p:cNvPr id="7" name="Text 4"/>
          <p:cNvSpPr/>
          <p:nvPr/>
        </p:nvSpPr>
        <p:spPr>
          <a:xfrm>
            <a:off x="704088" y="1783080"/>
            <a:ext cx="54864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Choose a tempo that allows the words to carry awe and weight.</a:t>
            </a:r>
            <a:endParaRPr lang="en-US" sz="1530" dirty="0"/>
          </a:p>
          <a:p>
            <a:pPr marL="152400" indent="-152400">
              <a:buSzPct val="100000"/>
              <a:buChar char="•"/>
            </a:pPr>
            <a:r>
              <a:rPr lang="en-US" sz="1530" dirty="0">
                <a:solidFill>
                  <a:srgbClr val="FFF4DC"/>
                </a:solidFill>
              </a:rPr>
              <a:t>Let the dynamic shape move from quiet expectation to confident hope.</a:t>
            </a:r>
            <a:endParaRPr lang="en-US" sz="1530" dirty="0"/>
          </a:p>
          <a:p>
            <a:pPr marL="152400" indent="-152400">
              <a:buSzPct val="100000"/>
              <a:buChar char="•"/>
            </a:pPr>
            <a:r>
              <a:rPr lang="en-US" sz="1530" dirty="0">
                <a:solidFill>
                  <a:srgbClr val="FFF4DC"/>
                </a:solidFill>
              </a:rPr>
              <a:t>Avoid treating the spiritual as performance color; let it remain congregational prayer.</a:t>
            </a:r>
            <a:endParaRPr lang="en-US" sz="1530" dirty="0"/>
          </a:p>
          <a:p>
            <a:pPr marL="152400" indent="-152400">
              <a:buSzPct val="100000"/>
              <a:buChar char="•"/>
            </a:pPr>
            <a:r>
              <a:rPr lang="en-US" sz="1530" dirty="0">
                <a:solidFill>
                  <a:srgbClr val="FFF4DC"/>
                </a:solidFill>
              </a:rPr>
              <a:t>Frame the song with Scripture so its final-day imagery is heard clearly.</a:t>
            </a:r>
            <a:endParaRPr lang="en-US" sz="1530" dirty="0"/>
          </a:p>
        </p:txBody>
      </p:sp>
      <p:sp>
        <p:nvSpPr>
          <p:cNvPr id="8" name="Text 5"/>
          <p:cNvSpPr/>
          <p:nvPr/>
        </p:nvSpPr>
        <p:spPr>
          <a:xfrm>
            <a:off x="658368"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E1F2A"/>
        </a:solidFill>
      </p:bgPr>
    </p:bg>
    <p:spTree>
      <p:nvGrpSpPr>
        <p:cNvPr id="1" name=""/>
        <p:cNvGrpSpPr/>
        <p:nvPr/>
      </p:nvGrpSpPr>
      <p:grpSpPr>
        <a:xfrm>
          <a:off x="0" y="0"/>
          <a:ext cx="0" cy="0"/>
          <a:chOff x="0" y="0"/>
          <a:chExt cx="0" cy="0"/>
        </a:xfrm>
      </p:grpSpPr>
      <p:pic>
        <p:nvPicPr>
          <p:cNvPr id="2" name="Image 0" descr="/mnt/data/mlwam_work/visual_1_side.jpg">    </p:cNvPr>
          <p:cNvPicPr>
            <a:picLocks noChangeAspect="1"/>
          </p:cNvPicPr>
          <p:nvPr/>
        </p:nvPicPr>
        <p:blipFill>
          <a:blip r:embed="rId1"/>
          <a:stretch>
            <a:fillRect/>
          </a:stretch>
        </p:blipFill>
        <p:spPr>
          <a:xfrm>
            <a:off x="0" y="0"/>
            <a:ext cx="5376672" cy="6858000"/>
          </a:xfrm>
          <a:prstGeom prst="rect">
            <a:avLst/>
          </a:prstGeom>
        </p:spPr>
      </p:pic>
      <p:sp>
        <p:nvSpPr>
          <p:cNvPr id="3" name="Shape 0"/>
          <p:cNvSpPr/>
          <p:nvPr/>
        </p:nvSpPr>
        <p:spPr>
          <a:xfrm>
            <a:off x="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5422392" y="420624"/>
            <a:ext cx="61264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5623560" y="658368"/>
            <a:ext cx="58978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Musical Observations</a:t>
            </a:r>
            <a:endParaRPr lang="en-US" sz="2500" dirty="0"/>
          </a:p>
        </p:txBody>
      </p:sp>
      <p:sp>
        <p:nvSpPr>
          <p:cNvPr id="6" name="Text 3"/>
          <p:cNvSpPr/>
          <p:nvPr/>
        </p:nvSpPr>
        <p:spPr>
          <a:xfrm>
            <a:off x="5650992" y="1207008"/>
            <a:ext cx="58521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Simple melody, deep force</a:t>
            </a:r>
            <a:endParaRPr lang="en-US" sz="1330" dirty="0"/>
          </a:p>
        </p:txBody>
      </p:sp>
      <p:sp>
        <p:nvSpPr>
          <p:cNvPr id="7" name="Text 4"/>
          <p:cNvSpPr/>
          <p:nvPr/>
        </p:nvSpPr>
        <p:spPr>
          <a:xfrm>
            <a:off x="5669280" y="1783080"/>
            <a:ext cx="57150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The tune lends itself to call-and-response sensibility and communal participation.</a:t>
            </a:r>
            <a:endParaRPr lang="en-US" sz="1530" dirty="0"/>
          </a:p>
          <a:p>
            <a:pPr marL="152400" indent="-152400">
              <a:buSzPct val="100000"/>
              <a:buChar char="•"/>
            </a:pPr>
            <a:r>
              <a:rPr lang="en-US" sz="1530" dirty="0">
                <a:solidFill>
                  <a:srgbClr val="FFF4DC"/>
                </a:solidFill>
              </a:rPr>
              <a:t>Repetition helps the congregation inhabit the central image rather than merely analyze it.</a:t>
            </a:r>
            <a:endParaRPr lang="en-US" sz="1530" dirty="0"/>
          </a:p>
          <a:p>
            <a:pPr marL="152400" indent="-152400">
              <a:buSzPct val="100000"/>
              <a:buChar char="•"/>
            </a:pPr>
            <a:r>
              <a:rPr lang="en-US" sz="1530" dirty="0">
                <a:solidFill>
                  <a:srgbClr val="FFF4DC"/>
                </a:solidFill>
              </a:rPr>
              <a:t>The melody should be sung with restraint, dignity, and room for silence.</a:t>
            </a:r>
            <a:endParaRPr lang="en-US" sz="1530" dirty="0"/>
          </a:p>
          <a:p>
            <a:pPr marL="152400" indent="-152400">
              <a:buSzPct val="100000"/>
              <a:buChar char="•"/>
            </a:pPr>
            <a:r>
              <a:rPr lang="en-US" sz="1530" dirty="0">
                <a:solidFill>
                  <a:srgbClr val="FFF4DC"/>
                </a:solidFill>
              </a:rPr>
              <a:t>Arrangements can serve the song when they preserve its spiritual gravity.</a:t>
            </a:r>
            <a:endParaRPr lang="en-US" sz="1530" dirty="0"/>
          </a:p>
        </p:txBody>
      </p:sp>
      <p:sp>
        <p:nvSpPr>
          <p:cNvPr id="8" name="Text 5"/>
          <p:cNvSpPr/>
          <p:nvPr/>
        </p:nvSpPr>
        <p:spPr>
          <a:xfrm>
            <a:off x="562356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E1F2A"/>
        </a:solidFill>
      </p:bgPr>
    </p:bg>
    <p:spTree>
      <p:nvGrpSpPr>
        <p:cNvPr id="1" name=""/>
        <p:cNvGrpSpPr/>
        <p:nvPr/>
      </p:nvGrpSpPr>
      <p:grpSpPr>
        <a:xfrm>
          <a:off x="0" y="0"/>
          <a:ext cx="0" cy="0"/>
          <a:chOff x="0" y="0"/>
          <a:chExt cx="0" cy="0"/>
        </a:xfrm>
      </p:grpSpPr>
      <p:pic>
        <p:nvPicPr>
          <p:cNvPr id="2" name="Image 0" descr="/mnt/data/mlwam_work/visual_2_side.jpg">    </p:cNvPr>
          <p:cNvPicPr>
            <a:picLocks noChangeAspect="1"/>
          </p:cNvPicPr>
          <p:nvPr/>
        </p:nvPicPr>
        <p:blipFill>
          <a:blip r:embed="rId1"/>
          <a:stretch>
            <a:fillRect/>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457200" y="420624"/>
            <a:ext cx="58978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658368" y="658368"/>
            <a:ext cx="56692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Pastoral and Worship Use</a:t>
            </a:r>
            <a:endParaRPr lang="en-US" sz="2500" dirty="0"/>
          </a:p>
        </p:txBody>
      </p:sp>
      <p:sp>
        <p:nvSpPr>
          <p:cNvPr id="6" name="Text 3"/>
          <p:cNvSpPr/>
          <p:nvPr/>
        </p:nvSpPr>
        <p:spPr>
          <a:xfrm>
            <a:off x="685800" y="1207008"/>
            <a:ext cx="56235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Where this hymn can serve the church</a:t>
            </a:r>
            <a:endParaRPr lang="en-US" sz="1330" dirty="0"/>
          </a:p>
        </p:txBody>
      </p:sp>
      <p:sp>
        <p:nvSpPr>
          <p:cNvPr id="7" name="Text 4"/>
          <p:cNvSpPr/>
          <p:nvPr/>
        </p:nvSpPr>
        <p:spPr>
          <a:xfrm>
            <a:off x="704088" y="1783080"/>
            <a:ext cx="54864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Advent: waiting for Christ’s appearing.</a:t>
            </a:r>
            <a:endParaRPr lang="en-US" sz="1530" dirty="0"/>
          </a:p>
          <a:p>
            <a:pPr marL="152400" indent="-152400">
              <a:buSzPct val="100000"/>
              <a:buChar char="•"/>
            </a:pPr>
            <a:r>
              <a:rPr lang="en-US" sz="1530" dirty="0">
                <a:solidFill>
                  <a:srgbClr val="FFF4DC"/>
                </a:solidFill>
              </a:rPr>
              <a:t>Eastertide: proclaiming resurrection hope.</a:t>
            </a:r>
            <a:endParaRPr lang="en-US" sz="1530" dirty="0"/>
          </a:p>
          <a:p>
            <a:pPr marL="152400" indent="-152400">
              <a:buSzPct val="100000"/>
              <a:buChar char="•"/>
            </a:pPr>
            <a:r>
              <a:rPr lang="en-US" sz="1530" dirty="0">
                <a:solidFill>
                  <a:srgbClr val="FFF4DC"/>
                </a:solidFill>
              </a:rPr>
              <a:t>Funerals and memorials: comforting the grieving with biblical promise.</a:t>
            </a:r>
            <a:endParaRPr lang="en-US" sz="1530" dirty="0"/>
          </a:p>
          <a:p>
            <a:pPr marL="152400" indent="-152400">
              <a:buSzPct val="100000"/>
              <a:buChar char="•"/>
            </a:pPr>
            <a:r>
              <a:rPr lang="en-US" sz="1530" dirty="0">
                <a:solidFill>
                  <a:srgbClr val="FFF4DC"/>
                </a:solidFill>
              </a:rPr>
              <a:t>All Saints and services of remembrance: singing hope across generations.</a:t>
            </a:r>
            <a:endParaRPr lang="en-US" sz="1530" dirty="0"/>
          </a:p>
          <a:p>
            <a:pPr marL="152400" indent="-152400">
              <a:buSzPct val="100000"/>
              <a:buChar char="•"/>
            </a:pPr>
            <a:r>
              <a:rPr lang="en-US" sz="1530" dirty="0">
                <a:solidFill>
                  <a:srgbClr val="FFF4DC"/>
                </a:solidFill>
              </a:rPr>
              <a:t>Justice and lament services: naming sorrow before God’s future.</a:t>
            </a:r>
            <a:endParaRPr lang="en-US" sz="1530" dirty="0"/>
          </a:p>
        </p:txBody>
      </p:sp>
      <p:sp>
        <p:nvSpPr>
          <p:cNvPr id="8" name="Text 5"/>
          <p:cNvSpPr/>
          <p:nvPr/>
        </p:nvSpPr>
        <p:spPr>
          <a:xfrm>
            <a:off x="658368"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mlwam_work/visual_6.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2000"/>
            </a:srgbClr>
          </a:solidFill>
          <a:ln w="12700">
            <a:solidFill>
              <a:srgbClr val="000000">
                <a:alpha val="0"/>
              </a:srgbClr>
            </a:solidFill>
            <a:prstDash val="solid"/>
          </a:ln>
        </p:spPr>
      </p:sp>
      <p:sp>
        <p:nvSpPr>
          <p:cNvPr id="4" name="Shape 1"/>
          <p:cNvSpPr/>
          <p:nvPr/>
        </p:nvSpPr>
        <p:spPr>
          <a:xfrm>
            <a:off x="548640" y="1920240"/>
            <a:ext cx="6309360" cy="2194560"/>
          </a:xfrm>
          <a:prstGeom prst="rect">
            <a:avLst/>
          </a:prstGeom>
          <a:solidFill>
            <a:srgbClr val="000000">
              <a:alpha val="72000"/>
            </a:srgbClr>
          </a:solidFill>
          <a:ln w="15240">
            <a:solidFill>
              <a:srgbClr val="D9A441">
                <a:alpha val="95000"/>
              </a:srgbClr>
            </a:solidFill>
            <a:prstDash val="solid"/>
          </a:ln>
        </p:spPr>
      </p:sp>
      <p:sp>
        <p:nvSpPr>
          <p:cNvPr id="5" name="Text 2"/>
          <p:cNvSpPr/>
          <p:nvPr/>
        </p:nvSpPr>
        <p:spPr>
          <a:xfrm>
            <a:off x="868680" y="2267712"/>
            <a:ext cx="5669280" cy="603504"/>
          </a:xfrm>
          <a:prstGeom prst="rect">
            <a:avLst/>
          </a:prstGeom>
          <a:noFill/>
          <a:ln/>
        </p:spPr>
        <p:txBody>
          <a:bodyPr wrap="square" lIns="381" tIns="381" rIns="381" bIns="381" rtlCol="0" anchor="ctr"/>
          <a:lstStyle/>
          <a:p>
            <a:pPr indent="0" marL="0">
              <a:buNone/>
            </a:pPr>
            <a:r>
              <a:rPr lang="en-US" sz="3100" b="1" dirty="0">
                <a:solidFill>
                  <a:srgbClr val="F7E6C7"/>
                </a:solidFill>
                <a:latin typeface="Aptos Display" pitchFamily="34" charset="0"/>
                <a:ea typeface="Aptos Display" pitchFamily="34" charset="-122"/>
                <a:cs typeface="Aptos Display" pitchFamily="34" charset="-120"/>
              </a:rPr>
              <a:t>Teaching the Hymn</a:t>
            </a:r>
            <a:endParaRPr lang="en-US" sz="3100" dirty="0"/>
          </a:p>
        </p:txBody>
      </p:sp>
      <p:sp>
        <p:nvSpPr>
          <p:cNvPr id="6" name="Text 3"/>
          <p:cNvSpPr/>
          <p:nvPr/>
        </p:nvSpPr>
        <p:spPr>
          <a:xfrm>
            <a:off x="896112" y="3035808"/>
            <a:ext cx="5486400" cy="731520"/>
          </a:xfrm>
          <a:prstGeom prst="rect">
            <a:avLst/>
          </a:prstGeom>
          <a:noFill/>
          <a:ln/>
        </p:spPr>
        <p:txBody>
          <a:bodyPr wrap="square" lIns="381" tIns="381" rIns="381" bIns="381" rtlCol="0" anchor="ctr">
            <a:normAutofit/>
          </a:bodyPr>
          <a:lstStyle/>
          <a:p>
            <a:pPr indent="0" marL="0">
              <a:buNone/>
            </a:pPr>
            <a:r>
              <a:rPr lang="en-US" sz="1600" i="1" dirty="0">
                <a:solidFill>
                  <a:srgbClr val="F3C466"/>
                </a:solidFill>
              </a:rPr>
              <a:t>Move from biblical image to faithful response.</a:t>
            </a:r>
            <a:endParaRPr lang="en-US" sz="1600" dirty="0"/>
          </a:p>
        </p:txBody>
      </p:sp>
      <p:sp>
        <p:nvSpPr>
          <p:cNvPr id="7" name="Text 4"/>
          <p:cNvSpPr/>
          <p:nvPr/>
        </p:nvSpPr>
        <p:spPr>
          <a:xfrm>
            <a:off x="32004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E1F2A"/>
        </a:solidFill>
      </p:bgPr>
    </p:bg>
    <p:spTree>
      <p:nvGrpSpPr>
        <p:cNvPr id="1" name=""/>
        <p:cNvGrpSpPr/>
        <p:nvPr/>
      </p:nvGrpSpPr>
      <p:grpSpPr>
        <a:xfrm>
          <a:off x="0" y="0"/>
          <a:ext cx="0" cy="0"/>
          <a:chOff x="0" y="0"/>
          <a:chExt cx="0" cy="0"/>
        </a:xfrm>
      </p:grpSpPr>
      <p:pic>
        <p:nvPicPr>
          <p:cNvPr id="2" name="Image 0" descr="/mnt/data/mlwam_work/visual_4_side.jpg">    </p:cNvPr>
          <p:cNvPicPr>
            <a:picLocks noChangeAspect="1"/>
          </p:cNvPicPr>
          <p:nvPr/>
        </p:nvPicPr>
        <p:blipFill>
          <a:blip r:embed="rId1"/>
          <a:stretch>
            <a:fillRect/>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457200" y="420624"/>
            <a:ext cx="58978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658368" y="658368"/>
            <a:ext cx="56692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Hymn-Section Study</a:t>
            </a:r>
            <a:endParaRPr lang="en-US" sz="2500" dirty="0"/>
          </a:p>
        </p:txBody>
      </p:sp>
      <p:sp>
        <p:nvSpPr>
          <p:cNvPr id="6" name="Text 3"/>
          <p:cNvSpPr/>
          <p:nvPr/>
        </p:nvSpPr>
        <p:spPr>
          <a:xfrm>
            <a:off x="685800" y="1207008"/>
            <a:ext cx="56235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A teaching path through the central images</a:t>
            </a:r>
            <a:endParaRPr lang="en-US" sz="1330" dirty="0"/>
          </a:p>
        </p:txBody>
      </p:sp>
      <p:sp>
        <p:nvSpPr>
          <p:cNvPr id="7" name="Text 4"/>
          <p:cNvSpPr/>
          <p:nvPr/>
        </p:nvSpPr>
        <p:spPr>
          <a:xfrm>
            <a:off x="704088" y="1783080"/>
            <a:ext cx="54864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The trumpet: Christ summons creation and gathers his people.</a:t>
            </a:r>
            <a:endParaRPr lang="en-US" sz="1530" dirty="0"/>
          </a:p>
          <a:p>
            <a:pPr marL="152400" indent="-152400">
              <a:buSzPct val="100000"/>
              <a:buChar char="•"/>
            </a:pPr>
            <a:r>
              <a:rPr lang="en-US" sz="1530" dirty="0">
                <a:solidFill>
                  <a:srgbClr val="FFF4DC"/>
                </a:solidFill>
              </a:rPr>
              <a:t>The dead are raised: resurrection answers the grave.</a:t>
            </a:r>
            <a:endParaRPr lang="en-US" sz="1530" dirty="0"/>
          </a:p>
          <a:p>
            <a:pPr marL="152400" indent="-152400">
              <a:buSzPct val="100000"/>
              <a:buChar char="•"/>
            </a:pPr>
            <a:r>
              <a:rPr lang="en-US" sz="1530" dirty="0">
                <a:solidFill>
                  <a:srgbClr val="FFF4DC"/>
                </a:solidFill>
              </a:rPr>
              <a:t>The stars fall: every false security is shaken before God.</a:t>
            </a:r>
            <a:endParaRPr lang="en-US" sz="1530" dirty="0"/>
          </a:p>
          <a:p>
            <a:pPr marL="152400" indent="-152400">
              <a:buSzPct val="100000"/>
              <a:buChar char="•"/>
            </a:pPr>
            <a:r>
              <a:rPr lang="en-US" sz="1530" dirty="0">
                <a:solidFill>
                  <a:srgbClr val="FFF4DC"/>
                </a:solidFill>
              </a:rPr>
              <a:t>The morning comes: God’s kingdom dawns after suffering and waiting.</a:t>
            </a:r>
            <a:endParaRPr lang="en-US" sz="1530" dirty="0"/>
          </a:p>
        </p:txBody>
      </p:sp>
      <p:sp>
        <p:nvSpPr>
          <p:cNvPr id="8" name="Text 5"/>
          <p:cNvSpPr/>
          <p:nvPr/>
        </p:nvSpPr>
        <p:spPr>
          <a:xfrm>
            <a:off x="658368"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E1F2A"/>
        </a:solidFill>
      </p:bgPr>
    </p:bg>
    <p:spTree>
      <p:nvGrpSpPr>
        <p:cNvPr id="1" name=""/>
        <p:cNvGrpSpPr/>
        <p:nvPr/>
      </p:nvGrpSpPr>
      <p:grpSpPr>
        <a:xfrm>
          <a:off x="0" y="0"/>
          <a:ext cx="0" cy="0"/>
          <a:chOff x="0" y="0"/>
          <a:chExt cx="0" cy="0"/>
        </a:xfrm>
      </p:grpSpPr>
      <p:pic>
        <p:nvPicPr>
          <p:cNvPr id="2" name="Image 0" descr="/mnt/data/mlwam_work/visual_1_side.jpg">    </p:cNvPr>
          <p:cNvPicPr>
            <a:picLocks noChangeAspect="1"/>
          </p:cNvPicPr>
          <p:nvPr/>
        </p:nvPicPr>
        <p:blipFill>
          <a:blip r:embed="rId1"/>
          <a:stretch>
            <a:fillRect/>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8000"/>
            </a:srgbClr>
          </a:solidFill>
          <a:ln w="12700">
            <a:solidFill>
              <a:srgbClr val="000000">
                <a:alpha val="0"/>
              </a:srgbClr>
            </a:solidFill>
            <a:prstDash val="solid"/>
          </a:ln>
        </p:spPr>
      </p:sp>
      <p:sp>
        <p:nvSpPr>
          <p:cNvPr id="4" name="Text 1"/>
          <p:cNvSpPr/>
          <p:nvPr/>
        </p:nvSpPr>
        <p:spPr>
          <a:xfrm>
            <a:off x="658368" y="502920"/>
            <a:ext cx="5760720" cy="502920"/>
          </a:xfrm>
          <a:prstGeom prst="rect">
            <a:avLst/>
          </a:prstGeom>
          <a:noFill/>
          <a:ln/>
        </p:spPr>
        <p:txBody>
          <a:bodyPr wrap="square" lIns="254" tIns="254" rIns="254" bIns="254" rtlCol="0" anchor="ctr"/>
          <a:lstStyle/>
          <a:p>
            <a:pPr indent="0" marL="0">
              <a:buNone/>
            </a:pPr>
            <a:r>
              <a:rPr lang="en-US" sz="2600" b="1" dirty="0">
                <a:solidFill>
                  <a:srgbClr val="F7E6C7"/>
                </a:solidFill>
                <a:latin typeface="Aptos Display" pitchFamily="34" charset="0"/>
                <a:ea typeface="Aptos Display" pitchFamily="34" charset="-122"/>
                <a:cs typeface="Aptos Display" pitchFamily="34" charset="-120"/>
              </a:rPr>
              <a:t>Teaching Aim</a:t>
            </a:r>
            <a:endParaRPr lang="en-US" sz="2600" dirty="0"/>
          </a:p>
        </p:txBody>
      </p:sp>
      <p:sp>
        <p:nvSpPr>
          <p:cNvPr id="5" name="Text 2"/>
          <p:cNvSpPr/>
          <p:nvPr/>
        </p:nvSpPr>
        <p:spPr>
          <a:xfrm>
            <a:off x="685800" y="1051560"/>
            <a:ext cx="5577840" cy="292608"/>
          </a:xfrm>
          <a:prstGeom prst="rect">
            <a:avLst/>
          </a:prstGeom>
          <a:noFill/>
          <a:ln/>
        </p:spPr>
        <p:txBody>
          <a:bodyPr wrap="square" lIns="254" tIns="254" rIns="254" bIns="254" rtlCol="0" anchor="ctr"/>
          <a:lstStyle/>
          <a:p>
            <a:pPr indent="0" marL="0">
              <a:buNone/>
            </a:pPr>
            <a:r>
              <a:rPr lang="en-US" sz="1350" i="1" dirty="0">
                <a:solidFill>
                  <a:srgbClr val="F3C466"/>
                </a:solidFill>
              </a:rPr>
              <a:t>Help learners hear Christian hope through the spiritual tradition.</a:t>
            </a:r>
            <a:endParaRPr lang="en-US" sz="1350" dirty="0"/>
          </a:p>
        </p:txBody>
      </p:sp>
      <p:sp>
        <p:nvSpPr>
          <p:cNvPr id="6" name="Shape 3"/>
          <p:cNvSpPr/>
          <p:nvPr/>
        </p:nvSpPr>
        <p:spPr>
          <a:xfrm>
            <a:off x="713232" y="1737360"/>
            <a:ext cx="1874520" cy="2286000"/>
          </a:xfrm>
          <a:prstGeom prst="roundRect">
            <a:avLst>
              <a:gd name="adj" fmla="val 3902"/>
            </a:avLst>
          </a:prstGeom>
          <a:solidFill>
            <a:srgbClr val="F7E6C7">
              <a:alpha val="98000"/>
            </a:srgbClr>
          </a:solidFill>
          <a:ln w="10160">
            <a:solidFill>
              <a:srgbClr val="D9A441">
                <a:alpha val="82000"/>
              </a:srgbClr>
            </a:solidFill>
            <a:prstDash val="solid"/>
          </a:ln>
        </p:spPr>
      </p:sp>
      <p:sp>
        <p:nvSpPr>
          <p:cNvPr id="7" name="Text 4"/>
          <p:cNvSpPr/>
          <p:nvPr/>
        </p:nvSpPr>
        <p:spPr>
          <a:xfrm>
            <a:off x="822960" y="1847088"/>
            <a:ext cx="502920" cy="347472"/>
          </a:xfrm>
          <a:prstGeom prst="rect">
            <a:avLst/>
          </a:prstGeom>
          <a:noFill/>
          <a:ln/>
        </p:spPr>
        <p:txBody>
          <a:bodyPr wrap="square" lIns="0" tIns="0" rIns="0" bIns="0" rtlCol="0" anchor="ctr"/>
          <a:lstStyle/>
          <a:p>
            <a:pPr algn="ctr" indent="0" marL="0">
              <a:buNone/>
            </a:pPr>
            <a:r>
              <a:rPr lang="en-US" sz="1900" dirty="0">
                <a:solidFill>
                  <a:srgbClr val="D9A441"/>
                </a:solidFill>
              </a:rPr>
              <a:t>Hear</a:t>
            </a:r>
            <a:endParaRPr lang="en-US" sz="1900" dirty="0"/>
          </a:p>
        </p:txBody>
      </p:sp>
      <p:sp>
        <p:nvSpPr>
          <p:cNvPr id="8" name="Text 5"/>
          <p:cNvSpPr/>
          <p:nvPr/>
        </p:nvSpPr>
        <p:spPr>
          <a:xfrm>
            <a:off x="1426464" y="1856232"/>
            <a:ext cx="1005840" cy="256032"/>
          </a:xfrm>
          <a:prstGeom prst="rect">
            <a:avLst/>
          </a:prstGeom>
          <a:noFill/>
          <a:ln/>
        </p:spPr>
        <p:txBody>
          <a:bodyPr wrap="square" lIns="254" tIns="254" rIns="254" bIns="254" rtlCol="0" anchor="ctr">
            <a:normAutofit/>
          </a:bodyPr>
          <a:lstStyle/>
          <a:p>
            <a:pPr indent="0" marL="0">
              <a:buNone/>
            </a:pPr>
            <a:r>
              <a:rPr lang="en-US" sz="1250" b="1" dirty="0">
                <a:solidFill>
                  <a:srgbClr val="132D3D"/>
                </a:solidFill>
              </a:rPr>
              <a:t>Understand</a:t>
            </a:r>
            <a:endParaRPr lang="en-US" sz="1250" dirty="0"/>
          </a:p>
        </p:txBody>
      </p:sp>
      <p:sp>
        <p:nvSpPr>
          <p:cNvPr id="9" name="Text 6"/>
          <p:cNvSpPr/>
          <p:nvPr/>
        </p:nvSpPr>
        <p:spPr>
          <a:xfrm>
            <a:off x="941832" y="2267712"/>
            <a:ext cx="1417320" cy="1627632"/>
          </a:xfrm>
          <a:prstGeom prst="rect">
            <a:avLst/>
          </a:prstGeom>
          <a:noFill/>
          <a:ln/>
        </p:spPr>
        <p:txBody>
          <a:bodyPr wrap="square" lIns="254" tIns="254" rIns="254" bIns="254" rtlCol="0" anchor="ctr">
            <a:normAutofit/>
          </a:bodyPr>
          <a:lstStyle/>
          <a:p>
            <a:pPr indent="0" marL="0">
              <a:buNone/>
            </a:pPr>
            <a:r>
              <a:rPr lang="en-US" sz="1020" dirty="0">
                <a:solidFill>
                  <a:srgbClr val="2E2E2E"/>
                </a:solidFill>
              </a:rPr>
              <a:t>Trace the hymn through Scripture: trumpet, resurrection, judgment, and new creation.</a:t>
            </a:r>
            <a:endParaRPr lang="en-US" sz="1020" dirty="0"/>
          </a:p>
        </p:txBody>
      </p:sp>
      <p:sp>
        <p:nvSpPr>
          <p:cNvPr id="10" name="Shape 7"/>
          <p:cNvSpPr/>
          <p:nvPr/>
        </p:nvSpPr>
        <p:spPr>
          <a:xfrm>
            <a:off x="2788920" y="1737360"/>
            <a:ext cx="1874520" cy="2286000"/>
          </a:xfrm>
          <a:prstGeom prst="roundRect">
            <a:avLst>
              <a:gd name="adj" fmla="val 3902"/>
            </a:avLst>
          </a:prstGeom>
          <a:solidFill>
            <a:srgbClr val="F7E6C7">
              <a:alpha val="98000"/>
            </a:srgbClr>
          </a:solidFill>
          <a:ln w="10160">
            <a:solidFill>
              <a:srgbClr val="D9A441">
                <a:alpha val="82000"/>
              </a:srgbClr>
            </a:solidFill>
            <a:prstDash val="solid"/>
          </a:ln>
        </p:spPr>
      </p:sp>
      <p:sp>
        <p:nvSpPr>
          <p:cNvPr id="11" name="Text 8"/>
          <p:cNvSpPr/>
          <p:nvPr/>
        </p:nvSpPr>
        <p:spPr>
          <a:xfrm>
            <a:off x="2898648" y="1847088"/>
            <a:ext cx="502920" cy="347472"/>
          </a:xfrm>
          <a:prstGeom prst="rect">
            <a:avLst/>
          </a:prstGeom>
          <a:noFill/>
          <a:ln/>
        </p:spPr>
        <p:txBody>
          <a:bodyPr wrap="square" lIns="0" tIns="0" rIns="0" bIns="0" rtlCol="0" anchor="ctr"/>
          <a:lstStyle/>
          <a:p>
            <a:pPr algn="ctr" indent="0" marL="0">
              <a:buNone/>
            </a:pPr>
            <a:r>
              <a:rPr lang="en-US" sz="1900" dirty="0">
                <a:solidFill>
                  <a:srgbClr val="D9A441"/>
                </a:solidFill>
              </a:rPr>
              <a:t>Hope</a:t>
            </a:r>
            <a:endParaRPr lang="en-US" sz="1900" dirty="0"/>
          </a:p>
        </p:txBody>
      </p:sp>
      <p:sp>
        <p:nvSpPr>
          <p:cNvPr id="12" name="Text 9"/>
          <p:cNvSpPr/>
          <p:nvPr/>
        </p:nvSpPr>
        <p:spPr>
          <a:xfrm>
            <a:off x="3502152" y="1856232"/>
            <a:ext cx="1005840" cy="256032"/>
          </a:xfrm>
          <a:prstGeom prst="rect">
            <a:avLst/>
          </a:prstGeom>
          <a:noFill/>
          <a:ln/>
        </p:spPr>
        <p:txBody>
          <a:bodyPr wrap="square" lIns="254" tIns="254" rIns="254" bIns="254" rtlCol="0" anchor="ctr">
            <a:normAutofit/>
          </a:bodyPr>
          <a:lstStyle/>
          <a:p>
            <a:pPr indent="0" marL="0">
              <a:buNone/>
            </a:pPr>
            <a:r>
              <a:rPr lang="en-US" sz="1250" b="1" dirty="0">
                <a:solidFill>
                  <a:srgbClr val="132D3D"/>
                </a:solidFill>
              </a:rPr>
              <a:t>Feel</a:t>
            </a:r>
            <a:endParaRPr lang="en-US" sz="1250" dirty="0"/>
          </a:p>
        </p:txBody>
      </p:sp>
      <p:sp>
        <p:nvSpPr>
          <p:cNvPr id="13" name="Text 10"/>
          <p:cNvSpPr/>
          <p:nvPr/>
        </p:nvSpPr>
        <p:spPr>
          <a:xfrm>
            <a:off x="3017520" y="2267712"/>
            <a:ext cx="1417320" cy="1627632"/>
          </a:xfrm>
          <a:prstGeom prst="rect">
            <a:avLst/>
          </a:prstGeom>
          <a:noFill/>
          <a:ln/>
        </p:spPr>
        <p:txBody>
          <a:bodyPr wrap="square" lIns="254" tIns="254" rIns="254" bIns="254" rtlCol="0" anchor="ctr">
            <a:normAutofit/>
          </a:bodyPr>
          <a:lstStyle/>
          <a:p>
            <a:pPr indent="0" marL="0">
              <a:buNone/>
            </a:pPr>
            <a:r>
              <a:rPr lang="en-US" sz="1020" dirty="0">
                <a:solidFill>
                  <a:srgbClr val="2E2E2E"/>
                </a:solidFill>
              </a:rPr>
              <a:t>Hold grief and hope together without sentimental shortcuts.</a:t>
            </a:r>
            <a:endParaRPr lang="en-US" sz="1020" dirty="0"/>
          </a:p>
        </p:txBody>
      </p:sp>
      <p:sp>
        <p:nvSpPr>
          <p:cNvPr id="14" name="Shape 11"/>
          <p:cNvSpPr/>
          <p:nvPr/>
        </p:nvSpPr>
        <p:spPr>
          <a:xfrm>
            <a:off x="4864608" y="1737360"/>
            <a:ext cx="1874520" cy="2286000"/>
          </a:xfrm>
          <a:prstGeom prst="roundRect">
            <a:avLst>
              <a:gd name="adj" fmla="val 3902"/>
            </a:avLst>
          </a:prstGeom>
          <a:solidFill>
            <a:srgbClr val="F7E6C7">
              <a:alpha val="98000"/>
            </a:srgbClr>
          </a:solidFill>
          <a:ln w="10160">
            <a:solidFill>
              <a:srgbClr val="D9A441">
                <a:alpha val="82000"/>
              </a:srgbClr>
            </a:solidFill>
            <a:prstDash val="solid"/>
          </a:ln>
        </p:spPr>
      </p:sp>
      <p:sp>
        <p:nvSpPr>
          <p:cNvPr id="15" name="Text 12"/>
          <p:cNvSpPr/>
          <p:nvPr/>
        </p:nvSpPr>
        <p:spPr>
          <a:xfrm>
            <a:off x="4974336" y="1847088"/>
            <a:ext cx="502920" cy="347472"/>
          </a:xfrm>
          <a:prstGeom prst="rect">
            <a:avLst/>
          </a:prstGeom>
          <a:noFill/>
          <a:ln/>
        </p:spPr>
        <p:txBody>
          <a:bodyPr wrap="square" lIns="0" tIns="0" rIns="0" bIns="0" rtlCol="0" anchor="ctr"/>
          <a:lstStyle/>
          <a:p>
            <a:pPr algn="ctr" indent="0" marL="0">
              <a:buNone/>
            </a:pPr>
            <a:r>
              <a:rPr lang="en-US" sz="1900" dirty="0">
                <a:solidFill>
                  <a:srgbClr val="D9A441"/>
                </a:solidFill>
              </a:rPr>
              <a:t>Live</a:t>
            </a:r>
            <a:endParaRPr lang="en-US" sz="1900" dirty="0"/>
          </a:p>
        </p:txBody>
      </p:sp>
      <p:sp>
        <p:nvSpPr>
          <p:cNvPr id="16" name="Text 13"/>
          <p:cNvSpPr/>
          <p:nvPr/>
        </p:nvSpPr>
        <p:spPr>
          <a:xfrm>
            <a:off x="5577840" y="1856232"/>
            <a:ext cx="1005840" cy="256032"/>
          </a:xfrm>
          <a:prstGeom prst="rect">
            <a:avLst/>
          </a:prstGeom>
          <a:noFill/>
          <a:ln/>
        </p:spPr>
        <p:txBody>
          <a:bodyPr wrap="square" lIns="254" tIns="254" rIns="254" bIns="254" rtlCol="0" anchor="ctr">
            <a:normAutofit/>
          </a:bodyPr>
          <a:lstStyle/>
          <a:p>
            <a:pPr indent="0" marL="0">
              <a:buNone/>
            </a:pPr>
            <a:r>
              <a:rPr lang="en-US" sz="1250" b="1" dirty="0">
                <a:solidFill>
                  <a:srgbClr val="132D3D"/>
                </a:solidFill>
              </a:rPr>
              <a:t>Practice</a:t>
            </a:r>
            <a:endParaRPr lang="en-US" sz="1250" dirty="0"/>
          </a:p>
        </p:txBody>
      </p:sp>
      <p:sp>
        <p:nvSpPr>
          <p:cNvPr id="17" name="Text 14"/>
          <p:cNvSpPr/>
          <p:nvPr/>
        </p:nvSpPr>
        <p:spPr>
          <a:xfrm>
            <a:off x="5093208" y="2267712"/>
            <a:ext cx="1417320" cy="1627632"/>
          </a:xfrm>
          <a:prstGeom prst="rect">
            <a:avLst/>
          </a:prstGeom>
          <a:noFill/>
          <a:ln/>
        </p:spPr>
        <p:txBody>
          <a:bodyPr wrap="square" lIns="254" tIns="254" rIns="254" bIns="254" rtlCol="0" anchor="ctr">
            <a:normAutofit/>
          </a:bodyPr>
          <a:lstStyle/>
          <a:p>
            <a:pPr indent="0" marL="0">
              <a:buNone/>
            </a:pPr>
            <a:r>
              <a:rPr lang="en-US" sz="1020" dirty="0">
                <a:solidFill>
                  <a:srgbClr val="2E2E2E"/>
                </a:solidFill>
              </a:rPr>
              <a:t>Comfort one another and live as people of the coming dawn.</a:t>
            </a:r>
            <a:endParaRPr lang="en-US" sz="1020" dirty="0"/>
          </a:p>
        </p:txBody>
      </p:sp>
      <p:sp>
        <p:nvSpPr>
          <p:cNvPr id="18" name="Text 15"/>
          <p:cNvSpPr/>
          <p:nvPr/>
        </p:nvSpPr>
        <p:spPr>
          <a:xfrm>
            <a:off x="32004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E1F2A"/>
        </a:solidFill>
      </p:bgPr>
    </p:bg>
    <p:spTree>
      <p:nvGrpSpPr>
        <p:cNvPr id="1" name=""/>
        <p:cNvGrpSpPr/>
        <p:nvPr/>
      </p:nvGrpSpPr>
      <p:grpSpPr>
        <a:xfrm>
          <a:off x="0" y="0"/>
          <a:ext cx="0" cy="0"/>
          <a:chOff x="0" y="0"/>
          <a:chExt cx="0" cy="0"/>
        </a:xfrm>
      </p:grpSpPr>
      <p:pic>
        <p:nvPicPr>
          <p:cNvPr id="2" name="Image 0" descr="/mnt/data/mlwam_work/visual_6_side.jpg">    </p:cNvPr>
          <p:cNvPicPr>
            <a:picLocks noChangeAspect="1"/>
          </p:cNvPicPr>
          <p:nvPr/>
        </p:nvPicPr>
        <p:blipFill>
          <a:blip r:embed="rId1"/>
          <a:stretch>
            <a:fillRect/>
          </a:stretch>
        </p:blipFill>
        <p:spPr>
          <a:xfrm>
            <a:off x="0" y="0"/>
            <a:ext cx="5376672" cy="6858000"/>
          </a:xfrm>
          <a:prstGeom prst="rect">
            <a:avLst/>
          </a:prstGeom>
        </p:spPr>
      </p:pic>
      <p:sp>
        <p:nvSpPr>
          <p:cNvPr id="3" name="Shape 0"/>
          <p:cNvSpPr/>
          <p:nvPr/>
        </p:nvSpPr>
        <p:spPr>
          <a:xfrm>
            <a:off x="0" y="0"/>
            <a:ext cx="5376672" cy="6858000"/>
          </a:xfrm>
          <a:prstGeom prst="rect">
            <a:avLst/>
          </a:prstGeom>
          <a:solidFill>
            <a:srgbClr val="000000">
              <a:alpha val="58000"/>
            </a:srgbClr>
          </a:solidFill>
          <a:ln w="12700">
            <a:solidFill>
              <a:srgbClr val="000000">
                <a:alpha val="0"/>
              </a:srgbClr>
            </a:solidFill>
            <a:prstDash val="solid"/>
          </a:ln>
        </p:spPr>
      </p:sp>
      <p:sp>
        <p:nvSpPr>
          <p:cNvPr id="4" name="Text 1"/>
          <p:cNvSpPr/>
          <p:nvPr/>
        </p:nvSpPr>
        <p:spPr>
          <a:xfrm>
            <a:off x="5577840" y="685800"/>
            <a:ext cx="5669280" cy="475488"/>
          </a:xfrm>
          <a:prstGeom prst="rect">
            <a:avLst/>
          </a:prstGeom>
          <a:noFill/>
          <a:ln/>
        </p:spPr>
        <p:txBody>
          <a:bodyPr wrap="square" lIns="0" tIns="0" rIns="0" bIns="0" rtlCol="0" anchor="ctr"/>
          <a:lstStyle/>
          <a:p>
            <a:pPr indent="0" marL="0">
              <a:buNone/>
            </a:pPr>
            <a:r>
              <a:rPr lang="en-US" sz="2800" b="1" dirty="0">
                <a:solidFill>
                  <a:srgbClr val="F7E6C7"/>
                </a:solidFill>
                <a:latin typeface="Aptos Display" pitchFamily="34" charset="0"/>
                <a:ea typeface="Aptos Display" pitchFamily="34" charset="-122"/>
                <a:cs typeface="Aptos Display" pitchFamily="34" charset="-120"/>
              </a:rPr>
              <a:t>Lesson Flow</a:t>
            </a:r>
            <a:endParaRPr lang="en-US" sz="2800" dirty="0"/>
          </a:p>
        </p:txBody>
      </p:sp>
      <p:sp>
        <p:nvSpPr>
          <p:cNvPr id="5" name="Text 2"/>
          <p:cNvSpPr/>
          <p:nvPr/>
        </p:nvSpPr>
        <p:spPr>
          <a:xfrm>
            <a:off x="5605272" y="1234440"/>
            <a:ext cx="5212080" cy="320040"/>
          </a:xfrm>
          <a:prstGeom prst="rect">
            <a:avLst/>
          </a:prstGeom>
          <a:noFill/>
          <a:ln/>
        </p:spPr>
        <p:txBody>
          <a:bodyPr wrap="square" lIns="0" tIns="0" rIns="0" bIns="0" rtlCol="0" anchor="ctr"/>
          <a:lstStyle/>
          <a:p>
            <a:pPr indent="0" marL="0">
              <a:buNone/>
            </a:pPr>
            <a:r>
              <a:rPr lang="en-US" sz="1400" i="1" dirty="0">
                <a:solidFill>
                  <a:srgbClr val="F3C466"/>
                </a:solidFill>
              </a:rPr>
              <a:t>A 45-60 minute teaching plan</a:t>
            </a:r>
            <a:endParaRPr lang="en-US" sz="1400" dirty="0"/>
          </a:p>
        </p:txBody>
      </p:sp>
      <p:sp>
        <p:nvSpPr>
          <p:cNvPr id="6" name="Shape 3"/>
          <p:cNvSpPr/>
          <p:nvPr/>
        </p:nvSpPr>
        <p:spPr>
          <a:xfrm>
            <a:off x="5669280" y="1828800"/>
            <a:ext cx="5212080" cy="621792"/>
          </a:xfrm>
          <a:prstGeom prst="roundRect">
            <a:avLst/>
          </a:prstGeom>
          <a:solidFill>
            <a:srgbClr val="F7E6C7"/>
          </a:solidFill>
          <a:ln w="7620">
            <a:solidFill>
              <a:srgbClr val="D9A441">
                <a:alpha val="85000"/>
              </a:srgbClr>
            </a:solidFill>
            <a:prstDash val="solid"/>
          </a:ln>
        </p:spPr>
      </p:sp>
      <p:sp>
        <p:nvSpPr>
          <p:cNvPr id="7" name="Text 4"/>
          <p:cNvSpPr/>
          <p:nvPr/>
        </p:nvSpPr>
        <p:spPr>
          <a:xfrm>
            <a:off x="5806440" y="1947672"/>
            <a:ext cx="347472" cy="292608"/>
          </a:xfrm>
          <a:prstGeom prst="rect">
            <a:avLst/>
          </a:prstGeom>
          <a:noFill/>
          <a:ln/>
        </p:spPr>
        <p:txBody>
          <a:bodyPr wrap="square" lIns="0" tIns="0" rIns="0" bIns="0" rtlCol="0" anchor="ctr"/>
          <a:lstStyle/>
          <a:p>
            <a:pPr algn="ctr" indent="0" marL="0">
              <a:buNone/>
            </a:pPr>
            <a:r>
              <a:rPr lang="en-US" sz="1500" b="1" dirty="0">
                <a:solidFill>
                  <a:srgbClr val="132D3D"/>
                </a:solidFill>
              </a:rPr>
              <a:t>1</a:t>
            </a:r>
            <a:endParaRPr lang="en-US" sz="1500" dirty="0"/>
          </a:p>
        </p:txBody>
      </p:sp>
      <p:sp>
        <p:nvSpPr>
          <p:cNvPr id="8" name="Text 5"/>
          <p:cNvSpPr/>
          <p:nvPr/>
        </p:nvSpPr>
        <p:spPr>
          <a:xfrm>
            <a:off x="6263640" y="1920240"/>
            <a:ext cx="1097280" cy="292608"/>
          </a:xfrm>
          <a:prstGeom prst="rect">
            <a:avLst/>
          </a:prstGeom>
          <a:noFill/>
          <a:ln/>
        </p:spPr>
        <p:txBody>
          <a:bodyPr wrap="square" lIns="0" tIns="0" rIns="0" bIns="0" rtlCol="0" anchor="ctr"/>
          <a:lstStyle/>
          <a:p>
            <a:pPr indent="0" marL="0">
              <a:buNone/>
            </a:pPr>
            <a:r>
              <a:rPr lang="en-US" sz="1350" b="1" dirty="0">
                <a:solidFill>
                  <a:srgbClr val="132D3D"/>
                </a:solidFill>
              </a:rPr>
              <a:t>Read</a:t>
            </a:r>
            <a:endParaRPr lang="en-US" sz="1350" dirty="0"/>
          </a:p>
        </p:txBody>
      </p:sp>
      <p:sp>
        <p:nvSpPr>
          <p:cNvPr id="9" name="Text 6"/>
          <p:cNvSpPr/>
          <p:nvPr/>
        </p:nvSpPr>
        <p:spPr>
          <a:xfrm>
            <a:off x="7479792" y="1938528"/>
            <a:ext cx="3081528" cy="274320"/>
          </a:xfrm>
          <a:prstGeom prst="rect">
            <a:avLst/>
          </a:prstGeom>
          <a:noFill/>
          <a:ln/>
        </p:spPr>
        <p:txBody>
          <a:bodyPr wrap="square" lIns="0" tIns="0" rIns="0" bIns="0" rtlCol="0" anchor="ctr">
            <a:normAutofit/>
          </a:bodyPr>
          <a:lstStyle/>
          <a:p>
            <a:pPr indent="0" marL="0">
              <a:buNone/>
            </a:pPr>
            <a:r>
              <a:rPr lang="en-US" sz="1220" dirty="0">
                <a:solidFill>
                  <a:srgbClr val="2B2B2B"/>
                </a:solidFill>
              </a:rPr>
              <a:t>1 Thessalonians 4:13-18</a:t>
            </a:r>
            <a:endParaRPr lang="en-US" sz="1220" dirty="0"/>
          </a:p>
        </p:txBody>
      </p:sp>
      <p:sp>
        <p:nvSpPr>
          <p:cNvPr id="10" name="Shape 7"/>
          <p:cNvSpPr/>
          <p:nvPr/>
        </p:nvSpPr>
        <p:spPr>
          <a:xfrm>
            <a:off x="5669280" y="2578608"/>
            <a:ext cx="5212080" cy="621792"/>
          </a:xfrm>
          <a:prstGeom prst="roundRect">
            <a:avLst/>
          </a:prstGeom>
          <a:solidFill>
            <a:srgbClr val="F7E6C7"/>
          </a:solidFill>
          <a:ln w="7620">
            <a:solidFill>
              <a:srgbClr val="D9A441">
                <a:alpha val="85000"/>
              </a:srgbClr>
            </a:solidFill>
            <a:prstDash val="solid"/>
          </a:ln>
        </p:spPr>
      </p:sp>
      <p:sp>
        <p:nvSpPr>
          <p:cNvPr id="11" name="Text 8"/>
          <p:cNvSpPr/>
          <p:nvPr/>
        </p:nvSpPr>
        <p:spPr>
          <a:xfrm>
            <a:off x="5806440" y="2697480"/>
            <a:ext cx="347472" cy="292608"/>
          </a:xfrm>
          <a:prstGeom prst="rect">
            <a:avLst/>
          </a:prstGeom>
          <a:noFill/>
          <a:ln/>
        </p:spPr>
        <p:txBody>
          <a:bodyPr wrap="square" lIns="0" tIns="0" rIns="0" bIns="0" rtlCol="0" anchor="ctr"/>
          <a:lstStyle/>
          <a:p>
            <a:pPr algn="ctr" indent="0" marL="0">
              <a:buNone/>
            </a:pPr>
            <a:r>
              <a:rPr lang="en-US" sz="1500" b="1" dirty="0">
                <a:solidFill>
                  <a:srgbClr val="132D3D"/>
                </a:solidFill>
              </a:rPr>
              <a:t>2</a:t>
            </a:r>
            <a:endParaRPr lang="en-US" sz="1500" dirty="0"/>
          </a:p>
        </p:txBody>
      </p:sp>
      <p:sp>
        <p:nvSpPr>
          <p:cNvPr id="12" name="Text 9"/>
          <p:cNvSpPr/>
          <p:nvPr/>
        </p:nvSpPr>
        <p:spPr>
          <a:xfrm>
            <a:off x="6263640" y="2670048"/>
            <a:ext cx="1097280" cy="292608"/>
          </a:xfrm>
          <a:prstGeom prst="rect">
            <a:avLst/>
          </a:prstGeom>
          <a:noFill/>
          <a:ln/>
        </p:spPr>
        <p:txBody>
          <a:bodyPr wrap="square" lIns="0" tIns="0" rIns="0" bIns="0" rtlCol="0" anchor="ctr"/>
          <a:lstStyle/>
          <a:p>
            <a:pPr indent="0" marL="0">
              <a:buNone/>
            </a:pPr>
            <a:r>
              <a:rPr lang="en-US" sz="1350" b="1" dirty="0">
                <a:solidFill>
                  <a:srgbClr val="132D3D"/>
                </a:solidFill>
              </a:rPr>
              <a:t>Hear</a:t>
            </a:r>
            <a:endParaRPr lang="en-US" sz="1350" dirty="0"/>
          </a:p>
        </p:txBody>
      </p:sp>
      <p:sp>
        <p:nvSpPr>
          <p:cNvPr id="13" name="Text 10"/>
          <p:cNvSpPr/>
          <p:nvPr/>
        </p:nvSpPr>
        <p:spPr>
          <a:xfrm>
            <a:off x="7479792" y="2688336"/>
            <a:ext cx="3081528" cy="274320"/>
          </a:xfrm>
          <a:prstGeom prst="rect">
            <a:avLst/>
          </a:prstGeom>
          <a:noFill/>
          <a:ln/>
        </p:spPr>
        <p:txBody>
          <a:bodyPr wrap="square" lIns="0" tIns="0" rIns="0" bIns="0" rtlCol="0" anchor="ctr">
            <a:normAutofit/>
          </a:bodyPr>
          <a:lstStyle/>
          <a:p>
            <a:pPr indent="0" marL="0">
              <a:buNone/>
            </a:pPr>
            <a:r>
              <a:rPr lang="en-US" sz="1220" dirty="0">
                <a:solidFill>
                  <a:srgbClr val="2B2B2B"/>
                </a:solidFill>
              </a:rPr>
              <a:t>Sing or listen reverently</a:t>
            </a:r>
            <a:endParaRPr lang="en-US" sz="1220" dirty="0"/>
          </a:p>
        </p:txBody>
      </p:sp>
      <p:sp>
        <p:nvSpPr>
          <p:cNvPr id="14" name="Shape 11"/>
          <p:cNvSpPr/>
          <p:nvPr/>
        </p:nvSpPr>
        <p:spPr>
          <a:xfrm>
            <a:off x="5669280" y="3328416"/>
            <a:ext cx="5212080" cy="621792"/>
          </a:xfrm>
          <a:prstGeom prst="roundRect">
            <a:avLst/>
          </a:prstGeom>
          <a:solidFill>
            <a:srgbClr val="F7E6C7"/>
          </a:solidFill>
          <a:ln w="7620">
            <a:solidFill>
              <a:srgbClr val="D9A441">
                <a:alpha val="85000"/>
              </a:srgbClr>
            </a:solidFill>
            <a:prstDash val="solid"/>
          </a:ln>
        </p:spPr>
      </p:sp>
      <p:sp>
        <p:nvSpPr>
          <p:cNvPr id="15" name="Text 12"/>
          <p:cNvSpPr/>
          <p:nvPr/>
        </p:nvSpPr>
        <p:spPr>
          <a:xfrm>
            <a:off x="5806440" y="3447288"/>
            <a:ext cx="347472" cy="292608"/>
          </a:xfrm>
          <a:prstGeom prst="rect">
            <a:avLst/>
          </a:prstGeom>
          <a:noFill/>
          <a:ln/>
        </p:spPr>
        <p:txBody>
          <a:bodyPr wrap="square" lIns="0" tIns="0" rIns="0" bIns="0" rtlCol="0" anchor="ctr"/>
          <a:lstStyle/>
          <a:p>
            <a:pPr algn="ctr" indent="0" marL="0">
              <a:buNone/>
            </a:pPr>
            <a:r>
              <a:rPr lang="en-US" sz="1500" b="1" dirty="0">
                <a:solidFill>
                  <a:srgbClr val="132D3D"/>
                </a:solidFill>
              </a:rPr>
              <a:t>3</a:t>
            </a:r>
            <a:endParaRPr lang="en-US" sz="1500" dirty="0"/>
          </a:p>
        </p:txBody>
      </p:sp>
      <p:sp>
        <p:nvSpPr>
          <p:cNvPr id="16" name="Text 13"/>
          <p:cNvSpPr/>
          <p:nvPr/>
        </p:nvSpPr>
        <p:spPr>
          <a:xfrm>
            <a:off x="6263640" y="3419856"/>
            <a:ext cx="1097280" cy="292608"/>
          </a:xfrm>
          <a:prstGeom prst="rect">
            <a:avLst/>
          </a:prstGeom>
          <a:noFill/>
          <a:ln/>
        </p:spPr>
        <p:txBody>
          <a:bodyPr wrap="square" lIns="0" tIns="0" rIns="0" bIns="0" rtlCol="0" anchor="ctr"/>
          <a:lstStyle/>
          <a:p>
            <a:pPr indent="0" marL="0">
              <a:buNone/>
            </a:pPr>
            <a:r>
              <a:rPr lang="en-US" sz="1350" b="1" dirty="0">
                <a:solidFill>
                  <a:srgbClr val="132D3D"/>
                </a:solidFill>
              </a:rPr>
              <a:t>Teach</a:t>
            </a:r>
            <a:endParaRPr lang="en-US" sz="1350" dirty="0"/>
          </a:p>
        </p:txBody>
      </p:sp>
      <p:sp>
        <p:nvSpPr>
          <p:cNvPr id="17" name="Text 14"/>
          <p:cNvSpPr/>
          <p:nvPr/>
        </p:nvSpPr>
        <p:spPr>
          <a:xfrm>
            <a:off x="7479792" y="3438144"/>
            <a:ext cx="3081528" cy="274320"/>
          </a:xfrm>
          <a:prstGeom prst="rect">
            <a:avLst/>
          </a:prstGeom>
          <a:noFill/>
          <a:ln/>
        </p:spPr>
        <p:txBody>
          <a:bodyPr wrap="square" lIns="0" tIns="0" rIns="0" bIns="0" rtlCol="0" anchor="ctr">
            <a:normAutofit/>
          </a:bodyPr>
          <a:lstStyle/>
          <a:p>
            <a:pPr indent="0" marL="0">
              <a:buNone/>
            </a:pPr>
            <a:r>
              <a:rPr lang="en-US" sz="1220" dirty="0">
                <a:solidFill>
                  <a:srgbClr val="2B2B2B"/>
                </a:solidFill>
              </a:rPr>
              <a:t>Explain trumpet, resurrection, and final hope</a:t>
            </a:r>
            <a:endParaRPr lang="en-US" sz="1220" dirty="0"/>
          </a:p>
        </p:txBody>
      </p:sp>
      <p:sp>
        <p:nvSpPr>
          <p:cNvPr id="18" name="Shape 15"/>
          <p:cNvSpPr/>
          <p:nvPr/>
        </p:nvSpPr>
        <p:spPr>
          <a:xfrm>
            <a:off x="5669280" y="4078224"/>
            <a:ext cx="5212080" cy="621792"/>
          </a:xfrm>
          <a:prstGeom prst="roundRect">
            <a:avLst/>
          </a:prstGeom>
          <a:solidFill>
            <a:srgbClr val="F7E6C7"/>
          </a:solidFill>
          <a:ln w="7620">
            <a:solidFill>
              <a:srgbClr val="D9A441">
                <a:alpha val="85000"/>
              </a:srgbClr>
            </a:solidFill>
            <a:prstDash val="solid"/>
          </a:ln>
        </p:spPr>
      </p:sp>
      <p:sp>
        <p:nvSpPr>
          <p:cNvPr id="19" name="Text 16"/>
          <p:cNvSpPr/>
          <p:nvPr/>
        </p:nvSpPr>
        <p:spPr>
          <a:xfrm>
            <a:off x="5806440" y="4197096"/>
            <a:ext cx="347472" cy="292608"/>
          </a:xfrm>
          <a:prstGeom prst="rect">
            <a:avLst/>
          </a:prstGeom>
          <a:noFill/>
          <a:ln/>
        </p:spPr>
        <p:txBody>
          <a:bodyPr wrap="square" lIns="0" tIns="0" rIns="0" bIns="0" rtlCol="0" anchor="ctr"/>
          <a:lstStyle/>
          <a:p>
            <a:pPr algn="ctr" indent="0" marL="0">
              <a:buNone/>
            </a:pPr>
            <a:r>
              <a:rPr lang="en-US" sz="1500" b="1" dirty="0">
                <a:solidFill>
                  <a:srgbClr val="132D3D"/>
                </a:solidFill>
              </a:rPr>
              <a:t>4</a:t>
            </a:r>
            <a:endParaRPr lang="en-US" sz="1500" dirty="0"/>
          </a:p>
        </p:txBody>
      </p:sp>
      <p:sp>
        <p:nvSpPr>
          <p:cNvPr id="20" name="Text 17"/>
          <p:cNvSpPr/>
          <p:nvPr/>
        </p:nvSpPr>
        <p:spPr>
          <a:xfrm>
            <a:off x="6263640" y="4169664"/>
            <a:ext cx="1097280" cy="292608"/>
          </a:xfrm>
          <a:prstGeom prst="rect">
            <a:avLst/>
          </a:prstGeom>
          <a:noFill/>
          <a:ln/>
        </p:spPr>
        <p:txBody>
          <a:bodyPr wrap="square" lIns="0" tIns="0" rIns="0" bIns="0" rtlCol="0" anchor="ctr"/>
          <a:lstStyle/>
          <a:p>
            <a:pPr indent="0" marL="0">
              <a:buNone/>
            </a:pPr>
            <a:r>
              <a:rPr lang="en-US" sz="1350" b="1" dirty="0">
                <a:solidFill>
                  <a:srgbClr val="132D3D"/>
                </a:solidFill>
              </a:rPr>
              <a:t>Discuss</a:t>
            </a:r>
            <a:endParaRPr lang="en-US" sz="1350" dirty="0"/>
          </a:p>
        </p:txBody>
      </p:sp>
      <p:sp>
        <p:nvSpPr>
          <p:cNvPr id="21" name="Text 18"/>
          <p:cNvSpPr/>
          <p:nvPr/>
        </p:nvSpPr>
        <p:spPr>
          <a:xfrm>
            <a:off x="7479792" y="4187952"/>
            <a:ext cx="3081528" cy="274320"/>
          </a:xfrm>
          <a:prstGeom prst="rect">
            <a:avLst/>
          </a:prstGeom>
          <a:noFill/>
          <a:ln/>
        </p:spPr>
        <p:txBody>
          <a:bodyPr wrap="square" lIns="0" tIns="0" rIns="0" bIns="0" rtlCol="0" anchor="ctr">
            <a:normAutofit/>
          </a:bodyPr>
          <a:lstStyle/>
          <a:p>
            <a:pPr indent="0" marL="0">
              <a:buNone/>
            </a:pPr>
            <a:r>
              <a:rPr lang="en-US" sz="1220" dirty="0">
                <a:solidFill>
                  <a:srgbClr val="2B2B2B"/>
                </a:solidFill>
              </a:rPr>
              <a:t>Morning and mourning in Christian life</a:t>
            </a:r>
            <a:endParaRPr lang="en-US" sz="1220" dirty="0"/>
          </a:p>
        </p:txBody>
      </p:sp>
      <p:sp>
        <p:nvSpPr>
          <p:cNvPr id="22" name="Shape 19"/>
          <p:cNvSpPr/>
          <p:nvPr/>
        </p:nvSpPr>
        <p:spPr>
          <a:xfrm>
            <a:off x="5669280" y="4828032"/>
            <a:ext cx="5212080" cy="621792"/>
          </a:xfrm>
          <a:prstGeom prst="roundRect">
            <a:avLst/>
          </a:prstGeom>
          <a:solidFill>
            <a:srgbClr val="F7E6C7"/>
          </a:solidFill>
          <a:ln w="7620">
            <a:solidFill>
              <a:srgbClr val="D9A441">
                <a:alpha val="85000"/>
              </a:srgbClr>
            </a:solidFill>
            <a:prstDash val="solid"/>
          </a:ln>
        </p:spPr>
      </p:sp>
      <p:sp>
        <p:nvSpPr>
          <p:cNvPr id="23" name="Text 20"/>
          <p:cNvSpPr/>
          <p:nvPr/>
        </p:nvSpPr>
        <p:spPr>
          <a:xfrm>
            <a:off x="5806440" y="4946904"/>
            <a:ext cx="347472" cy="292608"/>
          </a:xfrm>
          <a:prstGeom prst="rect">
            <a:avLst/>
          </a:prstGeom>
          <a:noFill/>
          <a:ln/>
        </p:spPr>
        <p:txBody>
          <a:bodyPr wrap="square" lIns="0" tIns="0" rIns="0" bIns="0" rtlCol="0" anchor="ctr"/>
          <a:lstStyle/>
          <a:p>
            <a:pPr algn="ctr" indent="0" marL="0">
              <a:buNone/>
            </a:pPr>
            <a:r>
              <a:rPr lang="en-US" sz="1500" b="1" dirty="0">
                <a:solidFill>
                  <a:srgbClr val="132D3D"/>
                </a:solidFill>
              </a:rPr>
              <a:t>5</a:t>
            </a:r>
            <a:endParaRPr lang="en-US" sz="1500" dirty="0"/>
          </a:p>
        </p:txBody>
      </p:sp>
      <p:sp>
        <p:nvSpPr>
          <p:cNvPr id="24" name="Text 21"/>
          <p:cNvSpPr/>
          <p:nvPr/>
        </p:nvSpPr>
        <p:spPr>
          <a:xfrm>
            <a:off x="6263640" y="4919472"/>
            <a:ext cx="1097280" cy="292608"/>
          </a:xfrm>
          <a:prstGeom prst="rect">
            <a:avLst/>
          </a:prstGeom>
          <a:noFill/>
          <a:ln/>
        </p:spPr>
        <p:txBody>
          <a:bodyPr wrap="square" lIns="0" tIns="0" rIns="0" bIns="0" rtlCol="0" anchor="ctr"/>
          <a:lstStyle/>
          <a:p>
            <a:pPr indent="0" marL="0">
              <a:buNone/>
            </a:pPr>
            <a:r>
              <a:rPr lang="en-US" sz="1350" b="1" dirty="0">
                <a:solidFill>
                  <a:srgbClr val="132D3D"/>
                </a:solidFill>
              </a:rPr>
              <a:t>Pray</a:t>
            </a:r>
            <a:endParaRPr lang="en-US" sz="1350" dirty="0"/>
          </a:p>
        </p:txBody>
      </p:sp>
      <p:sp>
        <p:nvSpPr>
          <p:cNvPr id="25" name="Text 22"/>
          <p:cNvSpPr/>
          <p:nvPr/>
        </p:nvSpPr>
        <p:spPr>
          <a:xfrm>
            <a:off x="7479792" y="4937760"/>
            <a:ext cx="3081528" cy="274320"/>
          </a:xfrm>
          <a:prstGeom prst="rect">
            <a:avLst/>
          </a:prstGeom>
          <a:noFill/>
          <a:ln/>
        </p:spPr>
        <p:txBody>
          <a:bodyPr wrap="square" lIns="0" tIns="0" rIns="0" bIns="0" rtlCol="0" anchor="ctr">
            <a:normAutofit/>
          </a:bodyPr>
          <a:lstStyle/>
          <a:p>
            <a:pPr indent="0" marL="0">
              <a:buNone/>
            </a:pPr>
            <a:r>
              <a:rPr lang="en-US" sz="1220" dirty="0">
                <a:solidFill>
                  <a:srgbClr val="2B2B2B"/>
                </a:solidFill>
              </a:rPr>
              <a:t>Comfort one another with the promise</a:t>
            </a:r>
            <a:endParaRPr lang="en-US" sz="1220" dirty="0"/>
          </a:p>
        </p:txBody>
      </p:sp>
      <p:sp>
        <p:nvSpPr>
          <p:cNvPr id="26" name="Text 23"/>
          <p:cNvSpPr/>
          <p:nvPr/>
        </p:nvSpPr>
        <p:spPr>
          <a:xfrm>
            <a:off x="562356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E1F2A"/>
        </a:solidFill>
      </p:bgPr>
    </p:bg>
    <p:spTree>
      <p:nvGrpSpPr>
        <p:cNvPr id="1" name=""/>
        <p:cNvGrpSpPr/>
        <p:nvPr/>
      </p:nvGrpSpPr>
      <p:grpSpPr>
        <a:xfrm>
          <a:off x="0" y="0"/>
          <a:ext cx="0" cy="0"/>
          <a:chOff x="0" y="0"/>
          <a:chExt cx="0" cy="0"/>
        </a:xfrm>
      </p:grpSpPr>
      <p:pic>
        <p:nvPicPr>
          <p:cNvPr id="2" name="Image 0" descr="/mnt/data/mlwam_work/visual_6_side.jpg">    </p:cNvPr>
          <p:cNvPicPr>
            <a:picLocks noChangeAspect="1"/>
          </p:cNvPicPr>
          <p:nvPr/>
        </p:nvPicPr>
        <p:blipFill>
          <a:blip r:embed="rId1"/>
          <a:stretch>
            <a:fillRect/>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457200" y="420624"/>
            <a:ext cx="58978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658368" y="658368"/>
            <a:ext cx="56692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Application: Live Toward the Dawn</a:t>
            </a:r>
            <a:endParaRPr lang="en-US" sz="2500" dirty="0"/>
          </a:p>
        </p:txBody>
      </p:sp>
      <p:sp>
        <p:nvSpPr>
          <p:cNvPr id="6" name="Text 3"/>
          <p:cNvSpPr/>
          <p:nvPr/>
        </p:nvSpPr>
        <p:spPr>
          <a:xfrm>
            <a:off x="685800" y="1207008"/>
            <a:ext cx="56235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Hope becomes a way of life</a:t>
            </a:r>
            <a:endParaRPr lang="en-US" sz="1330" dirty="0"/>
          </a:p>
        </p:txBody>
      </p:sp>
      <p:sp>
        <p:nvSpPr>
          <p:cNvPr id="7" name="Text 4"/>
          <p:cNvSpPr/>
          <p:nvPr/>
        </p:nvSpPr>
        <p:spPr>
          <a:xfrm>
            <a:off x="704088" y="1783080"/>
            <a:ext cx="54864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Comfort the grieving with Scripture, presence, and prayer.</a:t>
            </a:r>
            <a:endParaRPr lang="en-US" sz="1530" dirty="0"/>
          </a:p>
          <a:p>
            <a:pPr marL="152400" indent="-152400">
              <a:buSzPct val="100000"/>
              <a:buChar char="•"/>
            </a:pPr>
            <a:r>
              <a:rPr lang="en-US" sz="1530" dirty="0">
                <a:solidFill>
                  <a:srgbClr val="FFF4DC"/>
                </a:solidFill>
              </a:rPr>
              <a:t>Practice patient endurance when justice seems delayed.</a:t>
            </a:r>
            <a:endParaRPr lang="en-US" sz="1530" dirty="0"/>
          </a:p>
          <a:p>
            <a:pPr marL="152400" indent="-152400">
              <a:buSzPct val="100000"/>
              <a:buChar char="•"/>
            </a:pPr>
            <a:r>
              <a:rPr lang="en-US" sz="1530" dirty="0">
                <a:solidFill>
                  <a:srgbClr val="FFF4DC"/>
                </a:solidFill>
              </a:rPr>
              <a:t>Reject despair by remembering Christ’s resurrection and return.</a:t>
            </a:r>
            <a:endParaRPr lang="en-US" sz="1530" dirty="0"/>
          </a:p>
          <a:p>
            <a:pPr marL="152400" indent="-152400">
              <a:buSzPct val="100000"/>
              <a:buChar char="•"/>
            </a:pPr>
            <a:r>
              <a:rPr lang="en-US" sz="1530" dirty="0">
                <a:solidFill>
                  <a:srgbClr val="FFF4DC"/>
                </a:solidFill>
              </a:rPr>
              <a:t>Worship with the saints who carried faith through suffering.</a:t>
            </a:r>
            <a:endParaRPr lang="en-US" sz="1530" dirty="0"/>
          </a:p>
          <a:p>
            <a:pPr marL="152400" indent="-152400">
              <a:buSzPct val="100000"/>
              <a:buChar char="•"/>
            </a:pPr>
            <a:r>
              <a:rPr lang="en-US" sz="1530" dirty="0">
                <a:solidFill>
                  <a:srgbClr val="FFF4DC"/>
                </a:solidFill>
              </a:rPr>
              <a:t>Let the coming kingdom shape present obedience.</a:t>
            </a:r>
            <a:endParaRPr lang="en-US" sz="1530" dirty="0"/>
          </a:p>
        </p:txBody>
      </p:sp>
      <p:sp>
        <p:nvSpPr>
          <p:cNvPr id="8" name="Text 5"/>
          <p:cNvSpPr/>
          <p:nvPr/>
        </p:nvSpPr>
        <p:spPr>
          <a:xfrm>
            <a:off x="658368"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E1F2A"/>
        </a:solidFill>
      </p:bgPr>
    </p:bg>
    <p:spTree>
      <p:nvGrpSpPr>
        <p:cNvPr id="1" name=""/>
        <p:cNvGrpSpPr/>
        <p:nvPr/>
      </p:nvGrpSpPr>
      <p:grpSpPr>
        <a:xfrm>
          <a:off x="0" y="0"/>
          <a:ext cx="0" cy="0"/>
          <a:chOff x="0" y="0"/>
          <a:chExt cx="0" cy="0"/>
        </a:xfrm>
      </p:grpSpPr>
      <p:pic>
        <p:nvPicPr>
          <p:cNvPr id="2" name="Image 0" descr="/mnt/data/mlwam_work/visual_5_side.jpg">    </p:cNvPr>
          <p:cNvPicPr>
            <a:picLocks noChangeAspect="1"/>
          </p:cNvPicPr>
          <p:nvPr/>
        </p:nvPicPr>
        <p:blipFill>
          <a:blip r:embed="rId1"/>
          <a:stretch>
            <a:fillRect/>
          </a:stretch>
        </p:blipFill>
        <p:spPr>
          <a:xfrm>
            <a:off x="0" y="0"/>
            <a:ext cx="5376672" cy="6858000"/>
          </a:xfrm>
          <a:prstGeom prst="rect">
            <a:avLst/>
          </a:prstGeom>
        </p:spPr>
      </p:pic>
      <p:sp>
        <p:nvSpPr>
          <p:cNvPr id="3" name="Shape 0"/>
          <p:cNvSpPr/>
          <p:nvPr/>
        </p:nvSpPr>
        <p:spPr>
          <a:xfrm>
            <a:off x="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5422392" y="420624"/>
            <a:ext cx="61264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5623560" y="658368"/>
            <a:ext cx="58978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Closing Summary</a:t>
            </a:r>
            <a:endParaRPr lang="en-US" sz="2500" dirty="0"/>
          </a:p>
        </p:txBody>
      </p:sp>
      <p:sp>
        <p:nvSpPr>
          <p:cNvPr id="6" name="Text 3"/>
          <p:cNvSpPr/>
          <p:nvPr/>
        </p:nvSpPr>
        <p:spPr>
          <a:xfrm>
            <a:off x="5650992" y="1207008"/>
            <a:ext cx="58521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What the congregation should carry home</a:t>
            </a:r>
            <a:endParaRPr lang="en-US" sz="1330" dirty="0"/>
          </a:p>
        </p:txBody>
      </p:sp>
      <p:sp>
        <p:nvSpPr>
          <p:cNvPr id="7" name="Text 4"/>
          <p:cNvSpPr/>
          <p:nvPr/>
        </p:nvSpPr>
        <p:spPr>
          <a:xfrm>
            <a:off x="5669280" y="1783080"/>
            <a:ext cx="57150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The Lord will come with power and glory.</a:t>
            </a:r>
            <a:endParaRPr lang="en-US" sz="1530" dirty="0"/>
          </a:p>
          <a:p>
            <a:pPr marL="152400" indent="-152400">
              <a:buSzPct val="100000"/>
              <a:buChar char="•"/>
            </a:pPr>
            <a:r>
              <a:rPr lang="en-US" sz="1530" dirty="0">
                <a:solidFill>
                  <a:srgbClr val="FFF4DC"/>
                </a:solidFill>
              </a:rPr>
              <a:t>The trumpet will sound and the dead in Christ will rise.</a:t>
            </a:r>
            <a:endParaRPr lang="en-US" sz="1530" dirty="0"/>
          </a:p>
          <a:p>
            <a:pPr marL="152400" indent="-152400">
              <a:buSzPct val="100000"/>
              <a:buChar char="•"/>
            </a:pPr>
            <a:r>
              <a:rPr lang="en-US" sz="1530" dirty="0">
                <a:solidFill>
                  <a:srgbClr val="FFF4DC"/>
                </a:solidFill>
              </a:rPr>
              <a:t>The present world, with its sorrows and powers, will not last forever.</a:t>
            </a:r>
            <a:endParaRPr lang="en-US" sz="1530" dirty="0"/>
          </a:p>
          <a:p>
            <a:pPr marL="152400" indent="-152400">
              <a:buSzPct val="100000"/>
              <a:buChar char="•"/>
            </a:pPr>
            <a:r>
              <a:rPr lang="en-US" sz="1530" dirty="0">
                <a:solidFill>
                  <a:srgbClr val="FFF4DC"/>
                </a:solidFill>
              </a:rPr>
              <a:t>God’s final morning will answer the mourning of his people.</a:t>
            </a:r>
            <a:endParaRPr lang="en-US" sz="1530" dirty="0"/>
          </a:p>
          <a:p>
            <a:pPr marL="152400" indent="-152400">
              <a:buSzPct val="100000"/>
              <a:buChar char="•"/>
            </a:pPr>
            <a:r>
              <a:rPr lang="en-US" sz="1530" dirty="0">
                <a:solidFill>
                  <a:srgbClr val="FFF4DC"/>
                </a:solidFill>
              </a:rPr>
              <a:t>Therefore, we wait, worship, comfort, and witness in hope.</a:t>
            </a:r>
            <a:endParaRPr lang="en-US" sz="1530" dirty="0"/>
          </a:p>
        </p:txBody>
      </p:sp>
      <p:sp>
        <p:nvSpPr>
          <p:cNvPr id="8" name="Text 5"/>
          <p:cNvSpPr/>
          <p:nvPr/>
        </p:nvSpPr>
        <p:spPr>
          <a:xfrm>
            <a:off x="562356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mnt/data/mlwam_work/visual_6.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4000"/>
            </a:srgbClr>
          </a:solidFill>
          <a:ln w="12700">
            <a:solidFill>
              <a:srgbClr val="000000">
                <a:alpha val="0"/>
              </a:srgbClr>
            </a:solidFill>
            <a:prstDash val="solid"/>
          </a:ln>
        </p:spPr>
      </p:sp>
      <p:sp>
        <p:nvSpPr>
          <p:cNvPr id="4" name="Shape 1"/>
          <p:cNvSpPr/>
          <p:nvPr/>
        </p:nvSpPr>
        <p:spPr>
          <a:xfrm>
            <a:off x="685800" y="1143000"/>
            <a:ext cx="6217920" cy="4315968"/>
          </a:xfrm>
          <a:prstGeom prst="rect">
            <a:avLst/>
          </a:prstGeom>
          <a:solidFill>
            <a:srgbClr val="000000">
              <a:alpha val="76000"/>
            </a:srgbClr>
          </a:solidFill>
          <a:ln w="12700">
            <a:solidFill>
              <a:srgbClr val="D9A441"/>
            </a:solidFill>
            <a:prstDash val="solid"/>
          </a:ln>
        </p:spPr>
      </p:sp>
      <p:sp>
        <p:nvSpPr>
          <p:cNvPr id="5" name="Text 2"/>
          <p:cNvSpPr/>
          <p:nvPr/>
        </p:nvSpPr>
        <p:spPr>
          <a:xfrm>
            <a:off x="1005840" y="1444752"/>
            <a:ext cx="5577840" cy="512064"/>
          </a:xfrm>
          <a:prstGeom prst="rect">
            <a:avLst/>
          </a:prstGeom>
          <a:noFill/>
          <a:ln/>
        </p:spPr>
        <p:txBody>
          <a:bodyPr wrap="square" lIns="0" tIns="0" rIns="0" bIns="0" rtlCol="0" anchor="ctr"/>
          <a:lstStyle/>
          <a:p>
            <a:pPr indent="0" marL="0">
              <a:buNone/>
            </a:pPr>
            <a:r>
              <a:rPr lang="en-US" sz="3100" b="1" dirty="0">
                <a:solidFill>
                  <a:srgbClr val="F7E6C7"/>
                </a:solidFill>
                <a:latin typeface="Aptos Display" pitchFamily="34" charset="0"/>
                <a:ea typeface="Aptos Display" pitchFamily="34" charset="-122"/>
                <a:cs typeface="Aptos Display" pitchFamily="34" charset="-120"/>
              </a:rPr>
              <a:t>Closing Prayer</a:t>
            </a:r>
            <a:endParaRPr lang="en-US" sz="3100" dirty="0"/>
          </a:p>
        </p:txBody>
      </p:sp>
      <p:sp>
        <p:nvSpPr>
          <p:cNvPr id="6" name="Text 3"/>
          <p:cNvSpPr/>
          <p:nvPr/>
        </p:nvSpPr>
        <p:spPr>
          <a:xfrm>
            <a:off x="1024128" y="2286000"/>
            <a:ext cx="5486400" cy="1783080"/>
          </a:xfrm>
          <a:prstGeom prst="rect">
            <a:avLst/>
          </a:prstGeom>
          <a:noFill/>
          <a:ln/>
        </p:spPr>
        <p:txBody>
          <a:bodyPr wrap="square" lIns="508" tIns="508" rIns="508" bIns="508" rtlCol="0" anchor="ctr">
            <a:normAutofit/>
          </a:bodyPr>
          <a:lstStyle/>
          <a:p>
            <a:pPr indent="0" marL="0">
              <a:buNone/>
            </a:pPr>
            <a:r>
              <a:rPr lang="en-US" sz="2000" dirty="0">
                <a:solidFill>
                  <a:srgbClr val="FFF4DC"/>
                </a:solidFill>
              </a:rPr>
              <a:t>Risen Lord, keep us faithful until the final trumpet. Comfort those who mourn, strengthen those who suffer, and teach your church to wait with courage. Let the coming morning of your kingdom shape our worship, our witness, and our love. Amen.</a:t>
            </a:r>
            <a:endParaRPr lang="en-US" sz="2000" dirty="0"/>
          </a:p>
        </p:txBody>
      </p:sp>
      <p:sp>
        <p:nvSpPr>
          <p:cNvPr id="7" name="Text 4"/>
          <p:cNvSpPr/>
          <p:nvPr/>
        </p:nvSpPr>
        <p:spPr>
          <a:xfrm>
            <a:off x="1024128" y="4709160"/>
            <a:ext cx="5486400" cy="393192"/>
          </a:xfrm>
          <a:prstGeom prst="rect">
            <a:avLst/>
          </a:prstGeom>
          <a:noFill/>
          <a:ln/>
        </p:spPr>
        <p:txBody>
          <a:bodyPr wrap="square" lIns="254" tIns="254" rIns="254" bIns="254" rtlCol="0" anchor="ctr">
            <a:normAutofit/>
          </a:bodyPr>
          <a:lstStyle/>
          <a:p>
            <a:pPr indent="0" marL="0">
              <a:buNone/>
            </a:pPr>
            <a:r>
              <a:rPr lang="en-US" sz="850" dirty="0">
                <a:solidFill>
                  <a:srgbClr val="D8C8AA"/>
                </a:solidFill>
              </a:rPr>
              <a:t>© HymnInfo.com. Free for personal, church, classroom, and small-group teaching use. Please do not sell, repost, or redistribute as downloadable files without permission.</a:t>
            </a:r>
            <a:endParaRPr lang="en-US" sz="850" dirty="0"/>
          </a:p>
        </p:txBody>
      </p:sp>
      <p:sp>
        <p:nvSpPr>
          <p:cNvPr id="8" name="Text 5"/>
          <p:cNvSpPr/>
          <p:nvPr/>
        </p:nvSpPr>
        <p:spPr>
          <a:xfrm>
            <a:off x="32004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E1F2A"/>
        </a:solidFill>
      </p:bgPr>
    </p:bg>
    <p:spTree>
      <p:nvGrpSpPr>
        <p:cNvPr id="1" name=""/>
        <p:cNvGrpSpPr/>
        <p:nvPr/>
      </p:nvGrpSpPr>
      <p:grpSpPr>
        <a:xfrm>
          <a:off x="0" y="0"/>
          <a:ext cx="0" cy="0"/>
          <a:chOff x="0" y="0"/>
          <a:chExt cx="0" cy="0"/>
        </a:xfrm>
      </p:grpSpPr>
      <p:pic>
        <p:nvPicPr>
          <p:cNvPr id="2" name="Image 0" descr="/mnt/data/mlwam_work/visual_3_side.jpg">    </p:cNvPr>
          <p:cNvPicPr>
            <a:picLocks noChangeAspect="1"/>
          </p:cNvPicPr>
          <p:nvPr/>
        </p:nvPicPr>
        <p:blipFill>
          <a:blip r:embed="rId1"/>
          <a:stretch>
            <a:fillRect/>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457200" y="420624"/>
            <a:ext cx="58978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658368" y="658368"/>
            <a:ext cx="56692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Hymn Identity</a:t>
            </a:r>
            <a:endParaRPr lang="en-US" sz="2500" dirty="0"/>
          </a:p>
        </p:txBody>
      </p:sp>
      <p:sp>
        <p:nvSpPr>
          <p:cNvPr id="6" name="Text 3"/>
          <p:cNvSpPr/>
          <p:nvPr/>
        </p:nvSpPr>
        <p:spPr>
          <a:xfrm>
            <a:off x="685800" y="1207008"/>
            <a:ext cx="56235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African American spiritual • Resurrection and Second Coming</a:t>
            </a:r>
            <a:endParaRPr lang="en-US" sz="1330" dirty="0"/>
          </a:p>
        </p:txBody>
      </p:sp>
      <p:sp>
        <p:nvSpPr>
          <p:cNvPr id="7" name="Text 4"/>
          <p:cNvSpPr/>
          <p:nvPr/>
        </p:nvSpPr>
        <p:spPr>
          <a:xfrm>
            <a:off x="704088" y="1783080"/>
            <a:ext cx="54864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First line: “You’ll hear the trumpet sound.”</a:t>
            </a:r>
            <a:endParaRPr lang="en-US" sz="1530" dirty="0"/>
          </a:p>
          <a:p>
            <a:pPr marL="152400" indent="-152400">
              <a:buSzPct val="100000"/>
              <a:buChar char="•"/>
            </a:pPr>
            <a:r>
              <a:rPr lang="en-US" sz="1530" dirty="0">
                <a:solidFill>
                  <a:srgbClr val="FFF4DC"/>
                </a:solidFill>
              </a:rPr>
              <a:t>Tradition: African American spiritual, preserved through communal singing and later hymnals.</a:t>
            </a:r>
            <a:endParaRPr lang="en-US" sz="1530" dirty="0"/>
          </a:p>
          <a:p>
            <a:pPr marL="152400" indent="-152400">
              <a:buSzPct val="100000"/>
              <a:buChar char="•"/>
            </a:pPr>
            <a:r>
              <a:rPr lang="en-US" sz="1530" dirty="0">
                <a:solidFill>
                  <a:srgbClr val="FFF4DC"/>
                </a:solidFill>
              </a:rPr>
              <a:t>Primary themes: hope, resurrection, salvation, final judgment, and Christ’s appearing.</a:t>
            </a:r>
            <a:endParaRPr lang="en-US" sz="1530" dirty="0"/>
          </a:p>
          <a:p>
            <a:pPr marL="152400" indent="-152400">
              <a:buSzPct val="100000"/>
              <a:buChar char="•"/>
            </a:pPr>
            <a:r>
              <a:rPr lang="en-US" sz="1530" dirty="0">
                <a:solidFill>
                  <a:srgbClr val="FFF4DC"/>
                </a:solidFill>
              </a:rPr>
              <a:t>Modern hymnals often use congregational arrangements, including settings associated with William Farley Smith.</a:t>
            </a:r>
            <a:endParaRPr lang="en-US" sz="1530" dirty="0"/>
          </a:p>
        </p:txBody>
      </p:sp>
      <p:sp>
        <p:nvSpPr>
          <p:cNvPr id="8" name="Text 5"/>
          <p:cNvSpPr/>
          <p:nvPr/>
        </p:nvSpPr>
        <p:spPr>
          <a:xfrm>
            <a:off x="795528" y="5559552"/>
            <a:ext cx="5212080" cy="320040"/>
          </a:xfrm>
          <a:prstGeom prst="rect">
            <a:avLst/>
          </a:prstGeom>
          <a:noFill/>
          <a:ln/>
        </p:spPr>
        <p:txBody>
          <a:bodyPr wrap="square" lIns="254" tIns="254" rIns="254" bIns="254" rtlCol="0" anchor="ctr"/>
          <a:lstStyle/>
          <a:p>
            <a:pPr algn="ctr" indent="0" marL="0">
              <a:buNone/>
            </a:pPr>
            <a:r>
              <a:rPr lang="en-US" sz="1250" i="1" dirty="0">
                <a:solidFill>
                  <a:srgbClr val="D9A441"/>
                </a:solidFill>
              </a:rPr>
              <a:t>The hymn sings about the final morning from within the experience of mourning.</a:t>
            </a:r>
            <a:endParaRPr lang="en-US" sz="1250" dirty="0"/>
          </a:p>
        </p:txBody>
      </p:sp>
      <p:sp>
        <p:nvSpPr>
          <p:cNvPr id="9" name="Text 6"/>
          <p:cNvSpPr/>
          <p:nvPr/>
        </p:nvSpPr>
        <p:spPr>
          <a:xfrm>
            <a:off x="658368"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E1F2A"/>
        </a:solidFill>
      </p:bgPr>
    </p:bg>
    <p:spTree>
      <p:nvGrpSpPr>
        <p:cNvPr id="1" name=""/>
        <p:cNvGrpSpPr/>
        <p:nvPr/>
      </p:nvGrpSpPr>
      <p:grpSpPr>
        <a:xfrm>
          <a:off x="0" y="0"/>
          <a:ext cx="0" cy="0"/>
          <a:chOff x="0" y="0"/>
          <a:chExt cx="0" cy="0"/>
        </a:xfrm>
      </p:grpSpPr>
      <p:pic>
        <p:nvPicPr>
          <p:cNvPr id="2" name="Image 0" descr="/mnt/data/mlwam_work/visual_2_side.jpg">    </p:cNvPr>
          <p:cNvPicPr>
            <a:picLocks noChangeAspect="1"/>
          </p:cNvPicPr>
          <p:nvPr/>
        </p:nvPicPr>
        <p:blipFill>
          <a:blip r:embed="rId1"/>
          <a:stretch>
            <a:fillRect/>
          </a:stretch>
        </p:blipFill>
        <p:spPr>
          <a:xfrm>
            <a:off x="0" y="0"/>
            <a:ext cx="5376672" cy="6858000"/>
          </a:xfrm>
          <a:prstGeom prst="rect">
            <a:avLst/>
          </a:prstGeom>
        </p:spPr>
      </p:pic>
      <p:sp>
        <p:nvSpPr>
          <p:cNvPr id="3" name="Shape 0"/>
          <p:cNvSpPr/>
          <p:nvPr/>
        </p:nvSpPr>
        <p:spPr>
          <a:xfrm>
            <a:off x="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5422392" y="420624"/>
            <a:ext cx="61264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5623560" y="658368"/>
            <a:ext cx="58978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Why This Spiritual Matters</a:t>
            </a:r>
            <a:endParaRPr lang="en-US" sz="2500" dirty="0"/>
          </a:p>
        </p:txBody>
      </p:sp>
      <p:sp>
        <p:nvSpPr>
          <p:cNvPr id="6" name="Text 3"/>
          <p:cNvSpPr/>
          <p:nvPr/>
        </p:nvSpPr>
        <p:spPr>
          <a:xfrm>
            <a:off x="5650992" y="1207008"/>
            <a:ext cx="58521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A song formed where sorrow and faith had to live together</a:t>
            </a:r>
            <a:endParaRPr lang="en-US" sz="1330" dirty="0"/>
          </a:p>
        </p:txBody>
      </p:sp>
      <p:sp>
        <p:nvSpPr>
          <p:cNvPr id="7" name="Text 4"/>
          <p:cNvSpPr/>
          <p:nvPr/>
        </p:nvSpPr>
        <p:spPr>
          <a:xfrm>
            <a:off x="5669280" y="1783080"/>
            <a:ext cx="5715000" cy="3611880"/>
          </a:xfrm>
          <a:prstGeom prst="rect">
            <a:avLst/>
          </a:prstGeom>
          <a:noFill/>
          <a:ln/>
        </p:spPr>
        <p:txBody>
          <a:bodyPr wrap="square" lIns="1016" tIns="1016" rIns="1016" bIns="1016" rtlCol="0" anchor="ctr">
            <a:normAutofit/>
          </a:bodyPr>
          <a:lstStyle/>
          <a:p>
            <a:pPr marL="152400" indent="-152400">
              <a:buSzPct val="100000"/>
              <a:buChar char="•"/>
            </a:pPr>
            <a:r>
              <a:rPr lang="en-US" sz="1680" dirty="0">
                <a:solidFill>
                  <a:srgbClr val="FFF4DC"/>
                </a:solidFill>
              </a:rPr>
              <a:t>It gives the church a vocabulary for grief that does not surrender hope.</a:t>
            </a:r>
            <a:endParaRPr lang="en-US" sz="1680" dirty="0"/>
          </a:p>
          <a:p>
            <a:pPr marL="152400" indent="-152400">
              <a:buSzPct val="100000"/>
              <a:buChar char="•"/>
            </a:pPr>
            <a:r>
              <a:rPr lang="en-US" sz="1680" dirty="0">
                <a:solidFill>
                  <a:srgbClr val="FFF4DC"/>
                </a:solidFill>
              </a:rPr>
              <a:t>It teaches eschatology as worship, not speculation.</a:t>
            </a:r>
            <a:endParaRPr lang="en-US" sz="1680" dirty="0"/>
          </a:p>
          <a:p>
            <a:pPr marL="152400" indent="-152400">
              <a:buSzPct val="100000"/>
              <a:buChar char="•"/>
            </a:pPr>
            <a:r>
              <a:rPr lang="en-US" sz="1680" dirty="0">
                <a:solidFill>
                  <a:srgbClr val="FFF4DC"/>
                </a:solidFill>
              </a:rPr>
              <a:t>It honors a tradition where biblical hope became a song of endurance.</a:t>
            </a:r>
            <a:endParaRPr lang="en-US" sz="1680" dirty="0"/>
          </a:p>
          <a:p>
            <a:pPr marL="152400" indent="-152400">
              <a:buSzPct val="100000"/>
              <a:buChar char="•"/>
            </a:pPr>
            <a:r>
              <a:rPr lang="en-US" sz="1680" dirty="0">
                <a:solidFill>
                  <a:srgbClr val="FFF4DC"/>
                </a:solidFill>
              </a:rPr>
              <a:t>It points beyond present suffering to God’s final justice and mercy.</a:t>
            </a:r>
            <a:endParaRPr lang="en-US" sz="1680" dirty="0"/>
          </a:p>
        </p:txBody>
      </p:sp>
      <p:sp>
        <p:nvSpPr>
          <p:cNvPr id="8" name="Text 5"/>
          <p:cNvSpPr/>
          <p:nvPr/>
        </p:nvSpPr>
        <p:spPr>
          <a:xfrm>
            <a:off x="5760720" y="5559552"/>
            <a:ext cx="5440680" cy="320040"/>
          </a:xfrm>
          <a:prstGeom prst="rect">
            <a:avLst/>
          </a:prstGeom>
          <a:noFill/>
          <a:ln/>
        </p:spPr>
        <p:txBody>
          <a:bodyPr wrap="square" lIns="254" tIns="254" rIns="254" bIns="254" rtlCol="0" anchor="ctr"/>
          <a:lstStyle/>
          <a:p>
            <a:pPr algn="ctr" indent="0" marL="0">
              <a:buNone/>
            </a:pPr>
            <a:r>
              <a:rPr lang="en-US" sz="1250" i="1" dirty="0">
                <a:solidFill>
                  <a:srgbClr val="D9A441"/>
                </a:solidFill>
              </a:rPr>
              <a:t>The future of God steadies the faithful in the present.</a:t>
            </a:r>
            <a:endParaRPr lang="en-US" sz="1250" dirty="0"/>
          </a:p>
        </p:txBody>
      </p:sp>
      <p:sp>
        <p:nvSpPr>
          <p:cNvPr id="9" name="Text 6"/>
          <p:cNvSpPr/>
          <p:nvPr/>
        </p:nvSpPr>
        <p:spPr>
          <a:xfrm>
            <a:off x="562356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E1F2A"/>
        </a:solidFill>
      </p:bgPr>
    </p:bg>
    <p:spTree>
      <p:nvGrpSpPr>
        <p:cNvPr id="1" name=""/>
        <p:cNvGrpSpPr/>
        <p:nvPr/>
      </p:nvGrpSpPr>
      <p:grpSpPr>
        <a:xfrm>
          <a:off x="0" y="0"/>
          <a:ext cx="0" cy="0"/>
          <a:chOff x="0" y="0"/>
          <a:chExt cx="0" cy="0"/>
        </a:xfrm>
      </p:grpSpPr>
      <p:pic>
        <p:nvPicPr>
          <p:cNvPr id="2" name="Image 0" descr="/mnt/data/mlwam_work/visual_3_side.jpg">    </p:cNvPr>
          <p:cNvPicPr>
            <a:picLocks noChangeAspect="1"/>
          </p:cNvPicPr>
          <p:nvPr/>
        </p:nvPicPr>
        <p:blipFill>
          <a:blip r:embed="rId1"/>
          <a:stretch>
            <a:fillRect/>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457200" y="420624"/>
            <a:ext cx="58978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658368" y="658368"/>
            <a:ext cx="56692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Historical Background</a:t>
            </a:r>
            <a:endParaRPr lang="en-US" sz="2500" dirty="0"/>
          </a:p>
        </p:txBody>
      </p:sp>
      <p:sp>
        <p:nvSpPr>
          <p:cNvPr id="6" name="Text 3"/>
          <p:cNvSpPr/>
          <p:nvPr/>
        </p:nvSpPr>
        <p:spPr>
          <a:xfrm>
            <a:off x="685800" y="1207008"/>
            <a:ext cx="56235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A spiritual carried by memory, worship, and hope</a:t>
            </a:r>
            <a:endParaRPr lang="en-US" sz="1330" dirty="0"/>
          </a:p>
        </p:txBody>
      </p:sp>
      <p:sp>
        <p:nvSpPr>
          <p:cNvPr id="7" name="Text 4"/>
          <p:cNvSpPr/>
          <p:nvPr/>
        </p:nvSpPr>
        <p:spPr>
          <a:xfrm>
            <a:off x="704088" y="1783080"/>
            <a:ext cx="54864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The hymn belongs to the nineteenth-century African American spiritual tradition.</a:t>
            </a:r>
            <a:endParaRPr lang="en-US" sz="1530" dirty="0"/>
          </a:p>
          <a:p>
            <a:pPr marL="152400" indent="-152400">
              <a:buSzPct val="100000"/>
              <a:buChar char="•"/>
            </a:pPr>
            <a:r>
              <a:rPr lang="en-US" sz="1530" dirty="0">
                <a:solidFill>
                  <a:srgbClr val="FFF4DC"/>
                </a:solidFill>
              </a:rPr>
              <a:t>Spirituals joined biblical imagination with lived endurance under oppression.</a:t>
            </a:r>
            <a:endParaRPr lang="en-US" sz="1530" dirty="0"/>
          </a:p>
          <a:p>
            <a:pPr marL="152400" indent="-152400">
              <a:buSzPct val="100000"/>
              <a:buChar char="•"/>
            </a:pPr>
            <a:r>
              <a:rPr lang="en-US" sz="1530" dirty="0">
                <a:solidFill>
                  <a:srgbClr val="FFF4DC"/>
                </a:solidFill>
              </a:rPr>
              <a:t>Printed collections and later hymnals helped preserve these songs for wider Christian worship.</a:t>
            </a:r>
            <a:endParaRPr lang="en-US" sz="1530" dirty="0"/>
          </a:p>
          <a:p>
            <a:pPr marL="152400" indent="-152400">
              <a:buSzPct val="100000"/>
              <a:buChar char="•"/>
            </a:pPr>
            <a:r>
              <a:rPr lang="en-US" sz="1530" dirty="0">
                <a:solidFill>
                  <a:srgbClr val="FFF4DC"/>
                </a:solidFill>
              </a:rPr>
              <a:t>The “morning / mourning” echo deepens the hymn: dawn is promised to those who have known sorrow.</a:t>
            </a:r>
            <a:endParaRPr lang="en-US" sz="1530" dirty="0"/>
          </a:p>
        </p:txBody>
      </p:sp>
      <p:sp>
        <p:nvSpPr>
          <p:cNvPr id="8" name="Text 5"/>
          <p:cNvSpPr/>
          <p:nvPr/>
        </p:nvSpPr>
        <p:spPr>
          <a:xfrm>
            <a:off x="658368"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mlwam_work/visual_1.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2000"/>
            </a:srgbClr>
          </a:solidFill>
          <a:ln w="12700">
            <a:solidFill>
              <a:srgbClr val="000000">
                <a:alpha val="0"/>
              </a:srgbClr>
            </a:solidFill>
            <a:prstDash val="solid"/>
          </a:ln>
        </p:spPr>
      </p:sp>
      <p:sp>
        <p:nvSpPr>
          <p:cNvPr id="4" name="Shape 1"/>
          <p:cNvSpPr/>
          <p:nvPr/>
        </p:nvSpPr>
        <p:spPr>
          <a:xfrm>
            <a:off x="548640" y="1920240"/>
            <a:ext cx="6309360" cy="2194560"/>
          </a:xfrm>
          <a:prstGeom prst="rect">
            <a:avLst/>
          </a:prstGeom>
          <a:solidFill>
            <a:srgbClr val="000000">
              <a:alpha val="72000"/>
            </a:srgbClr>
          </a:solidFill>
          <a:ln w="15240">
            <a:solidFill>
              <a:srgbClr val="D9A441">
                <a:alpha val="95000"/>
              </a:srgbClr>
            </a:solidFill>
            <a:prstDash val="solid"/>
          </a:ln>
        </p:spPr>
      </p:sp>
      <p:sp>
        <p:nvSpPr>
          <p:cNvPr id="5" name="Text 2"/>
          <p:cNvSpPr/>
          <p:nvPr/>
        </p:nvSpPr>
        <p:spPr>
          <a:xfrm>
            <a:off x="868680" y="2267712"/>
            <a:ext cx="5669280" cy="603504"/>
          </a:xfrm>
          <a:prstGeom prst="rect">
            <a:avLst/>
          </a:prstGeom>
          <a:noFill/>
          <a:ln/>
        </p:spPr>
        <p:txBody>
          <a:bodyPr wrap="square" lIns="381" tIns="381" rIns="381" bIns="381" rtlCol="0" anchor="ctr"/>
          <a:lstStyle/>
          <a:p>
            <a:pPr indent="0" marL="0">
              <a:buNone/>
            </a:pPr>
            <a:r>
              <a:rPr lang="en-US" sz="3100" b="1" dirty="0">
                <a:solidFill>
                  <a:srgbClr val="F7E6C7"/>
                </a:solidFill>
                <a:latin typeface="Aptos Display" pitchFamily="34" charset="0"/>
                <a:ea typeface="Aptos Display" pitchFamily="34" charset="-122"/>
                <a:cs typeface="Aptos Display" pitchFamily="34" charset="-120"/>
              </a:rPr>
              <a:t>The Trumpet and the Final Day</a:t>
            </a:r>
            <a:endParaRPr lang="en-US" sz="3100" dirty="0"/>
          </a:p>
        </p:txBody>
      </p:sp>
      <p:sp>
        <p:nvSpPr>
          <p:cNvPr id="6" name="Text 3"/>
          <p:cNvSpPr/>
          <p:nvPr/>
        </p:nvSpPr>
        <p:spPr>
          <a:xfrm>
            <a:off x="896112" y="3035808"/>
            <a:ext cx="5486400" cy="731520"/>
          </a:xfrm>
          <a:prstGeom prst="rect">
            <a:avLst/>
          </a:prstGeom>
          <a:noFill/>
          <a:ln/>
        </p:spPr>
        <p:txBody>
          <a:bodyPr wrap="square" lIns="381" tIns="381" rIns="381" bIns="381" rtlCol="0" anchor="ctr">
            <a:normAutofit/>
          </a:bodyPr>
          <a:lstStyle/>
          <a:p>
            <a:pPr indent="0" marL="0">
              <a:buNone/>
            </a:pPr>
            <a:r>
              <a:rPr lang="en-US" sz="1600" i="1" dirty="0">
                <a:solidFill>
                  <a:srgbClr val="F3C466"/>
                </a:solidFill>
              </a:rPr>
              <a:t>Scripture gives the hymn its sound of holy expectation.</a:t>
            </a:r>
            <a:endParaRPr lang="en-US" sz="1600" dirty="0"/>
          </a:p>
        </p:txBody>
      </p:sp>
      <p:sp>
        <p:nvSpPr>
          <p:cNvPr id="7" name="Text 4"/>
          <p:cNvSpPr/>
          <p:nvPr/>
        </p:nvSpPr>
        <p:spPr>
          <a:xfrm>
            <a:off x="32004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E1F2A"/>
        </a:solidFill>
      </p:bgPr>
    </p:bg>
    <p:spTree>
      <p:nvGrpSpPr>
        <p:cNvPr id="1" name=""/>
        <p:cNvGrpSpPr/>
        <p:nvPr/>
      </p:nvGrpSpPr>
      <p:grpSpPr>
        <a:xfrm>
          <a:off x="0" y="0"/>
          <a:ext cx="0" cy="0"/>
          <a:chOff x="0" y="0"/>
          <a:chExt cx="0" cy="0"/>
        </a:xfrm>
      </p:grpSpPr>
      <p:pic>
        <p:nvPicPr>
          <p:cNvPr id="2" name="Image 0" descr="/mnt/data/mlwam_work/visual_1_side.jpg">    </p:cNvPr>
          <p:cNvPicPr>
            <a:picLocks noChangeAspect="1"/>
          </p:cNvPicPr>
          <p:nvPr/>
        </p:nvPicPr>
        <p:blipFill>
          <a:blip r:embed="rId1"/>
          <a:stretch>
            <a:fillRect/>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457200" y="420624"/>
            <a:ext cx="58978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658368" y="658368"/>
            <a:ext cx="56692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Biblical Foundation</a:t>
            </a:r>
            <a:endParaRPr lang="en-US" sz="2500" dirty="0"/>
          </a:p>
        </p:txBody>
      </p:sp>
      <p:sp>
        <p:nvSpPr>
          <p:cNvPr id="6" name="Text 3"/>
          <p:cNvSpPr/>
          <p:nvPr/>
        </p:nvSpPr>
        <p:spPr>
          <a:xfrm>
            <a:off x="685800" y="1207008"/>
            <a:ext cx="56235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A trumpet, a gathering, a resurrection, a kingdom</a:t>
            </a:r>
            <a:endParaRPr lang="en-US" sz="1330" dirty="0"/>
          </a:p>
        </p:txBody>
      </p:sp>
      <p:sp>
        <p:nvSpPr>
          <p:cNvPr id="7" name="Text 4"/>
          <p:cNvSpPr/>
          <p:nvPr/>
        </p:nvSpPr>
        <p:spPr>
          <a:xfrm>
            <a:off x="704088" y="1783080"/>
            <a:ext cx="5486400" cy="3611880"/>
          </a:xfrm>
          <a:prstGeom prst="rect">
            <a:avLst/>
          </a:prstGeom>
          <a:noFill/>
          <a:ln/>
        </p:spPr>
        <p:txBody>
          <a:bodyPr wrap="square" lIns="1016" tIns="1016" rIns="1016" bIns="1016" rtlCol="0" anchor="ctr">
            <a:normAutofit/>
          </a:bodyPr>
          <a:lstStyle/>
          <a:p>
            <a:pPr marL="152400" indent="-152400">
              <a:buSzPct val="100000"/>
              <a:buChar char="•"/>
            </a:pPr>
            <a:r>
              <a:rPr lang="en-US" sz="1530" dirty="0">
                <a:solidFill>
                  <a:srgbClr val="FFF4DC"/>
                </a:solidFill>
              </a:rPr>
              <a:t>1 Thessalonians 4:16-17: the Lord descends and the dead in Christ rise first.</a:t>
            </a:r>
            <a:endParaRPr lang="en-US" sz="1530" dirty="0"/>
          </a:p>
          <a:p>
            <a:pPr marL="152400" indent="-152400">
              <a:buSzPct val="100000"/>
              <a:buChar char="•"/>
            </a:pPr>
            <a:r>
              <a:rPr lang="en-US" sz="1530" dirty="0">
                <a:solidFill>
                  <a:srgbClr val="FFF4DC"/>
                </a:solidFill>
              </a:rPr>
              <a:t>1 Corinthians 15:52: the trumpet sounds and the dead are raised incorruptible.</a:t>
            </a:r>
            <a:endParaRPr lang="en-US" sz="1530" dirty="0"/>
          </a:p>
          <a:p>
            <a:pPr marL="152400" indent="-152400">
              <a:buSzPct val="100000"/>
              <a:buChar char="•"/>
            </a:pPr>
            <a:r>
              <a:rPr lang="en-US" sz="1530" dirty="0">
                <a:solidFill>
                  <a:srgbClr val="FFF4DC"/>
                </a:solidFill>
              </a:rPr>
              <a:t>Matthew 24:30-31: the Son of Man comes with glory and gathers his people.</a:t>
            </a:r>
            <a:endParaRPr lang="en-US" sz="1530" dirty="0"/>
          </a:p>
          <a:p>
            <a:pPr marL="152400" indent="-152400">
              <a:buSzPct val="100000"/>
              <a:buChar char="•"/>
            </a:pPr>
            <a:r>
              <a:rPr lang="en-US" sz="1530" dirty="0">
                <a:solidFill>
                  <a:srgbClr val="FFF4DC"/>
                </a:solidFill>
              </a:rPr>
              <a:t>Revelation 21:4: death and mourning give way to God’s final comfort.</a:t>
            </a:r>
            <a:endParaRPr lang="en-US" sz="1530" dirty="0"/>
          </a:p>
        </p:txBody>
      </p:sp>
      <p:sp>
        <p:nvSpPr>
          <p:cNvPr id="8" name="Text 5"/>
          <p:cNvSpPr/>
          <p:nvPr/>
        </p:nvSpPr>
        <p:spPr>
          <a:xfrm>
            <a:off x="658368"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E1F2A"/>
        </a:solidFill>
      </p:bgPr>
    </p:bg>
    <p:spTree>
      <p:nvGrpSpPr>
        <p:cNvPr id="1" name=""/>
        <p:cNvGrpSpPr/>
        <p:nvPr/>
      </p:nvGrpSpPr>
      <p:grpSpPr>
        <a:xfrm>
          <a:off x="0" y="0"/>
          <a:ext cx="0" cy="0"/>
          <a:chOff x="0" y="0"/>
          <a:chExt cx="0" cy="0"/>
        </a:xfrm>
      </p:grpSpPr>
      <p:pic>
        <p:nvPicPr>
          <p:cNvPr id="2" name="Image 0" descr="/mnt/data/mlwam_work/visual_1_side.jpg">    </p:cNvPr>
          <p:cNvPicPr>
            <a:picLocks noChangeAspect="1"/>
          </p:cNvPicPr>
          <p:nvPr/>
        </p:nvPicPr>
        <p:blipFill>
          <a:blip r:embed="rId1"/>
          <a:stretch>
            <a:fillRect/>
          </a:stretch>
        </p:blipFill>
        <p:spPr>
          <a:xfrm>
            <a:off x="0" y="0"/>
            <a:ext cx="5376672" cy="6858000"/>
          </a:xfrm>
          <a:prstGeom prst="rect">
            <a:avLst/>
          </a:prstGeom>
        </p:spPr>
      </p:pic>
      <p:sp>
        <p:nvSpPr>
          <p:cNvPr id="3" name="Shape 0"/>
          <p:cNvSpPr/>
          <p:nvPr/>
        </p:nvSpPr>
        <p:spPr>
          <a:xfrm>
            <a:off x="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5422392" y="420624"/>
            <a:ext cx="61264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5623560" y="658368"/>
            <a:ext cx="58978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The Trumpet Is Not Noise</a:t>
            </a:r>
            <a:endParaRPr lang="en-US" sz="2500" dirty="0"/>
          </a:p>
        </p:txBody>
      </p:sp>
      <p:sp>
        <p:nvSpPr>
          <p:cNvPr id="6" name="Text 3"/>
          <p:cNvSpPr/>
          <p:nvPr/>
        </p:nvSpPr>
        <p:spPr>
          <a:xfrm>
            <a:off x="5650992" y="1207008"/>
            <a:ext cx="58521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It is the summons of the Lord</a:t>
            </a:r>
            <a:endParaRPr lang="en-US" sz="1330" dirty="0"/>
          </a:p>
        </p:txBody>
      </p:sp>
      <p:sp>
        <p:nvSpPr>
          <p:cNvPr id="7" name="Text 4"/>
          <p:cNvSpPr/>
          <p:nvPr/>
        </p:nvSpPr>
        <p:spPr>
          <a:xfrm>
            <a:off x="5669280" y="1783080"/>
            <a:ext cx="5715000" cy="3611880"/>
          </a:xfrm>
          <a:prstGeom prst="rect">
            <a:avLst/>
          </a:prstGeom>
          <a:noFill/>
          <a:ln/>
        </p:spPr>
        <p:txBody>
          <a:bodyPr wrap="square" lIns="1016" tIns="1016" rIns="1016" bIns="1016" rtlCol="0" anchor="ctr">
            <a:normAutofit/>
          </a:bodyPr>
          <a:lstStyle/>
          <a:p>
            <a:pPr marL="152400" indent="-152400">
              <a:buSzPct val="100000"/>
              <a:buChar char="•"/>
            </a:pPr>
            <a:r>
              <a:rPr lang="en-US" sz="1680" dirty="0">
                <a:solidFill>
                  <a:srgbClr val="FFF4DC"/>
                </a:solidFill>
              </a:rPr>
              <a:t>The trumpet announces that history is not drifting; Christ reigns and will appear.</a:t>
            </a:r>
            <a:endParaRPr lang="en-US" sz="1680" dirty="0"/>
          </a:p>
          <a:p>
            <a:pPr marL="152400" indent="-152400">
              <a:buSzPct val="100000"/>
              <a:buChar char="•"/>
            </a:pPr>
            <a:r>
              <a:rPr lang="en-US" sz="1680" dirty="0">
                <a:solidFill>
                  <a:srgbClr val="FFF4DC"/>
                </a:solidFill>
              </a:rPr>
              <a:t>The hymn’s opening image is public, unmistakable, and royal.</a:t>
            </a:r>
            <a:endParaRPr lang="en-US" sz="1680" dirty="0"/>
          </a:p>
          <a:p>
            <a:pPr marL="152400" indent="-152400">
              <a:buSzPct val="100000"/>
              <a:buChar char="•"/>
            </a:pPr>
            <a:r>
              <a:rPr lang="en-US" sz="1680" dirty="0">
                <a:solidFill>
                  <a:srgbClr val="FFF4DC"/>
                </a:solidFill>
              </a:rPr>
              <a:t>For the church, this sound calls for reverence, readiness, and courage.</a:t>
            </a:r>
            <a:endParaRPr lang="en-US" sz="1680" dirty="0"/>
          </a:p>
          <a:p>
            <a:pPr marL="152400" indent="-152400">
              <a:buSzPct val="100000"/>
              <a:buChar char="•"/>
            </a:pPr>
            <a:r>
              <a:rPr lang="en-US" sz="1680" dirty="0">
                <a:solidFill>
                  <a:srgbClr val="FFF4DC"/>
                </a:solidFill>
              </a:rPr>
              <a:t>Christian hope is anchored in the Lord’s action, not in human optimism.</a:t>
            </a:r>
            <a:endParaRPr lang="en-US" sz="1680" dirty="0"/>
          </a:p>
        </p:txBody>
      </p:sp>
      <p:sp>
        <p:nvSpPr>
          <p:cNvPr id="8" name="Text 5"/>
          <p:cNvSpPr/>
          <p:nvPr/>
        </p:nvSpPr>
        <p:spPr>
          <a:xfrm>
            <a:off x="5623560"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E1F2A"/>
        </a:solidFill>
      </p:bgPr>
    </p:bg>
    <p:spTree>
      <p:nvGrpSpPr>
        <p:cNvPr id="1" name=""/>
        <p:cNvGrpSpPr/>
        <p:nvPr/>
      </p:nvGrpSpPr>
      <p:grpSpPr>
        <a:xfrm>
          <a:off x="0" y="0"/>
          <a:ext cx="0" cy="0"/>
          <a:chOff x="0" y="0"/>
          <a:chExt cx="0" cy="0"/>
        </a:xfrm>
      </p:grpSpPr>
      <p:pic>
        <p:nvPicPr>
          <p:cNvPr id="2" name="Image 0" descr="/mnt/data/mlwam_work/visual_2_side.jpg">    </p:cNvPr>
          <p:cNvPicPr>
            <a:picLocks noChangeAspect="1"/>
          </p:cNvPicPr>
          <p:nvPr/>
        </p:nvPicPr>
        <p:blipFill>
          <a:blip r:embed="rId1"/>
          <a:stretch>
            <a:fillRect/>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457200" y="420624"/>
            <a:ext cx="5897880" cy="5733288"/>
          </a:xfrm>
          <a:prstGeom prst="rect">
            <a:avLst/>
          </a:prstGeom>
          <a:solidFill>
            <a:srgbClr val="132D3D">
              <a:alpha val="96000"/>
            </a:srgbClr>
          </a:solidFill>
          <a:ln w="8890">
            <a:solidFill>
              <a:srgbClr val="D9A441">
                <a:alpha val="75000"/>
              </a:srgbClr>
            </a:solidFill>
            <a:prstDash val="solid"/>
          </a:ln>
        </p:spPr>
      </p:sp>
      <p:sp>
        <p:nvSpPr>
          <p:cNvPr id="5" name="Text 2"/>
          <p:cNvSpPr/>
          <p:nvPr/>
        </p:nvSpPr>
        <p:spPr>
          <a:xfrm>
            <a:off x="658368" y="658368"/>
            <a:ext cx="5669280" cy="475488"/>
          </a:xfrm>
          <a:prstGeom prst="rect">
            <a:avLst/>
          </a:prstGeom>
          <a:noFill/>
          <a:ln/>
        </p:spPr>
        <p:txBody>
          <a:bodyPr wrap="square" lIns="254" tIns="254" rIns="254" bIns="254" rtlCol="0" anchor="ctr">
            <a:normAutofit/>
          </a:bodyPr>
          <a:lstStyle/>
          <a:p>
            <a:pPr indent="0" marL="0">
              <a:buNone/>
            </a:pPr>
            <a:r>
              <a:rPr lang="en-US" sz="2500" b="1" dirty="0">
                <a:solidFill>
                  <a:srgbClr val="F7E6C7"/>
                </a:solidFill>
                <a:latin typeface="Aptos Display" pitchFamily="34" charset="0"/>
                <a:ea typeface="Aptos Display" pitchFamily="34" charset="-122"/>
                <a:cs typeface="Aptos Display" pitchFamily="34" charset="-120"/>
              </a:rPr>
              <a:t>The Dead in Christ Will Rise</a:t>
            </a:r>
            <a:endParaRPr lang="en-US" sz="2500" dirty="0"/>
          </a:p>
        </p:txBody>
      </p:sp>
      <p:sp>
        <p:nvSpPr>
          <p:cNvPr id="6" name="Text 3"/>
          <p:cNvSpPr/>
          <p:nvPr/>
        </p:nvSpPr>
        <p:spPr>
          <a:xfrm>
            <a:off x="685800" y="1207008"/>
            <a:ext cx="5623560" cy="384048"/>
          </a:xfrm>
          <a:prstGeom prst="rect">
            <a:avLst/>
          </a:prstGeom>
          <a:noFill/>
          <a:ln/>
        </p:spPr>
        <p:txBody>
          <a:bodyPr wrap="square" lIns="254" tIns="254" rIns="254" bIns="254" rtlCol="0" anchor="ctr">
            <a:normAutofit/>
          </a:bodyPr>
          <a:lstStyle/>
          <a:p>
            <a:pPr indent="0" marL="0">
              <a:buNone/>
            </a:pPr>
            <a:r>
              <a:rPr lang="en-US" sz="1330" i="1" dirty="0">
                <a:solidFill>
                  <a:srgbClr val="F3C466"/>
                </a:solidFill>
              </a:rPr>
              <a:t>Resurrection is the center of Christian hope</a:t>
            </a:r>
            <a:endParaRPr lang="en-US" sz="1330" dirty="0"/>
          </a:p>
        </p:txBody>
      </p:sp>
      <p:sp>
        <p:nvSpPr>
          <p:cNvPr id="7" name="Text 4"/>
          <p:cNvSpPr/>
          <p:nvPr/>
        </p:nvSpPr>
        <p:spPr>
          <a:xfrm>
            <a:off x="704088" y="1783080"/>
            <a:ext cx="5486400" cy="3611880"/>
          </a:xfrm>
          <a:prstGeom prst="rect">
            <a:avLst/>
          </a:prstGeom>
          <a:noFill/>
          <a:ln/>
        </p:spPr>
        <p:txBody>
          <a:bodyPr wrap="square" lIns="1016" tIns="1016" rIns="1016" bIns="1016" rtlCol="0" anchor="ctr">
            <a:normAutofit/>
          </a:bodyPr>
          <a:lstStyle/>
          <a:p>
            <a:pPr marL="152400" indent="-152400">
              <a:buSzPct val="100000"/>
              <a:buChar char="•"/>
            </a:pPr>
            <a:r>
              <a:rPr lang="en-US" sz="1680" dirty="0">
                <a:solidFill>
                  <a:srgbClr val="FFF4DC"/>
                </a:solidFill>
              </a:rPr>
              <a:t>The final morning is not escape from the body but redemption of the body.</a:t>
            </a:r>
            <a:endParaRPr lang="en-US" sz="1680" dirty="0"/>
          </a:p>
          <a:p>
            <a:pPr marL="152400" indent="-152400">
              <a:buSzPct val="100000"/>
              <a:buChar char="•"/>
            </a:pPr>
            <a:r>
              <a:rPr lang="en-US" sz="1680" dirty="0">
                <a:solidFill>
                  <a:srgbClr val="FFF4DC"/>
                </a:solidFill>
              </a:rPr>
              <a:t>Death is real, but it is not sovereign.</a:t>
            </a:r>
            <a:endParaRPr lang="en-US" sz="1680" dirty="0"/>
          </a:p>
          <a:p>
            <a:pPr marL="152400" indent="-152400">
              <a:buSzPct val="100000"/>
              <a:buChar char="•"/>
            </a:pPr>
            <a:r>
              <a:rPr lang="en-US" sz="1680" dirty="0">
                <a:solidFill>
                  <a:srgbClr val="FFF4DC"/>
                </a:solidFill>
              </a:rPr>
              <a:t>The promise gives strength to those who mourn without pretending sorrow is small.</a:t>
            </a:r>
            <a:endParaRPr lang="en-US" sz="1680" dirty="0"/>
          </a:p>
          <a:p>
            <a:pPr marL="152400" indent="-152400">
              <a:buSzPct val="100000"/>
              <a:buChar char="•"/>
            </a:pPr>
            <a:r>
              <a:rPr lang="en-US" sz="1680" dirty="0">
                <a:solidFill>
                  <a:srgbClr val="FFF4DC"/>
                </a:solidFill>
              </a:rPr>
              <a:t>The hymn helps the congregation sing faith beside the grave.</a:t>
            </a:r>
            <a:endParaRPr lang="en-US" sz="1680" dirty="0"/>
          </a:p>
        </p:txBody>
      </p:sp>
      <p:sp>
        <p:nvSpPr>
          <p:cNvPr id="8" name="Text 5"/>
          <p:cNvSpPr/>
          <p:nvPr/>
        </p:nvSpPr>
        <p:spPr>
          <a:xfrm>
            <a:off x="658368" y="6556248"/>
            <a:ext cx="5303520" cy="164592"/>
          </a:xfrm>
          <a:prstGeom prst="rect">
            <a:avLst/>
          </a:prstGeom>
          <a:noFill/>
          <a:ln/>
        </p:spPr>
        <p:txBody>
          <a:bodyPr wrap="square" lIns="0" tIns="0" rIns="0" bIns="0" rtlCol="0" anchor="ctr">
            <a:normAutofit/>
          </a:bodyPr>
          <a:lstStyle/>
          <a:p>
            <a:pPr indent="0" marL="0">
              <a:buNone/>
            </a:pPr>
            <a:r>
              <a:rPr lang="en-US" sz="750" dirty="0">
                <a:solidFill>
                  <a:srgbClr val="D8C8AA"/>
                </a:solidFill>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Lord, What a Morning</dc:title>
  <dc:subject>Hymn study resource</dc:subject>
  <dc:creator>HymnInfo.com</dc:creator>
  <cp:lastModifiedBy>HymnInfo.com</cp:lastModifiedBy>
  <cp:revision>1</cp:revision>
  <dcterms:created xsi:type="dcterms:W3CDTF">2026-07-08T01:21:55Z</dcterms:created>
  <dcterms:modified xsi:type="dcterms:W3CDTF">2026-07-08T01:21:55Z</dcterms:modified>
</cp:coreProperties>
</file>