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near_heart_work_assets/visual1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822960"/>
            <a:ext cx="4480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8AE64"/>
                </a:solidFill>
              </a:rPr>
              <a:t>Hymn Study Teaching Guide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822960" y="1170432"/>
            <a:ext cx="621792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Near to the</a:t>
            </a:r>
            <a:endParaRPr lang="en-US" sz="3900" dirty="0"/>
          </a:p>
          <a:p>
            <a:pPr indent="0" marL="0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Heart of God</a:t>
            </a:r>
            <a:endParaRPr lang="en-US" sz="3900" dirty="0"/>
          </a:p>
        </p:txBody>
      </p:sp>
      <p:sp>
        <p:nvSpPr>
          <p:cNvPr id="6" name="Text 3"/>
          <p:cNvSpPr/>
          <p:nvPr/>
        </p:nvSpPr>
        <p:spPr>
          <a:xfrm>
            <a:off x="859536" y="2761488"/>
            <a:ext cx="5852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1EEE8"/>
                </a:solidFill>
              </a:rPr>
              <a:t>Quiet rest, comfort, peace, and divine nearness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859536" y="3273552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b="1" dirty="0">
                <a:solidFill>
                  <a:srgbClr val="D8AE64"/>
                </a:solidFill>
              </a:rPr>
              <a:t>Primary Scripture: Matthew 11:28</a:t>
            </a:r>
            <a:endParaRPr lang="en-US" sz="1220" dirty="0"/>
          </a:p>
        </p:txBody>
      </p:sp>
      <p:sp>
        <p:nvSpPr>
          <p:cNvPr id="8" name="Text 5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E5E2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0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Study: Release, Joy, and Peace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59636E"/>
                </a:solidFill>
              </a:rPr>
              <a:t>The hymn moves from rest toward restored trust</a:t>
            </a:r>
            <a:endParaRPr lang="en-US" sz="1220" dirty="0"/>
          </a:p>
        </p:txBody>
      </p:sp>
      <p:sp>
        <p:nvSpPr>
          <p:cNvPr id="4" name="Shape 2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" y="2057400"/>
            <a:ext cx="2880360" cy="1463040"/>
          </a:xfrm>
          <a:prstGeom prst="roundRect">
            <a:avLst>
              <a:gd name="adj" fmla="val 5000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25880" y="2395728"/>
            <a:ext cx="502920" cy="502920"/>
          </a:xfrm>
          <a:prstGeom prst="ellipse">
            <a:avLst/>
          </a:prstGeom>
          <a:solidFill>
            <a:srgbClr val="D8AE64">
              <a:alpha val="93000"/>
            </a:srgbClr>
          </a:solidFill>
          <a:ln w="12700">
            <a:solidFill>
              <a:srgbClr val="D8AE6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965960" y="235915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43447"/>
                </a:solidFill>
              </a:rPr>
              <a:t>Release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965960" y="2743200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59636E"/>
                </a:solidFill>
              </a:rPr>
              <a:t>Burdens held before God</a:t>
            </a:r>
            <a:endParaRPr lang="en-US" sz="1120" dirty="0"/>
          </a:p>
        </p:txBody>
      </p:sp>
      <p:sp>
        <p:nvSpPr>
          <p:cNvPr id="9" name="Shape 7"/>
          <p:cNvSpPr/>
          <p:nvPr/>
        </p:nvSpPr>
        <p:spPr>
          <a:xfrm>
            <a:off x="4663440" y="2057400"/>
            <a:ext cx="2880360" cy="1463040"/>
          </a:xfrm>
          <a:prstGeom prst="roundRect">
            <a:avLst>
              <a:gd name="adj" fmla="val 5000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892040" y="2395728"/>
            <a:ext cx="502920" cy="502920"/>
          </a:xfrm>
          <a:prstGeom prst="ellipse">
            <a:avLst/>
          </a:prstGeom>
          <a:solidFill>
            <a:srgbClr val="5E7463">
              <a:alpha val="93000"/>
            </a:srgbClr>
          </a:solidFill>
          <a:ln w="12700">
            <a:solidFill>
              <a:srgbClr val="5E746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532120" y="235915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43447"/>
                </a:solidFill>
              </a:rPr>
              <a:t>Joy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5532120" y="2743200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59636E"/>
                </a:solidFill>
              </a:rPr>
              <a:t>Hope that survives sorrow</a:t>
            </a:r>
            <a:endParaRPr lang="en-US" sz="1120" dirty="0"/>
          </a:p>
        </p:txBody>
      </p:sp>
      <p:sp>
        <p:nvSpPr>
          <p:cNvPr id="13" name="Shape 11"/>
          <p:cNvSpPr/>
          <p:nvPr/>
        </p:nvSpPr>
        <p:spPr>
          <a:xfrm>
            <a:off x="8229600" y="2057400"/>
            <a:ext cx="2880360" cy="1463040"/>
          </a:xfrm>
          <a:prstGeom prst="roundRect">
            <a:avLst>
              <a:gd name="adj" fmla="val 5000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458200" y="2395728"/>
            <a:ext cx="502920" cy="502920"/>
          </a:xfrm>
          <a:prstGeom prst="ellipse">
            <a:avLst/>
          </a:prstGeom>
          <a:solidFill>
            <a:srgbClr val="6B4E2E">
              <a:alpha val="93000"/>
            </a:srgbClr>
          </a:solidFill>
          <a:ln w="12700">
            <a:solidFill>
              <a:srgbClr val="6B4E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098280" y="235915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43447"/>
                </a:solidFill>
              </a:rPr>
              <a:t>Peace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9098280" y="2743200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59636E"/>
                </a:solidFill>
              </a:rPr>
              <a:t>Christ’s gift to troubled hearts</a:t>
            </a:r>
            <a:endParaRPr lang="en-US" sz="1120" dirty="0"/>
          </a:p>
        </p:txBody>
      </p:sp>
      <p:sp>
        <p:nvSpPr>
          <p:cNvPr id="17" name="Text 15"/>
          <p:cNvSpPr/>
          <p:nvPr/>
        </p:nvSpPr>
        <p:spPr>
          <a:xfrm>
            <a:off x="1234440" y="46177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dirty="0">
                <a:solidFill>
                  <a:srgbClr val="59636E"/>
                </a:solidFill>
              </a:rPr>
              <a:t>John 14:27 and Philippians 4:6-7 help explain why the hymn’s peace is more than a mood.</a:t>
            </a:r>
            <a:endParaRPr lang="en-US" sz="1280" dirty="0"/>
          </a:p>
        </p:txBody>
      </p:sp>
      <p:sp>
        <p:nvSpPr>
          <p:cNvPr id="18" name="Text 16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near_heart_work_assets/visual1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D8AE64"/>
          </a:solidFill>
          <a:ln w="12700">
            <a:solidFill>
              <a:srgbClr val="D8AE64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22960" y="1170432"/>
            <a:ext cx="4023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D8AE64"/>
                </a:solidFill>
              </a:rPr>
              <a:t>HYMN CENTER</a:t>
            </a:r>
            <a:endParaRPr lang="en-US" sz="880" dirty="0"/>
          </a:p>
        </p:txBody>
      </p:sp>
      <p:sp>
        <p:nvSpPr>
          <p:cNvPr id="6" name="Text 3"/>
          <p:cNvSpPr/>
          <p:nvPr/>
        </p:nvSpPr>
        <p:spPr>
          <a:xfrm>
            <a:off x="822960" y="1527048"/>
            <a:ext cx="8046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Held by the Redeemer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841248" y="2423160"/>
            <a:ext cx="7223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0E9DD"/>
                </a:solidFill>
              </a:rPr>
              <a:t>The refrain is a prayer to Christ, asking him to keep the worshiper near God.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E5E2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0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Refrain Study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59636E"/>
                </a:solidFill>
              </a:rPr>
              <a:t>A prayer for Christ to hold the weary near</a:t>
            </a:r>
            <a:endParaRPr lang="en-US" sz="1220" dirty="0"/>
          </a:p>
        </p:txBody>
      </p:sp>
      <p:sp>
        <p:nvSpPr>
          <p:cNvPr id="4" name="Shape 2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691640"/>
            <a:ext cx="5440680" cy="2926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43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repeated prayer centers the hymn on Christ the Redeemer.
</a:t>
            </a:r>
            <a:pPr indent="0" marL="0">
              <a:buNone/>
            </a:pPr>
            <a:r>
              <a:rPr lang="en-US" sz="143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singer waits before God, trusting Christ to keep and comfort.
</a:t>
            </a:r>
            <a:pPr indent="0" marL="0">
              <a:buNone/>
            </a:pPr>
            <a:r>
              <a:rPr lang="en-US" sz="143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This refrain is especially fitting in grief, pastoral prayer, and quiet services.
</a:t>
            </a:r>
            <a:endParaRPr lang="en-US" sz="1430" dirty="0"/>
          </a:p>
        </p:txBody>
      </p:sp>
      <p:pic>
        <p:nvPicPr>
          <p:cNvPr id="6" name="Image 0" descr="/mnt/data/near_heart_work_assets/visual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1554480"/>
            <a:ext cx="4480560" cy="2743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720840" y="1554480"/>
            <a:ext cx="4480560" cy="27432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223760" y="2304288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waiting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God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0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Theological Themes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59636E"/>
                </a:solidFill>
              </a:rPr>
              <a:t>What the hymn teaches with tenderness</a:t>
            </a:r>
            <a:endParaRPr lang="en-US" sz="1220" dirty="0"/>
          </a:p>
        </p:txBody>
      </p:sp>
      <p:sp>
        <p:nvSpPr>
          <p:cNvPr id="4" name="Shape 2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691640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51560" y="1947672"/>
            <a:ext cx="502920" cy="502920"/>
          </a:xfrm>
          <a:prstGeom prst="ellipse">
            <a:avLst/>
          </a:prstGeom>
          <a:solidFill>
            <a:srgbClr val="D8AE64">
              <a:alpha val="93000"/>
            </a:srgbClr>
          </a:solidFill>
          <a:ln w="12700">
            <a:solidFill>
              <a:srgbClr val="D8AE6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691640" y="190195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60" b="1" dirty="0">
                <a:solidFill>
                  <a:srgbClr val="243447"/>
                </a:solidFill>
              </a:rPr>
              <a:t>Divine nearness</a:t>
            </a:r>
            <a:endParaRPr lang="en-US" sz="1360" dirty="0"/>
          </a:p>
        </p:txBody>
      </p:sp>
      <p:sp>
        <p:nvSpPr>
          <p:cNvPr id="8" name="Text 6"/>
          <p:cNvSpPr/>
          <p:nvPr/>
        </p:nvSpPr>
        <p:spPr>
          <a:xfrm>
            <a:off x="1691640" y="2258568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59636E"/>
                </a:solidFill>
              </a:rPr>
              <a:t>God is refuge for the weary.</a:t>
            </a:r>
            <a:endParaRPr lang="en-US" sz="1070" dirty="0"/>
          </a:p>
        </p:txBody>
      </p:sp>
      <p:sp>
        <p:nvSpPr>
          <p:cNvPr id="9" name="Shape 7"/>
          <p:cNvSpPr/>
          <p:nvPr/>
        </p:nvSpPr>
        <p:spPr>
          <a:xfrm>
            <a:off x="4617720" y="1691640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846320" y="1947672"/>
            <a:ext cx="502920" cy="502920"/>
          </a:xfrm>
          <a:prstGeom prst="ellipse">
            <a:avLst/>
          </a:prstGeom>
          <a:solidFill>
            <a:srgbClr val="5E7463">
              <a:alpha val="93000"/>
            </a:srgbClr>
          </a:solidFill>
          <a:ln w="12700">
            <a:solidFill>
              <a:srgbClr val="5E746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0" y="190195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60" b="1" dirty="0">
                <a:solidFill>
                  <a:srgbClr val="243447"/>
                </a:solidFill>
              </a:rPr>
              <a:t>Rest</a:t>
            </a:r>
            <a:endParaRPr lang="en-US" sz="1360" dirty="0"/>
          </a:p>
        </p:txBody>
      </p:sp>
      <p:sp>
        <p:nvSpPr>
          <p:cNvPr id="12" name="Text 10"/>
          <p:cNvSpPr/>
          <p:nvPr/>
        </p:nvSpPr>
        <p:spPr>
          <a:xfrm>
            <a:off x="5486400" y="2258568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59636E"/>
                </a:solidFill>
              </a:rPr>
              <a:t>Christ welcomes the burdened.</a:t>
            </a:r>
            <a:endParaRPr lang="en-US" sz="1070" dirty="0"/>
          </a:p>
        </p:txBody>
      </p:sp>
      <p:sp>
        <p:nvSpPr>
          <p:cNvPr id="13" name="Shape 11"/>
          <p:cNvSpPr/>
          <p:nvPr/>
        </p:nvSpPr>
        <p:spPr>
          <a:xfrm>
            <a:off x="8412480" y="1691640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641080" y="1947672"/>
            <a:ext cx="502920" cy="502920"/>
          </a:xfrm>
          <a:prstGeom prst="ellipse">
            <a:avLst/>
          </a:prstGeom>
          <a:solidFill>
            <a:srgbClr val="6B4E2E">
              <a:alpha val="93000"/>
            </a:srgbClr>
          </a:solidFill>
          <a:ln w="12700">
            <a:solidFill>
              <a:srgbClr val="6B4E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281160" y="190195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60" b="1" dirty="0">
                <a:solidFill>
                  <a:srgbClr val="243447"/>
                </a:solidFill>
              </a:rPr>
              <a:t>Comfort</a:t>
            </a:r>
            <a:endParaRPr lang="en-US" sz="1360" dirty="0"/>
          </a:p>
        </p:txBody>
      </p:sp>
      <p:sp>
        <p:nvSpPr>
          <p:cNvPr id="16" name="Text 14"/>
          <p:cNvSpPr/>
          <p:nvPr/>
        </p:nvSpPr>
        <p:spPr>
          <a:xfrm>
            <a:off x="9281160" y="2258568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59636E"/>
                </a:solidFill>
              </a:rPr>
              <a:t>Sorrow is held in God’s presence.</a:t>
            </a:r>
            <a:endParaRPr lang="en-US" sz="1070" dirty="0"/>
          </a:p>
        </p:txBody>
      </p:sp>
      <p:sp>
        <p:nvSpPr>
          <p:cNvPr id="17" name="Shape 15"/>
          <p:cNvSpPr/>
          <p:nvPr/>
        </p:nvSpPr>
        <p:spPr>
          <a:xfrm>
            <a:off x="822960" y="3319272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51560" y="3575304"/>
            <a:ext cx="502920" cy="502920"/>
          </a:xfrm>
          <a:prstGeom prst="ellipse">
            <a:avLst/>
          </a:prstGeom>
          <a:solidFill>
            <a:srgbClr val="D8AE64">
              <a:alpha val="93000"/>
            </a:srgbClr>
          </a:solidFill>
          <a:ln w="12700">
            <a:solidFill>
              <a:srgbClr val="D8AE6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691640" y="3529584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60" b="1" dirty="0">
                <a:solidFill>
                  <a:srgbClr val="243447"/>
                </a:solidFill>
              </a:rPr>
              <a:t>Peace</a:t>
            </a:r>
            <a:endParaRPr lang="en-US" sz="1360" dirty="0"/>
          </a:p>
        </p:txBody>
      </p:sp>
      <p:sp>
        <p:nvSpPr>
          <p:cNvPr id="20" name="Text 18"/>
          <p:cNvSpPr/>
          <p:nvPr/>
        </p:nvSpPr>
        <p:spPr>
          <a:xfrm>
            <a:off x="1691640" y="3886200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59636E"/>
                </a:solidFill>
              </a:rPr>
              <a:t>Christ gives peace to troubled hearts.</a:t>
            </a:r>
            <a:endParaRPr lang="en-US" sz="1070" dirty="0"/>
          </a:p>
        </p:txBody>
      </p:sp>
      <p:sp>
        <p:nvSpPr>
          <p:cNvPr id="21" name="Shape 19"/>
          <p:cNvSpPr/>
          <p:nvPr/>
        </p:nvSpPr>
        <p:spPr>
          <a:xfrm>
            <a:off x="4617720" y="3319272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846320" y="3575304"/>
            <a:ext cx="502920" cy="502920"/>
          </a:xfrm>
          <a:prstGeom prst="ellipse">
            <a:avLst/>
          </a:prstGeom>
          <a:solidFill>
            <a:srgbClr val="5E7463">
              <a:alpha val="93000"/>
            </a:srgbClr>
          </a:solidFill>
          <a:ln w="12700">
            <a:solidFill>
              <a:srgbClr val="5E746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0" y="3529584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60" b="1" dirty="0">
                <a:solidFill>
                  <a:srgbClr val="243447"/>
                </a:solidFill>
              </a:rPr>
              <a:t>Prayer</a:t>
            </a:r>
            <a:endParaRPr lang="en-US" sz="1360" dirty="0"/>
          </a:p>
        </p:txBody>
      </p:sp>
      <p:sp>
        <p:nvSpPr>
          <p:cNvPr id="24" name="Text 22"/>
          <p:cNvSpPr/>
          <p:nvPr/>
        </p:nvSpPr>
        <p:spPr>
          <a:xfrm>
            <a:off x="5486400" y="3886200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59636E"/>
                </a:solidFill>
              </a:rPr>
              <a:t>Waiting before God is faithful action.</a:t>
            </a:r>
            <a:endParaRPr lang="en-US" sz="1070" dirty="0"/>
          </a:p>
        </p:txBody>
      </p:sp>
      <p:sp>
        <p:nvSpPr>
          <p:cNvPr id="25" name="Shape 23"/>
          <p:cNvSpPr/>
          <p:nvPr/>
        </p:nvSpPr>
        <p:spPr>
          <a:xfrm>
            <a:off x="8412480" y="3319272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641080" y="3575304"/>
            <a:ext cx="502920" cy="502920"/>
          </a:xfrm>
          <a:prstGeom prst="ellipse">
            <a:avLst/>
          </a:prstGeom>
          <a:solidFill>
            <a:srgbClr val="6B4E2E">
              <a:alpha val="93000"/>
            </a:srgbClr>
          </a:solidFill>
          <a:ln w="12700">
            <a:solidFill>
              <a:srgbClr val="6B4E2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281160" y="3529584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60" b="1" dirty="0">
                <a:solidFill>
                  <a:srgbClr val="243447"/>
                </a:solidFill>
              </a:rPr>
              <a:t>Redemption</a:t>
            </a:r>
            <a:endParaRPr lang="en-US" sz="1360" dirty="0"/>
          </a:p>
        </p:txBody>
      </p:sp>
      <p:sp>
        <p:nvSpPr>
          <p:cNvPr id="28" name="Text 26"/>
          <p:cNvSpPr/>
          <p:nvPr/>
        </p:nvSpPr>
        <p:spPr>
          <a:xfrm>
            <a:off x="9281160" y="3886200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59636E"/>
                </a:solidFill>
              </a:rPr>
              <a:t>The Redeemer keeps his people near.</a:t>
            </a:r>
            <a:endParaRPr lang="en-US" sz="1070" dirty="0"/>
          </a:p>
        </p:txBody>
      </p:sp>
      <p:sp>
        <p:nvSpPr>
          <p:cNvPr id="29" name="Text 27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near_heart_work_assets/visual6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Literary and Musical Observations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E9E2D5"/>
                </a:solidFill>
              </a:rPr>
              <a:t>Gentle movement and calm musical speech</a:t>
            </a:r>
            <a:endParaRPr lang="en-US" sz="1220" dirty="0"/>
          </a:p>
        </p:txBody>
      </p:sp>
      <p:sp>
        <p:nvSpPr>
          <p:cNvPr id="6" name="Shape 3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22960" y="1691640"/>
            <a:ext cx="6035040" cy="3337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text moves from rest, to comfort, to peace and joy in God.
</a:t>
            </a:r>
            <a:pPr indent="0" marL="0">
              <a:buNone/>
            </a:pPr>
            <a:r>
              <a:rPr lang="en-US" sz="13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tune MCAFEE has a modest range and restrained character.
</a:t>
            </a:r>
            <a:pPr indent="0" marL="0">
              <a:buNone/>
            </a:pPr>
            <a:r>
              <a:rPr lang="en-US" sz="13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 calm tempo helps the hymn remain prayerful without becoming heavy.
</a:t>
            </a:r>
            <a:pPr indent="0" marL="0">
              <a:buNone/>
            </a:pPr>
            <a:r>
              <a:rPr lang="en-US" sz="13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Unison singing, simple harmony, solo voice, or choir can all serve the text well.
</a:t>
            </a:r>
            <a:endParaRPr lang="en-US" sz="1380" dirty="0"/>
          </a:p>
        </p:txBody>
      </p:sp>
      <p:sp>
        <p:nvSpPr>
          <p:cNvPr id="8" name="Text 5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E5E2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0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Pastoral and Worship Use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59636E"/>
                </a:solidFill>
              </a:rPr>
              <a:t>Where the hymn serves the church well</a:t>
            </a:r>
            <a:endParaRPr lang="en-US" sz="1220" dirty="0"/>
          </a:p>
        </p:txBody>
      </p:sp>
      <p:sp>
        <p:nvSpPr>
          <p:cNvPr id="4" name="Shape 2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664208"/>
            <a:ext cx="9966960" cy="713232"/>
          </a:xfrm>
          <a:prstGeom prst="roundRect">
            <a:avLst>
              <a:gd name="adj" fmla="val 10256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42416" y="1783080"/>
            <a:ext cx="502920" cy="502920"/>
          </a:xfrm>
          <a:prstGeom prst="rect">
            <a:avLst/>
          </a:prstGeom>
          <a:solidFill>
            <a:srgbClr val="D8AE64">
              <a:alpha val="93000"/>
            </a:srgbClr>
          </a:solidFill>
          <a:ln w="12700">
            <a:solidFill>
              <a:srgbClr val="D8AE6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737360" y="1773936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0" b="1" dirty="0">
                <a:solidFill>
                  <a:srgbClr val="243447"/>
                </a:solidFill>
              </a:rPr>
              <a:t>Funerals and memorials</a:t>
            </a:r>
            <a:endParaRPr lang="en-US" sz="1260" dirty="0"/>
          </a:p>
        </p:txBody>
      </p:sp>
      <p:sp>
        <p:nvSpPr>
          <p:cNvPr id="8" name="Text 6"/>
          <p:cNvSpPr/>
          <p:nvPr/>
        </p:nvSpPr>
        <p:spPr>
          <a:xfrm>
            <a:off x="4892040" y="1773936"/>
            <a:ext cx="5257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59636E"/>
                </a:solidFill>
              </a:rPr>
              <a:t>A quiet song for grief and hope.</a:t>
            </a:r>
            <a:endParaRPr lang="en-US" sz="1170" dirty="0"/>
          </a:p>
        </p:txBody>
      </p:sp>
      <p:sp>
        <p:nvSpPr>
          <p:cNvPr id="9" name="Shape 7"/>
          <p:cNvSpPr/>
          <p:nvPr/>
        </p:nvSpPr>
        <p:spPr>
          <a:xfrm>
            <a:off x="822960" y="2560320"/>
            <a:ext cx="9966960" cy="713232"/>
          </a:xfrm>
          <a:prstGeom prst="roundRect">
            <a:avLst>
              <a:gd name="adj" fmla="val 10256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42416" y="2679192"/>
            <a:ext cx="502920" cy="502920"/>
          </a:xfrm>
          <a:prstGeom prst="rect">
            <a:avLst/>
          </a:prstGeom>
          <a:solidFill>
            <a:srgbClr val="5E7463">
              <a:alpha val="93000"/>
            </a:srgbClr>
          </a:solidFill>
          <a:ln w="12700">
            <a:solidFill>
              <a:srgbClr val="5E746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737360" y="2670048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0" b="1" dirty="0">
                <a:solidFill>
                  <a:srgbClr val="243447"/>
                </a:solidFill>
              </a:rPr>
              <a:t>Pastoral prayer</a:t>
            </a:r>
            <a:endParaRPr lang="en-US" sz="1260" dirty="0"/>
          </a:p>
        </p:txBody>
      </p:sp>
      <p:sp>
        <p:nvSpPr>
          <p:cNvPr id="12" name="Text 10"/>
          <p:cNvSpPr/>
          <p:nvPr/>
        </p:nvSpPr>
        <p:spPr>
          <a:xfrm>
            <a:off x="4892040" y="2670048"/>
            <a:ext cx="5257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59636E"/>
                </a:solidFill>
              </a:rPr>
              <a:t>A congregational way to wait before God.</a:t>
            </a:r>
            <a:endParaRPr lang="en-US" sz="1170" dirty="0"/>
          </a:p>
        </p:txBody>
      </p:sp>
      <p:sp>
        <p:nvSpPr>
          <p:cNvPr id="13" name="Shape 11"/>
          <p:cNvSpPr/>
          <p:nvPr/>
        </p:nvSpPr>
        <p:spPr>
          <a:xfrm>
            <a:off x="822960" y="3456432"/>
            <a:ext cx="9966960" cy="713232"/>
          </a:xfrm>
          <a:prstGeom prst="roundRect">
            <a:avLst>
              <a:gd name="adj" fmla="val 10256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42416" y="3575304"/>
            <a:ext cx="502920" cy="502920"/>
          </a:xfrm>
          <a:prstGeom prst="rect">
            <a:avLst/>
          </a:prstGeom>
          <a:solidFill>
            <a:srgbClr val="6B4E2E">
              <a:alpha val="93000"/>
            </a:srgbClr>
          </a:solidFill>
          <a:ln w="12700">
            <a:solidFill>
              <a:srgbClr val="6B4E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737360" y="3566160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0" b="1" dirty="0">
                <a:solidFill>
                  <a:srgbClr val="243447"/>
                </a:solidFill>
              </a:rPr>
              <a:t>Prayer meetings</a:t>
            </a:r>
            <a:endParaRPr lang="en-US" sz="1260" dirty="0"/>
          </a:p>
        </p:txBody>
      </p:sp>
      <p:sp>
        <p:nvSpPr>
          <p:cNvPr id="16" name="Text 14"/>
          <p:cNvSpPr/>
          <p:nvPr/>
        </p:nvSpPr>
        <p:spPr>
          <a:xfrm>
            <a:off x="4892040" y="3566160"/>
            <a:ext cx="5257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59636E"/>
                </a:solidFill>
              </a:rPr>
              <a:t>A hymn for stillness and surrender.</a:t>
            </a:r>
            <a:endParaRPr lang="en-US" sz="1170" dirty="0"/>
          </a:p>
        </p:txBody>
      </p:sp>
      <p:sp>
        <p:nvSpPr>
          <p:cNvPr id="17" name="Shape 15"/>
          <p:cNvSpPr/>
          <p:nvPr/>
        </p:nvSpPr>
        <p:spPr>
          <a:xfrm>
            <a:off x="822960" y="4352544"/>
            <a:ext cx="9966960" cy="713232"/>
          </a:xfrm>
          <a:prstGeom prst="roundRect">
            <a:avLst>
              <a:gd name="adj" fmla="val 10256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42416" y="4471416"/>
            <a:ext cx="502920" cy="502920"/>
          </a:xfrm>
          <a:prstGeom prst="rect">
            <a:avLst/>
          </a:prstGeom>
          <a:solidFill>
            <a:srgbClr val="31516B">
              <a:alpha val="93000"/>
            </a:srgbClr>
          </a:solidFill>
          <a:ln w="12700">
            <a:solidFill>
              <a:srgbClr val="3151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737360" y="4462272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0" b="1" dirty="0">
                <a:solidFill>
                  <a:srgbClr val="243447"/>
                </a:solidFill>
              </a:rPr>
              <a:t>Reflective worship</a:t>
            </a:r>
            <a:endParaRPr lang="en-US" sz="1260" dirty="0"/>
          </a:p>
        </p:txBody>
      </p:sp>
      <p:sp>
        <p:nvSpPr>
          <p:cNvPr id="20" name="Text 18"/>
          <p:cNvSpPr/>
          <p:nvPr/>
        </p:nvSpPr>
        <p:spPr>
          <a:xfrm>
            <a:off x="4892040" y="4462272"/>
            <a:ext cx="5257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59636E"/>
                </a:solidFill>
              </a:rPr>
              <a:t>Especially useful after Scripture or before intercession.</a:t>
            </a:r>
            <a:endParaRPr lang="en-US" sz="1170" dirty="0"/>
          </a:p>
        </p:txBody>
      </p:sp>
      <p:sp>
        <p:nvSpPr>
          <p:cNvPr id="21" name="Text 19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0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Questions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59636E"/>
                </a:solidFill>
              </a:rPr>
              <a:t>For class, choir, or worship planning</a:t>
            </a:r>
            <a:endParaRPr lang="en-US" sz="1220" dirty="0"/>
          </a:p>
        </p:txBody>
      </p:sp>
      <p:sp>
        <p:nvSpPr>
          <p:cNvPr id="4" name="Shape 2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691640"/>
            <a:ext cx="9784080" cy="34747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How does the hymn describe God’s presence as a refuge?
</a:t>
            </a:r>
            <a:pPr indent="0" marL="0">
              <a:buNone/>
            </a:pPr>
            <a:r>
              <a:rPr lang="en-US" sz="152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Why is the hymn meaningful in times of grief or anxiety?
</a:t>
            </a:r>
            <a:pPr indent="0" marL="0">
              <a:buNone/>
            </a:pPr>
            <a:r>
              <a:rPr lang="en-US" sz="152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How do Matthew 11:28 and Philippians 4:6-7 deepen its message?
</a:t>
            </a:r>
            <a:pPr indent="0" marL="0">
              <a:buNone/>
            </a:pPr>
            <a:r>
              <a:rPr lang="en-US" sz="152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What does it mean to wait before Christ near God’s heart?
</a:t>
            </a:r>
            <a:pPr indent="0" marL="0">
              <a:buNone/>
            </a:pPr>
            <a:r>
              <a:rPr lang="en-US" sz="152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How can the church offer comfort without minimizing sorrow?
</a:t>
            </a:r>
            <a:endParaRPr lang="en-US" sz="1520" dirty="0"/>
          </a:p>
        </p:txBody>
      </p:sp>
      <p:sp>
        <p:nvSpPr>
          <p:cNvPr id="6" name="Text 4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0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Suggested Lesson Flow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59636E"/>
                </a:solidFill>
              </a:rPr>
              <a:t>Two options for teaching the hymn</a:t>
            </a:r>
            <a:endParaRPr lang="en-US" sz="1220" dirty="0"/>
          </a:p>
        </p:txBody>
      </p:sp>
      <p:sp>
        <p:nvSpPr>
          <p:cNvPr id="4" name="Shape 2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691640"/>
            <a:ext cx="4800600" cy="3429000"/>
          </a:xfrm>
          <a:prstGeom prst="roundRect">
            <a:avLst>
              <a:gd name="adj" fmla="val 2133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46520" y="1691640"/>
            <a:ext cx="4800600" cy="3429000"/>
          </a:xfrm>
          <a:prstGeom prst="roundRect">
            <a:avLst>
              <a:gd name="adj" fmla="val 2133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43000" y="19751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6B4E2E"/>
                </a:solidFill>
              </a:rPr>
              <a:t>30 minutes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143000" y="2542032"/>
            <a:ext cx="4023360" cy="2011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5 min: opening reflection
</a:t>
            </a:r>
            <a:pPr indent="0" marL="0">
              <a:buNone/>
            </a:pPr>
            <a:r>
              <a:rPr lang="en-US" sz="128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8 min: hymn background
</a:t>
            </a:r>
            <a:pPr indent="0" marL="0">
              <a:buNone/>
            </a:pPr>
            <a:r>
              <a:rPr lang="en-US" sz="128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9 min: Scripture study
</a:t>
            </a:r>
            <a:pPr indent="0" marL="0">
              <a:buNone/>
            </a:pPr>
            <a:r>
              <a:rPr lang="en-US" sz="128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5 min: pastoral use
</a:t>
            </a:r>
            <a:pPr indent="0" marL="0">
              <a:buNone/>
            </a:pPr>
            <a:r>
              <a:rPr lang="en-US" sz="128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3 min: prayer
</a:t>
            </a:r>
            <a:endParaRPr lang="en-US" sz="1280" dirty="0"/>
          </a:p>
        </p:txBody>
      </p:sp>
      <p:sp>
        <p:nvSpPr>
          <p:cNvPr id="9" name="Text 7"/>
          <p:cNvSpPr/>
          <p:nvPr/>
        </p:nvSpPr>
        <p:spPr>
          <a:xfrm>
            <a:off x="6720840" y="19751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6B4E2E"/>
                </a:solidFill>
              </a:rPr>
              <a:t>60 minutes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720840" y="2542032"/>
            <a:ext cx="402336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8 min: quiet opening or hymn listening
</a:t>
            </a:r>
            <a:pPr indent="0" marL="0">
              <a:buNone/>
            </a:pPr>
            <a:r>
              <a:rPr lang="en-US" sz="128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12 min: story and hymn identity
</a:t>
            </a:r>
            <a:pPr indent="0" marL="0">
              <a:buNone/>
            </a:pPr>
            <a:r>
              <a:rPr lang="en-US" sz="128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18 min: Scripture discussion
</a:t>
            </a:r>
            <a:pPr indent="0" marL="0">
              <a:buNone/>
            </a:pPr>
            <a:r>
              <a:rPr lang="en-US" sz="128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12 min: grief and pastoral care
</a:t>
            </a:r>
            <a:pPr indent="0" marL="0">
              <a:buNone/>
            </a:pPr>
            <a:r>
              <a:rPr lang="en-US" sz="128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10 min: response and prayer
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near_heart_work_assets/visual1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914400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8AE64"/>
                </a:solidFill>
              </a:rPr>
              <a:t>Closing Summary and Prayer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822960" y="1325880"/>
            <a:ext cx="6583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Christ calls the weary near.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868680" y="2514600"/>
            <a:ext cx="6766560" cy="9144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0E9DD"/>
                </a:solidFill>
              </a:rPr>
              <a:t>Redeeming Lord, draw us near to God’s heart. Give rest to the weary, comfort to the grieving, peace to the anxious, and hope to those who wait. Amen.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68680" y="4892040"/>
            <a:ext cx="6583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E9E2D5"/>
                </a:solidFill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E5E2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0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Aim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59636E"/>
                </a:solidFill>
              </a:rPr>
              <a:t>What learners should understand, feel, and practice</a:t>
            </a:r>
            <a:endParaRPr lang="en-US" sz="1220" dirty="0"/>
          </a:p>
        </p:txBody>
      </p:sp>
      <p:sp>
        <p:nvSpPr>
          <p:cNvPr id="4" name="Shape 2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828800"/>
            <a:ext cx="3246120" cy="1828800"/>
          </a:xfrm>
          <a:prstGeom prst="roundRect">
            <a:avLst>
              <a:gd name="adj" fmla="val 4000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51560" y="2084832"/>
            <a:ext cx="502920" cy="502920"/>
          </a:xfrm>
          <a:prstGeom prst="ellipse">
            <a:avLst/>
          </a:prstGeom>
          <a:solidFill>
            <a:srgbClr val="D8AE64">
              <a:alpha val="93000"/>
            </a:srgbClr>
          </a:solidFill>
          <a:ln w="12700">
            <a:solidFill>
              <a:srgbClr val="D8AE6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737360" y="2048256"/>
            <a:ext cx="1828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3447"/>
                </a:solidFill>
              </a:rPr>
              <a:t>Understand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737360" y="2487168"/>
            <a:ext cx="2011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59636E"/>
                </a:solidFill>
              </a:rPr>
              <a:t>Christ calls the weary into rest.</a:t>
            </a:r>
            <a:endParaRPr lang="en-US" sz="1220" dirty="0"/>
          </a:p>
        </p:txBody>
      </p:sp>
      <p:sp>
        <p:nvSpPr>
          <p:cNvPr id="9" name="Shape 7"/>
          <p:cNvSpPr/>
          <p:nvPr/>
        </p:nvSpPr>
        <p:spPr>
          <a:xfrm>
            <a:off x="4434840" y="1828800"/>
            <a:ext cx="3246120" cy="1828800"/>
          </a:xfrm>
          <a:prstGeom prst="roundRect">
            <a:avLst>
              <a:gd name="adj" fmla="val 4000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2084832"/>
            <a:ext cx="502920" cy="502920"/>
          </a:xfrm>
          <a:prstGeom prst="diamond">
            <a:avLst/>
          </a:prstGeom>
          <a:solidFill>
            <a:srgbClr val="5E7463">
              <a:alpha val="93000"/>
            </a:srgbClr>
          </a:solidFill>
          <a:ln w="12700">
            <a:solidFill>
              <a:srgbClr val="5E746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349240" y="2048256"/>
            <a:ext cx="1828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3447"/>
                </a:solidFill>
              </a:rPr>
              <a:t>Feel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349240" y="2487168"/>
            <a:ext cx="2011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59636E"/>
                </a:solidFill>
              </a:rPr>
              <a:t>Comfort can be honest and quiet.</a:t>
            </a:r>
            <a:endParaRPr lang="en-US" sz="1220" dirty="0"/>
          </a:p>
        </p:txBody>
      </p:sp>
      <p:sp>
        <p:nvSpPr>
          <p:cNvPr id="13" name="Shape 11"/>
          <p:cNvSpPr/>
          <p:nvPr/>
        </p:nvSpPr>
        <p:spPr>
          <a:xfrm>
            <a:off x="8046720" y="1828800"/>
            <a:ext cx="3246120" cy="1828800"/>
          </a:xfrm>
          <a:prstGeom prst="roundRect">
            <a:avLst>
              <a:gd name="adj" fmla="val 4000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275320" y="2084832"/>
            <a:ext cx="502920" cy="502920"/>
          </a:xfrm>
          <a:prstGeom prst="arc">
            <a:avLst/>
          </a:prstGeom>
          <a:solidFill>
            <a:srgbClr val="6B4E2E">
              <a:alpha val="93000"/>
            </a:srgbClr>
          </a:solidFill>
          <a:ln w="12700">
            <a:solidFill>
              <a:srgbClr val="6B4E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61120" y="2048256"/>
            <a:ext cx="1828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3447"/>
                </a:solidFill>
              </a:rPr>
              <a:t>Practice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8961120" y="2487168"/>
            <a:ext cx="2011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59636E"/>
                </a:solidFill>
              </a:rPr>
              <a:t>Bring anxiety and grief into prayer.</a:t>
            </a:r>
            <a:endParaRPr lang="en-US" sz="1220" dirty="0"/>
          </a:p>
        </p:txBody>
      </p:sp>
      <p:sp>
        <p:nvSpPr>
          <p:cNvPr id="17" name="Text 15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0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Identity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59636E"/>
                </a:solidFill>
              </a:rPr>
              <a:t>A gentle American hymn of prayer and comfort</a:t>
            </a:r>
            <a:endParaRPr lang="en-US" sz="1220" dirty="0"/>
          </a:p>
        </p:txBody>
      </p:sp>
      <p:sp>
        <p:nvSpPr>
          <p:cNvPr id="4" name="Shape 2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618488"/>
            <a:ext cx="91440" cy="320040"/>
          </a:xfrm>
          <a:prstGeom prst="rect">
            <a:avLst/>
          </a:prstGeom>
          <a:solidFill>
            <a:srgbClr val="D8AE64"/>
          </a:solidFill>
          <a:ln w="12700">
            <a:solidFill>
              <a:srgbClr val="D8AE6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16002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b="1" dirty="0">
                <a:solidFill>
                  <a:srgbClr val="243447"/>
                </a:solidFill>
              </a:rPr>
              <a:t>Title</a:t>
            </a:r>
            <a:endParaRPr lang="en-US" sz="1130" dirty="0"/>
          </a:p>
        </p:txBody>
      </p:sp>
      <p:sp>
        <p:nvSpPr>
          <p:cNvPr id="7" name="Text 5"/>
          <p:cNvSpPr/>
          <p:nvPr/>
        </p:nvSpPr>
        <p:spPr>
          <a:xfrm>
            <a:off x="3017520" y="1600200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72230"/>
                </a:solidFill>
              </a:rPr>
              <a:t>Near to the Heart of God</a:t>
            </a:r>
            <a:endParaRPr lang="en-US" sz="1220" dirty="0"/>
          </a:p>
        </p:txBody>
      </p:sp>
      <p:sp>
        <p:nvSpPr>
          <p:cNvPr id="8" name="Shape 6"/>
          <p:cNvSpPr/>
          <p:nvPr/>
        </p:nvSpPr>
        <p:spPr>
          <a:xfrm>
            <a:off x="822960" y="2185416"/>
            <a:ext cx="91440" cy="320040"/>
          </a:xfrm>
          <a:prstGeom prst="rect">
            <a:avLst/>
          </a:prstGeom>
          <a:solidFill>
            <a:srgbClr val="5E7463"/>
          </a:solidFill>
          <a:ln w="12700">
            <a:solidFill>
              <a:srgbClr val="5E746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21671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b="1" dirty="0">
                <a:solidFill>
                  <a:srgbClr val="243447"/>
                </a:solidFill>
              </a:rPr>
              <a:t>First line</a:t>
            </a:r>
            <a:endParaRPr lang="en-US" sz="1130" dirty="0"/>
          </a:p>
        </p:txBody>
      </p:sp>
      <p:sp>
        <p:nvSpPr>
          <p:cNvPr id="10" name="Text 8"/>
          <p:cNvSpPr/>
          <p:nvPr/>
        </p:nvSpPr>
        <p:spPr>
          <a:xfrm>
            <a:off x="3017520" y="216712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72230"/>
                </a:solidFill>
              </a:rPr>
              <a:t>There is a place of quiet rest</a:t>
            </a:r>
            <a:endParaRPr lang="en-US" sz="1220" dirty="0"/>
          </a:p>
        </p:txBody>
      </p:sp>
      <p:sp>
        <p:nvSpPr>
          <p:cNvPr id="11" name="Shape 9"/>
          <p:cNvSpPr/>
          <p:nvPr/>
        </p:nvSpPr>
        <p:spPr>
          <a:xfrm>
            <a:off x="822960" y="2752344"/>
            <a:ext cx="91440" cy="320040"/>
          </a:xfrm>
          <a:prstGeom prst="rect">
            <a:avLst/>
          </a:prstGeom>
          <a:solidFill>
            <a:srgbClr val="6B4E2E"/>
          </a:solidFill>
          <a:ln w="12700">
            <a:solidFill>
              <a:srgbClr val="6B4E2E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27340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b="1" dirty="0">
                <a:solidFill>
                  <a:srgbClr val="243447"/>
                </a:solidFill>
              </a:rPr>
              <a:t>Text and tune</a:t>
            </a:r>
            <a:endParaRPr lang="en-US" sz="1130" dirty="0"/>
          </a:p>
        </p:txBody>
      </p:sp>
      <p:sp>
        <p:nvSpPr>
          <p:cNvPr id="13" name="Text 11"/>
          <p:cNvSpPr/>
          <p:nvPr/>
        </p:nvSpPr>
        <p:spPr>
          <a:xfrm>
            <a:off x="3017520" y="2734056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72230"/>
                </a:solidFill>
              </a:rPr>
              <a:t>Cleland Boyd McAfee</a:t>
            </a:r>
            <a:endParaRPr lang="en-US" sz="1220" dirty="0"/>
          </a:p>
        </p:txBody>
      </p:sp>
      <p:sp>
        <p:nvSpPr>
          <p:cNvPr id="14" name="Shape 12"/>
          <p:cNvSpPr/>
          <p:nvPr/>
        </p:nvSpPr>
        <p:spPr>
          <a:xfrm>
            <a:off x="822960" y="3319272"/>
            <a:ext cx="91440" cy="320040"/>
          </a:xfrm>
          <a:prstGeom prst="rect">
            <a:avLst/>
          </a:prstGeom>
          <a:solidFill>
            <a:srgbClr val="D8AE64"/>
          </a:solidFill>
          <a:ln w="12700">
            <a:solidFill>
              <a:srgbClr val="D8AE64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51560" y="3300984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b="1" dirty="0">
                <a:solidFill>
                  <a:srgbClr val="243447"/>
                </a:solidFill>
              </a:rPr>
              <a:t>Tune name</a:t>
            </a:r>
            <a:endParaRPr lang="en-US" sz="1130" dirty="0"/>
          </a:p>
        </p:txBody>
      </p:sp>
      <p:sp>
        <p:nvSpPr>
          <p:cNvPr id="16" name="Text 14"/>
          <p:cNvSpPr/>
          <p:nvPr/>
        </p:nvSpPr>
        <p:spPr>
          <a:xfrm>
            <a:off x="3017520" y="3300984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72230"/>
                </a:solidFill>
              </a:rPr>
              <a:t>MCAFEE</a:t>
            </a:r>
            <a:endParaRPr lang="en-US" sz="1220" dirty="0"/>
          </a:p>
        </p:txBody>
      </p:sp>
      <p:sp>
        <p:nvSpPr>
          <p:cNvPr id="17" name="Shape 15"/>
          <p:cNvSpPr/>
          <p:nvPr/>
        </p:nvSpPr>
        <p:spPr>
          <a:xfrm>
            <a:off x="822960" y="3886200"/>
            <a:ext cx="91440" cy="320040"/>
          </a:xfrm>
          <a:prstGeom prst="rect">
            <a:avLst/>
          </a:prstGeom>
          <a:solidFill>
            <a:srgbClr val="5E7463"/>
          </a:solidFill>
          <a:ln w="12700">
            <a:solidFill>
              <a:srgbClr val="5E746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51560" y="386791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b="1" dirty="0">
                <a:solidFill>
                  <a:srgbClr val="243447"/>
                </a:solidFill>
              </a:rPr>
              <a:t>Meter</a:t>
            </a:r>
            <a:endParaRPr lang="en-US" sz="1130" dirty="0"/>
          </a:p>
        </p:txBody>
      </p:sp>
      <p:sp>
        <p:nvSpPr>
          <p:cNvPr id="19" name="Text 17"/>
          <p:cNvSpPr/>
          <p:nvPr/>
        </p:nvSpPr>
        <p:spPr>
          <a:xfrm>
            <a:off x="3017520" y="3867912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72230"/>
                </a:solidFill>
              </a:rPr>
              <a:t>8.6.8.6 with refrain</a:t>
            </a:r>
            <a:endParaRPr lang="en-US" sz="1220" dirty="0"/>
          </a:p>
        </p:txBody>
      </p:sp>
      <p:sp>
        <p:nvSpPr>
          <p:cNvPr id="20" name="Shape 18"/>
          <p:cNvSpPr/>
          <p:nvPr/>
        </p:nvSpPr>
        <p:spPr>
          <a:xfrm>
            <a:off x="822960" y="4453128"/>
            <a:ext cx="91440" cy="320040"/>
          </a:xfrm>
          <a:prstGeom prst="rect">
            <a:avLst/>
          </a:prstGeom>
          <a:solidFill>
            <a:srgbClr val="6B4E2E"/>
          </a:solidFill>
          <a:ln w="12700">
            <a:solidFill>
              <a:srgbClr val="6B4E2E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51560" y="443484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b="1" dirty="0">
                <a:solidFill>
                  <a:srgbClr val="243447"/>
                </a:solidFill>
              </a:rPr>
              <a:t>Written</a:t>
            </a:r>
            <a:endParaRPr lang="en-US" sz="1130" dirty="0"/>
          </a:p>
        </p:txBody>
      </p:sp>
      <p:sp>
        <p:nvSpPr>
          <p:cNvPr id="22" name="Text 20"/>
          <p:cNvSpPr/>
          <p:nvPr/>
        </p:nvSpPr>
        <p:spPr>
          <a:xfrm>
            <a:off x="3017520" y="4434840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72230"/>
                </a:solidFill>
              </a:rPr>
              <a:t>1903</a:t>
            </a:r>
            <a:endParaRPr lang="en-US" sz="1220" dirty="0"/>
          </a:p>
        </p:txBody>
      </p:sp>
      <p:sp>
        <p:nvSpPr>
          <p:cNvPr id="23" name="Shape 21"/>
          <p:cNvSpPr/>
          <p:nvPr/>
        </p:nvSpPr>
        <p:spPr>
          <a:xfrm>
            <a:off x="822960" y="5020056"/>
            <a:ext cx="91440" cy="320040"/>
          </a:xfrm>
          <a:prstGeom prst="rect">
            <a:avLst/>
          </a:prstGeom>
          <a:solidFill>
            <a:srgbClr val="D8AE64"/>
          </a:solidFill>
          <a:ln w="12700">
            <a:solidFill>
              <a:srgbClr val="D8AE64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51560" y="500176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b="1" dirty="0">
                <a:solidFill>
                  <a:srgbClr val="243447"/>
                </a:solidFill>
              </a:rPr>
              <a:t>Primary Scripture</a:t>
            </a:r>
            <a:endParaRPr lang="en-US" sz="1130" dirty="0"/>
          </a:p>
        </p:txBody>
      </p:sp>
      <p:sp>
        <p:nvSpPr>
          <p:cNvPr id="25" name="Text 23"/>
          <p:cNvSpPr/>
          <p:nvPr/>
        </p:nvSpPr>
        <p:spPr>
          <a:xfrm>
            <a:off x="3017520" y="500176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72230"/>
                </a:solidFill>
              </a:rPr>
              <a:t>Matthew 11:28</a:t>
            </a:r>
            <a:endParaRPr lang="en-US" sz="1220" dirty="0"/>
          </a:p>
        </p:txBody>
      </p:sp>
      <p:sp>
        <p:nvSpPr>
          <p:cNvPr id="26" name="Text 24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near_heart_work_assets/visual3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Historical Background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E9E2D5"/>
                </a:solidFill>
              </a:rPr>
              <a:t>A hymn born from family grief and pastoral care</a:t>
            </a:r>
            <a:endParaRPr lang="en-US" sz="1220" dirty="0"/>
          </a:p>
        </p:txBody>
      </p:sp>
      <p:sp>
        <p:nvSpPr>
          <p:cNvPr id="6" name="Shape 3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22960" y="1691640"/>
            <a:ext cx="5669280" cy="3383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Cleland Boyd McAfee wrote both words and music in 1903.
</a:t>
            </a:r>
            <a:pPr indent="0" marL="0">
              <a:buNone/>
            </a:pPr>
            <a:r>
              <a:rPr lang="en-US" sz="13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is associated with the deaths of two young nieces from diphtheria.
</a:t>
            </a:r>
            <a:pPr indent="0" marL="0">
              <a:buNone/>
            </a:pPr>
            <a:r>
              <a:rPr lang="en-US" sz="13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 widely told account says McAfee taught it to his choir as a message of comfort during the family’s quarantine.
</a:t>
            </a:r>
            <a:pPr indent="0" marL="0">
              <a:buNone/>
            </a:pPr>
            <a:r>
              <a:rPr lang="en-US" sz="13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later became a beloved hymn for prayer, grief, funerals, and quiet worship.
</a:t>
            </a:r>
            <a:endParaRPr lang="en-US" sz="1380" dirty="0"/>
          </a:p>
        </p:txBody>
      </p:sp>
      <p:sp>
        <p:nvSpPr>
          <p:cNvPr id="8" name="Text 5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E5E2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0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This Hymn Matters Today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59636E"/>
                </a:solidFill>
              </a:rPr>
              <a:t>It gives sorrow a place to pray</a:t>
            </a:r>
            <a:endParaRPr lang="en-US" sz="1220" dirty="0"/>
          </a:p>
        </p:txBody>
      </p:sp>
      <p:sp>
        <p:nvSpPr>
          <p:cNvPr id="4" name="Shape 2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691640"/>
            <a:ext cx="9966960" cy="713232"/>
          </a:xfrm>
          <a:prstGeom prst="roundRect">
            <a:avLst>
              <a:gd name="adj" fmla="val 10256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78992" y="1819656"/>
            <a:ext cx="502920" cy="502920"/>
          </a:xfrm>
          <a:prstGeom prst="ellipse">
            <a:avLst/>
          </a:prstGeom>
          <a:solidFill>
            <a:srgbClr val="D8AE64">
              <a:alpha val="93000"/>
            </a:srgbClr>
          </a:solidFill>
          <a:ln w="12700">
            <a:solidFill>
              <a:srgbClr val="D8AE6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783080" y="1801368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243447"/>
                </a:solidFill>
              </a:rPr>
              <a:t>Pastoral value</a:t>
            </a:r>
            <a:endParaRPr lang="en-US" sz="1320" dirty="0"/>
          </a:p>
        </p:txBody>
      </p:sp>
      <p:sp>
        <p:nvSpPr>
          <p:cNvPr id="8" name="Text 6"/>
          <p:cNvSpPr/>
          <p:nvPr/>
        </p:nvSpPr>
        <p:spPr>
          <a:xfrm>
            <a:off x="4480560" y="180136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59636E"/>
                </a:solidFill>
              </a:rPr>
              <a:t>It offers comfort without rushing grief.</a:t>
            </a:r>
            <a:endParaRPr lang="en-US" sz="1220" dirty="0"/>
          </a:p>
        </p:txBody>
      </p:sp>
      <p:sp>
        <p:nvSpPr>
          <p:cNvPr id="9" name="Shape 7"/>
          <p:cNvSpPr/>
          <p:nvPr/>
        </p:nvSpPr>
        <p:spPr>
          <a:xfrm>
            <a:off x="868680" y="2569464"/>
            <a:ext cx="9966960" cy="713232"/>
          </a:xfrm>
          <a:prstGeom prst="roundRect">
            <a:avLst>
              <a:gd name="adj" fmla="val 10256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78992" y="2697480"/>
            <a:ext cx="502920" cy="502920"/>
          </a:xfrm>
          <a:prstGeom prst="ellipse">
            <a:avLst/>
          </a:prstGeom>
          <a:solidFill>
            <a:srgbClr val="5E7463">
              <a:alpha val="93000"/>
            </a:srgbClr>
          </a:solidFill>
          <a:ln w="12700">
            <a:solidFill>
              <a:srgbClr val="5E746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783080" y="2679192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243447"/>
                </a:solidFill>
              </a:rPr>
              <a:t>Worship value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4480560" y="2679192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59636E"/>
                </a:solidFill>
              </a:rPr>
              <a:t>It makes room for stillness and prayer.</a:t>
            </a:r>
            <a:endParaRPr lang="en-US" sz="1220" dirty="0"/>
          </a:p>
        </p:txBody>
      </p:sp>
      <p:sp>
        <p:nvSpPr>
          <p:cNvPr id="13" name="Shape 11"/>
          <p:cNvSpPr/>
          <p:nvPr/>
        </p:nvSpPr>
        <p:spPr>
          <a:xfrm>
            <a:off x="868680" y="3447288"/>
            <a:ext cx="9966960" cy="713232"/>
          </a:xfrm>
          <a:prstGeom prst="roundRect">
            <a:avLst>
              <a:gd name="adj" fmla="val 10256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78992" y="3575304"/>
            <a:ext cx="502920" cy="502920"/>
          </a:xfrm>
          <a:prstGeom prst="ellipse">
            <a:avLst/>
          </a:prstGeom>
          <a:solidFill>
            <a:srgbClr val="6B4E2E">
              <a:alpha val="93000"/>
            </a:srgbClr>
          </a:solidFill>
          <a:ln w="12700">
            <a:solidFill>
              <a:srgbClr val="6B4E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783080" y="3557016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243447"/>
                </a:solidFill>
              </a:rPr>
              <a:t>Teaching value</a:t>
            </a:r>
            <a:endParaRPr lang="en-US" sz="1320" dirty="0"/>
          </a:p>
        </p:txBody>
      </p:sp>
      <p:sp>
        <p:nvSpPr>
          <p:cNvPr id="16" name="Text 14"/>
          <p:cNvSpPr/>
          <p:nvPr/>
        </p:nvSpPr>
        <p:spPr>
          <a:xfrm>
            <a:off x="4480560" y="3557016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59636E"/>
                </a:solidFill>
              </a:rPr>
              <a:t>It joins Scripture with tender care.</a:t>
            </a:r>
            <a:endParaRPr lang="en-US" sz="1220" dirty="0"/>
          </a:p>
        </p:txBody>
      </p:sp>
      <p:sp>
        <p:nvSpPr>
          <p:cNvPr id="17" name="Shape 15"/>
          <p:cNvSpPr/>
          <p:nvPr/>
        </p:nvSpPr>
        <p:spPr>
          <a:xfrm>
            <a:off x="868680" y="4325112"/>
            <a:ext cx="9966960" cy="713232"/>
          </a:xfrm>
          <a:prstGeom prst="roundRect">
            <a:avLst>
              <a:gd name="adj" fmla="val 10256"/>
            </a:avLst>
          </a:prstGeom>
          <a:solidFill>
            <a:srgbClr val="FFF9ED">
              <a:alpha val="95000"/>
            </a:srgbClr>
          </a:solidFill>
          <a:ln w="7620">
            <a:solidFill>
              <a:srgbClr val="E1D1B8">
                <a:alpha val="8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78992" y="4453128"/>
            <a:ext cx="502920" cy="502920"/>
          </a:xfrm>
          <a:prstGeom prst="ellipse">
            <a:avLst/>
          </a:prstGeom>
          <a:solidFill>
            <a:srgbClr val="31516B">
              <a:alpha val="93000"/>
            </a:srgbClr>
          </a:solidFill>
          <a:ln w="12700">
            <a:solidFill>
              <a:srgbClr val="3151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783080" y="4434840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243447"/>
                </a:solidFill>
              </a:rPr>
              <a:t>Devotional value</a:t>
            </a:r>
            <a:endParaRPr lang="en-US" sz="1320" dirty="0"/>
          </a:p>
        </p:txBody>
      </p:sp>
      <p:sp>
        <p:nvSpPr>
          <p:cNvPr id="20" name="Text 18"/>
          <p:cNvSpPr/>
          <p:nvPr/>
        </p:nvSpPr>
        <p:spPr>
          <a:xfrm>
            <a:off x="4480560" y="4434840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59636E"/>
                </a:solidFill>
              </a:rPr>
              <a:t>It trains the heart to wait near God.</a:t>
            </a:r>
            <a:endParaRPr lang="en-US" sz="1220" dirty="0"/>
          </a:p>
        </p:txBody>
      </p:sp>
      <p:sp>
        <p:nvSpPr>
          <p:cNvPr id="21" name="Text 19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near_heart_work_assets/visual2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D8AE64"/>
          </a:solidFill>
          <a:ln w="12700">
            <a:solidFill>
              <a:srgbClr val="D8AE64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22960" y="1170432"/>
            <a:ext cx="4023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D8AE64"/>
                </a:solidFill>
              </a:rPr>
              <a:t>BIBLICAL FOUNDATION</a:t>
            </a:r>
            <a:endParaRPr lang="en-US" sz="880" dirty="0"/>
          </a:p>
        </p:txBody>
      </p:sp>
      <p:sp>
        <p:nvSpPr>
          <p:cNvPr id="6" name="Text 3"/>
          <p:cNvSpPr/>
          <p:nvPr/>
        </p:nvSpPr>
        <p:spPr>
          <a:xfrm>
            <a:off x="822960" y="1527048"/>
            <a:ext cx="8046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Come to me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841248" y="2423160"/>
            <a:ext cx="7223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0E9DD"/>
                </a:solidFill>
              </a:rPr>
              <a:t>The hymn’s rest is grounded in Christ’s invitation to the weary and burdened.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E5E2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0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Biblical Foundation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59636E"/>
                </a:solidFill>
              </a:rPr>
              <a:t>Scriptures that frame the hymn’s comfort</a:t>
            </a:r>
            <a:endParaRPr lang="en-US" sz="1220" dirty="0"/>
          </a:p>
        </p:txBody>
      </p:sp>
      <p:sp>
        <p:nvSpPr>
          <p:cNvPr id="4" name="Shape 2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41248" y="1609344"/>
            <a:ext cx="91440" cy="301752"/>
          </a:xfrm>
          <a:prstGeom prst="rect">
            <a:avLst/>
          </a:prstGeom>
          <a:solidFill>
            <a:srgbClr val="D8AE64"/>
          </a:solidFill>
          <a:ln w="12700">
            <a:solidFill>
              <a:srgbClr val="D8AE6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78992" y="1600200"/>
            <a:ext cx="192024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60" b="1" dirty="0">
                <a:solidFill>
                  <a:srgbClr val="243447"/>
                </a:solidFill>
              </a:rPr>
              <a:t>Matthew 11:28</a:t>
            </a:r>
            <a:endParaRPr lang="en-US" sz="1160" dirty="0"/>
          </a:p>
        </p:txBody>
      </p:sp>
      <p:sp>
        <p:nvSpPr>
          <p:cNvPr id="7" name="Text 5"/>
          <p:cNvSpPr/>
          <p:nvPr/>
        </p:nvSpPr>
        <p:spPr>
          <a:xfrm>
            <a:off x="3063240" y="1600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9636E"/>
                </a:solidFill>
              </a:rPr>
              <a:t>Jesus invites the burdened to come for rest.</a:t>
            </a:r>
            <a:endParaRPr lang="en-US" sz="1180" dirty="0"/>
          </a:p>
        </p:txBody>
      </p:sp>
      <p:sp>
        <p:nvSpPr>
          <p:cNvPr id="8" name="Shape 6"/>
          <p:cNvSpPr/>
          <p:nvPr/>
        </p:nvSpPr>
        <p:spPr>
          <a:xfrm>
            <a:off x="841248" y="2231136"/>
            <a:ext cx="91440" cy="301752"/>
          </a:xfrm>
          <a:prstGeom prst="rect">
            <a:avLst/>
          </a:prstGeom>
          <a:solidFill>
            <a:srgbClr val="5E7463"/>
          </a:solidFill>
          <a:ln w="12700">
            <a:solidFill>
              <a:srgbClr val="D8AE64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78992" y="2221992"/>
            <a:ext cx="192024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60" b="1" dirty="0">
                <a:solidFill>
                  <a:srgbClr val="243447"/>
                </a:solidFill>
              </a:rPr>
              <a:t>James 4:8</a:t>
            </a:r>
            <a:endParaRPr lang="en-US" sz="1160" dirty="0"/>
          </a:p>
        </p:txBody>
      </p:sp>
      <p:sp>
        <p:nvSpPr>
          <p:cNvPr id="10" name="Text 8"/>
          <p:cNvSpPr/>
          <p:nvPr/>
        </p:nvSpPr>
        <p:spPr>
          <a:xfrm>
            <a:off x="3063240" y="2221992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9636E"/>
                </a:solidFill>
              </a:rPr>
              <a:t>God meets those who draw near to him.</a:t>
            </a:r>
            <a:endParaRPr lang="en-US" sz="1180" dirty="0"/>
          </a:p>
        </p:txBody>
      </p:sp>
      <p:sp>
        <p:nvSpPr>
          <p:cNvPr id="11" name="Shape 9"/>
          <p:cNvSpPr/>
          <p:nvPr/>
        </p:nvSpPr>
        <p:spPr>
          <a:xfrm>
            <a:off x="841248" y="2852928"/>
            <a:ext cx="91440" cy="301752"/>
          </a:xfrm>
          <a:prstGeom prst="rect">
            <a:avLst/>
          </a:prstGeom>
          <a:solidFill>
            <a:srgbClr val="6B4E2E"/>
          </a:solidFill>
          <a:ln w="12700">
            <a:solidFill>
              <a:srgbClr val="D8AE64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78992" y="2843784"/>
            <a:ext cx="192024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60" b="1" dirty="0">
                <a:solidFill>
                  <a:srgbClr val="243447"/>
                </a:solidFill>
              </a:rPr>
              <a:t>Psalm 46:10</a:t>
            </a:r>
            <a:endParaRPr lang="en-US" sz="1160" dirty="0"/>
          </a:p>
        </p:txBody>
      </p:sp>
      <p:sp>
        <p:nvSpPr>
          <p:cNvPr id="13" name="Text 11"/>
          <p:cNvSpPr/>
          <p:nvPr/>
        </p:nvSpPr>
        <p:spPr>
          <a:xfrm>
            <a:off x="3063240" y="2843784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9636E"/>
                </a:solidFill>
              </a:rPr>
              <a:t>Stillness becomes trust before God.</a:t>
            </a:r>
            <a:endParaRPr lang="en-US" sz="1180" dirty="0"/>
          </a:p>
        </p:txBody>
      </p:sp>
      <p:sp>
        <p:nvSpPr>
          <p:cNvPr id="14" name="Shape 12"/>
          <p:cNvSpPr/>
          <p:nvPr/>
        </p:nvSpPr>
        <p:spPr>
          <a:xfrm>
            <a:off x="841248" y="3474720"/>
            <a:ext cx="91440" cy="301752"/>
          </a:xfrm>
          <a:prstGeom prst="rect">
            <a:avLst/>
          </a:prstGeom>
          <a:solidFill>
            <a:srgbClr val="D8AE64"/>
          </a:solidFill>
          <a:ln w="12700">
            <a:solidFill>
              <a:srgbClr val="D8AE64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78992" y="3465576"/>
            <a:ext cx="192024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60" b="1" dirty="0">
                <a:solidFill>
                  <a:srgbClr val="243447"/>
                </a:solidFill>
              </a:rPr>
              <a:t>John 14:27</a:t>
            </a:r>
            <a:endParaRPr lang="en-US" sz="1160" dirty="0"/>
          </a:p>
        </p:txBody>
      </p:sp>
      <p:sp>
        <p:nvSpPr>
          <p:cNvPr id="16" name="Text 14"/>
          <p:cNvSpPr/>
          <p:nvPr/>
        </p:nvSpPr>
        <p:spPr>
          <a:xfrm>
            <a:off x="3063240" y="3465576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9636E"/>
                </a:solidFill>
              </a:rPr>
              <a:t>Christ gives peace unlike the world’s peace.</a:t>
            </a:r>
            <a:endParaRPr lang="en-US" sz="1180" dirty="0"/>
          </a:p>
        </p:txBody>
      </p:sp>
      <p:sp>
        <p:nvSpPr>
          <p:cNvPr id="17" name="Shape 15"/>
          <p:cNvSpPr/>
          <p:nvPr/>
        </p:nvSpPr>
        <p:spPr>
          <a:xfrm>
            <a:off x="841248" y="4096512"/>
            <a:ext cx="91440" cy="301752"/>
          </a:xfrm>
          <a:prstGeom prst="rect">
            <a:avLst/>
          </a:prstGeom>
          <a:solidFill>
            <a:srgbClr val="5E7463"/>
          </a:solidFill>
          <a:ln w="12700">
            <a:solidFill>
              <a:srgbClr val="D8AE64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78992" y="4087368"/>
            <a:ext cx="192024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60" b="1" dirty="0">
                <a:solidFill>
                  <a:srgbClr val="243447"/>
                </a:solidFill>
              </a:rPr>
              <a:t>Philippians 4:6-7</a:t>
            </a:r>
            <a:endParaRPr lang="en-US" sz="1160" dirty="0"/>
          </a:p>
        </p:txBody>
      </p:sp>
      <p:sp>
        <p:nvSpPr>
          <p:cNvPr id="19" name="Text 17"/>
          <p:cNvSpPr/>
          <p:nvPr/>
        </p:nvSpPr>
        <p:spPr>
          <a:xfrm>
            <a:off x="3063240" y="4087368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9636E"/>
                </a:solidFill>
              </a:rPr>
              <a:t>Prayer brings anxious hearts under God’s guard.</a:t>
            </a:r>
            <a:endParaRPr lang="en-US" sz="1180" dirty="0"/>
          </a:p>
        </p:txBody>
      </p:sp>
      <p:sp>
        <p:nvSpPr>
          <p:cNvPr id="20" name="Shape 18"/>
          <p:cNvSpPr/>
          <p:nvPr/>
        </p:nvSpPr>
        <p:spPr>
          <a:xfrm>
            <a:off x="841248" y="4718304"/>
            <a:ext cx="91440" cy="301752"/>
          </a:xfrm>
          <a:prstGeom prst="rect">
            <a:avLst/>
          </a:prstGeom>
          <a:solidFill>
            <a:srgbClr val="6B4E2E"/>
          </a:solidFill>
          <a:ln w="12700">
            <a:solidFill>
              <a:srgbClr val="D8AE64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78992" y="4709160"/>
            <a:ext cx="192024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60" b="1" dirty="0">
                <a:solidFill>
                  <a:srgbClr val="243447"/>
                </a:solidFill>
              </a:rPr>
              <a:t>Psalm 73:25-26</a:t>
            </a:r>
            <a:endParaRPr lang="en-US" sz="1160" dirty="0"/>
          </a:p>
        </p:txBody>
      </p:sp>
      <p:sp>
        <p:nvSpPr>
          <p:cNvPr id="22" name="Text 20"/>
          <p:cNvSpPr/>
          <p:nvPr/>
        </p:nvSpPr>
        <p:spPr>
          <a:xfrm>
            <a:off x="3063240" y="470916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9636E"/>
                </a:solidFill>
              </a:rPr>
              <a:t>God is strength and portion when heart and flesh fail.</a:t>
            </a:r>
            <a:endParaRPr lang="en-US" sz="1180" dirty="0"/>
          </a:p>
        </p:txBody>
      </p:sp>
      <p:sp>
        <p:nvSpPr>
          <p:cNvPr id="23" name="Text 21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near_heart_work_assets/visual1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Study: Quiet Rest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E9E2D5"/>
                </a:solidFill>
              </a:rPr>
              <a:t>The hymn gives weariness somewhere to go</a:t>
            </a:r>
            <a:endParaRPr lang="en-US" sz="1220" dirty="0"/>
          </a:p>
        </p:txBody>
      </p:sp>
      <p:sp>
        <p:nvSpPr>
          <p:cNvPr id="6" name="Shape 3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22960" y="1691640"/>
            <a:ext cx="5394960" cy="2743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opening movement names God’s presence as a place of refuge.
</a:t>
            </a:r>
            <a:pPr indent="0" marL="0">
              <a:buNone/>
            </a:pPr>
            <a:r>
              <a:rPr lang="en-US" sz="142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Rest is not a denial of grief; it is an invitation to bring grief near to God.
</a:t>
            </a:r>
            <a:pPr indent="0" marL="0">
              <a:buNone/>
            </a:pPr>
            <a:r>
              <a:rPr lang="en-US" sz="142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Teachers can connect this section with Matthew 11:28 and Psalm 46:10.
</a:t>
            </a:r>
            <a:endParaRPr lang="en-US" sz="1420" dirty="0"/>
          </a:p>
        </p:txBody>
      </p:sp>
      <p:sp>
        <p:nvSpPr>
          <p:cNvPr id="8" name="Text 5"/>
          <p:cNvSpPr/>
          <p:nvPr/>
        </p:nvSpPr>
        <p:spPr>
          <a:xfrm>
            <a:off x="868680" y="4937760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8AE64"/>
                </a:solidFill>
              </a:rPr>
              <a:t>Teaching emphasis: rest begins with coming to Christ.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E5E2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0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near_heart_work_assets/visual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0" y="1280160"/>
            <a:ext cx="4389120" cy="2926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84048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Study: Comfort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713232" y="9326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i="1" dirty="0">
                <a:solidFill>
                  <a:srgbClr val="59636E"/>
                </a:solidFill>
              </a:rPr>
              <a:t>Christian comfort is honest, not shallow</a:t>
            </a:r>
            <a:endParaRPr lang="en-US" sz="1220" dirty="0"/>
          </a:p>
        </p:txBody>
      </p:sp>
      <p:sp>
        <p:nvSpPr>
          <p:cNvPr id="5" name="Shape 2"/>
          <p:cNvSpPr/>
          <p:nvPr/>
        </p:nvSpPr>
        <p:spPr>
          <a:xfrm>
            <a:off x="713232" y="1298448"/>
            <a:ext cx="3794760" cy="0"/>
          </a:xfrm>
          <a:prstGeom prst="line">
            <a:avLst/>
          </a:prstGeom>
          <a:noFill/>
          <a:ln w="19050">
            <a:solidFill>
              <a:srgbClr val="D8AE6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1700784"/>
            <a:ext cx="5394960" cy="2926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41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was shaped by bereavement, so its tenderness is not abstract.
</a:t>
            </a:r>
            <a:pPr indent="0" marL="0">
              <a:buNone/>
            </a:pPr>
            <a:r>
              <a:rPr lang="en-US" sz="141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does not explain sorrow away. It directs sorrow toward the nearness of God.
</a:t>
            </a:r>
            <a:pPr indent="0" marL="0">
              <a:buNone/>
            </a:pPr>
            <a:r>
              <a:rPr lang="en-US" sz="1410" dirty="0">
                <a:solidFill>
                  <a:srgbClr val="1722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Pastoral teaching should leave room for silence, tears, and prayer.
</a:t>
            </a:r>
            <a:endParaRPr lang="en-US" sz="1410" dirty="0"/>
          </a:p>
        </p:txBody>
      </p:sp>
      <p:sp>
        <p:nvSpPr>
          <p:cNvPr id="7" name="Text 4"/>
          <p:cNvSpPr/>
          <p:nvPr/>
        </p:nvSpPr>
        <p:spPr>
          <a:xfrm>
            <a:off x="640080" y="6547104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Near to the Heart of God Teaching Guide</dc:title>
  <dc:subject>Hymn study resource</dc:subject>
  <dc:creator>HymnInfo.com</dc:creator>
  <cp:lastModifiedBy>HymnInfo.com</cp:lastModifiedBy>
  <cp:revision>1</cp:revision>
  <dcterms:created xsi:type="dcterms:W3CDTF">2026-07-08T05:55:32Z</dcterms:created>
  <dcterms:modified xsi:type="dcterms:W3CDTF">2026-07-08T05:55:32Z</dcterms:modified>
</cp:coreProperties>
</file>