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by singing or reading the refrain. Emphasize that the hymn is a public doxology grounded in the saving work of Christ.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Invite participants to sing the refrain as a response after each major teaching point.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where you can connect the hymn with Ephesians 2:8-9 and Romans 5:1-2.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Musicians should avoid making the hymn ponderous. Its theology is weighty, but its musical posture is jubilant.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Ask participants where they have heard the hymn and what emotions or memories it carries, then return the focus to its gospel content.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equips the teacher to run the session.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with the refrain. Invite the group to name one specific “great thing” God has done and to give Him glory publicly.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sets the purpose of the lesson: to show that praise is not generic optimism but a response to redemption accomplished by God.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Briefly introduce Crosby and Doane. Avoid making the hymn only biographical; its center is God’s saving work.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the date question to model careful hymnological teaching: acknowledge 1875 while using 1870 for the database and study materials.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Show the hymn as a compact gospel outline. It moves from the Father’s love to the Son’s atonement, to the believer’s pardon, to the final vision of Christ.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Read one or two of these texts aloud. Psalm 115:1 and John 3:16 are especially helpful before singing.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Preach the verse as the gospel in miniature: love gives, Christ yields, sinners are invited in.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Clarify that the hymn is not minimizing sin; it is magnifying the sufficiency of Christ’s redemption.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Let the class see the eschatological note: the hymn ends not in vague heaven, but in wonder at seeing Jesus.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F7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6528816"/>
            <a:ext cx="11155680" cy="0"/>
          </a:xfrm>
          <a:prstGeom prst="line">
            <a:avLst/>
          </a:prstGeom>
          <a:noFill/>
          <a:ln w="12700">
            <a:solidFill>
              <a:srgbClr val="D0AF7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94360" y="6565392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7E6B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HymnInfo Teaching Guide</a:t>
            </a:r>
            <a:endParaRPr lang="en-US" sz="7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0140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E6B55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0140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E6B55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7110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o_god_glory_assets/worship_16x9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594360"/>
            <a:ext cx="5943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To God Be the Glory</a:t>
            </a:r>
            <a:endParaRPr lang="en-US" sz="3800" dirty="0"/>
          </a:p>
        </p:txBody>
      </p:sp>
      <p:sp>
        <p:nvSpPr>
          <p:cNvPr id="4" name="Text 1"/>
          <p:cNvSpPr/>
          <p:nvPr/>
        </p:nvSpPr>
        <p:spPr>
          <a:xfrm>
            <a:off x="658368" y="1325880"/>
            <a:ext cx="6126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F4E5C8"/>
                </a:solidFill>
              </a:rPr>
              <a:t>A teaching guide on grace, redemption, praise, and gospel proclamation</a:t>
            </a:r>
            <a:endParaRPr lang="en-US" sz="1700" dirty="0"/>
          </a:p>
        </p:txBody>
      </p:sp>
      <p:sp>
        <p:nvSpPr>
          <p:cNvPr id="5" name="Text 2"/>
          <p:cNvSpPr/>
          <p:nvPr/>
        </p:nvSpPr>
        <p:spPr>
          <a:xfrm>
            <a:off x="658368" y="603504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EBD4A5"/>
                </a:solidFill>
              </a:rPr>
              <a:t>Fanny J. Crosby • William H. Doane • 1870</a:t>
            </a:r>
            <a:endParaRPr lang="en-US" sz="12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20040"/>
            <a:ext cx="7955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2B211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Refrain as Worship and Witness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94360" y="841248"/>
            <a:ext cx="6766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6B5B4B"/>
                </a:solidFill>
              </a:rPr>
              <a:t>Praise that calls the earth to hear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777240" y="1325880"/>
            <a:ext cx="6583680" cy="42519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1800" dirty="0">
                <a:solidFill>
                  <a:srgbClr val="2B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“Praise the Lord” is repeated as summons, confession, and response.</a:t>
            </a:r>
            <a:endParaRPr lang="en-US" sz="1800" dirty="0"/>
          </a:p>
          <a:p>
            <a:r>
              <a:rPr lang="en-US" sz="1800" dirty="0">
                <a:solidFill>
                  <a:srgbClr val="2B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“Let the earth hear His voice” turns congregational singing outward.</a:t>
            </a:r>
            <a:endParaRPr lang="en-US" sz="1800" dirty="0"/>
          </a:p>
          <a:p>
            <a:r>
              <a:rPr lang="en-US" sz="1800" dirty="0">
                <a:solidFill>
                  <a:srgbClr val="2B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“Let the people rejoice” ties evangelistic invitation to joy.</a:t>
            </a:r>
            <a:endParaRPr lang="en-US" sz="1800" dirty="0"/>
          </a:p>
          <a:p>
            <a:r>
              <a:rPr lang="en-US" sz="1800" dirty="0">
                <a:solidFill>
                  <a:srgbClr val="2B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“Come to the Father through Jesus the Son” is both worship and gospel proclamation.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7635240" y="1828800"/>
            <a:ext cx="3749040" cy="22402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2400" i="1" dirty="0">
                <a:solidFill>
                  <a:srgbClr val="5A382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Praise is public theology: the church announces what God has done and invites others to come.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7635240" y="4069080"/>
            <a:ext cx="3749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6B5B4B"/>
                </a:solidFill>
              </a:rPr>
              <a:t>Teaching emphasis</a:t>
            </a:r>
            <a:endParaRPr lang="en-US" sz="10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0140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E6B55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20040"/>
            <a:ext cx="7955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2B211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Theological Center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94360" y="841248"/>
            <a:ext cx="6766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6B5B4B"/>
                </a:solidFill>
              </a:rPr>
              <a:t>Grace from beginning to end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731520" y="1417320"/>
            <a:ext cx="6903720" cy="45262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1800" dirty="0">
                <a:solidFill>
                  <a:srgbClr val="2B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God receives glory because God initiates and completes salvation.</a:t>
            </a:r>
            <a:endParaRPr lang="en-US" sz="1800" dirty="0"/>
          </a:p>
          <a:p>
            <a:r>
              <a:rPr lang="en-US" sz="1800" dirty="0">
                <a:solidFill>
                  <a:srgbClr val="2B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Christ’s death is not incidental; it is the atoning center of the hymn.</a:t>
            </a:r>
            <a:endParaRPr lang="en-US" sz="1800" dirty="0"/>
          </a:p>
          <a:p>
            <a:r>
              <a:rPr lang="en-US" sz="1800" dirty="0">
                <a:solidFill>
                  <a:srgbClr val="2B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Faith receives what grace provides.</a:t>
            </a:r>
            <a:endParaRPr lang="en-US" sz="1800" dirty="0"/>
          </a:p>
          <a:p>
            <a:r>
              <a:rPr lang="en-US" sz="1800" dirty="0">
                <a:solidFill>
                  <a:srgbClr val="2B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Pardon is promised because of Christ’s work, not because of human merit.</a:t>
            </a:r>
            <a:endParaRPr lang="en-US" sz="1800" dirty="0"/>
          </a:p>
        </p:txBody>
      </p:sp>
      <p:pic>
        <p:nvPicPr>
          <p:cNvPr id="5" name="Image 0" descr="/mnt/data/to_god_glory_assets/still_square.jpg">    </p:cNvPr>
          <p:cNvPicPr>
            <a:picLocks noChangeAspect="1"/>
          </p:cNvPicPr>
          <p:nvPr/>
        </p:nvPicPr>
        <p:blipFill>
          <a:blip r:embed="rId1"/>
          <a:srcRect l="15315" r="15315" t="0" b="0"/>
          <a:stretch/>
        </p:blipFill>
        <p:spPr>
          <a:xfrm>
            <a:off x="8092440" y="1097280"/>
            <a:ext cx="3520440" cy="5074920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0140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E6B55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20040"/>
            <a:ext cx="7955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2B211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Musical Notes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94360" y="841248"/>
            <a:ext cx="6766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6B5B4B"/>
                </a:solidFill>
              </a:rPr>
              <a:t>A buoyant gospel tune for strong congregational praise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731520" y="1417320"/>
            <a:ext cx="6903720" cy="45262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1800" dirty="0">
                <a:solidFill>
                  <a:srgbClr val="2B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Tune name: TO GOD BE THE GLORY by William H. Doane.</a:t>
            </a:r>
            <a:endParaRPr lang="en-US" sz="1800" dirty="0"/>
          </a:p>
          <a:p>
            <a:r>
              <a:rPr lang="en-US" sz="1800" dirty="0">
                <a:solidFill>
                  <a:srgbClr val="2B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Meter: 11.11.11.11 with refrain.</a:t>
            </a:r>
            <a:endParaRPr lang="en-US" sz="1800" dirty="0"/>
          </a:p>
          <a:p>
            <a:r>
              <a:rPr lang="en-US" sz="1800" dirty="0">
                <a:solidFill>
                  <a:srgbClr val="2B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broad melody and energetic refrain support confident congregational singing.</a:t>
            </a:r>
            <a:endParaRPr lang="en-US" sz="1800" dirty="0"/>
          </a:p>
          <a:p>
            <a:r>
              <a:rPr lang="en-US" sz="1800" dirty="0">
                <a:solidFill>
                  <a:srgbClr val="2B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a lively but not rushed tempo so the words remain clear and the refrain retains joy.</a:t>
            </a:r>
            <a:endParaRPr lang="en-US" sz="1800" dirty="0"/>
          </a:p>
        </p:txBody>
      </p:sp>
      <p:pic>
        <p:nvPicPr>
          <p:cNvPr id="5" name="Image 0" descr="/mnt/data/to_god_glory_assets/worship_16x9.jpg">    </p:cNvPr>
          <p:cNvPicPr>
            <a:picLocks noChangeAspect="1"/>
          </p:cNvPicPr>
          <p:nvPr/>
        </p:nvPicPr>
        <p:blipFill>
          <a:blip r:embed="rId1"/>
          <a:srcRect l="30490" r="30490" t="0" b="0"/>
          <a:stretch/>
        </p:blipFill>
        <p:spPr>
          <a:xfrm>
            <a:off x="8092440" y="1097280"/>
            <a:ext cx="3520440" cy="5074920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0140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E6B55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20040"/>
            <a:ext cx="7955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2B211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Church Impact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94360" y="841248"/>
            <a:ext cx="6766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6B5B4B"/>
                </a:solidFill>
              </a:rPr>
              <a:t>A hymn that travelled through revival and evangelism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731520" y="1417320"/>
            <a:ext cx="6903720" cy="45262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1800" dirty="0">
                <a:solidFill>
                  <a:srgbClr val="2B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Widely used across Protestant traditions as a hymn of praise and gospel invitation.</a:t>
            </a:r>
            <a:endParaRPr lang="en-US" sz="1800" dirty="0"/>
          </a:p>
          <a:p>
            <a:r>
              <a:rPr lang="en-US" sz="1800" dirty="0">
                <a:solidFill>
                  <a:srgbClr val="2B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Especially influential in British revivalist circles before becoming strongly established in American worship.</a:t>
            </a:r>
            <a:endParaRPr lang="en-US" sz="1800" dirty="0"/>
          </a:p>
          <a:p>
            <a:r>
              <a:rPr lang="en-US" sz="1800" dirty="0">
                <a:solidFill>
                  <a:srgbClr val="2B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Evangelistic campaigns helped cement its twentieth-century recognition.</a:t>
            </a:r>
            <a:endParaRPr lang="en-US" sz="1800" dirty="0"/>
          </a:p>
          <a:p>
            <a:r>
              <a:rPr lang="en-US" sz="1800" dirty="0">
                <a:solidFill>
                  <a:srgbClr val="2B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Its endurance comes from combining objective gospel truth with memorable congregational praise.</a:t>
            </a:r>
            <a:endParaRPr lang="en-US" sz="1800" dirty="0"/>
          </a:p>
        </p:txBody>
      </p:sp>
      <p:pic>
        <p:nvPicPr>
          <p:cNvPr id="5" name="Image 0" descr="/mnt/data/to_god_glory_assets/group_16x9.jpg">    </p:cNvPr>
          <p:cNvPicPr>
            <a:picLocks noChangeAspect="1"/>
          </p:cNvPicPr>
          <p:nvPr/>
        </p:nvPicPr>
        <p:blipFill>
          <a:blip r:embed="rId1"/>
          <a:srcRect l="30490" r="30490" t="0" b="0"/>
          <a:stretch/>
        </p:blipFill>
        <p:spPr>
          <a:xfrm>
            <a:off x="8092440" y="1097280"/>
            <a:ext cx="3520440" cy="5074920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0140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E6B55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20040"/>
            <a:ext cx="7955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2B211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Teaching Plan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94360" y="841248"/>
            <a:ext cx="6766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6B5B4B"/>
                </a:solidFill>
              </a:rPr>
              <a:t>A 45-minute guide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731520" y="1417320"/>
            <a:ext cx="6903720" cy="45262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1800" dirty="0">
                <a:solidFill>
                  <a:srgbClr val="2B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— Sing or read the refrain; identify the main verbs: praise, hear, rejoice, come, give.</a:t>
            </a:r>
            <a:endParaRPr lang="en-US" sz="1800" dirty="0"/>
          </a:p>
          <a:p>
            <a:r>
              <a:rPr lang="en-US" sz="1800" dirty="0">
                <a:solidFill>
                  <a:srgbClr val="2B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— Historical background: Crosby, Doane, 1870/1875 publication history.</a:t>
            </a:r>
            <a:endParaRPr lang="en-US" sz="1800" dirty="0"/>
          </a:p>
          <a:p>
            <a:r>
              <a:rPr lang="en-US" sz="1800" dirty="0">
                <a:solidFill>
                  <a:srgbClr val="2B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15 min — Bible study: Psalm 115:1, John 3:16, Ephesians 2:8-9, Revelation 5.</a:t>
            </a:r>
            <a:endParaRPr lang="en-US" sz="1800" dirty="0"/>
          </a:p>
          <a:p>
            <a:r>
              <a:rPr lang="en-US" sz="1800" dirty="0">
                <a:solidFill>
                  <a:srgbClr val="2B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— Verse-by-verse discussion and pastoral applications.</a:t>
            </a:r>
            <a:endParaRPr lang="en-US" sz="1800" dirty="0"/>
          </a:p>
          <a:p>
            <a:r>
              <a:rPr lang="en-US" sz="1800" dirty="0">
                <a:solidFill>
                  <a:srgbClr val="2B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— Close by singing all stanzas as a prayer of praise and invitation.</a:t>
            </a:r>
            <a:endParaRPr lang="en-US" sz="1800" dirty="0"/>
          </a:p>
        </p:txBody>
      </p:sp>
      <p:pic>
        <p:nvPicPr>
          <p:cNvPr id="5" name="Image 0" descr="/mnt/data/to_god_glory_assets/still_16x9.jpg">    </p:cNvPr>
          <p:cNvPicPr>
            <a:picLocks noChangeAspect="1"/>
          </p:cNvPicPr>
          <p:nvPr/>
        </p:nvPicPr>
        <p:blipFill>
          <a:blip r:embed="rId1"/>
          <a:srcRect l="30490" r="30490" t="0" b="0"/>
          <a:stretch/>
        </p:blipFill>
        <p:spPr>
          <a:xfrm>
            <a:off x="8092440" y="1097280"/>
            <a:ext cx="3520440" cy="5074920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0140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E6B55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2B2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o_god_glory_assets/worship_16x9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566928"/>
            <a:ext cx="5669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Closing Application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713232" y="1371600"/>
            <a:ext cx="6126480" cy="2560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1800" dirty="0">
                <a:solidFill>
                  <a:srgbClr val="F7F1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Give God public thanks for specific works of grace.
</a:t>
            </a:r>
            <a:endParaRPr lang="en-US" sz="1800" dirty="0"/>
          </a:p>
          <a:p>
            <a:r>
              <a:rPr lang="en-US" sz="1800" dirty="0">
                <a:solidFill>
                  <a:srgbClr val="F7F1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Rest in Christ’s finished work rather than personal merit.
</a:t>
            </a:r>
            <a:endParaRPr lang="en-US" sz="1800" dirty="0"/>
          </a:p>
          <a:p>
            <a:r>
              <a:rPr lang="en-US" sz="1800" dirty="0">
                <a:solidFill>
                  <a:srgbClr val="F7F1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the promise of pardon and eternal life with others.
</a:t>
            </a:r>
            <a:endParaRPr lang="en-US" sz="1800" dirty="0"/>
          </a:p>
          <a:p>
            <a:r>
              <a:rPr lang="en-US" sz="1800" dirty="0">
                <a:solidFill>
                  <a:srgbClr val="F7F1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Let worship become gospel proclamation.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731520" y="5212080"/>
            <a:ext cx="55778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i="1" dirty="0">
                <a:solidFill>
                  <a:srgbClr val="F2D79A"/>
                </a:solidFill>
              </a:rPr>
              <a:t>“To Him who sits on the throne, and to the Lamb be the blessing, the honor, the glory...”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731520" y="5879592"/>
            <a:ext cx="2560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EADCC5"/>
                </a:solidFill>
              </a:rPr>
              <a:t>Revelation 5:13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20040"/>
            <a:ext cx="7955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2B211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This Hymn Matters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94360" y="841248"/>
            <a:ext cx="6766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6B5B4B"/>
                </a:solidFill>
              </a:rPr>
              <a:t>The gospel in doxological form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731520" y="1417320"/>
            <a:ext cx="6903720" cy="45262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1800" dirty="0">
                <a:solidFill>
                  <a:srgbClr val="2B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begins with God’s action: “great things He hath done.”</a:t>
            </a:r>
            <a:endParaRPr lang="en-US" sz="1800" dirty="0"/>
          </a:p>
          <a:p>
            <a:r>
              <a:rPr lang="en-US" sz="1800" dirty="0">
                <a:solidFill>
                  <a:srgbClr val="2B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summarizes salvation through the gift, death, pardon, and promised return of Jesus Christ.</a:t>
            </a:r>
            <a:endParaRPr lang="en-US" sz="1800" dirty="0"/>
          </a:p>
          <a:p>
            <a:r>
              <a:rPr lang="en-US" sz="1800" dirty="0">
                <a:solidFill>
                  <a:srgbClr val="2B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transforms congregational praise into invitation: “come to the Father, through Jesus the Son.”</a:t>
            </a:r>
            <a:endParaRPr lang="en-US" sz="1800" dirty="0"/>
          </a:p>
          <a:p>
            <a:r>
              <a:rPr lang="en-US" sz="1800" dirty="0">
                <a:solidFill>
                  <a:srgbClr val="2B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teaches the church to return all glory to God rather than to human effort.</a:t>
            </a:r>
            <a:endParaRPr lang="en-US" sz="1800" dirty="0"/>
          </a:p>
        </p:txBody>
      </p:sp>
      <p:pic>
        <p:nvPicPr>
          <p:cNvPr id="5" name="Image 0" descr="/mnt/data/to_god_glory_assets/still_16x9.jpg">    </p:cNvPr>
          <p:cNvPicPr>
            <a:picLocks noChangeAspect="1"/>
          </p:cNvPicPr>
          <p:nvPr/>
        </p:nvPicPr>
        <p:blipFill>
          <a:blip r:embed="rId1"/>
          <a:srcRect l="30490" r="30490" t="0" b="0"/>
          <a:stretch/>
        </p:blipFill>
        <p:spPr>
          <a:xfrm>
            <a:off x="8092440" y="1097280"/>
            <a:ext cx="3520440" cy="5074920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0140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E6B55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20040"/>
            <a:ext cx="7955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2B211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Hymn Identity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94360" y="841248"/>
            <a:ext cx="6766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6B5B4B"/>
                </a:solidFill>
              </a:rPr>
              <a:t>Title, text, tune, and themes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731520" y="1417320"/>
            <a:ext cx="6903720" cy="45262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1800" dirty="0">
                <a:solidFill>
                  <a:srgbClr val="2B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First line: To God be the glory great things he hath done</a:t>
            </a:r>
            <a:endParaRPr lang="en-US" sz="1800" dirty="0"/>
          </a:p>
          <a:p>
            <a:r>
              <a:rPr lang="en-US" sz="1800" dirty="0">
                <a:solidFill>
                  <a:srgbClr val="2B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Text: Fanny J. Crosby, one of the most prolific gospel hymn writers in Christian history.</a:t>
            </a:r>
            <a:endParaRPr lang="en-US" sz="1800" dirty="0"/>
          </a:p>
          <a:p>
            <a:r>
              <a:rPr lang="en-US" sz="1800" dirty="0">
                <a:solidFill>
                  <a:srgbClr val="2B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Tune: TO GOD BE THE GLORY by William H. Doane, Crosby’s frequent collaborator.</a:t>
            </a:r>
            <a:endParaRPr lang="en-US" sz="1800" dirty="0"/>
          </a:p>
          <a:p>
            <a:r>
              <a:rPr lang="en-US" sz="1800" dirty="0">
                <a:solidFill>
                  <a:srgbClr val="2B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themes: grace, salvation, praise, redemption, evangelism, and the glory of God.</a:t>
            </a:r>
            <a:endParaRPr lang="en-US" sz="1800" dirty="0"/>
          </a:p>
        </p:txBody>
      </p:sp>
      <p:pic>
        <p:nvPicPr>
          <p:cNvPr id="5" name="Image 0" descr="/mnt/data/to_god_glory_assets/group_16x9.jpg">    </p:cNvPr>
          <p:cNvPicPr>
            <a:picLocks noChangeAspect="1"/>
          </p:cNvPicPr>
          <p:nvPr/>
        </p:nvPicPr>
        <p:blipFill>
          <a:blip r:embed="rId1"/>
          <a:srcRect l="30490" r="30490" t="0" b="0"/>
          <a:stretch/>
        </p:blipFill>
        <p:spPr>
          <a:xfrm>
            <a:off x="8092440" y="1097280"/>
            <a:ext cx="3520440" cy="5074920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0140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E6B55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20040"/>
            <a:ext cx="7955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2B211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Historical Background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94360" y="841248"/>
            <a:ext cx="6766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6B5B4B"/>
                </a:solidFill>
              </a:rPr>
              <a:t>1870 publication and wider use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731520" y="1417320"/>
            <a:ext cx="6903720" cy="45262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1800" dirty="0">
                <a:solidFill>
                  <a:srgbClr val="2B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hymn is documented in Doane’s Songs of Devotion in 1870 and later appeared in Brightest and Best in 1875.</a:t>
            </a:r>
            <a:endParaRPr lang="en-US" sz="1800" dirty="0"/>
          </a:p>
          <a:p>
            <a:r>
              <a:rPr lang="en-US" sz="1800" dirty="0">
                <a:solidFill>
                  <a:srgbClr val="2B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1875 date is common in hymnals, but 1870 is the best currently documented year for early publication.</a:t>
            </a:r>
            <a:endParaRPr lang="en-US" sz="1800" dirty="0"/>
          </a:p>
          <a:p>
            <a:r>
              <a:rPr lang="en-US" sz="1800" dirty="0">
                <a:solidFill>
                  <a:srgbClr val="2B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became especially popular in Britain through revivalist use, then regained prominence in American evangelistic worship.</a:t>
            </a:r>
            <a:endParaRPr lang="en-US" sz="1800" dirty="0"/>
          </a:p>
          <a:p>
            <a:r>
              <a:rPr lang="en-US" sz="1800" dirty="0">
                <a:solidFill>
                  <a:srgbClr val="2B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Its later use in Billy Graham crusades helped establish its twentieth-century familiarity.</a:t>
            </a:r>
            <a:endParaRPr lang="en-US" sz="1800" dirty="0"/>
          </a:p>
        </p:txBody>
      </p:sp>
      <p:pic>
        <p:nvPicPr>
          <p:cNvPr id="5" name="Image 0" descr="/mnt/data/to_god_glory_assets/worship_square.jpg">    </p:cNvPr>
          <p:cNvPicPr>
            <a:picLocks noChangeAspect="1"/>
          </p:cNvPicPr>
          <p:nvPr/>
        </p:nvPicPr>
        <p:blipFill>
          <a:blip r:embed="rId1"/>
          <a:srcRect l="15315" r="15315" t="0" b="0"/>
          <a:stretch/>
        </p:blipFill>
        <p:spPr>
          <a:xfrm>
            <a:off x="8092440" y="1097280"/>
            <a:ext cx="3520440" cy="5074920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0140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E6B55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20040"/>
            <a:ext cx="7955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2B211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Gospel Movement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94360" y="841248"/>
            <a:ext cx="6766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6B5B4B"/>
                </a:solidFill>
              </a:rPr>
              <a:t>From God’s gift to God’s glory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777240" y="1325880"/>
            <a:ext cx="6309360" cy="41605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1800" dirty="0">
                <a:solidFill>
                  <a:srgbClr val="2B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Verse 1: God loved the world and gave His Son.</a:t>
            </a:r>
            <a:endParaRPr lang="en-US" sz="1800" dirty="0"/>
          </a:p>
          <a:p>
            <a:r>
              <a:rPr lang="en-US" sz="1800" dirty="0">
                <a:solidFill>
                  <a:srgbClr val="2B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Verse 2: Christ’s blood secures redemption and pardon.</a:t>
            </a:r>
            <a:endParaRPr lang="en-US" sz="1800" dirty="0"/>
          </a:p>
          <a:p>
            <a:r>
              <a:rPr lang="en-US" sz="1800" dirty="0">
                <a:solidFill>
                  <a:srgbClr val="2B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Verse 3: God’s present works anticipate the greater wonder of seeing Jesus.</a:t>
            </a:r>
            <a:endParaRPr lang="en-US" sz="1800" dirty="0"/>
          </a:p>
          <a:p>
            <a:r>
              <a:rPr lang="en-US" sz="1800" dirty="0">
                <a:solidFill>
                  <a:srgbClr val="2B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Refrain: the whole earth is summoned to hear, rejoice, come, and glorify God.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7452360" y="1920240"/>
            <a:ext cx="3977640" cy="1691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2400" i="1" dirty="0">
                <a:solidFill>
                  <a:srgbClr val="5A382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“Oh, come to the Father, through Jesus the Son, and give Him the glory...”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7452360" y="3611880"/>
            <a:ext cx="3977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6B5B4B"/>
                </a:solidFill>
              </a:rPr>
              <a:t>Refrain</a:t>
            </a:r>
            <a:endParaRPr lang="en-US" sz="10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0140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E6B55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20040"/>
            <a:ext cx="7955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2B211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Biblical Foundations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94360" y="841248"/>
            <a:ext cx="6766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6B5B4B"/>
                </a:solidFill>
              </a:rPr>
              <a:t>Key texts beneath the hymn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777240" y="1234440"/>
            <a:ext cx="7132320" cy="49377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1700" dirty="0">
                <a:solidFill>
                  <a:srgbClr val="2B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Ephesians 2:8-9 — glory belongs to God</a:t>
            </a:r>
            <a:endParaRPr lang="en-US" sz="1700" dirty="0"/>
          </a:p>
          <a:p>
            <a:r>
              <a:rPr lang="en-US" sz="1700" dirty="0">
                <a:solidFill>
                  <a:srgbClr val="2B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Psalm 115:1 — salvation by grace</a:t>
            </a:r>
            <a:endParaRPr lang="en-US" sz="1700" dirty="0"/>
          </a:p>
          <a:p>
            <a:r>
              <a:rPr lang="en-US" sz="1700" dirty="0">
                <a:solidFill>
                  <a:srgbClr val="2B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John 3:16 — God gave His Son</a:t>
            </a:r>
            <a:endParaRPr lang="en-US" sz="1700" dirty="0"/>
          </a:p>
          <a:p>
            <a:r>
              <a:rPr lang="en-US" sz="1700" dirty="0">
                <a:solidFill>
                  <a:srgbClr val="2B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Romans 5:1-2 — peace and access by faith</a:t>
            </a:r>
            <a:endParaRPr lang="en-US" sz="1700" dirty="0"/>
          </a:p>
          <a:p>
            <a:r>
              <a:rPr lang="en-US" sz="1700" dirty="0">
                <a:solidFill>
                  <a:srgbClr val="2B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Hebrews 9:11-12 — eternal redemption</a:t>
            </a:r>
            <a:endParaRPr lang="en-US" sz="1700" dirty="0"/>
          </a:p>
          <a:p>
            <a:r>
              <a:rPr lang="en-US" sz="1700" dirty="0">
                <a:solidFill>
                  <a:srgbClr val="2B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Revelation 5:12-13 — cosmic praise to the Lamb</a:t>
            </a:r>
            <a:endParaRPr lang="en-US" sz="1700" dirty="0"/>
          </a:p>
        </p:txBody>
      </p:sp>
      <p:pic>
        <p:nvPicPr>
          <p:cNvPr id="5" name="Image 0" descr="/mnt/data/to_god_glory_assets/still_square.jpg">    </p:cNvPr>
          <p:cNvPicPr>
            <a:picLocks noChangeAspect="1"/>
          </p:cNvPicPr>
          <p:nvPr/>
        </p:nvPicPr>
        <p:blipFill>
          <a:blip r:embed="rId1"/>
          <a:srcRect l="15315" r="15315" t="0" b="0"/>
          <a:stretch/>
        </p:blipFill>
        <p:spPr>
          <a:xfrm>
            <a:off x="8092440" y="1097280"/>
            <a:ext cx="3520440" cy="5074920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0140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E6B55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20040"/>
            <a:ext cx="7955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2B211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Verse 1: God Gives the Son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94360" y="841248"/>
            <a:ext cx="6766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6B5B4B"/>
                </a:solidFill>
              </a:rPr>
              <a:t>Love, atonement, and the opened life gate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731520" y="1417320"/>
            <a:ext cx="6903720" cy="45262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1800" dirty="0">
                <a:solidFill>
                  <a:srgbClr val="2B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opening line directs attention to God before it describes human response.</a:t>
            </a:r>
            <a:endParaRPr lang="en-US" sz="1800" dirty="0"/>
          </a:p>
          <a:p>
            <a:r>
              <a:rPr lang="en-US" sz="1800" dirty="0">
                <a:solidFill>
                  <a:srgbClr val="2B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John 3:16 stands behind the hymn’s claim that God loved the world and gave His Son.</a:t>
            </a:r>
            <a:endParaRPr lang="en-US" sz="1800" dirty="0"/>
          </a:p>
          <a:p>
            <a:r>
              <a:rPr lang="en-US" sz="1800" dirty="0">
                <a:solidFill>
                  <a:srgbClr val="2B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“Atonement for sin” names the cost of salvation.</a:t>
            </a:r>
            <a:endParaRPr lang="en-US" sz="1800" dirty="0"/>
          </a:p>
          <a:p>
            <a:r>
              <a:rPr lang="en-US" sz="1800" dirty="0">
                <a:solidFill>
                  <a:srgbClr val="2B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“life gate” image points to access, invitation, and eternal life.</a:t>
            </a:r>
            <a:endParaRPr lang="en-US" sz="1800" dirty="0"/>
          </a:p>
        </p:txBody>
      </p:sp>
      <p:pic>
        <p:nvPicPr>
          <p:cNvPr id="5" name="Image 0" descr="/mnt/data/to_god_glory_assets/still_16x9.jpg">    </p:cNvPr>
          <p:cNvPicPr>
            <a:picLocks noChangeAspect="1"/>
          </p:cNvPicPr>
          <p:nvPr/>
        </p:nvPicPr>
        <p:blipFill>
          <a:blip r:embed="rId1"/>
          <a:srcRect l="30490" r="30490" t="0" b="0"/>
          <a:stretch/>
        </p:blipFill>
        <p:spPr>
          <a:xfrm>
            <a:off x="8092440" y="1097280"/>
            <a:ext cx="3520440" cy="5074920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0140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E6B55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20040"/>
            <a:ext cx="7955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2B211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Verse 2: Perfect Redemption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94360" y="841248"/>
            <a:ext cx="6766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6B5B4B"/>
                </a:solidFill>
              </a:rPr>
              <a:t>Pardon promised to the believer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731520" y="1417320"/>
            <a:ext cx="6903720" cy="45262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1800" dirty="0">
                <a:solidFill>
                  <a:srgbClr val="2B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“Purchase of blood” echoes the New Testament language of costly redemption.</a:t>
            </a:r>
            <a:endParaRPr lang="en-US" sz="1800" dirty="0"/>
          </a:p>
          <a:p>
            <a:r>
              <a:rPr lang="en-US" sz="1800" dirty="0">
                <a:solidFill>
                  <a:srgbClr val="2B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promise is “to every believer,” not to the morally impressive only.</a:t>
            </a:r>
            <a:endParaRPr lang="en-US" sz="1800" dirty="0"/>
          </a:p>
          <a:p>
            <a:r>
              <a:rPr lang="en-US" sz="1800" dirty="0">
                <a:solidFill>
                  <a:srgbClr val="2B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phrase “vilest offender” dramatizes the reach of grace.</a:t>
            </a:r>
            <a:endParaRPr lang="en-US" sz="1800" dirty="0"/>
          </a:p>
          <a:p>
            <a:r>
              <a:rPr lang="en-US" sz="1800" dirty="0">
                <a:solidFill>
                  <a:srgbClr val="2B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Immediate pardon emphasizes assurance grounded in Christ, not human worthiness.</a:t>
            </a:r>
            <a:endParaRPr lang="en-US" sz="1800" dirty="0"/>
          </a:p>
        </p:txBody>
      </p:sp>
      <p:pic>
        <p:nvPicPr>
          <p:cNvPr id="5" name="Image 0" descr="/mnt/data/to_god_glory_assets/worship_square.jpg">    </p:cNvPr>
          <p:cNvPicPr>
            <a:picLocks noChangeAspect="1"/>
          </p:cNvPicPr>
          <p:nvPr/>
        </p:nvPicPr>
        <p:blipFill>
          <a:blip r:embed="rId1"/>
          <a:srcRect l="15315" r="15315" t="0" b="0"/>
          <a:stretch/>
        </p:blipFill>
        <p:spPr>
          <a:xfrm>
            <a:off x="8092440" y="1097280"/>
            <a:ext cx="3520440" cy="5074920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0140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E6B55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20040"/>
            <a:ext cx="7955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2B211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Verse 3: Present Joy and Future Wonder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94360" y="841248"/>
            <a:ext cx="6766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6B5B4B"/>
                </a:solidFill>
              </a:rPr>
              <a:t>God’s works now; Jesus seen then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731520" y="1417320"/>
            <a:ext cx="6903720" cy="45262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1800" dirty="0">
                <a:solidFill>
                  <a:srgbClr val="2B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hymn celebrates what God has taught and done in the present.</a:t>
            </a:r>
            <a:endParaRPr lang="en-US" sz="1800" dirty="0"/>
          </a:p>
          <a:p>
            <a:r>
              <a:rPr lang="en-US" sz="1800" dirty="0">
                <a:solidFill>
                  <a:srgbClr val="2B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Christian rejoicing is “through Jesus the Son,” not through religious performance.</a:t>
            </a:r>
            <a:endParaRPr lang="en-US" sz="1800" dirty="0"/>
          </a:p>
          <a:p>
            <a:r>
              <a:rPr lang="en-US" sz="1800" dirty="0">
                <a:solidFill>
                  <a:srgbClr val="2B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closing hope is personal and Christ-centered: “when Jesus we see.”</a:t>
            </a:r>
            <a:endParaRPr lang="en-US" sz="1800" dirty="0"/>
          </a:p>
          <a:p>
            <a:r>
              <a:rPr lang="en-US" sz="1800" dirty="0">
                <a:solidFill>
                  <a:srgbClr val="2B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Future glory deepens present praise rather than replacing it.</a:t>
            </a:r>
            <a:endParaRPr lang="en-US" sz="1800" dirty="0"/>
          </a:p>
        </p:txBody>
      </p:sp>
      <p:pic>
        <p:nvPicPr>
          <p:cNvPr id="5" name="Image 0" descr="/mnt/data/to_god_glory_assets/group_square.jpg">    </p:cNvPr>
          <p:cNvPicPr>
            <a:picLocks noChangeAspect="1"/>
          </p:cNvPicPr>
          <p:nvPr/>
        </p:nvPicPr>
        <p:blipFill>
          <a:blip r:embed="rId1"/>
          <a:srcRect l="15315" r="15315" t="0" b="0"/>
          <a:stretch/>
        </p:blipFill>
        <p:spPr>
          <a:xfrm>
            <a:off x="8092440" y="1097280"/>
            <a:ext cx="3520440" cy="5074920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0140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E6B55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HymnInfo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 God Be the Glory Teaching Guide</dc:title>
  <dc:subject>Teaching guide for To God Be the Glory</dc:subject>
  <dc:creator>OpenAI</dc:creator>
  <cp:lastModifiedBy>OpenAI</cp:lastModifiedBy>
  <cp:revision>1</cp:revision>
  <dcterms:created xsi:type="dcterms:W3CDTF">2026-06-16T12:38:39Z</dcterms:created>
  <dcterms:modified xsi:type="dcterms:W3CDTF">2026-06-16T12:38:39Z</dcterms:modified>
</cp:coreProperties>
</file>