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presProps" Target="presProps.xml"/>
  <Relationship Id="rId9" Type="http://schemas.openxmlformats.org/officeDocument/2006/relationships/viewProps" Target="viewProps.xml"/>
  <Relationship Id="rId1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81198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447675" y="495300"/>
            <a:ext cx="57150" cy="3943350"/>
          </a:xfrm>
          <a:prstGeom prst="rect">
            <a:avLst/>
          </a:prstGeom>
          <a:solidFill>
            <a:srgbClr val="C8A951">
              <a:alpha val="100000"/>
            </a:srgbClr>
          </a:solidFill>
          <a:ln w="9525">
            <a:noFill/>
          </a:ln>
        </p:spPr>
        <p:txBody>
          <a:bodyPr vertOverflow="clip" rtlCol="0" anchor="ctr"/>
          <a:lstStyle/>
          <a:p>
            <a:pPr algn="ctr"/>
            <a:r>
              <a:t/>
            </a:r>
          </a:p>
        </p:txBody>
      </p:sp>
      <p:sp>
        <p:nvSpPr>
          <p:cNvPr id="4" name="" descr=""/>
          <p:cNvSpPr/>
          <p:nvPr/>
        </p:nvSpPr>
        <p:spPr>
          <a:xfrm>
            <a:off x="7391400" y="723900"/>
            <a:ext cx="161925" cy="3190875"/>
          </a:xfrm>
          <a:prstGeom prst="rect">
            <a:avLst/>
          </a:prstGeom>
          <a:solidFill>
            <a:srgbClr val="C8A951">
              <a:alpha val="100000"/>
            </a:srgbClr>
          </a:solidFill>
          <a:ln w="9525">
            <a:noFill/>
          </a:ln>
        </p:spPr>
        <p:txBody>
          <a:bodyPr vertOverflow="clip" rtlCol="0" anchor="ctr"/>
          <a:lstStyle/>
          <a:p>
            <a:pPr algn="ctr"/>
            <a:r>
              <a:t/>
            </a:r>
          </a:p>
        </p:txBody>
      </p:sp>
      <p:sp>
        <p:nvSpPr>
          <p:cNvPr id="5" name="" descr=""/>
          <p:cNvSpPr/>
          <p:nvPr/>
        </p:nvSpPr>
        <p:spPr>
          <a:xfrm>
            <a:off x="6619875" y="1504950"/>
            <a:ext cx="1714500" cy="161925"/>
          </a:xfrm>
          <a:prstGeom prst="rect">
            <a:avLst/>
          </a:prstGeom>
          <a:solidFill>
            <a:srgbClr val="C8A951">
              <a:alpha val="100000"/>
            </a:srgbClr>
          </a:solidFill>
          <a:ln w="9525">
            <a:noFill/>
          </a:ln>
        </p:spPr>
        <p:txBody>
          <a:bodyPr vertOverflow="clip" rtlCol="0" anchor="ctr"/>
          <a:lstStyle/>
          <a:p>
            <a:pPr algn="ctr"/>
            <a:r>
              <a:t/>
            </a:r>
          </a:p>
        </p:txBody>
      </p:sp>
      <p:sp>
        <p:nvSpPr>
          <p:cNvPr id="6" name=""/>
          <p:cNvSpPr txBox="1"/>
          <p:nvPr/>
        </p:nvSpPr>
        <p:spPr>
          <a:xfrm>
            <a:off x="685800" y="1133475"/>
            <a:ext cx="5553075" cy="102870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O God of Every Nation]]></a:t>
            </a:r>
          </a:p>
        </p:txBody>
      </p:sp>
      <p:sp>
        <p:nvSpPr>
          <p:cNvPr id="7" name=""/>
          <p:cNvSpPr txBox="1"/>
          <p:nvPr/>
        </p:nvSpPr>
        <p:spPr>
          <a:xfrm>
            <a:off x="685800" y="2228850"/>
            <a:ext cx="5276850" cy="40957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i="1" strike="noStrike" sz="2000" spc="0" u="none" cap="none">
                <a:solidFill>
                  <a:srgbClr val="C8A951">
                    <a:alpha val="100000"/>
                  </a:srgbClr>
                </a:solidFill>
                <a:latin typeface="Calibri"/>
              </a:rPr>
              <a:t><![CDATA[Teaching Guide]]></a:t>
            </a:r>
          </a:p>
        </p:txBody>
      </p:sp>
      <p:sp>
        <p:nvSpPr>
          <p:cNvPr id="8" name=""/>
          <p:cNvSpPr txBox="1"/>
          <p:nvPr/>
        </p:nvSpPr>
        <p:spPr>
          <a:xfrm>
            <a:off x="685800" y="2914650"/>
            <a:ext cx="5419725" cy="9239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000" spc="0" u="none" cap="none">
                <a:solidFill>
                  <a:srgbClr val="FFFFFF">
                    <a:alpha val="100000"/>
                  </a:srgbClr>
                </a:solidFill>
                <a:latin typeface="Calibri"/>
              </a:rPr>
              <a:t><![CDATA[Full lyrics and sheet music are not included because this hymn is not currently marked as public domain in the HymnInfo database. Please consult a licensed hymnal or authorized publisher for the complete text and music.]]></a:t>
            </a:r>
          </a:p>
        </p:txBody>
      </p:sp>
      <p:sp>
        <p:nvSpPr>
          <p:cNvPr id="9"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10"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Overview]]></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 God of Every Nation is a hymn that expresses Christian concern for peace, justice, and reconciliation among the peoples of the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Written by Presbyterian minister William Whitaker Reid Junior, the hymn reflects the moral and spiritual challenges faced by the global community during the twentieth centu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addresses God as the sovereign Lord over all nations and peopl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doing so, it reminds worshippers that humanity shares a common origin and destiny under God's providence.]]></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rough prayerful language and prophetic themes, the hymn calls believers to seek peace and justice in a world often marked by conflict.]]></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Theological Reflec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O God of Every Nation expresses a theology of divine sovereignty and human responsibilit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God reigns over all nations, yet humanity is called to reflect God's justice and compassion within history.]]></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e hymn recognizes that conflict, pride, and injustice threaten the well being of the worl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In response, it invites believers to seek transformation through prayer, repentance, and faithful action.]]></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This perspective reflects the prophetic tradition of Scripture, in which God's people are called not only to worship but also to pursue righteousness and peace in the life of the world.]]></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EEF3FA">
              <a:alpha val="100000"/>
            </a:srgbClr>
          </a:solidFill>
          <a:ln w="9525">
            <a:noFill/>
          </a:ln>
        </p:spPr>
        <p:txBody>
          <a:bodyPr vertOverflow="clip" rtlCol="0" anchor="ctr"/>
          <a:lstStyle/>
          <a:p>
            <a:pPr algn="ctr"/>
            <a:r>
              <a:t/>
            </a:r>
          </a:p>
        </p:txBody>
      </p:sp>
      <p:sp>
        <p:nvSpPr>
          <p:cNvPr id="3" name="" descr=""/>
          <p:cNvSpPr/>
          <p:nvPr/>
        </p:nvSpPr>
        <p:spPr>
          <a:xfrm>
            <a:off x="0" y="0"/>
            <a:ext cx="9144000" cy="771525"/>
          </a:xfrm>
          <a:prstGeom prst="rect">
            <a:avLst/>
          </a:prstGeom>
          <a:solidFill>
            <a:srgbClr val="1E3A5F">
              <a:alpha val="100000"/>
            </a:srgbClr>
          </a:solidFill>
          <a:ln w="9525">
            <a:noFill/>
          </a:ln>
        </p:spPr>
        <p:txBody>
          <a:bodyPr vertOverflow="clip" rtlCol="0" anchor="ctr"/>
          <a:lstStyle/>
          <a:p>
            <a:pPr algn="ctr"/>
            <a:r>
              <a:t/>
            </a:r>
          </a:p>
        </p:txBody>
      </p:sp>
      <p:sp>
        <p:nvSpPr>
          <p:cNvPr id="4" name=""/>
          <p:cNvSpPr txBox="1"/>
          <p:nvPr/>
        </p:nvSpPr>
        <p:spPr>
          <a:xfrm>
            <a:off x="495300" y="57150"/>
            <a:ext cx="8162925" cy="628650"/>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200" spc="0" u="none" cap="none">
                <a:solidFill>
                  <a:srgbClr val="FFFFFF">
                    <a:alpha val="100000"/>
                  </a:srgbClr>
                </a:solidFill>
                <a:latin typeface="Calibri"/>
              </a:rPr>
              <a:t><![CDATA[Application]]></a:t>
            </a:r>
          </a:p>
        </p:txBody>
      </p:sp>
      <p:sp>
        <p:nvSpPr>
          <p:cNvPr id="5" name="" descr=""/>
          <p:cNvSpPr/>
          <p:nvPr/>
        </p:nvSpPr>
        <p:spPr>
          <a:xfrm>
            <a:off x="533400" y="1019175"/>
            <a:ext cx="8077200" cy="3514725"/>
          </a:xfrm>
          <a:prstGeom prst="rect">
            <a:avLst/>
          </a:prstGeom>
          <a:solidFill>
            <a:srgbClr val="FFFFFF">
              <a:alpha val="100000"/>
            </a:srgbClr>
          </a:solidFill>
          <a:ln w="9525">
            <a:noFill/>
          </a:ln>
        </p:spPr>
        <p:txBody>
          <a:bodyPr vertOverflow="clip" rtlCol="0" anchor="ctr"/>
          <a:lstStyle/>
          <a:p>
            <a:pPr algn="ctr"/>
            <a:r>
              <a:t/>
            </a:r>
          </a:p>
        </p:txBody>
      </p:sp>
      <p:sp>
        <p:nvSpPr>
          <p:cNvPr id="6" name="" descr=""/>
          <p:cNvSpPr/>
          <p:nvPr/>
        </p:nvSpPr>
        <p:spPr>
          <a:xfrm>
            <a:off x="533400" y="1019175"/>
            <a:ext cx="85725" cy="3514725"/>
          </a:xfrm>
          <a:prstGeom prst="rect">
            <a:avLst/>
          </a:prstGeom>
          <a:solidFill>
            <a:srgbClr val="C8A951">
              <a:alpha val="100000"/>
            </a:srgbClr>
          </a:solidFill>
          <a:ln w="9525">
            <a:noFill/>
          </a:ln>
        </p:spPr>
        <p:txBody>
          <a:bodyPr vertOverflow="clip" rtlCol="0" anchor="ctr"/>
          <a:lstStyle/>
          <a:p>
            <a:pPr algn="ctr"/>
            <a:r>
              <a:t/>
            </a:r>
          </a:p>
        </p:txBody>
      </p:sp>
      <p:sp>
        <p:nvSpPr>
          <p:cNvPr id="7" name=""/>
          <p:cNvSpPr txBox="1"/>
          <p:nvPr/>
        </p:nvSpPr>
        <p:spPr>
          <a:xfrm>
            <a:off x="790575" y="1200150"/>
            <a:ext cx="7439025" cy="3124200"/>
          </a:xfrm>
          <a:prstGeom prst="rect">
            <a:avLst/>
          </a:prstGeom>
          <a:noFill/>
        </p:spPr>
        <p:txBody>
          <a:bodyPr anchorCtr="0" rtlCol="0" vertOverflow="clip" vert="horz" bIns="38100" lIns="57150" rIns="57150" tIns="38100">
            <a:spAutoFit/>
          </a:bodyPr>
          <a:lstStyle/>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Pray regularly for peace and reconciliation among nation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cognize the shared dignity and unity of all people under God.]]></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Support efforts that promote justice and cooperation across cultur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Reflect on how Christian faith shapes attitudes toward global issues.]]></a:t>
            </a:r>
          </a:p>
          <a:p>
            <a:pPr algn="l" rtl="0" fontAlgn="base" marL="171450" marR="0" indent="-171450" lvl="0">
              <a:lnSpc>
                <a:spcPct val="100000"/>
              </a:lnSpc>
              <a:spcBef>
                <a:spcPts val="0"/>
              </a:spcBef>
              <a:spcAft>
                <a:spcPts val="800"/>
              </a:spcAft>
              <a:buClr>
                <a:srgbClr val="1A1A2E">
                  <a:alpha val="100000"/>
                </a:srgbClr>
              </a:buClr>
              <a:buFont typeface="Calibri"/>
              <a:buChar char="•"/>
            </a:pPr>
            <a:r>
              <a:rPr lang="en-US" strike="noStrike" sz="1600" spc="0" u="none" cap="none">
                <a:solidFill>
                  <a:srgbClr val="1A1A2E">
                    <a:alpha val="100000"/>
                  </a:srgbClr>
                </a:solidFill>
                <a:latin typeface="Calibri"/>
              </a:rPr>
              <a:t><![CDATA[Encourage congregational awareness of the worldwide church.]]></a:t>
            </a:r>
          </a:p>
        </p:txBody>
      </p:sp>
      <p:sp>
        <p:nvSpPr>
          <p:cNvPr id="8"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9"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descr=""/>
          <p:cNvSpPr/>
          <p:nvPr/>
        </p:nvSpPr>
        <p:spPr>
          <a:xfrm>
            <a:off x="0" y="0"/>
            <a:ext cx="9144000" cy="5143500"/>
          </a:xfrm>
          <a:prstGeom prst="rect">
            <a:avLst/>
          </a:prstGeom>
          <a:solidFill>
            <a:srgbClr val="1E3A5F">
              <a:alpha val="100000"/>
            </a:srgbClr>
          </a:solidFill>
          <a:ln w="9525">
            <a:noFill/>
          </a:ln>
        </p:spPr>
        <p:txBody>
          <a:bodyPr vertOverflow="clip" rtlCol="0" anchor="ctr"/>
          <a:lstStyle/>
          <a:p>
            <a:pPr algn="ctr"/>
            <a:r>
              <a:t/>
            </a:r>
          </a:p>
        </p:txBody>
      </p:sp>
      <p:sp>
        <p:nvSpPr>
          <p:cNvPr id="3" name="" descr=""/>
          <p:cNvSpPr/>
          <p:nvPr/>
        </p:nvSpPr>
        <p:spPr>
          <a:xfrm>
            <a:off x="723900" y="723900"/>
            <a:ext cx="7705725" cy="3733800"/>
          </a:xfrm>
          <a:prstGeom prst="rect">
            <a:avLst/>
          </a:prstGeom>
          <a:solidFill>
            <a:srgbClr val="1E3A5F">
              <a:alpha val="100000"/>
            </a:srgbClr>
          </a:solidFill>
          <a:ln w="9525">
            <a:noFill/>
          </a:ln>
        </p:spPr>
        <p:txBody>
          <a:bodyPr vertOverflow="clip" rtlCol="0" anchor="ctr"/>
          <a:lstStyle/>
          <a:p>
            <a:pPr algn="ctr"/>
            <a:r>
              <a:t/>
            </a:r>
          </a:p>
        </p:txBody>
      </p:sp>
      <p:sp>
        <p:nvSpPr>
          <p:cNvPr id="4" name="" descr=""/>
          <p:cNvSpPr/>
          <p:nvPr/>
        </p:nvSpPr>
        <p:spPr>
          <a:xfrm>
            <a:off x="1409700" y="1181100"/>
            <a:ext cx="57150" cy="2676525"/>
          </a:xfrm>
          <a:prstGeom prst="rect">
            <a:avLst/>
          </a:prstGeom>
          <a:solidFill>
            <a:srgbClr val="C8A951">
              <a:alpha val="100000"/>
            </a:srgbClr>
          </a:solidFill>
          <a:ln w="9525">
            <a:noFill/>
          </a:ln>
        </p:spPr>
        <p:txBody>
          <a:bodyPr vertOverflow="clip" rtlCol="0" anchor="ctr"/>
          <a:lstStyle/>
          <a:p>
            <a:pPr algn="ctr"/>
            <a:r>
              <a:t/>
            </a:r>
          </a:p>
        </p:txBody>
      </p:sp>
      <p:sp>
        <p:nvSpPr>
          <p:cNvPr id="5" name=""/>
          <p:cNvSpPr txBox="1"/>
          <p:nvPr/>
        </p:nvSpPr>
        <p:spPr>
          <a:xfrm>
            <a:off x="1752600" y="1181100"/>
            <a:ext cx="5619750" cy="6191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b="1" strike="noStrike" sz="2800" spc="0" u="none" cap="none">
                <a:solidFill>
                  <a:srgbClr val="C8A951">
                    <a:alpha val="100000"/>
                  </a:srgbClr>
                </a:solidFill>
                <a:latin typeface="Calibri"/>
              </a:rPr>
              <a:t><![CDATA[Use & Share with Care]]></a:t>
            </a:r>
          </a:p>
        </p:txBody>
      </p:sp>
      <p:sp>
        <p:nvSpPr>
          <p:cNvPr id="6" name=""/>
          <p:cNvSpPr txBox="1"/>
          <p:nvPr/>
        </p:nvSpPr>
        <p:spPr>
          <a:xfrm>
            <a:off x="1752600" y="1933575"/>
            <a:ext cx="5619750" cy="1609725"/>
          </a:xfrm>
          <a:prstGeom prst="rect">
            <a:avLst/>
          </a:prstGeom>
          <a:noFill/>
        </p:spPr>
        <p:txBody>
          <a:bodyPr anchorCtr="1" rtlCol="0" vertOverflow="clip" vert="horz" bIns="38100" lIns="57150" rIns="57150" tIns="38100">
            <a:spAutoFit/>
          </a:bodyPr>
          <a:lstStyle/>
          <a:p>
            <a:pPr algn="l" rtl="0" fontAlgn="base" marL="0" marR="0" indent="0" lvl="0">
              <a:lnSpc>
                <a:spcPct val="100000"/>
              </a:lnSpc>
              <a:spcBef>
                <a:spcPts val="0"/>
              </a:spcBef>
              <a:spcAft>
                <a:spcPts val="0"/>
              </a:spcAft>
            </a:pPr>
            <a:r>
              <a:rPr lang="en-US" strike="noStrike" sz="1800" spc="0" u="none" cap="none">
                <a:solidFill>
                  <a:srgbClr val="FFFFFF">
                    <a:alpha val="100000"/>
                  </a:srgbClr>
                </a:solidFill>
                <a:latin typeface="Calibri"/>
              </a:rPr>
              <a:t><![CDATA[© HymnInfo.com. Free for personal, church, classroom, and small-group teaching use. Please do not sell, repost, or redistribute as downloadable files without permission.]]></a:t>
            </a:r>
          </a:p>
        </p:txBody>
      </p:sp>
      <p:sp>
        <p:nvSpPr>
          <p:cNvPr id="7" name="" descr=""/>
          <p:cNvSpPr/>
          <p:nvPr/>
        </p:nvSpPr>
        <p:spPr>
          <a:xfrm>
            <a:off x="0" y="4733925"/>
            <a:ext cx="9144000" cy="409575"/>
          </a:xfrm>
          <a:prstGeom prst="rect">
            <a:avLst/>
          </a:prstGeom>
          <a:solidFill>
            <a:srgbClr val="C8A951">
              <a:alpha val="100000"/>
            </a:srgbClr>
          </a:solidFill>
          <a:ln w="9525">
            <a:noFill/>
          </a:ln>
        </p:spPr>
        <p:txBody>
          <a:bodyPr vertOverflow="clip" rtlCol="0" anchor="ctr"/>
          <a:lstStyle/>
          <a:p>
            <a:pPr algn="ctr"/>
            <a:r>
              <a:t/>
            </a:r>
          </a:p>
        </p:txBody>
      </p:sp>
      <p:sp>
        <p:nvSpPr>
          <p:cNvPr id="8" name=""/>
          <p:cNvSpPr txBox="1"/>
          <p:nvPr/>
        </p:nvSpPr>
        <p:spPr>
          <a:xfrm>
            <a:off x="304800" y="4791075"/>
            <a:ext cx="8524875" cy="257175"/>
          </a:xfrm>
          <a:prstGeom prst="rect">
            <a:avLst/>
          </a:prstGeom>
          <a:noFill/>
        </p:spPr>
        <p:txBody>
          <a:bodyPr anchorCtr="1" rtlCol="0" vertOverflow="clip" vert="horz" bIns="38100" lIns="57150" rIns="57150" tIns="38100">
            <a:spAutoFit/>
          </a:bodyPr>
          <a:lstStyle/>
          <a:p>
            <a:pPr algn="ctr" rtl="0" fontAlgn="base" marL="0" marR="0" indent="0" lvl="0">
              <a:lnSpc>
                <a:spcPct val="100000"/>
              </a:lnSpc>
              <a:spcBef>
                <a:spcPts val="0"/>
              </a:spcBef>
              <a:spcAft>
                <a:spcPts val="0"/>
              </a:spcAft>
            </a:pPr>
            <a:r>
              <a:rPr lang="en-US" strike="noStrike" sz="900" spc="0" u="none" cap="none">
                <a:solidFill>
                  <a:srgbClr val="1E3A5F">
                    <a:alpha val="100000"/>
                  </a:srgbClr>
                </a:solidFill>
                <a:latin typeface="Calibri"/>
              </a:rPr>
              <a:t><![CDATA[Prepared for teaching and small group use - hymninfo.com]]></a:t>
            </a:r>
          </a:p>
        </p:txBody>
      </p:sp>
    </p:spTree>
  </p:cSld>
  <p:clrMapOvr>
    <a:masterClrMapping/>
  </p:clrMapOvr>
</p:sld>
</file>

<file path=ppt/theme/theme1.xml><?xml version="1.0" encoding="utf-8"?>
<a:theme xmlns:a="http://schemas.openxmlformats.org/drawingml/2006/main" name="Theme95">
  <a:themeElements>
    <a:clrScheme name="Theme9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HymnInfo.com</Company>
  <LinksUpToDate>false</LinksUpToDate>
  <SharedDoc>false</SharedDoc>
  <HyperlinksChanged>false</HyperlinksChanged>
  <AppVersion>12.0000</AppVersion>
  <Manager/>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HymnInfo.com</dc:creator>
  <cp:lastModifiedBy>HymnInfo.com</cp:lastModifiedBy>
  <dcterms:created xsi:type="dcterms:W3CDTF">2026-08-27T01:55:08Z</dcterms:created>
  <dcterms:modified xsi:type="dcterms:W3CDTF">2026-08-27T01:55:08Z</dcterms:modified>
  <dc:title>O God of Every Nation Teaching Guide</dc:title>
  <dc:description>Hymn study resource prepared by HymnInfo.com.</dc:description>
  <dc:subject>Hymn study resource</dc:subject>
  <cp:keywords>hymn study, Christian worship, church teaching, HymnInfo</cp:keywords>
  <cp:category/>
  <cp:revision/>
  <cp:contentStatus/>
</cp:coreProperties>
</file>