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91089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447675" y="495300"/>
            <a:ext cx="57150" cy="3943350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7391400" y="723900"/>
            <a:ext cx="161925" cy="31908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 descr=""/>
          <p:cNvSpPr/>
          <p:nvPr/>
        </p:nvSpPr>
        <p:spPr>
          <a:xfrm>
            <a:off x="6619875" y="1504950"/>
            <a:ext cx="1714500" cy="1619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/>
          <p:cNvSpPr txBox="1"/>
          <p:nvPr/>
        </p:nvSpPr>
        <p:spPr>
          <a:xfrm>
            <a:off x="685800" y="1133475"/>
            <a:ext cx="5553075" cy="102870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n the Day of Resurrection]]></a:t>
            </a:r>
          </a:p>
        </p:txBody>
      </p:sp>
      <p:sp>
        <p:nvSpPr>
          <p:cNvPr id="7" name=""/>
          <p:cNvSpPr txBox="1"/>
          <p:nvPr/>
        </p:nvSpPr>
        <p:spPr>
          <a:xfrm>
            <a:off x="685800" y="2228850"/>
            <a:ext cx="5276850" cy="4095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i="1" strike="noStrike" sz="20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Teaching Guide]]></a:t>
            </a:r>
          </a:p>
        </p:txBody>
      </p:sp>
      <p:sp>
        <p:nvSpPr>
          <p:cNvPr id="8" name=""/>
          <p:cNvSpPr txBox="1"/>
          <p:nvPr/>
        </p:nvSpPr>
        <p:spPr>
          <a:xfrm>
            <a:off x="685800" y="2914650"/>
            <a:ext cx="5419725" cy="9239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Full lyrics and sheet music are not included because this hymn is not currently marked as public domain in the HymnInfo database. Please consult a licensed hymnal or authorized publisher for the complete text and music.]]></a:t>
            </a:r>
          </a:p>
        </p:txBody>
      </p:sp>
      <p:sp>
        <p:nvSpPr>
          <p:cNvPr id="9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10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Overview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On the Day of Resurrection is a modern Easter hymn celebrating the triumph of Christ over dea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Written by Lutheran pastor Michael Scott Peterson, the hymn reflects the joyful proclamation at the heart of Christian faith that Jesus Christ has risen from the dead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text echoes the language and themes of historic resurrection hymns while presenting them in a form accessible for contemporary congregation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Its imagery of light, victory, and renewed life reflects the biblical witness to the resurrection morning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its poetic language, the hymn invites believers to participate in the joy of Easter and to celebrate the new life made possible through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Theological Reflec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emphasizes the doctrine of the resurrection, which stands at the center of Christian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rough the resurrection, Christ conquers sin and death and inaugurates the new creatio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nother key theme is the transformation of sorrow into joy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empty tomb turns despair into celebration as believers recognize the triumph of God's redemptive plan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The hymn also reflects the communal nature of worship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EEF3FA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0" y="0"/>
            <a:ext cx="9144000" cy="771525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/>
          <p:cNvSpPr txBox="1"/>
          <p:nvPr/>
        </p:nvSpPr>
        <p:spPr>
          <a:xfrm>
            <a:off x="495300" y="57150"/>
            <a:ext cx="8162925" cy="628650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2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Application]]></a:t>
            </a:r>
          </a:p>
        </p:txBody>
      </p:sp>
      <p:sp>
        <p:nvSpPr>
          <p:cNvPr id="5" name="" descr=""/>
          <p:cNvSpPr/>
          <p:nvPr/>
        </p:nvSpPr>
        <p:spPr>
          <a:xfrm>
            <a:off x="533400" y="1019175"/>
            <a:ext cx="8077200" cy="3514725"/>
          </a:xfrm>
          <a:prstGeom prst="rect">
            <a:avLst/>
          </a:prstGeom>
          <a:solidFill>
            <a:srgbClr val="FFFFF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6" name="" descr=""/>
          <p:cNvSpPr/>
          <p:nvPr/>
        </p:nvSpPr>
        <p:spPr>
          <a:xfrm>
            <a:off x="533400" y="1019175"/>
            <a:ext cx="85725" cy="35147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7" name=""/>
          <p:cNvSpPr txBox="1"/>
          <p:nvPr/>
        </p:nvSpPr>
        <p:spPr>
          <a:xfrm>
            <a:off x="790575" y="1200150"/>
            <a:ext cx="7439025" cy="3124200"/>
          </a:xfrm>
          <a:prstGeom prst="rect">
            <a:avLst/>
          </a:prstGeom>
          <a:noFill/>
        </p:spPr>
        <p:txBody>
          <a:bodyPr anchorCtr="0" rtlCol="0" vertOverflow="clip" vert="horz" bIns="38100" lIns="57150" rIns="57150" tIns="38100">
            <a:spAutoFit/>
          </a:bodyPr>
          <a:lstStyle/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Celebrate the resurrection of Christ as the foundation of Christian faith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Allow the hope of Easter to shape daily life and perspectiv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Share the message of Christ's victory with others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Respond to the resurrection with joyful worship and praise.]]></a:t>
            </a:r>
          </a:p>
          <a:p>
            <a:pPr algn="l" rtl="0" fontAlgn="base" marL="171450" marR="0" indent="-171450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  <a:buClr>
                <a:srgbClr val="1A1A2E">
                  <a:alpha val="100000"/>
                </a:srgbClr>
              </a:buClr>
              <a:buFont typeface="Calibri"/>
              <a:buChar char="•"/>
            </a:pPr>
            <a:r>
              <a:rPr lang="en-US" strike="noStrike" sz="1600" spc="0" u="none" cap="none">
                <a:solidFill>
                  <a:srgbClr val="1A1A2E">
                    <a:alpha val="100000"/>
                  </a:srgbClr>
                </a:solidFill>
                <a:latin typeface="Calibri"/>
              </a:rPr>
              <a:t><![CDATA[Live in the confidence that death has been overcome through Christ.]]></a:t>
            </a:r>
          </a:p>
        </p:txBody>
      </p:sp>
      <p:sp>
        <p:nvSpPr>
          <p:cNvPr id="8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9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 descr="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3" name="" descr=""/>
          <p:cNvSpPr/>
          <p:nvPr/>
        </p:nvSpPr>
        <p:spPr>
          <a:xfrm>
            <a:off x="723900" y="723900"/>
            <a:ext cx="7705725" cy="3733800"/>
          </a:xfrm>
          <a:prstGeom prst="rect">
            <a:avLst/>
          </a:prstGeom>
          <a:solidFill>
            <a:srgbClr val="1E3A5F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4" name="" descr=""/>
          <p:cNvSpPr/>
          <p:nvPr/>
        </p:nvSpPr>
        <p:spPr>
          <a:xfrm>
            <a:off x="1409700" y="1181100"/>
            <a:ext cx="57150" cy="267652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5" name=""/>
          <p:cNvSpPr txBox="1"/>
          <p:nvPr/>
        </p:nvSpPr>
        <p:spPr>
          <a:xfrm>
            <a:off x="1752600" y="1181100"/>
            <a:ext cx="5619750" cy="6191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C8A951">
                    <a:alpha val="100000"/>
                  </a:srgbClr>
                </a:solidFill>
                <a:latin typeface="Calibri"/>
              </a:rPr>
              <a:t><![CDATA[Use & Share with Care]]></a:t>
            </a:r>
          </a:p>
        </p:txBody>
      </p:sp>
      <p:sp>
        <p:nvSpPr>
          <p:cNvPr id="6" name=""/>
          <p:cNvSpPr txBox="1"/>
          <p:nvPr/>
        </p:nvSpPr>
        <p:spPr>
          <a:xfrm>
            <a:off x="1752600" y="1933575"/>
            <a:ext cx="5619750" cy="160972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800" spc="0" u="none" cap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© HymnInfo.com. Free for personal, church, classroom, and small-group teaching use. Please do not sell, repost, or redistribute as downloadable files without permission.]]></a:t>
            </a:r>
          </a:p>
        </p:txBody>
      </p:sp>
      <p:sp>
        <p:nvSpPr>
          <p:cNvPr id="7" name="" descr=""/>
          <p:cNvSpPr/>
          <p:nvPr/>
        </p:nvSpPr>
        <p:spPr>
          <a:xfrm>
            <a:off x="0" y="4733925"/>
            <a:ext cx="9144000" cy="409575"/>
          </a:xfrm>
          <a:prstGeom prst="rect">
            <a:avLst/>
          </a:prstGeom>
          <a:solidFill>
            <a:srgbClr val="C8A951">
              <a:alpha val="100000"/>
            </a:srgbClr>
          </a:solidFill>
          <a:ln w="9525">
            <a:noFill/>
          </a:ln>
        </p:spPr>
        <p:txBody>
          <a:bodyPr vertOverflow="clip" rtlCol="0" anchor="ctr"/>
          <a:lstStyle/>
          <a:p>
            <a:pPr algn="ctr"/>
            <a:r>
              <a:t/>
            </a:r>
          </a:p>
        </p:txBody>
      </p:sp>
      <p:sp>
        <p:nvSpPr>
          <p:cNvPr id="8" name=""/>
          <p:cNvSpPr txBox="1"/>
          <p:nvPr/>
        </p:nvSpPr>
        <p:spPr>
          <a:xfrm>
            <a:off x="304800" y="4791075"/>
            <a:ext cx="8524875" cy="257175"/>
          </a:xfrm>
          <a:prstGeom prst="rect">
            <a:avLst/>
          </a:prstGeom>
          <a:noFill/>
        </p:spPr>
        <p:txBody>
          <a:bodyPr anchorCtr="1" rtlCol="0" vertOverflow="clip" vert="horz" bIns="38100" lIns="57150" rIns="57150" tIns="38100">
            <a:spAutoFit/>
          </a:bodyPr>
          <a:lstStyle/>
          <a:p>
            <a:pPr algn="ct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1E3A5F">
                    <a:alpha val="100000"/>
                  </a:srgbClr>
                </a:solidFill>
                <a:latin typeface="Calibri"/>
              </a:rPr>
              <a:t><![CDATA[Prepared for teaching and small group use - hymninfo.com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9">
  <a:themeElements>
    <a:clrScheme name="Theme8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HymnInfo.com</Company>
  <LinksUpToDate>false</LinksUpToDate>
  <SharedDoc>false</SharedDoc>
  <HyperlinksChanged>false</HyperlinksChanged>
  <AppVersion>12.0000</AppVersion>
  <Manager/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HymnInfo.com</dc:creator>
  <cp:lastModifiedBy>HymnInfo.com</cp:lastModifiedBy>
  <dcterms:created xsi:type="dcterms:W3CDTF">2026-08-28T05:23:43Z</dcterms:created>
  <dcterms:modified xsi:type="dcterms:W3CDTF">2026-08-28T05:23:43Z</dcterms:modified>
  <dc:title>On the Day of Resurrection Teaching Guide</dc:title>
  <dc:description>Hymn study resource prepared by HymnInfo.com.</dc:description>
  <dc:subject>Hymn study resource</dc:subject>
  <cp:keywords>hymn study, Christian worship, church teaching, HymnInfo</cp:keywords>
  <cp:category/>
  <cp:revision/>
  <cp:contentStatus/>
</cp:coreProperties>
</file>