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755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447675" y="495300"/>
            <a:ext cx="57150" cy="3943350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7391400" y="723900"/>
            <a:ext cx="161925" cy="31908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 descr=""/>
          <p:cNvSpPr/>
          <p:nvPr/>
        </p:nvSpPr>
        <p:spPr>
          <a:xfrm>
            <a:off x="6619875" y="1504950"/>
            <a:ext cx="1714500" cy="1619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/>
          <p:cNvSpPr txBox="1"/>
          <p:nvPr/>
        </p:nvSpPr>
        <p:spPr>
          <a:xfrm>
            <a:off x="685800" y="1133475"/>
            <a:ext cx="5553075" cy="102870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nly Trust Him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85800" y="2228850"/>
            <a:ext cx="5276850" cy="4095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20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Teaching Guide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ly Trust Him is an invitation hymn built around a direct appeal: the burdened sinner is called to come to Christ, receive mercy, and place personal confidence in him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gospel-song form keeps returning to one compact response, so the hymn moves less like a theological treatise than like a sung summons to faith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stanzas develop that invitation through several related image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Sin is pictured as an oppressive burden, Christ's saving work as cleansing, faith as an urgent response rather than a postponed decision, and the Christian life as a journey shared with the believing community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frain then gathers these themes into assurance that salvation is found in Jesus rather than in the worshiper's own merit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Theological Reflec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Only Trust Him belongs to the evangelical tradition of the gospel invitation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Its central theological claim is that salvation is received through faith in Christ rather than achieved through moral effort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repeated call to trust therefore functions as an appeal to rely on the person and saving work of Jesu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The hymn also uses classic atonement and cleansing languag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hrist's shed blood is presented as the ground of forgiveness, while the sinner's need is described in terms of guilt, oppression, and cleansing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EEF3F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0" y="0"/>
            <a:ext cx="9144000" cy="771525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495300" y="57150"/>
            <a:ext cx="8162925" cy="628650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Application]]></a:t>
            </a:r>
          </a:p>
        </p:txBody>
      </p:sp>
      <p:sp>
        <p:nvSpPr>
          <p:cNvPr id="5" name="" descr=""/>
          <p:cNvSpPr/>
          <p:nvPr/>
        </p:nvSpPr>
        <p:spPr>
          <a:xfrm>
            <a:off x="533400" y="1019175"/>
            <a:ext cx="8077200" cy="3514725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6" name="" descr=""/>
          <p:cNvSpPr/>
          <p:nvPr/>
        </p:nvSpPr>
        <p:spPr>
          <a:xfrm>
            <a:off x="533400" y="1019175"/>
            <a:ext cx="85725" cy="35147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790575" y="1200150"/>
            <a:ext cx="7439025" cy="3124200"/>
          </a:xfrm>
          <a:prstGeom prst="rect">
            <a:avLst/>
          </a:prstGeom>
          <a:noFill/>
        </p:spPr>
        <p:txBody>
          <a:bodyPr anchorCtr="0" rtlCol="0" vertOverflow="clip" vert="horz" bIns="38100" lIns="57150" rIns="57150" tIns="38100">
            <a:spAutoFit/>
          </a:bodyPr>
          <a:lstStyle/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Bring guilt and spiritual weariness honestly to Christ rather than hiding them behind religious perform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Examine whether your assurance rests in Christ's saving work or in your own sense of worthiness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Use the hymn's urgency as a prompt against indefinitely postponing a needed response of faith or repentance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When leading the hymn evangelistically, explain that Christian trust is directed to Christ rather than to faith as an achievement in itself.]]></a:t>
            </a:r>
          </a:p>
          <a:p>
            <a:pPr algn="l" rtl="0" fontAlgn="base" marL="171450" marR="0" indent="-171450" lvl="0">
              <a:lnSpc>
                <a:spcPct val="100000"/>
              </a:lnSpc>
              <a:spcBef>
                <a:spcPts val="0"/>
              </a:spcBef>
              <a:spcAft>
                <a:spcPts val="800"/>
              </a:spcAft>
              <a:buClr>
                <a:srgbClr val="1A1A2E">
                  <a:alpha val="100000"/>
                </a:srgbClr>
              </a:buClr>
              <a:buFont typeface="Calibri"/>
              <a:buChar char="•"/>
            </a:pPr>
            <a:r>
              <a:rPr lang="en-US" strike="noStrike" sz="1600" spc="0" u="none" cap="none">
                <a:solidFill>
                  <a:srgbClr val="1A1A2E">
                    <a:alpha val="100000"/>
                  </a:srgbClr>
                </a:solidFill>
                <a:latin typeface="Calibri"/>
              </a:rPr>
              <a:t><![CDATA[Connect personal faith with participation in the worshiping community and with a life oriented toward Christian hope.]]></a:t>
            </a:r>
          </a:p>
        </p:txBody>
      </p:sp>
      <p:sp>
        <p:nvSpPr>
          <p:cNvPr id="8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 descr="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723900" y="723900"/>
            <a:ext cx="7705725" cy="3733800"/>
          </a:xfrm>
          <a:prstGeom prst="rect">
            <a:avLst/>
          </a:prstGeom>
          <a:solidFill>
            <a:srgbClr val="1E3A5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1409700" y="1181100"/>
            <a:ext cx="57150" cy="267652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1752600" y="1181100"/>
            <a:ext cx="5619750" cy="6191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C8A951">
                    <a:alpha val="100000"/>
                  </a:srgbClr>
                </a:solidFill>
                <a:latin typeface="Calibri"/>
              </a:rPr>
              <a:t><![CDATA[Use & Share with Care]]></a:t>
            </a:r>
          </a:p>
        </p:txBody>
      </p:sp>
      <p:sp>
        <p:nvSpPr>
          <p:cNvPr id="6" name=""/>
          <p:cNvSpPr txBox="1"/>
          <p:nvPr/>
        </p:nvSpPr>
        <p:spPr>
          <a:xfrm>
            <a:off x="1752600" y="1933575"/>
            <a:ext cx="5619750" cy="160972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© HymnInfo.com. Free for personal, church, classroom, and small-group teaching use. Please do not sell, repost, or redistribute as downloadable files without permission.]]></a:t>
            </a:r>
          </a:p>
        </p:txBody>
      </p:sp>
      <p:sp>
        <p:nvSpPr>
          <p:cNvPr id="7" name="" descr=""/>
          <p:cNvSpPr/>
          <p:nvPr/>
        </p:nvSpPr>
        <p:spPr>
          <a:xfrm>
            <a:off x="0" y="4733925"/>
            <a:ext cx="9144000" cy="409575"/>
          </a:xfrm>
          <a:prstGeom prst="rect">
            <a:avLst/>
          </a:prstGeom>
          <a:solidFill>
            <a:srgbClr val="C8A951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304800" y="4791075"/>
            <a:ext cx="8524875" cy="257175"/>
          </a:xfrm>
          <a:prstGeom prst="rect">
            <a:avLst/>
          </a:prstGeom>
          <a:noFill/>
        </p:spPr>
        <p:txBody>
          <a:bodyPr anchorCtr="1" rtlCol="0" vertOverflow="clip" vert="horz" bIns="38100" lIns="57150" rIns="57150" tIns="3810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1E3A5F">
                    <a:alpha val="100000"/>
                  </a:srgbClr>
                </a:solidFill>
                <a:latin typeface="Calibri"/>
              </a:rPr>
              <a:t><![CDATA[Prepared for teaching and small group use - hymninfo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HymnInfo.com</Company>
  <LinksUpToDate>false</LinksUpToDate>
  <SharedDoc>false</SharedDoc>
  <HyperlinksChanged>false</HyperlinksChanged>
  <AppVersion>12.0000</AppVersion>
  <Manager/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HymnInfo.com</dc:creator>
  <cp:lastModifiedBy>HymnInfo.com</cp:lastModifiedBy>
  <dcterms:created xsi:type="dcterms:W3CDTF">2026-10-14T06:28:28Z</dcterms:created>
  <dcterms:modified xsi:type="dcterms:W3CDTF">2026-10-14T06:28:28Z</dcterms:modified>
  <dc:title>Only Trust Him Teaching Guide</dc:title>
  <dc:description>Hymn study resource prepared by HymnInfo.com.</dc:description>
  <dc:subject>Hymn study resource</dc:subject>
  <cp:keywords>hymn study, Christian worship, church teaching, HymnInfo</cp:keywords>
  <cp:category/>
  <cp:revision/>
  <cp:contentStatus/>
</cp:coreProperties>
</file>