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Lst>
  <p:sldSz cx="14630400" cy="82296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2_dark.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731520" y="2194560"/>
            <a:ext cx="8138160" cy="1143000"/>
          </a:xfrm>
          <a:prstGeom prst="rect">
            <a:avLst/>
          </a:prstGeom>
          <a:noFill/>
        </p:spPr>
        <p:txBody>
          <a:bodyPr wrap="square" lIns="54864" rIns="54864" tIns="27432" bIns="27432">
            <a:spAutoFit/>
          </a:bodyPr>
          <a:lstStyle/>
          <a:p>
            <a:pPr algn="l">
              <a:defRPr sz="4300" b="1" i="0">
                <a:solidFill>
                  <a:srgbClr val="FFFFFF"/>
                </a:solidFill>
                <a:latin typeface="Aptos Display"/>
              </a:defRPr>
            </a:pPr>
            <a:r>
              <a:t>Onward, Christian Soldiers</a:t>
            </a:r>
          </a:p>
        </p:txBody>
      </p:sp>
      <p:sp>
        <p:nvSpPr>
          <p:cNvPr id="4" name="TextBox 3"/>
          <p:cNvSpPr txBox="1"/>
          <p:nvPr/>
        </p:nvSpPr>
        <p:spPr>
          <a:xfrm>
            <a:off x="777240" y="3429000"/>
            <a:ext cx="8138160" cy="548640"/>
          </a:xfrm>
          <a:prstGeom prst="rect">
            <a:avLst/>
          </a:prstGeom>
          <a:noFill/>
        </p:spPr>
        <p:txBody>
          <a:bodyPr wrap="square" lIns="54864" rIns="54864" tIns="27432" bIns="27432">
            <a:spAutoFit/>
          </a:bodyPr>
          <a:lstStyle/>
          <a:p>
            <a:pPr algn="l">
              <a:defRPr sz="2000" b="0" i="1">
                <a:solidFill>
                  <a:srgbClr val="FFE0A0"/>
                </a:solidFill>
                <a:latin typeface="Aptos"/>
              </a:defRPr>
            </a:pPr>
            <a:r>
              <a:t>Following Christ with unity, courage, and faithful witness</a:t>
            </a:r>
          </a:p>
        </p:txBody>
      </p:sp>
      <p:sp>
        <p:nvSpPr>
          <p:cNvPr id="5" name="TextBox 4"/>
          <p:cNvSpPr txBox="1"/>
          <p:nvPr/>
        </p:nvSpPr>
        <p:spPr>
          <a:xfrm>
            <a:off x="822960" y="4160520"/>
            <a:ext cx="2926080" cy="457200"/>
          </a:xfrm>
          <a:prstGeom prst="rect">
            <a:avLst/>
          </a:prstGeom>
          <a:noFill/>
        </p:spPr>
        <p:txBody>
          <a:bodyPr wrap="square" lIns="54864" rIns="54864" tIns="27432" bIns="27432">
            <a:spAutoFit/>
          </a:bodyPr>
          <a:lstStyle/>
          <a:p>
            <a:pPr algn="l">
              <a:defRPr sz="1700" b="1" i="0">
                <a:solidFill>
                  <a:srgbClr val="F8F2E4"/>
                </a:solidFill>
                <a:latin typeface="Aptos"/>
              </a:defRPr>
            </a:pPr>
            <a:r>
              <a:t>Teaching Guide</a:t>
            </a:r>
          </a:p>
        </p:txBody>
      </p:sp>
      <p:sp>
        <p:nvSpPr>
          <p:cNvPr id="6" name="TextBox 5"/>
          <p:cNvSpPr txBox="1"/>
          <p:nvPr/>
        </p:nvSpPr>
        <p:spPr>
          <a:xfrm>
            <a:off x="502920" y="7818120"/>
            <a:ext cx="5303520" cy="228600"/>
          </a:xfrm>
          <a:prstGeom prst="rect">
            <a:avLst/>
          </a:prstGeom>
          <a:noFill/>
        </p:spPr>
        <p:txBody>
          <a:bodyPr wrap="square" lIns="54864" rIns="54864" tIns="27432" bIns="27432">
            <a:spAutoFit/>
          </a:bodyPr>
          <a:lstStyle/>
          <a:p>
            <a:pPr algn="l">
              <a:defRPr sz="850" b="0" i="0">
                <a:solidFill>
                  <a:srgbClr val="F8F2E4"/>
                </a:solidFill>
                <a:latin typeface="Aptos"/>
              </a:defRPr>
            </a:pPr>
            <a:r>
              <a:t>Prepared for teaching and small group use - hymninfo.com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6_dark.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914400" y="1143000"/>
            <a:ext cx="1097280" cy="685800"/>
          </a:xfrm>
          <a:prstGeom prst="rect">
            <a:avLst/>
          </a:prstGeom>
          <a:noFill/>
        </p:spPr>
        <p:txBody>
          <a:bodyPr wrap="square" lIns="54864" rIns="54864" tIns="27432" bIns="27432">
            <a:spAutoFit/>
          </a:bodyPr>
          <a:lstStyle/>
          <a:p>
            <a:pPr algn="l">
              <a:defRPr sz="3400" b="1" i="0">
                <a:solidFill>
                  <a:srgbClr val="CF973E"/>
                </a:solidFill>
                <a:latin typeface="Aptos"/>
              </a:defRPr>
            </a:pPr>
            <a:r>
              <a:t>2</a:t>
            </a:r>
          </a:p>
        </p:txBody>
      </p:sp>
      <p:sp>
        <p:nvSpPr>
          <p:cNvPr id="4" name="TextBox 3"/>
          <p:cNvSpPr txBox="1"/>
          <p:nvPr/>
        </p:nvSpPr>
        <p:spPr>
          <a:xfrm>
            <a:off x="914400" y="1920240"/>
            <a:ext cx="7863840" cy="731520"/>
          </a:xfrm>
          <a:prstGeom prst="rect">
            <a:avLst/>
          </a:prstGeom>
          <a:noFill/>
        </p:spPr>
        <p:txBody>
          <a:bodyPr wrap="square" lIns="54864" rIns="54864" tIns="27432" bIns="27432">
            <a:spAutoFit/>
          </a:bodyPr>
          <a:lstStyle/>
          <a:p>
            <a:pPr algn="l">
              <a:defRPr sz="3600" b="1" i="0">
                <a:solidFill>
                  <a:srgbClr val="FFFFFF"/>
                </a:solidFill>
                <a:latin typeface="Aptos Display"/>
              </a:defRPr>
            </a:pPr>
            <a:r>
              <a:t>One Body, One Hope</a:t>
            </a:r>
          </a:p>
        </p:txBody>
      </p:sp>
      <p:sp>
        <p:nvSpPr>
          <p:cNvPr id="5" name="TextBox 4"/>
          <p:cNvSpPr txBox="1"/>
          <p:nvPr/>
        </p:nvSpPr>
        <p:spPr>
          <a:xfrm>
            <a:off x="914400" y="2852928"/>
            <a:ext cx="8046720" cy="502920"/>
          </a:xfrm>
          <a:prstGeom prst="rect">
            <a:avLst/>
          </a:prstGeom>
          <a:noFill/>
        </p:spPr>
        <p:txBody>
          <a:bodyPr wrap="square" lIns="54864" rIns="54864" tIns="27432" bIns="27432">
            <a:spAutoFit/>
          </a:bodyPr>
          <a:lstStyle/>
          <a:p>
            <a:pPr algn="l">
              <a:defRPr sz="1900" b="0" i="0">
                <a:solidFill>
                  <a:srgbClr val="F8F2E4"/>
                </a:solidFill>
                <a:latin typeface="Aptos"/>
              </a:defRPr>
            </a:pPr>
            <a:r>
              <a:t>The hymn’s corporate language calls the church away from isolated discipleship.</a:t>
            </a:r>
          </a:p>
        </p:txBody>
      </p:sp>
      <p:sp>
        <p:nvSpPr>
          <p:cNvPr id="6" name="TextBox 5"/>
          <p:cNvSpPr txBox="1"/>
          <p:nvPr/>
        </p:nvSpPr>
        <p:spPr>
          <a:xfrm>
            <a:off x="502920" y="7818120"/>
            <a:ext cx="5303520" cy="228600"/>
          </a:xfrm>
          <a:prstGeom prst="rect">
            <a:avLst/>
          </a:prstGeom>
          <a:noFill/>
        </p:spPr>
        <p:txBody>
          <a:bodyPr wrap="square" lIns="54864" rIns="54864" tIns="27432" bIns="27432">
            <a:spAutoFit/>
          </a:bodyPr>
          <a:lstStyle/>
          <a:p>
            <a:pPr algn="l">
              <a:defRPr sz="850" b="0" i="0">
                <a:solidFill>
                  <a:srgbClr val="F8F2E4"/>
                </a:solidFill>
                <a:latin typeface="Aptos"/>
              </a:defRPr>
            </a:pPr>
            <a:r>
              <a:t>Prepared for teaching and small group use - hymninfo.com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4630400" cy="8229600"/>
          </a:xfrm>
          <a:prstGeom prst="rect">
            <a:avLst/>
          </a:prstGeom>
          <a:solidFill>
            <a:srgbClr val="F8F2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4630400" cy="201168"/>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502920"/>
            <a:ext cx="9875520" cy="640080"/>
          </a:xfrm>
          <a:prstGeom prst="rect">
            <a:avLst/>
          </a:prstGeom>
          <a:noFill/>
        </p:spPr>
        <p:txBody>
          <a:bodyPr wrap="square" lIns="54864" rIns="54864" tIns="27432" bIns="27432">
            <a:spAutoFit/>
          </a:bodyPr>
          <a:lstStyle/>
          <a:p>
            <a:pPr algn="l">
              <a:defRPr sz="3000" b="1" i="0">
                <a:solidFill>
                  <a:srgbClr val="18273E"/>
                </a:solidFill>
                <a:latin typeface="Aptos Display"/>
              </a:defRPr>
            </a:pPr>
            <a:r>
              <a:t>The Church Moves Together</a:t>
            </a:r>
          </a:p>
        </p:txBody>
      </p:sp>
      <p:sp>
        <p:nvSpPr>
          <p:cNvPr id="5" name="TextBox 4"/>
          <p:cNvSpPr txBox="1"/>
          <p:nvPr/>
        </p:nvSpPr>
        <p:spPr>
          <a:xfrm>
            <a:off x="804672" y="1143000"/>
            <a:ext cx="10058400" cy="411480"/>
          </a:xfrm>
          <a:prstGeom prst="rect">
            <a:avLst/>
          </a:prstGeom>
          <a:noFill/>
        </p:spPr>
        <p:txBody>
          <a:bodyPr wrap="square" lIns="54864" rIns="54864" tIns="27432" bIns="27432">
            <a:spAutoFit/>
          </a:bodyPr>
          <a:lstStyle/>
          <a:p>
            <a:pPr algn="l">
              <a:defRPr sz="1550" b="0" i="1">
                <a:solidFill>
                  <a:srgbClr val="5D3F26"/>
                </a:solidFill>
                <a:latin typeface="Aptos"/>
              </a:defRPr>
            </a:pPr>
            <a:r>
              <a:t>Unity is a witness, not merely an internal preference.</a:t>
            </a:r>
          </a:p>
        </p:txBody>
      </p:sp>
      <p:sp>
        <p:nvSpPr>
          <p:cNvPr id="6" name="Rectangle 5"/>
          <p:cNvSpPr/>
          <p:nvPr/>
        </p:nvSpPr>
        <p:spPr>
          <a:xfrm>
            <a:off x="822960" y="1828800"/>
            <a:ext cx="5760720" cy="128016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822960" y="1828800"/>
            <a:ext cx="73152" cy="128016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051560" y="1993392"/>
            <a:ext cx="5440680" cy="320040"/>
          </a:xfrm>
          <a:prstGeom prst="rect">
            <a:avLst/>
          </a:prstGeom>
          <a:noFill/>
        </p:spPr>
        <p:txBody>
          <a:bodyPr wrap="square" lIns="54864" rIns="54864" tIns="27432" bIns="27432">
            <a:spAutoFit/>
          </a:bodyPr>
          <a:lstStyle/>
          <a:p>
            <a:pPr algn="l">
              <a:defRPr sz="1650" b="1" i="0">
                <a:solidFill>
                  <a:srgbClr val="274666"/>
                </a:solidFill>
                <a:latin typeface="Aptos"/>
              </a:defRPr>
            </a:pPr>
            <a:r>
              <a:t>One Lord</a:t>
            </a:r>
          </a:p>
        </p:txBody>
      </p:sp>
      <p:sp>
        <p:nvSpPr>
          <p:cNvPr id="9" name="TextBox 8"/>
          <p:cNvSpPr txBox="1"/>
          <p:nvPr/>
        </p:nvSpPr>
        <p:spPr>
          <a:xfrm>
            <a:off x="1051560" y="2395728"/>
            <a:ext cx="5394959" cy="594359"/>
          </a:xfrm>
          <a:prstGeom prst="rect">
            <a:avLst/>
          </a:prstGeom>
          <a:noFill/>
        </p:spPr>
        <p:txBody>
          <a:bodyPr wrap="square" lIns="54864" rIns="54864" tIns="27432" bIns="27432">
            <a:spAutoFit/>
          </a:bodyPr>
          <a:lstStyle/>
          <a:p>
            <a:pPr algn="l">
              <a:defRPr sz="1320" b="0" i="0">
                <a:solidFill>
                  <a:srgbClr val="18273E"/>
                </a:solidFill>
                <a:latin typeface="Aptos"/>
              </a:defRPr>
            </a:pPr>
            <a:r>
              <a:t>Christ gathers the church around himself.</a:t>
            </a:r>
          </a:p>
        </p:txBody>
      </p:sp>
      <p:sp>
        <p:nvSpPr>
          <p:cNvPr id="10" name="Rectangle 9"/>
          <p:cNvSpPr/>
          <p:nvPr/>
        </p:nvSpPr>
        <p:spPr>
          <a:xfrm>
            <a:off x="7315200" y="1828800"/>
            <a:ext cx="5760720" cy="128016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7315200" y="1828800"/>
            <a:ext cx="73152" cy="128016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543800" y="1993392"/>
            <a:ext cx="5440680" cy="320040"/>
          </a:xfrm>
          <a:prstGeom prst="rect">
            <a:avLst/>
          </a:prstGeom>
          <a:noFill/>
        </p:spPr>
        <p:txBody>
          <a:bodyPr wrap="square" lIns="54864" rIns="54864" tIns="27432" bIns="27432">
            <a:spAutoFit/>
          </a:bodyPr>
          <a:lstStyle/>
          <a:p>
            <a:pPr algn="l">
              <a:defRPr sz="1650" b="1" i="0">
                <a:solidFill>
                  <a:srgbClr val="274666"/>
                </a:solidFill>
                <a:latin typeface="Aptos"/>
              </a:defRPr>
            </a:pPr>
            <a:r>
              <a:t>One body</a:t>
            </a:r>
          </a:p>
        </p:txBody>
      </p:sp>
      <p:sp>
        <p:nvSpPr>
          <p:cNvPr id="13" name="TextBox 12"/>
          <p:cNvSpPr txBox="1"/>
          <p:nvPr/>
        </p:nvSpPr>
        <p:spPr>
          <a:xfrm>
            <a:off x="7543800" y="2395728"/>
            <a:ext cx="5394959" cy="594359"/>
          </a:xfrm>
          <a:prstGeom prst="rect">
            <a:avLst/>
          </a:prstGeom>
          <a:noFill/>
        </p:spPr>
        <p:txBody>
          <a:bodyPr wrap="square" lIns="54864" rIns="54864" tIns="27432" bIns="27432">
            <a:spAutoFit/>
          </a:bodyPr>
          <a:lstStyle/>
          <a:p>
            <a:pPr algn="l">
              <a:defRPr sz="1320" b="0" i="0">
                <a:solidFill>
                  <a:srgbClr val="18273E"/>
                </a:solidFill>
                <a:latin typeface="Aptos"/>
              </a:defRPr>
            </a:pPr>
            <a:r>
              <a:t>Believers walk together rather than alone.</a:t>
            </a:r>
          </a:p>
        </p:txBody>
      </p:sp>
      <p:sp>
        <p:nvSpPr>
          <p:cNvPr id="14" name="Rectangle 13"/>
          <p:cNvSpPr/>
          <p:nvPr/>
        </p:nvSpPr>
        <p:spPr>
          <a:xfrm>
            <a:off x="822960" y="3611880"/>
            <a:ext cx="5760720" cy="128016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822960" y="3611880"/>
            <a:ext cx="73152" cy="128016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1051560" y="3776472"/>
            <a:ext cx="5440680" cy="320040"/>
          </a:xfrm>
          <a:prstGeom prst="rect">
            <a:avLst/>
          </a:prstGeom>
          <a:noFill/>
        </p:spPr>
        <p:txBody>
          <a:bodyPr wrap="square" lIns="54864" rIns="54864" tIns="27432" bIns="27432">
            <a:spAutoFit/>
          </a:bodyPr>
          <a:lstStyle/>
          <a:p>
            <a:pPr algn="l">
              <a:defRPr sz="1650" b="1" i="0">
                <a:solidFill>
                  <a:srgbClr val="274666"/>
                </a:solidFill>
                <a:latin typeface="Aptos"/>
              </a:defRPr>
            </a:pPr>
            <a:r>
              <a:t>One hope</a:t>
            </a:r>
          </a:p>
        </p:txBody>
      </p:sp>
      <p:sp>
        <p:nvSpPr>
          <p:cNvPr id="17" name="TextBox 16"/>
          <p:cNvSpPr txBox="1"/>
          <p:nvPr/>
        </p:nvSpPr>
        <p:spPr>
          <a:xfrm>
            <a:off x="1051560" y="4178808"/>
            <a:ext cx="5394959" cy="594359"/>
          </a:xfrm>
          <a:prstGeom prst="rect">
            <a:avLst/>
          </a:prstGeom>
          <a:noFill/>
        </p:spPr>
        <p:txBody>
          <a:bodyPr wrap="square" lIns="54864" rIns="54864" tIns="27432" bIns="27432">
            <a:spAutoFit/>
          </a:bodyPr>
          <a:lstStyle/>
          <a:p>
            <a:pPr algn="l">
              <a:defRPr sz="1320" b="0" i="0">
                <a:solidFill>
                  <a:srgbClr val="18273E"/>
                </a:solidFill>
                <a:latin typeface="Aptos"/>
              </a:defRPr>
            </a:pPr>
            <a:r>
              <a:t>The church presses forward with shared confidence.</a:t>
            </a:r>
          </a:p>
        </p:txBody>
      </p:sp>
      <p:sp>
        <p:nvSpPr>
          <p:cNvPr id="18" name="Rectangle 17"/>
          <p:cNvSpPr/>
          <p:nvPr/>
        </p:nvSpPr>
        <p:spPr>
          <a:xfrm>
            <a:off x="7315200" y="3611880"/>
            <a:ext cx="5760720" cy="128016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7315200" y="3611880"/>
            <a:ext cx="73152" cy="128016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7543800" y="3776472"/>
            <a:ext cx="5440680" cy="320040"/>
          </a:xfrm>
          <a:prstGeom prst="rect">
            <a:avLst/>
          </a:prstGeom>
          <a:noFill/>
        </p:spPr>
        <p:txBody>
          <a:bodyPr wrap="square" lIns="54864" rIns="54864" tIns="27432" bIns="27432">
            <a:spAutoFit/>
          </a:bodyPr>
          <a:lstStyle/>
          <a:p>
            <a:pPr algn="l">
              <a:defRPr sz="1650" b="1" i="0">
                <a:solidFill>
                  <a:srgbClr val="274666"/>
                </a:solidFill>
                <a:latin typeface="Aptos"/>
              </a:defRPr>
            </a:pPr>
            <a:r>
              <a:t>One charity</a:t>
            </a:r>
          </a:p>
        </p:txBody>
      </p:sp>
      <p:sp>
        <p:nvSpPr>
          <p:cNvPr id="21" name="TextBox 20"/>
          <p:cNvSpPr txBox="1"/>
          <p:nvPr/>
        </p:nvSpPr>
        <p:spPr>
          <a:xfrm>
            <a:off x="7543800" y="4178808"/>
            <a:ext cx="5394959" cy="594359"/>
          </a:xfrm>
          <a:prstGeom prst="rect">
            <a:avLst/>
          </a:prstGeom>
          <a:noFill/>
        </p:spPr>
        <p:txBody>
          <a:bodyPr wrap="square" lIns="54864" rIns="54864" tIns="27432" bIns="27432">
            <a:spAutoFit/>
          </a:bodyPr>
          <a:lstStyle/>
          <a:p>
            <a:pPr algn="l">
              <a:defRPr sz="1320" b="0" i="0">
                <a:solidFill>
                  <a:srgbClr val="18273E"/>
                </a:solidFill>
                <a:latin typeface="Aptos"/>
              </a:defRPr>
            </a:pPr>
            <a:r>
              <a:t>Love governs the way the church advances.</a:t>
            </a:r>
          </a:p>
        </p:txBody>
      </p:sp>
      <p:sp>
        <p:nvSpPr>
          <p:cNvPr id="22" name="TextBox 21"/>
          <p:cNvSpPr txBox="1"/>
          <p:nvPr/>
        </p:nvSpPr>
        <p:spPr>
          <a:xfrm>
            <a:off x="868680" y="6080760"/>
            <a:ext cx="12070080" cy="502920"/>
          </a:xfrm>
          <a:prstGeom prst="rect">
            <a:avLst/>
          </a:prstGeom>
          <a:noFill/>
        </p:spPr>
        <p:txBody>
          <a:bodyPr wrap="square" lIns="54864" rIns="54864" tIns="27432" bIns="27432">
            <a:spAutoFit/>
          </a:bodyPr>
          <a:lstStyle/>
          <a:p>
            <a:pPr algn="l">
              <a:defRPr sz="1800" b="1" i="0">
                <a:solidFill>
                  <a:srgbClr val="274666"/>
                </a:solidFill>
                <a:latin typeface="Aptos"/>
              </a:defRPr>
            </a:pPr>
            <a:r>
              <a:t>Ephesians 4:4-6 gives the biblical grammar for the hymn’s unity.</a:t>
            </a:r>
          </a:p>
        </p:txBody>
      </p:sp>
      <p:sp>
        <p:nvSpPr>
          <p:cNvPr id="23" name="TextBox 22"/>
          <p:cNvSpPr txBox="1"/>
          <p:nvPr/>
        </p:nvSpPr>
        <p:spPr>
          <a:xfrm>
            <a:off x="502920" y="7818120"/>
            <a:ext cx="5303520" cy="228600"/>
          </a:xfrm>
          <a:prstGeom prst="rect">
            <a:avLst/>
          </a:prstGeom>
          <a:noFill/>
        </p:spPr>
        <p:txBody>
          <a:bodyPr wrap="square" lIns="54864" rIns="54864" tIns="27432" bIns="27432">
            <a:spAutoFit/>
          </a:bodyPr>
          <a:lstStyle/>
          <a:p>
            <a:pPr algn="l">
              <a:defRPr sz="850" b="0" i="0">
                <a:solidFill>
                  <a:srgbClr val="465360"/>
                </a:solidFill>
                <a:latin typeface="Aptos"/>
              </a:defRPr>
            </a:pPr>
            <a:r>
              <a:t>Prepared for teaching and small group use - hymninfo.com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2_blurdark.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777240" y="502920"/>
            <a:ext cx="9875520" cy="640080"/>
          </a:xfrm>
          <a:prstGeom prst="rect">
            <a:avLst/>
          </a:prstGeom>
          <a:noFill/>
        </p:spPr>
        <p:txBody>
          <a:bodyPr wrap="square" lIns="54864" rIns="54864" tIns="27432" bIns="27432">
            <a:spAutoFit/>
          </a:bodyPr>
          <a:lstStyle/>
          <a:p>
            <a:pPr algn="l">
              <a:defRPr sz="3000" b="1" i="0">
                <a:solidFill>
                  <a:srgbClr val="FFFFFF"/>
                </a:solidFill>
                <a:latin typeface="Aptos Display"/>
              </a:defRPr>
            </a:pPr>
            <a:r>
              <a:t>Scripture Focus: Ephesians 4</a:t>
            </a:r>
          </a:p>
        </p:txBody>
      </p:sp>
      <p:sp>
        <p:nvSpPr>
          <p:cNvPr id="4" name="TextBox 3"/>
          <p:cNvSpPr txBox="1"/>
          <p:nvPr/>
        </p:nvSpPr>
        <p:spPr>
          <a:xfrm>
            <a:off x="804672" y="1143000"/>
            <a:ext cx="10058400" cy="411480"/>
          </a:xfrm>
          <a:prstGeom prst="rect">
            <a:avLst/>
          </a:prstGeom>
          <a:noFill/>
        </p:spPr>
        <p:txBody>
          <a:bodyPr wrap="square" lIns="54864" rIns="54864" tIns="27432" bIns="27432">
            <a:spAutoFit/>
          </a:bodyPr>
          <a:lstStyle/>
          <a:p>
            <a:pPr algn="l">
              <a:defRPr sz="1550" b="0" i="1">
                <a:solidFill>
                  <a:srgbClr val="CF973E"/>
                </a:solidFill>
                <a:latin typeface="Aptos"/>
              </a:defRPr>
            </a:pPr>
            <a:r>
              <a:t>The church’s unity is a gift to guard and a calling to practice.</a:t>
            </a:r>
          </a:p>
        </p:txBody>
      </p:sp>
      <p:sp>
        <p:nvSpPr>
          <p:cNvPr id="5" name="TextBox 4"/>
          <p:cNvSpPr txBox="1"/>
          <p:nvPr/>
        </p:nvSpPr>
        <p:spPr>
          <a:xfrm>
            <a:off x="1005840" y="1965960"/>
            <a:ext cx="228600" cy="292608"/>
          </a:xfrm>
          <a:prstGeom prst="rect">
            <a:avLst/>
          </a:prstGeom>
          <a:noFill/>
        </p:spPr>
        <p:txBody>
          <a:bodyPr wrap="square" lIns="54864" rIns="54864" tIns="27432" bIns="27432">
            <a:spAutoFit/>
          </a:bodyPr>
          <a:lstStyle/>
          <a:p>
            <a:pPr algn="l">
              <a:defRPr sz="2200" b="1" i="0">
                <a:solidFill>
                  <a:srgbClr val="CF973E"/>
                </a:solidFill>
                <a:latin typeface="Aptos"/>
              </a:defRPr>
            </a:pPr>
            <a:r>
              <a:t>•</a:t>
            </a:r>
          </a:p>
        </p:txBody>
      </p:sp>
      <p:sp>
        <p:nvSpPr>
          <p:cNvPr id="6" name="TextBox 5"/>
          <p:cNvSpPr txBox="1"/>
          <p:nvPr/>
        </p:nvSpPr>
        <p:spPr>
          <a:xfrm>
            <a:off x="1298448" y="1965960"/>
            <a:ext cx="7571231" cy="475488"/>
          </a:xfrm>
          <a:prstGeom prst="rect">
            <a:avLst/>
          </a:prstGeom>
          <a:noFill/>
        </p:spPr>
        <p:txBody>
          <a:bodyPr wrap="square" lIns="54864" rIns="54864" tIns="27432" bIns="27432">
            <a:spAutoFit/>
          </a:bodyPr>
          <a:lstStyle/>
          <a:p>
            <a:pPr algn="l">
              <a:defRPr sz="1900" b="0" i="0">
                <a:solidFill>
                  <a:srgbClr val="FFFFFF"/>
                </a:solidFill>
                <a:latin typeface="Aptos"/>
              </a:defRPr>
            </a:pPr>
            <a:r>
              <a:t>One body: discipleship is corporate.</a:t>
            </a:r>
          </a:p>
        </p:txBody>
      </p:sp>
      <p:sp>
        <p:nvSpPr>
          <p:cNvPr id="7" name="TextBox 6"/>
          <p:cNvSpPr txBox="1"/>
          <p:nvPr/>
        </p:nvSpPr>
        <p:spPr>
          <a:xfrm>
            <a:off x="1005840" y="2651760"/>
            <a:ext cx="228600" cy="292608"/>
          </a:xfrm>
          <a:prstGeom prst="rect">
            <a:avLst/>
          </a:prstGeom>
          <a:noFill/>
        </p:spPr>
        <p:txBody>
          <a:bodyPr wrap="square" lIns="54864" rIns="54864" tIns="27432" bIns="27432">
            <a:spAutoFit/>
          </a:bodyPr>
          <a:lstStyle/>
          <a:p>
            <a:pPr algn="l">
              <a:defRPr sz="2200" b="1" i="0">
                <a:solidFill>
                  <a:srgbClr val="CF973E"/>
                </a:solidFill>
                <a:latin typeface="Aptos"/>
              </a:defRPr>
            </a:pPr>
            <a:r>
              <a:t>•</a:t>
            </a:r>
          </a:p>
        </p:txBody>
      </p:sp>
      <p:sp>
        <p:nvSpPr>
          <p:cNvPr id="8" name="TextBox 7"/>
          <p:cNvSpPr txBox="1"/>
          <p:nvPr/>
        </p:nvSpPr>
        <p:spPr>
          <a:xfrm>
            <a:off x="1298448" y="2651760"/>
            <a:ext cx="7571231" cy="475488"/>
          </a:xfrm>
          <a:prstGeom prst="rect">
            <a:avLst/>
          </a:prstGeom>
          <a:noFill/>
        </p:spPr>
        <p:txBody>
          <a:bodyPr wrap="square" lIns="54864" rIns="54864" tIns="27432" bIns="27432">
            <a:spAutoFit/>
          </a:bodyPr>
          <a:lstStyle/>
          <a:p>
            <a:pPr algn="l">
              <a:defRPr sz="1900" b="0" i="0">
                <a:solidFill>
                  <a:srgbClr val="FFFFFF"/>
                </a:solidFill>
                <a:latin typeface="Aptos"/>
              </a:defRPr>
            </a:pPr>
            <a:r>
              <a:t>One Spirit: unity is more than organization.</a:t>
            </a:r>
          </a:p>
        </p:txBody>
      </p:sp>
      <p:sp>
        <p:nvSpPr>
          <p:cNvPr id="9" name="TextBox 8"/>
          <p:cNvSpPr txBox="1"/>
          <p:nvPr/>
        </p:nvSpPr>
        <p:spPr>
          <a:xfrm>
            <a:off x="1005840" y="3337560"/>
            <a:ext cx="228600" cy="292608"/>
          </a:xfrm>
          <a:prstGeom prst="rect">
            <a:avLst/>
          </a:prstGeom>
          <a:noFill/>
        </p:spPr>
        <p:txBody>
          <a:bodyPr wrap="square" lIns="54864" rIns="54864" tIns="27432" bIns="27432">
            <a:spAutoFit/>
          </a:bodyPr>
          <a:lstStyle/>
          <a:p>
            <a:pPr algn="l">
              <a:defRPr sz="2200" b="1" i="0">
                <a:solidFill>
                  <a:srgbClr val="CF973E"/>
                </a:solidFill>
                <a:latin typeface="Aptos"/>
              </a:defRPr>
            </a:pPr>
            <a:r>
              <a:t>•</a:t>
            </a:r>
          </a:p>
        </p:txBody>
      </p:sp>
      <p:sp>
        <p:nvSpPr>
          <p:cNvPr id="10" name="TextBox 9"/>
          <p:cNvSpPr txBox="1"/>
          <p:nvPr/>
        </p:nvSpPr>
        <p:spPr>
          <a:xfrm>
            <a:off x="1298448" y="3337560"/>
            <a:ext cx="7571231" cy="475488"/>
          </a:xfrm>
          <a:prstGeom prst="rect">
            <a:avLst/>
          </a:prstGeom>
          <a:noFill/>
        </p:spPr>
        <p:txBody>
          <a:bodyPr wrap="square" lIns="54864" rIns="54864" tIns="27432" bIns="27432">
            <a:spAutoFit/>
          </a:bodyPr>
          <a:lstStyle/>
          <a:p>
            <a:pPr algn="l">
              <a:defRPr sz="1900" b="0" i="0">
                <a:solidFill>
                  <a:srgbClr val="FFFFFF"/>
                </a:solidFill>
                <a:latin typeface="Aptos"/>
              </a:defRPr>
            </a:pPr>
            <a:r>
              <a:t>One Lord: Christ is the center of the church’s identity.</a:t>
            </a:r>
          </a:p>
        </p:txBody>
      </p:sp>
      <p:sp>
        <p:nvSpPr>
          <p:cNvPr id="11" name="TextBox 10"/>
          <p:cNvSpPr txBox="1"/>
          <p:nvPr/>
        </p:nvSpPr>
        <p:spPr>
          <a:xfrm>
            <a:off x="1005840" y="4023360"/>
            <a:ext cx="228600" cy="292608"/>
          </a:xfrm>
          <a:prstGeom prst="rect">
            <a:avLst/>
          </a:prstGeom>
          <a:noFill/>
        </p:spPr>
        <p:txBody>
          <a:bodyPr wrap="square" lIns="54864" rIns="54864" tIns="27432" bIns="27432">
            <a:spAutoFit/>
          </a:bodyPr>
          <a:lstStyle/>
          <a:p>
            <a:pPr algn="l">
              <a:defRPr sz="2200" b="1" i="0">
                <a:solidFill>
                  <a:srgbClr val="CF973E"/>
                </a:solidFill>
                <a:latin typeface="Aptos"/>
              </a:defRPr>
            </a:pPr>
            <a:r>
              <a:t>•</a:t>
            </a:r>
          </a:p>
        </p:txBody>
      </p:sp>
      <p:sp>
        <p:nvSpPr>
          <p:cNvPr id="12" name="TextBox 11"/>
          <p:cNvSpPr txBox="1"/>
          <p:nvPr/>
        </p:nvSpPr>
        <p:spPr>
          <a:xfrm>
            <a:off x="1298448" y="4023360"/>
            <a:ext cx="7571231" cy="475488"/>
          </a:xfrm>
          <a:prstGeom prst="rect">
            <a:avLst/>
          </a:prstGeom>
          <a:noFill/>
        </p:spPr>
        <p:txBody>
          <a:bodyPr wrap="square" lIns="54864" rIns="54864" tIns="27432" bIns="27432">
            <a:spAutoFit/>
          </a:bodyPr>
          <a:lstStyle/>
          <a:p>
            <a:pPr algn="l">
              <a:defRPr sz="1900" b="0" i="0">
                <a:solidFill>
                  <a:srgbClr val="FFFFFF"/>
                </a:solidFill>
                <a:latin typeface="Aptos"/>
              </a:defRPr>
            </a:pPr>
            <a:r>
              <a:t>One faith and one baptism: shared confession shapes shared life.</a:t>
            </a:r>
          </a:p>
        </p:txBody>
      </p:sp>
      <p:sp>
        <p:nvSpPr>
          <p:cNvPr id="13" name="Rectangle 12"/>
          <p:cNvSpPr/>
          <p:nvPr/>
        </p:nvSpPr>
        <p:spPr>
          <a:xfrm>
            <a:off x="9326880" y="1965960"/>
            <a:ext cx="4297680" cy="310896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9326880" y="1965960"/>
            <a:ext cx="73152" cy="310896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9555480" y="2130552"/>
            <a:ext cx="3977640" cy="320040"/>
          </a:xfrm>
          <a:prstGeom prst="rect">
            <a:avLst/>
          </a:prstGeom>
          <a:noFill/>
        </p:spPr>
        <p:txBody>
          <a:bodyPr wrap="square" lIns="54864" rIns="54864" tIns="27432" bIns="27432">
            <a:spAutoFit/>
          </a:bodyPr>
          <a:lstStyle/>
          <a:p>
            <a:pPr algn="l">
              <a:defRPr sz="1650" b="1" i="0">
                <a:solidFill>
                  <a:srgbClr val="274666"/>
                </a:solidFill>
                <a:latin typeface="Aptos"/>
              </a:defRPr>
            </a:pPr>
            <a:r>
              <a:t>Discussion prompt</a:t>
            </a:r>
          </a:p>
        </p:txBody>
      </p:sp>
      <p:sp>
        <p:nvSpPr>
          <p:cNvPr id="16" name="TextBox 15"/>
          <p:cNvSpPr txBox="1"/>
          <p:nvPr/>
        </p:nvSpPr>
        <p:spPr>
          <a:xfrm>
            <a:off x="9555480" y="2532888"/>
            <a:ext cx="3931920" cy="2423160"/>
          </a:xfrm>
          <a:prstGeom prst="rect">
            <a:avLst/>
          </a:prstGeom>
          <a:noFill/>
        </p:spPr>
        <p:txBody>
          <a:bodyPr wrap="square" lIns="54864" rIns="54864" tIns="27432" bIns="27432">
            <a:spAutoFit/>
          </a:bodyPr>
          <a:lstStyle/>
          <a:p>
            <a:pPr algn="l">
              <a:defRPr sz="1320" b="0" i="0">
                <a:solidFill>
                  <a:srgbClr val="18273E"/>
                </a:solidFill>
                <a:latin typeface="Aptos"/>
              </a:defRPr>
            </a:pPr>
            <a:r>
              <a:t>What weakens unity in a congregation: fear, pride, nostalgia, suspicion, or competing missions?</a:t>
            </a:r>
          </a:p>
        </p:txBody>
      </p:sp>
      <p:sp>
        <p:nvSpPr>
          <p:cNvPr id="17" name="TextBox 16"/>
          <p:cNvSpPr txBox="1"/>
          <p:nvPr/>
        </p:nvSpPr>
        <p:spPr>
          <a:xfrm>
            <a:off x="502920" y="7818120"/>
            <a:ext cx="5303520" cy="228600"/>
          </a:xfrm>
          <a:prstGeom prst="rect">
            <a:avLst/>
          </a:prstGeom>
          <a:noFill/>
        </p:spPr>
        <p:txBody>
          <a:bodyPr wrap="square" lIns="54864" rIns="54864" tIns="27432" bIns="27432">
            <a:spAutoFit/>
          </a:bodyPr>
          <a:lstStyle/>
          <a:p>
            <a:pPr algn="l">
              <a:defRPr sz="850" b="0" i="0">
                <a:solidFill>
                  <a:srgbClr val="F8F2E4"/>
                </a:solidFill>
                <a:latin typeface="Aptos"/>
              </a:defRPr>
            </a:pPr>
            <a:r>
              <a:t>Prepared for teaching and small group use - hymninfo.com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4630400" cy="8229600"/>
          </a:xfrm>
          <a:prstGeom prst="rect">
            <a:avLst/>
          </a:prstGeom>
          <a:solidFill>
            <a:srgbClr val="F8F2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4630400" cy="201168"/>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visual_4_side.jpg"/>
          <p:cNvPicPr>
            <a:picLocks noChangeAspect="1"/>
          </p:cNvPicPr>
          <p:nvPr/>
        </p:nvPicPr>
        <p:blipFill>
          <a:blip r:embed="rId2"/>
          <a:stretch>
            <a:fillRect/>
          </a:stretch>
        </p:blipFill>
        <p:spPr>
          <a:xfrm>
            <a:off x="10149840" y="0"/>
            <a:ext cx="4480560" cy="8229600"/>
          </a:xfrm>
          <a:prstGeom prst="rect">
            <a:avLst/>
          </a:prstGeom>
        </p:spPr>
      </p:pic>
      <p:sp>
        <p:nvSpPr>
          <p:cNvPr id="5" name="TextBox 4"/>
          <p:cNvSpPr txBox="1"/>
          <p:nvPr/>
        </p:nvSpPr>
        <p:spPr>
          <a:xfrm>
            <a:off x="777240" y="502920"/>
            <a:ext cx="9875520" cy="640080"/>
          </a:xfrm>
          <a:prstGeom prst="rect">
            <a:avLst/>
          </a:prstGeom>
          <a:noFill/>
        </p:spPr>
        <p:txBody>
          <a:bodyPr wrap="square" lIns="54864" rIns="54864" tIns="27432" bIns="27432">
            <a:spAutoFit/>
          </a:bodyPr>
          <a:lstStyle/>
          <a:p>
            <a:pPr algn="l">
              <a:defRPr sz="3000" b="1" i="0">
                <a:solidFill>
                  <a:srgbClr val="18273E"/>
                </a:solidFill>
                <a:latin typeface="Aptos Display"/>
              </a:defRPr>
            </a:pPr>
            <a:r>
              <a:t>Christ Sustains His Church</a:t>
            </a:r>
          </a:p>
        </p:txBody>
      </p:sp>
      <p:sp>
        <p:nvSpPr>
          <p:cNvPr id="6" name="TextBox 5"/>
          <p:cNvSpPr txBox="1"/>
          <p:nvPr/>
        </p:nvSpPr>
        <p:spPr>
          <a:xfrm>
            <a:off x="804672" y="1143000"/>
            <a:ext cx="10058400" cy="411480"/>
          </a:xfrm>
          <a:prstGeom prst="rect">
            <a:avLst/>
          </a:prstGeom>
          <a:noFill/>
        </p:spPr>
        <p:txBody>
          <a:bodyPr wrap="square" lIns="54864" rIns="54864" tIns="27432" bIns="27432">
            <a:spAutoFit/>
          </a:bodyPr>
          <a:lstStyle/>
          <a:p>
            <a:pPr algn="l">
              <a:defRPr sz="1550" b="0" i="1">
                <a:solidFill>
                  <a:srgbClr val="5D3F26"/>
                </a:solidFill>
                <a:latin typeface="Aptos"/>
              </a:defRPr>
            </a:pPr>
            <a:r>
              <a:t>Earthly powers rise and fall, but Christ’s promise holds.</a:t>
            </a:r>
          </a:p>
        </p:txBody>
      </p:sp>
      <p:sp>
        <p:nvSpPr>
          <p:cNvPr id="7" name="TextBox 6"/>
          <p:cNvSpPr txBox="1"/>
          <p:nvPr/>
        </p:nvSpPr>
        <p:spPr>
          <a:xfrm>
            <a:off x="822960" y="1920240"/>
            <a:ext cx="228600" cy="292608"/>
          </a:xfrm>
          <a:prstGeom prst="rect">
            <a:avLst/>
          </a:prstGeom>
          <a:noFill/>
        </p:spPr>
        <p:txBody>
          <a:bodyPr wrap="square" lIns="54864" rIns="54864" tIns="27432" bIns="27432">
            <a:spAutoFit/>
          </a:bodyPr>
          <a:lstStyle/>
          <a:p>
            <a:pPr algn="l">
              <a:defRPr sz="2200" b="1" i="0">
                <a:solidFill>
                  <a:srgbClr val="CF973E"/>
                </a:solidFill>
                <a:latin typeface="Aptos"/>
              </a:defRPr>
            </a:pPr>
            <a:r>
              <a:t>•</a:t>
            </a:r>
          </a:p>
        </p:txBody>
      </p:sp>
      <p:sp>
        <p:nvSpPr>
          <p:cNvPr id="8" name="TextBox 7"/>
          <p:cNvSpPr txBox="1"/>
          <p:nvPr/>
        </p:nvSpPr>
        <p:spPr>
          <a:xfrm>
            <a:off x="1115568" y="1920240"/>
            <a:ext cx="8394192" cy="475488"/>
          </a:xfrm>
          <a:prstGeom prst="rect">
            <a:avLst/>
          </a:prstGeom>
          <a:noFill/>
        </p:spPr>
        <p:txBody>
          <a:bodyPr wrap="square" lIns="54864" rIns="54864" tIns="27432" bIns="27432">
            <a:spAutoFit/>
          </a:bodyPr>
          <a:lstStyle/>
          <a:p>
            <a:pPr algn="l">
              <a:defRPr sz="1900" b="0" i="0">
                <a:solidFill>
                  <a:srgbClr val="18273E"/>
                </a:solidFill>
                <a:latin typeface="Aptos"/>
              </a:defRPr>
            </a:pPr>
            <a:r>
              <a:t>The hymn gives confidence without arrogance.</a:t>
            </a:r>
          </a:p>
        </p:txBody>
      </p:sp>
      <p:sp>
        <p:nvSpPr>
          <p:cNvPr id="9" name="TextBox 8"/>
          <p:cNvSpPr txBox="1"/>
          <p:nvPr/>
        </p:nvSpPr>
        <p:spPr>
          <a:xfrm>
            <a:off x="822960" y="2606040"/>
            <a:ext cx="228600" cy="292608"/>
          </a:xfrm>
          <a:prstGeom prst="rect">
            <a:avLst/>
          </a:prstGeom>
          <a:noFill/>
        </p:spPr>
        <p:txBody>
          <a:bodyPr wrap="square" lIns="54864" rIns="54864" tIns="27432" bIns="27432">
            <a:spAutoFit/>
          </a:bodyPr>
          <a:lstStyle/>
          <a:p>
            <a:pPr algn="l">
              <a:defRPr sz="2200" b="1" i="0">
                <a:solidFill>
                  <a:srgbClr val="CF973E"/>
                </a:solidFill>
                <a:latin typeface="Aptos"/>
              </a:defRPr>
            </a:pPr>
            <a:r>
              <a:t>•</a:t>
            </a:r>
          </a:p>
        </p:txBody>
      </p:sp>
      <p:sp>
        <p:nvSpPr>
          <p:cNvPr id="10" name="TextBox 9"/>
          <p:cNvSpPr txBox="1"/>
          <p:nvPr/>
        </p:nvSpPr>
        <p:spPr>
          <a:xfrm>
            <a:off x="1115568" y="2606040"/>
            <a:ext cx="8394192" cy="475488"/>
          </a:xfrm>
          <a:prstGeom prst="rect">
            <a:avLst/>
          </a:prstGeom>
          <a:noFill/>
        </p:spPr>
        <p:txBody>
          <a:bodyPr wrap="square" lIns="54864" rIns="54864" tIns="27432" bIns="27432">
            <a:spAutoFit/>
          </a:bodyPr>
          <a:lstStyle/>
          <a:p>
            <a:pPr algn="l">
              <a:defRPr sz="1900" b="0" i="0">
                <a:solidFill>
                  <a:srgbClr val="18273E"/>
                </a:solidFill>
                <a:latin typeface="Aptos"/>
              </a:defRPr>
            </a:pPr>
            <a:r>
              <a:t>The church endures because Christ builds and preserves it.</a:t>
            </a:r>
          </a:p>
        </p:txBody>
      </p:sp>
      <p:sp>
        <p:nvSpPr>
          <p:cNvPr id="11" name="TextBox 10"/>
          <p:cNvSpPr txBox="1"/>
          <p:nvPr/>
        </p:nvSpPr>
        <p:spPr>
          <a:xfrm>
            <a:off x="822960" y="3291840"/>
            <a:ext cx="228600" cy="292608"/>
          </a:xfrm>
          <a:prstGeom prst="rect">
            <a:avLst/>
          </a:prstGeom>
          <a:noFill/>
        </p:spPr>
        <p:txBody>
          <a:bodyPr wrap="square" lIns="54864" rIns="54864" tIns="27432" bIns="27432">
            <a:spAutoFit/>
          </a:bodyPr>
          <a:lstStyle/>
          <a:p>
            <a:pPr algn="l">
              <a:defRPr sz="2200" b="1" i="0">
                <a:solidFill>
                  <a:srgbClr val="CF973E"/>
                </a:solidFill>
                <a:latin typeface="Aptos"/>
              </a:defRPr>
            </a:pPr>
            <a:r>
              <a:t>•</a:t>
            </a:r>
          </a:p>
        </p:txBody>
      </p:sp>
      <p:sp>
        <p:nvSpPr>
          <p:cNvPr id="12" name="TextBox 11"/>
          <p:cNvSpPr txBox="1"/>
          <p:nvPr/>
        </p:nvSpPr>
        <p:spPr>
          <a:xfrm>
            <a:off x="1115568" y="3291840"/>
            <a:ext cx="8394192" cy="475488"/>
          </a:xfrm>
          <a:prstGeom prst="rect">
            <a:avLst/>
          </a:prstGeom>
          <a:noFill/>
        </p:spPr>
        <p:txBody>
          <a:bodyPr wrap="square" lIns="54864" rIns="54864" tIns="27432" bIns="27432">
            <a:spAutoFit/>
          </a:bodyPr>
          <a:lstStyle/>
          <a:p>
            <a:pPr algn="l">
              <a:defRPr sz="1900" b="0" i="0">
                <a:solidFill>
                  <a:srgbClr val="18273E"/>
                </a:solidFill>
                <a:latin typeface="Aptos"/>
              </a:defRPr>
            </a:pPr>
            <a:r>
              <a:t>This confidence should produce patient faithfulness, not triumphalism.</a:t>
            </a:r>
          </a:p>
        </p:txBody>
      </p:sp>
      <p:sp>
        <p:nvSpPr>
          <p:cNvPr id="13" name="TextBox 12"/>
          <p:cNvSpPr txBox="1"/>
          <p:nvPr/>
        </p:nvSpPr>
        <p:spPr>
          <a:xfrm>
            <a:off x="868680" y="5303520"/>
            <a:ext cx="6400800" cy="502920"/>
          </a:xfrm>
          <a:prstGeom prst="rect">
            <a:avLst/>
          </a:prstGeom>
          <a:noFill/>
        </p:spPr>
        <p:txBody>
          <a:bodyPr wrap="square" lIns="54864" rIns="54864" tIns="27432" bIns="27432">
            <a:spAutoFit/>
          </a:bodyPr>
          <a:lstStyle/>
          <a:p>
            <a:pPr algn="l">
              <a:defRPr sz="2200" b="1" i="0">
                <a:solidFill>
                  <a:srgbClr val="274666"/>
                </a:solidFill>
                <a:latin typeface="Aptos"/>
              </a:defRPr>
            </a:pPr>
            <a:r>
              <a:t>Key Scripture: Matthew 16:18</a:t>
            </a:r>
          </a:p>
        </p:txBody>
      </p:sp>
      <p:sp>
        <p:nvSpPr>
          <p:cNvPr id="14" name="TextBox 13"/>
          <p:cNvSpPr txBox="1"/>
          <p:nvPr/>
        </p:nvSpPr>
        <p:spPr>
          <a:xfrm>
            <a:off x="502920" y="7818120"/>
            <a:ext cx="5303520" cy="228600"/>
          </a:xfrm>
          <a:prstGeom prst="rect">
            <a:avLst/>
          </a:prstGeom>
          <a:noFill/>
        </p:spPr>
        <p:txBody>
          <a:bodyPr wrap="square" lIns="54864" rIns="54864" tIns="27432" bIns="27432">
            <a:spAutoFit/>
          </a:bodyPr>
          <a:lstStyle/>
          <a:p>
            <a:pPr algn="l">
              <a:defRPr sz="850" b="0" i="0">
                <a:solidFill>
                  <a:srgbClr val="465360"/>
                </a:solidFill>
                <a:latin typeface="Aptos"/>
              </a:defRPr>
            </a:pPr>
            <a:r>
              <a:t>Prepared for teaching and small group use - hymninfo.com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6_blurdark.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777240" y="502920"/>
            <a:ext cx="9875520" cy="640080"/>
          </a:xfrm>
          <a:prstGeom prst="rect">
            <a:avLst/>
          </a:prstGeom>
          <a:noFill/>
        </p:spPr>
        <p:txBody>
          <a:bodyPr wrap="square" lIns="54864" rIns="54864" tIns="27432" bIns="27432">
            <a:spAutoFit/>
          </a:bodyPr>
          <a:lstStyle/>
          <a:p>
            <a:pPr algn="l">
              <a:defRPr sz="3000" b="1" i="0">
                <a:solidFill>
                  <a:srgbClr val="FFFFFF"/>
                </a:solidFill>
                <a:latin typeface="Aptos Display"/>
              </a:defRPr>
            </a:pPr>
            <a:r>
              <a:t>Hymn Section 3</a:t>
            </a:r>
          </a:p>
        </p:txBody>
      </p:sp>
      <p:sp>
        <p:nvSpPr>
          <p:cNvPr id="4" name="TextBox 3"/>
          <p:cNvSpPr txBox="1"/>
          <p:nvPr/>
        </p:nvSpPr>
        <p:spPr>
          <a:xfrm>
            <a:off x="804672" y="1143000"/>
            <a:ext cx="10058400" cy="411480"/>
          </a:xfrm>
          <a:prstGeom prst="rect">
            <a:avLst/>
          </a:prstGeom>
          <a:noFill/>
        </p:spPr>
        <p:txBody>
          <a:bodyPr wrap="square" lIns="54864" rIns="54864" tIns="27432" bIns="27432">
            <a:spAutoFit/>
          </a:bodyPr>
          <a:lstStyle/>
          <a:p>
            <a:pPr algn="l">
              <a:defRPr sz="1550" b="0" i="1">
                <a:solidFill>
                  <a:srgbClr val="CF973E"/>
                </a:solidFill>
                <a:latin typeface="Aptos"/>
              </a:defRPr>
            </a:pPr>
            <a:r>
              <a:t>The church’s hope rests on Christ’s promise.</a:t>
            </a:r>
          </a:p>
        </p:txBody>
      </p:sp>
      <p:sp>
        <p:nvSpPr>
          <p:cNvPr id="5" name="Rectangle 4"/>
          <p:cNvSpPr/>
          <p:nvPr/>
        </p:nvSpPr>
        <p:spPr>
          <a:xfrm>
            <a:off x="914400" y="1920240"/>
            <a:ext cx="5394960" cy="320040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914400" y="1920240"/>
            <a:ext cx="73152" cy="320040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143000" y="2084832"/>
            <a:ext cx="5074920" cy="320040"/>
          </a:xfrm>
          <a:prstGeom prst="rect">
            <a:avLst/>
          </a:prstGeom>
          <a:noFill/>
        </p:spPr>
        <p:txBody>
          <a:bodyPr wrap="square" lIns="54864" rIns="54864" tIns="27432" bIns="27432">
            <a:spAutoFit/>
          </a:bodyPr>
          <a:lstStyle/>
          <a:p>
            <a:pPr algn="l">
              <a:defRPr sz="1650" b="1" i="0">
                <a:solidFill>
                  <a:srgbClr val="274666"/>
                </a:solidFill>
                <a:latin typeface="Aptos"/>
              </a:defRPr>
            </a:pPr>
            <a:r>
              <a:t>The contrast</a:t>
            </a:r>
          </a:p>
        </p:txBody>
      </p:sp>
      <p:sp>
        <p:nvSpPr>
          <p:cNvPr id="8" name="TextBox 7"/>
          <p:cNvSpPr txBox="1"/>
          <p:nvPr/>
        </p:nvSpPr>
        <p:spPr>
          <a:xfrm>
            <a:off x="1143000" y="2487168"/>
            <a:ext cx="5029200" cy="2514600"/>
          </a:xfrm>
          <a:prstGeom prst="rect">
            <a:avLst/>
          </a:prstGeom>
          <a:noFill/>
        </p:spPr>
        <p:txBody>
          <a:bodyPr wrap="square" lIns="54864" rIns="54864" tIns="27432" bIns="27432">
            <a:spAutoFit/>
          </a:bodyPr>
          <a:lstStyle/>
          <a:p>
            <a:pPr algn="l">
              <a:defRPr sz="1320" b="0" i="0">
                <a:solidFill>
                  <a:srgbClr val="18273E"/>
                </a:solidFill>
                <a:latin typeface="Aptos"/>
              </a:defRPr>
            </a:pPr>
            <a:r>
              <a:t>Kingdoms and thrones are unstable. Christ’s church rests on a stronger foundation.</a:t>
            </a:r>
          </a:p>
        </p:txBody>
      </p:sp>
      <p:sp>
        <p:nvSpPr>
          <p:cNvPr id="9" name="Rectangle 8"/>
          <p:cNvSpPr/>
          <p:nvPr/>
        </p:nvSpPr>
        <p:spPr>
          <a:xfrm>
            <a:off x="6583680" y="1920240"/>
            <a:ext cx="3200400" cy="320040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6583680" y="1920240"/>
            <a:ext cx="73152" cy="3200400"/>
          </a:xfrm>
          <a:prstGeom prst="rect">
            <a:avLst/>
          </a:prstGeom>
          <a:solidFill>
            <a:srgbClr val="B450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812280" y="2084832"/>
            <a:ext cx="2880360" cy="320040"/>
          </a:xfrm>
          <a:prstGeom prst="rect">
            <a:avLst/>
          </a:prstGeom>
          <a:noFill/>
        </p:spPr>
        <p:txBody>
          <a:bodyPr wrap="square" lIns="54864" rIns="54864" tIns="27432" bIns="27432">
            <a:spAutoFit/>
          </a:bodyPr>
          <a:lstStyle/>
          <a:p>
            <a:pPr algn="l">
              <a:defRPr sz="1650" b="1" i="0">
                <a:solidFill>
                  <a:srgbClr val="274666"/>
                </a:solidFill>
                <a:latin typeface="Aptos"/>
              </a:defRPr>
            </a:pPr>
            <a:r>
              <a:t>The caution</a:t>
            </a:r>
          </a:p>
        </p:txBody>
      </p:sp>
      <p:sp>
        <p:nvSpPr>
          <p:cNvPr id="12" name="TextBox 11"/>
          <p:cNvSpPr txBox="1"/>
          <p:nvPr/>
        </p:nvSpPr>
        <p:spPr>
          <a:xfrm>
            <a:off x="6812280" y="2487168"/>
            <a:ext cx="2834640" cy="2514600"/>
          </a:xfrm>
          <a:prstGeom prst="rect">
            <a:avLst/>
          </a:prstGeom>
          <a:noFill/>
        </p:spPr>
        <p:txBody>
          <a:bodyPr wrap="square" lIns="54864" rIns="54864" tIns="27432" bIns="27432">
            <a:spAutoFit/>
          </a:bodyPr>
          <a:lstStyle/>
          <a:p>
            <a:pPr algn="l">
              <a:defRPr sz="1320" b="0" i="0">
                <a:solidFill>
                  <a:srgbClr val="18273E"/>
                </a:solidFill>
                <a:latin typeface="Aptos"/>
              </a:defRPr>
            </a:pPr>
            <a:r>
              <a:t>Do not turn confidence into pride. The promise belongs to Christ, not to our institutional strength.</a:t>
            </a:r>
          </a:p>
        </p:txBody>
      </p:sp>
      <p:sp>
        <p:nvSpPr>
          <p:cNvPr id="13" name="Rectangle 12"/>
          <p:cNvSpPr/>
          <p:nvPr/>
        </p:nvSpPr>
        <p:spPr>
          <a:xfrm>
            <a:off x="10058400" y="1920240"/>
            <a:ext cx="3474720" cy="320040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10058400" y="1920240"/>
            <a:ext cx="73152" cy="320040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0287000" y="2084832"/>
            <a:ext cx="3154679" cy="320040"/>
          </a:xfrm>
          <a:prstGeom prst="rect">
            <a:avLst/>
          </a:prstGeom>
          <a:noFill/>
        </p:spPr>
        <p:txBody>
          <a:bodyPr wrap="square" lIns="54864" rIns="54864" tIns="27432" bIns="27432">
            <a:spAutoFit/>
          </a:bodyPr>
          <a:lstStyle/>
          <a:p>
            <a:pPr algn="l">
              <a:defRPr sz="1650" b="1" i="0">
                <a:solidFill>
                  <a:srgbClr val="274666"/>
                </a:solidFill>
                <a:latin typeface="Aptos"/>
              </a:defRPr>
            </a:pPr>
            <a:r>
              <a:t>The comfort</a:t>
            </a:r>
          </a:p>
        </p:txBody>
      </p:sp>
      <p:sp>
        <p:nvSpPr>
          <p:cNvPr id="16" name="TextBox 15"/>
          <p:cNvSpPr txBox="1"/>
          <p:nvPr/>
        </p:nvSpPr>
        <p:spPr>
          <a:xfrm>
            <a:off x="10287000" y="2487168"/>
            <a:ext cx="3108960" cy="2514600"/>
          </a:xfrm>
          <a:prstGeom prst="rect">
            <a:avLst/>
          </a:prstGeom>
          <a:noFill/>
        </p:spPr>
        <p:txBody>
          <a:bodyPr wrap="square" lIns="54864" rIns="54864" tIns="27432" bIns="27432">
            <a:spAutoFit/>
          </a:bodyPr>
          <a:lstStyle/>
          <a:p>
            <a:pPr algn="l">
              <a:defRPr sz="1320" b="0" i="0">
                <a:solidFill>
                  <a:srgbClr val="18273E"/>
                </a:solidFill>
                <a:latin typeface="Aptos"/>
              </a:defRPr>
            </a:pPr>
            <a:r>
              <a:t>The weary church can stand because the Lord remains faithful.</a:t>
            </a:r>
          </a:p>
        </p:txBody>
      </p:sp>
      <p:sp>
        <p:nvSpPr>
          <p:cNvPr id="17" name="TextBox 16"/>
          <p:cNvSpPr txBox="1"/>
          <p:nvPr/>
        </p:nvSpPr>
        <p:spPr>
          <a:xfrm>
            <a:off x="502920" y="7818120"/>
            <a:ext cx="5303520" cy="228600"/>
          </a:xfrm>
          <a:prstGeom prst="rect">
            <a:avLst/>
          </a:prstGeom>
          <a:noFill/>
        </p:spPr>
        <p:txBody>
          <a:bodyPr wrap="square" lIns="54864" rIns="54864" tIns="27432" bIns="27432">
            <a:spAutoFit/>
          </a:bodyPr>
          <a:lstStyle/>
          <a:p>
            <a:pPr algn="l">
              <a:defRPr sz="850" b="0" i="0">
                <a:solidFill>
                  <a:srgbClr val="F8F2E4"/>
                </a:solidFill>
                <a:latin typeface="Aptos"/>
              </a:defRPr>
            </a:pPr>
            <a:r>
              <a:t>Prepared for teaching and small group use - hymninfo.com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3_dark.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914400" y="1143000"/>
            <a:ext cx="1097280" cy="685800"/>
          </a:xfrm>
          <a:prstGeom prst="rect">
            <a:avLst/>
          </a:prstGeom>
          <a:noFill/>
        </p:spPr>
        <p:txBody>
          <a:bodyPr wrap="square" lIns="54864" rIns="54864" tIns="27432" bIns="27432">
            <a:spAutoFit/>
          </a:bodyPr>
          <a:lstStyle/>
          <a:p>
            <a:pPr algn="l">
              <a:defRPr sz="3400" b="1" i="0">
                <a:solidFill>
                  <a:srgbClr val="CF973E"/>
                </a:solidFill>
                <a:latin typeface="Aptos"/>
              </a:defRPr>
            </a:pPr>
            <a:r>
              <a:t>3</a:t>
            </a:r>
          </a:p>
        </p:txBody>
      </p:sp>
      <p:sp>
        <p:nvSpPr>
          <p:cNvPr id="4" name="TextBox 3"/>
          <p:cNvSpPr txBox="1"/>
          <p:nvPr/>
        </p:nvSpPr>
        <p:spPr>
          <a:xfrm>
            <a:off x="914400" y="1920240"/>
            <a:ext cx="7863840" cy="731520"/>
          </a:xfrm>
          <a:prstGeom prst="rect">
            <a:avLst/>
          </a:prstGeom>
          <a:noFill/>
        </p:spPr>
        <p:txBody>
          <a:bodyPr wrap="square" lIns="54864" rIns="54864" tIns="27432" bIns="27432">
            <a:spAutoFit/>
          </a:bodyPr>
          <a:lstStyle/>
          <a:p>
            <a:pPr algn="l">
              <a:defRPr sz="3600" b="1" i="0">
                <a:solidFill>
                  <a:srgbClr val="FFFFFF"/>
                </a:solidFill>
                <a:latin typeface="Aptos Display"/>
              </a:defRPr>
            </a:pPr>
            <a:r>
              <a:t>Standing Against Evil</a:t>
            </a:r>
          </a:p>
        </p:txBody>
      </p:sp>
      <p:sp>
        <p:nvSpPr>
          <p:cNvPr id="5" name="TextBox 4"/>
          <p:cNvSpPr txBox="1"/>
          <p:nvPr/>
        </p:nvSpPr>
        <p:spPr>
          <a:xfrm>
            <a:off x="914400" y="2852928"/>
            <a:ext cx="8412480" cy="502920"/>
          </a:xfrm>
          <a:prstGeom prst="rect">
            <a:avLst/>
          </a:prstGeom>
          <a:noFill/>
        </p:spPr>
        <p:txBody>
          <a:bodyPr wrap="square" lIns="54864" rIns="54864" tIns="27432" bIns="27432">
            <a:spAutoFit/>
          </a:bodyPr>
          <a:lstStyle/>
          <a:p>
            <a:pPr algn="l">
              <a:defRPr sz="1900" b="0" i="0">
                <a:solidFill>
                  <a:srgbClr val="F8F2E4"/>
                </a:solidFill>
                <a:latin typeface="Aptos"/>
              </a:defRPr>
            </a:pPr>
            <a:r>
              <a:t>Christian warfare language must be governed by Ephesians 6 and the love of Christ.</a:t>
            </a:r>
          </a:p>
        </p:txBody>
      </p:sp>
      <p:sp>
        <p:nvSpPr>
          <p:cNvPr id="6" name="TextBox 5"/>
          <p:cNvSpPr txBox="1"/>
          <p:nvPr/>
        </p:nvSpPr>
        <p:spPr>
          <a:xfrm>
            <a:off x="502920" y="7818120"/>
            <a:ext cx="5303520" cy="228600"/>
          </a:xfrm>
          <a:prstGeom prst="rect">
            <a:avLst/>
          </a:prstGeom>
          <a:noFill/>
        </p:spPr>
        <p:txBody>
          <a:bodyPr wrap="square" lIns="54864" rIns="54864" tIns="27432" bIns="27432">
            <a:spAutoFit/>
          </a:bodyPr>
          <a:lstStyle/>
          <a:p>
            <a:pPr algn="l">
              <a:defRPr sz="850" b="0" i="0">
                <a:solidFill>
                  <a:srgbClr val="F8F2E4"/>
                </a:solidFill>
                <a:latin typeface="Aptos"/>
              </a:defRPr>
            </a:pPr>
            <a:r>
              <a:t>Prepared for teaching and small group use - hymninfo.com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4630400" cy="8229600"/>
          </a:xfrm>
          <a:prstGeom prst="rect">
            <a:avLst/>
          </a:prstGeom>
          <a:solidFill>
            <a:srgbClr val="F8F2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4630400" cy="201168"/>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502920"/>
            <a:ext cx="9875520" cy="640080"/>
          </a:xfrm>
          <a:prstGeom prst="rect">
            <a:avLst/>
          </a:prstGeom>
          <a:noFill/>
        </p:spPr>
        <p:txBody>
          <a:bodyPr wrap="square" lIns="54864" rIns="54864" tIns="27432" bIns="27432">
            <a:spAutoFit/>
          </a:bodyPr>
          <a:lstStyle/>
          <a:p>
            <a:pPr algn="l">
              <a:defRPr sz="3000" b="1" i="0">
                <a:solidFill>
                  <a:srgbClr val="18273E"/>
                </a:solidFill>
                <a:latin typeface="Aptos Display"/>
              </a:defRPr>
            </a:pPr>
            <a:r>
              <a:t>Interpreting the Imagery Responsibly</a:t>
            </a:r>
          </a:p>
        </p:txBody>
      </p:sp>
      <p:sp>
        <p:nvSpPr>
          <p:cNvPr id="5" name="TextBox 4"/>
          <p:cNvSpPr txBox="1"/>
          <p:nvPr/>
        </p:nvSpPr>
        <p:spPr>
          <a:xfrm>
            <a:off x="804672" y="1143000"/>
            <a:ext cx="10058400" cy="411480"/>
          </a:xfrm>
          <a:prstGeom prst="rect">
            <a:avLst/>
          </a:prstGeom>
          <a:noFill/>
        </p:spPr>
        <p:txBody>
          <a:bodyPr wrap="square" lIns="54864" rIns="54864" tIns="27432" bIns="27432">
            <a:spAutoFit/>
          </a:bodyPr>
          <a:lstStyle/>
          <a:p>
            <a:pPr algn="l">
              <a:defRPr sz="1550" b="0" i="1">
                <a:solidFill>
                  <a:srgbClr val="5D3F26"/>
                </a:solidFill>
                <a:latin typeface="Aptos"/>
              </a:defRPr>
            </a:pPr>
            <a:r>
              <a:t>The hymn should never be used to bless hatred or violence.</a:t>
            </a:r>
          </a:p>
        </p:txBody>
      </p:sp>
      <p:sp>
        <p:nvSpPr>
          <p:cNvPr id="6" name="Rectangle 5"/>
          <p:cNvSpPr/>
          <p:nvPr/>
        </p:nvSpPr>
        <p:spPr>
          <a:xfrm>
            <a:off x="868680" y="1828800"/>
            <a:ext cx="4114800" cy="342900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868680" y="1828800"/>
            <a:ext cx="73152" cy="3429000"/>
          </a:xfrm>
          <a:prstGeom prst="rect">
            <a:avLst/>
          </a:prstGeom>
          <a:solidFill>
            <a:srgbClr val="B450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097280" y="1993392"/>
            <a:ext cx="3794760" cy="320040"/>
          </a:xfrm>
          <a:prstGeom prst="rect">
            <a:avLst/>
          </a:prstGeom>
          <a:noFill/>
        </p:spPr>
        <p:txBody>
          <a:bodyPr wrap="square" lIns="54864" rIns="54864" tIns="27432" bIns="27432">
            <a:spAutoFit/>
          </a:bodyPr>
          <a:lstStyle/>
          <a:p>
            <a:pPr algn="l">
              <a:defRPr sz="1650" b="1" i="0">
                <a:solidFill>
                  <a:srgbClr val="274666"/>
                </a:solidFill>
                <a:latin typeface="Aptos"/>
              </a:defRPr>
            </a:pPr>
            <a:r>
              <a:t>Not against people</a:t>
            </a:r>
          </a:p>
        </p:txBody>
      </p:sp>
      <p:sp>
        <p:nvSpPr>
          <p:cNvPr id="9" name="TextBox 8"/>
          <p:cNvSpPr txBox="1"/>
          <p:nvPr/>
        </p:nvSpPr>
        <p:spPr>
          <a:xfrm>
            <a:off x="1097280" y="2395728"/>
            <a:ext cx="3749039" cy="2743200"/>
          </a:xfrm>
          <a:prstGeom prst="rect">
            <a:avLst/>
          </a:prstGeom>
          <a:noFill/>
        </p:spPr>
        <p:txBody>
          <a:bodyPr wrap="square" lIns="54864" rIns="54864" tIns="27432" bIns="27432">
            <a:spAutoFit/>
          </a:bodyPr>
          <a:lstStyle/>
          <a:p>
            <a:pPr algn="l">
              <a:defRPr sz="1320" b="0" i="0">
                <a:solidFill>
                  <a:srgbClr val="18273E"/>
                </a:solidFill>
                <a:latin typeface="Aptos"/>
              </a:defRPr>
            </a:pPr>
            <a:r>
              <a:t>Ephesians 6 says our struggle is not against flesh and blood. People are neighbors, not targets.</a:t>
            </a:r>
          </a:p>
        </p:txBody>
      </p:sp>
      <p:sp>
        <p:nvSpPr>
          <p:cNvPr id="10" name="Rectangle 9"/>
          <p:cNvSpPr/>
          <p:nvPr/>
        </p:nvSpPr>
        <p:spPr>
          <a:xfrm>
            <a:off x="5257800" y="1828800"/>
            <a:ext cx="4114800" cy="342900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257800" y="1828800"/>
            <a:ext cx="73152" cy="342900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5486400" y="1993392"/>
            <a:ext cx="3794760" cy="320040"/>
          </a:xfrm>
          <a:prstGeom prst="rect">
            <a:avLst/>
          </a:prstGeom>
          <a:noFill/>
        </p:spPr>
        <p:txBody>
          <a:bodyPr wrap="square" lIns="54864" rIns="54864" tIns="27432" bIns="27432">
            <a:spAutoFit/>
          </a:bodyPr>
          <a:lstStyle/>
          <a:p>
            <a:pPr algn="l">
              <a:defRPr sz="1650" b="1" i="0">
                <a:solidFill>
                  <a:srgbClr val="274666"/>
                </a:solidFill>
                <a:latin typeface="Aptos"/>
              </a:defRPr>
            </a:pPr>
            <a:r>
              <a:t>Against evil</a:t>
            </a:r>
          </a:p>
        </p:txBody>
      </p:sp>
      <p:sp>
        <p:nvSpPr>
          <p:cNvPr id="13" name="TextBox 12"/>
          <p:cNvSpPr txBox="1"/>
          <p:nvPr/>
        </p:nvSpPr>
        <p:spPr>
          <a:xfrm>
            <a:off x="5486400" y="2395728"/>
            <a:ext cx="3749039" cy="2743200"/>
          </a:xfrm>
          <a:prstGeom prst="rect">
            <a:avLst/>
          </a:prstGeom>
          <a:noFill/>
        </p:spPr>
        <p:txBody>
          <a:bodyPr wrap="square" lIns="54864" rIns="54864" tIns="27432" bIns="27432">
            <a:spAutoFit/>
          </a:bodyPr>
          <a:lstStyle/>
          <a:p>
            <a:pPr algn="l">
              <a:defRPr sz="1320" b="0" i="0">
                <a:solidFill>
                  <a:srgbClr val="18273E"/>
                </a:solidFill>
                <a:latin typeface="Aptos"/>
              </a:defRPr>
            </a:pPr>
            <a:r>
              <a:t>The church resists sin, falsehood, fear, pride, injustice, and spiritual opposition.</a:t>
            </a:r>
          </a:p>
        </p:txBody>
      </p:sp>
      <p:sp>
        <p:nvSpPr>
          <p:cNvPr id="14" name="Rectangle 13"/>
          <p:cNvSpPr/>
          <p:nvPr/>
        </p:nvSpPr>
        <p:spPr>
          <a:xfrm>
            <a:off x="9646920" y="1828800"/>
            <a:ext cx="4114800" cy="342900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9646920" y="1828800"/>
            <a:ext cx="73152" cy="342900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875520" y="1993392"/>
            <a:ext cx="3794760" cy="320040"/>
          </a:xfrm>
          <a:prstGeom prst="rect">
            <a:avLst/>
          </a:prstGeom>
          <a:noFill/>
        </p:spPr>
        <p:txBody>
          <a:bodyPr wrap="square" lIns="54864" rIns="54864" tIns="27432" bIns="27432">
            <a:spAutoFit/>
          </a:bodyPr>
          <a:lstStyle/>
          <a:p>
            <a:pPr algn="l">
              <a:defRPr sz="1650" b="1" i="0">
                <a:solidFill>
                  <a:srgbClr val="274666"/>
                </a:solidFill>
                <a:latin typeface="Aptos"/>
              </a:defRPr>
            </a:pPr>
            <a:r>
              <a:t>Under Christ</a:t>
            </a:r>
          </a:p>
        </p:txBody>
      </p:sp>
      <p:sp>
        <p:nvSpPr>
          <p:cNvPr id="17" name="TextBox 16"/>
          <p:cNvSpPr txBox="1"/>
          <p:nvPr/>
        </p:nvSpPr>
        <p:spPr>
          <a:xfrm>
            <a:off x="9875520" y="2395728"/>
            <a:ext cx="3749039" cy="2743200"/>
          </a:xfrm>
          <a:prstGeom prst="rect">
            <a:avLst/>
          </a:prstGeom>
          <a:noFill/>
        </p:spPr>
        <p:txBody>
          <a:bodyPr wrap="square" lIns="54864" rIns="54864" tIns="27432" bIns="27432">
            <a:spAutoFit/>
          </a:bodyPr>
          <a:lstStyle/>
          <a:p>
            <a:pPr algn="l">
              <a:defRPr sz="1320" b="0" i="0">
                <a:solidFill>
                  <a:srgbClr val="18273E"/>
                </a:solidFill>
                <a:latin typeface="Aptos"/>
              </a:defRPr>
            </a:pPr>
            <a:r>
              <a:t>All courage must be cruciform: truthful, humble, patient, and full of love.</a:t>
            </a:r>
          </a:p>
        </p:txBody>
      </p:sp>
      <p:sp>
        <p:nvSpPr>
          <p:cNvPr id="18" name="TextBox 17"/>
          <p:cNvSpPr txBox="1"/>
          <p:nvPr/>
        </p:nvSpPr>
        <p:spPr>
          <a:xfrm>
            <a:off x="502920" y="7818120"/>
            <a:ext cx="5303520" cy="228600"/>
          </a:xfrm>
          <a:prstGeom prst="rect">
            <a:avLst/>
          </a:prstGeom>
          <a:noFill/>
        </p:spPr>
        <p:txBody>
          <a:bodyPr wrap="square" lIns="54864" rIns="54864" tIns="27432" bIns="27432">
            <a:spAutoFit/>
          </a:bodyPr>
          <a:lstStyle/>
          <a:p>
            <a:pPr algn="l">
              <a:defRPr sz="850" b="0" i="0">
                <a:solidFill>
                  <a:srgbClr val="465360"/>
                </a:solidFill>
                <a:latin typeface="Aptos"/>
              </a:defRPr>
            </a:pPr>
            <a:r>
              <a:t>Prepared for teaching and small group use - hymninfo.com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3_blurdark.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777240" y="502920"/>
            <a:ext cx="9875520" cy="640080"/>
          </a:xfrm>
          <a:prstGeom prst="rect">
            <a:avLst/>
          </a:prstGeom>
          <a:noFill/>
        </p:spPr>
        <p:txBody>
          <a:bodyPr wrap="square" lIns="54864" rIns="54864" tIns="27432" bIns="27432">
            <a:spAutoFit/>
          </a:bodyPr>
          <a:lstStyle/>
          <a:p>
            <a:pPr algn="l">
              <a:defRPr sz="3000" b="1" i="0">
                <a:solidFill>
                  <a:srgbClr val="FFFFFF"/>
                </a:solidFill>
                <a:latin typeface="Aptos Display"/>
              </a:defRPr>
            </a:pPr>
            <a:r>
              <a:t>Ephesians 6: The Armor of God</a:t>
            </a:r>
          </a:p>
        </p:txBody>
      </p:sp>
      <p:sp>
        <p:nvSpPr>
          <p:cNvPr id="4" name="TextBox 3"/>
          <p:cNvSpPr txBox="1"/>
          <p:nvPr/>
        </p:nvSpPr>
        <p:spPr>
          <a:xfrm>
            <a:off x="804672" y="1143000"/>
            <a:ext cx="10058400" cy="411480"/>
          </a:xfrm>
          <a:prstGeom prst="rect">
            <a:avLst/>
          </a:prstGeom>
          <a:noFill/>
        </p:spPr>
        <p:txBody>
          <a:bodyPr wrap="square" lIns="54864" rIns="54864" tIns="27432" bIns="27432">
            <a:spAutoFit/>
          </a:bodyPr>
          <a:lstStyle/>
          <a:p>
            <a:pPr algn="l">
              <a:defRPr sz="1550" b="0" i="1">
                <a:solidFill>
                  <a:srgbClr val="CF973E"/>
                </a:solidFill>
                <a:latin typeface="Aptos"/>
              </a:defRPr>
            </a:pPr>
            <a:r>
              <a:t>God equips believers to stand firm.</a:t>
            </a:r>
          </a:p>
        </p:txBody>
      </p:sp>
      <p:sp>
        <p:nvSpPr>
          <p:cNvPr id="5" name="Rectangle 4"/>
          <p:cNvSpPr/>
          <p:nvPr/>
        </p:nvSpPr>
        <p:spPr>
          <a:xfrm>
            <a:off x="731520" y="1828800"/>
            <a:ext cx="4069080" cy="128016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731520" y="1828800"/>
            <a:ext cx="73152" cy="128016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60120" y="1993392"/>
            <a:ext cx="3749040" cy="320040"/>
          </a:xfrm>
          <a:prstGeom prst="rect">
            <a:avLst/>
          </a:prstGeom>
          <a:noFill/>
        </p:spPr>
        <p:txBody>
          <a:bodyPr wrap="square" lIns="54864" rIns="54864" tIns="27432" bIns="27432">
            <a:spAutoFit/>
          </a:bodyPr>
          <a:lstStyle/>
          <a:p>
            <a:pPr algn="l">
              <a:defRPr sz="1650" b="1" i="0">
                <a:solidFill>
                  <a:srgbClr val="274666"/>
                </a:solidFill>
                <a:latin typeface="Aptos"/>
              </a:defRPr>
            </a:pPr>
            <a:r>
              <a:t>Truth</a:t>
            </a:r>
          </a:p>
        </p:txBody>
      </p:sp>
      <p:sp>
        <p:nvSpPr>
          <p:cNvPr id="8" name="TextBox 7"/>
          <p:cNvSpPr txBox="1"/>
          <p:nvPr/>
        </p:nvSpPr>
        <p:spPr>
          <a:xfrm>
            <a:off x="960120" y="2395728"/>
            <a:ext cx="3703320" cy="594359"/>
          </a:xfrm>
          <a:prstGeom prst="rect">
            <a:avLst/>
          </a:prstGeom>
          <a:noFill/>
        </p:spPr>
        <p:txBody>
          <a:bodyPr wrap="square" lIns="54864" rIns="54864" tIns="27432" bIns="27432">
            <a:spAutoFit/>
          </a:bodyPr>
          <a:lstStyle/>
          <a:p>
            <a:pPr algn="l">
              <a:defRPr sz="1320" b="0" i="0">
                <a:solidFill>
                  <a:srgbClr val="18273E"/>
                </a:solidFill>
                <a:latin typeface="Aptos"/>
              </a:defRPr>
            </a:pPr>
            <a:r>
              <a:t>No faithful witness without truthfulness.</a:t>
            </a:r>
          </a:p>
        </p:txBody>
      </p:sp>
      <p:sp>
        <p:nvSpPr>
          <p:cNvPr id="9" name="Rectangle 8"/>
          <p:cNvSpPr/>
          <p:nvPr/>
        </p:nvSpPr>
        <p:spPr>
          <a:xfrm>
            <a:off x="5349240" y="1828800"/>
            <a:ext cx="4069080" cy="128016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349240" y="1828800"/>
            <a:ext cx="73152" cy="128016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577840" y="1993392"/>
            <a:ext cx="3749040" cy="320040"/>
          </a:xfrm>
          <a:prstGeom prst="rect">
            <a:avLst/>
          </a:prstGeom>
          <a:noFill/>
        </p:spPr>
        <p:txBody>
          <a:bodyPr wrap="square" lIns="54864" rIns="54864" tIns="27432" bIns="27432">
            <a:spAutoFit/>
          </a:bodyPr>
          <a:lstStyle/>
          <a:p>
            <a:pPr algn="l">
              <a:defRPr sz="1650" b="1" i="0">
                <a:solidFill>
                  <a:srgbClr val="274666"/>
                </a:solidFill>
                <a:latin typeface="Aptos"/>
              </a:defRPr>
            </a:pPr>
            <a:r>
              <a:t>Righteousness</a:t>
            </a:r>
          </a:p>
        </p:txBody>
      </p:sp>
      <p:sp>
        <p:nvSpPr>
          <p:cNvPr id="12" name="TextBox 11"/>
          <p:cNvSpPr txBox="1"/>
          <p:nvPr/>
        </p:nvSpPr>
        <p:spPr>
          <a:xfrm>
            <a:off x="5577840" y="2395728"/>
            <a:ext cx="3703320" cy="594359"/>
          </a:xfrm>
          <a:prstGeom prst="rect">
            <a:avLst/>
          </a:prstGeom>
          <a:noFill/>
        </p:spPr>
        <p:txBody>
          <a:bodyPr wrap="square" lIns="54864" rIns="54864" tIns="27432" bIns="27432">
            <a:spAutoFit/>
          </a:bodyPr>
          <a:lstStyle/>
          <a:p>
            <a:pPr algn="l">
              <a:defRPr sz="1320" b="0" i="0">
                <a:solidFill>
                  <a:srgbClr val="18273E"/>
                </a:solidFill>
                <a:latin typeface="Aptos"/>
              </a:defRPr>
            </a:pPr>
            <a:r>
              <a:t>Integrity matters in conflict.</a:t>
            </a:r>
          </a:p>
        </p:txBody>
      </p:sp>
      <p:sp>
        <p:nvSpPr>
          <p:cNvPr id="13" name="Rectangle 12"/>
          <p:cNvSpPr/>
          <p:nvPr/>
        </p:nvSpPr>
        <p:spPr>
          <a:xfrm>
            <a:off x="9966960" y="1828800"/>
            <a:ext cx="4069080" cy="128016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9966960" y="1828800"/>
            <a:ext cx="73152" cy="128016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0195560" y="1993392"/>
            <a:ext cx="3749040" cy="320040"/>
          </a:xfrm>
          <a:prstGeom prst="rect">
            <a:avLst/>
          </a:prstGeom>
          <a:noFill/>
        </p:spPr>
        <p:txBody>
          <a:bodyPr wrap="square" lIns="54864" rIns="54864" tIns="27432" bIns="27432">
            <a:spAutoFit/>
          </a:bodyPr>
          <a:lstStyle/>
          <a:p>
            <a:pPr algn="l">
              <a:defRPr sz="1650" b="1" i="0">
                <a:solidFill>
                  <a:srgbClr val="274666"/>
                </a:solidFill>
                <a:latin typeface="Aptos"/>
              </a:defRPr>
            </a:pPr>
            <a:r>
              <a:t>Peace</a:t>
            </a:r>
          </a:p>
        </p:txBody>
      </p:sp>
      <p:sp>
        <p:nvSpPr>
          <p:cNvPr id="16" name="TextBox 15"/>
          <p:cNvSpPr txBox="1"/>
          <p:nvPr/>
        </p:nvSpPr>
        <p:spPr>
          <a:xfrm>
            <a:off x="10195560" y="2395728"/>
            <a:ext cx="3703320" cy="594359"/>
          </a:xfrm>
          <a:prstGeom prst="rect">
            <a:avLst/>
          </a:prstGeom>
          <a:noFill/>
        </p:spPr>
        <p:txBody>
          <a:bodyPr wrap="square" lIns="54864" rIns="54864" tIns="27432" bIns="27432">
            <a:spAutoFit/>
          </a:bodyPr>
          <a:lstStyle/>
          <a:p>
            <a:pPr algn="l">
              <a:defRPr sz="1320" b="0" i="0">
                <a:solidFill>
                  <a:srgbClr val="18273E"/>
                </a:solidFill>
                <a:latin typeface="Aptos"/>
              </a:defRPr>
            </a:pPr>
            <a:r>
              <a:t>The gospel prepares the feet for reconciliation.</a:t>
            </a:r>
          </a:p>
        </p:txBody>
      </p:sp>
      <p:sp>
        <p:nvSpPr>
          <p:cNvPr id="17" name="Rectangle 16"/>
          <p:cNvSpPr/>
          <p:nvPr/>
        </p:nvSpPr>
        <p:spPr>
          <a:xfrm>
            <a:off x="731520" y="3657600"/>
            <a:ext cx="4069080" cy="128016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731520" y="3657600"/>
            <a:ext cx="73152" cy="128016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960120" y="3822191"/>
            <a:ext cx="3749040" cy="320040"/>
          </a:xfrm>
          <a:prstGeom prst="rect">
            <a:avLst/>
          </a:prstGeom>
          <a:noFill/>
        </p:spPr>
        <p:txBody>
          <a:bodyPr wrap="square" lIns="54864" rIns="54864" tIns="27432" bIns="27432">
            <a:spAutoFit/>
          </a:bodyPr>
          <a:lstStyle/>
          <a:p>
            <a:pPr algn="l">
              <a:defRPr sz="1650" b="1" i="0">
                <a:solidFill>
                  <a:srgbClr val="274666"/>
                </a:solidFill>
                <a:latin typeface="Aptos"/>
              </a:defRPr>
            </a:pPr>
            <a:r>
              <a:t>Faith</a:t>
            </a:r>
          </a:p>
        </p:txBody>
      </p:sp>
      <p:sp>
        <p:nvSpPr>
          <p:cNvPr id="20" name="TextBox 19"/>
          <p:cNvSpPr txBox="1"/>
          <p:nvPr/>
        </p:nvSpPr>
        <p:spPr>
          <a:xfrm>
            <a:off x="960120" y="4224528"/>
            <a:ext cx="3703320" cy="594359"/>
          </a:xfrm>
          <a:prstGeom prst="rect">
            <a:avLst/>
          </a:prstGeom>
          <a:noFill/>
        </p:spPr>
        <p:txBody>
          <a:bodyPr wrap="square" lIns="54864" rIns="54864" tIns="27432" bIns="27432">
            <a:spAutoFit/>
          </a:bodyPr>
          <a:lstStyle/>
          <a:p>
            <a:pPr algn="l">
              <a:defRPr sz="1320" b="0" i="0">
                <a:solidFill>
                  <a:srgbClr val="18273E"/>
                </a:solidFill>
                <a:latin typeface="Aptos"/>
              </a:defRPr>
            </a:pPr>
            <a:r>
              <a:t>Trust guards the heart under pressure.</a:t>
            </a:r>
          </a:p>
        </p:txBody>
      </p:sp>
      <p:sp>
        <p:nvSpPr>
          <p:cNvPr id="21" name="Rectangle 20"/>
          <p:cNvSpPr/>
          <p:nvPr/>
        </p:nvSpPr>
        <p:spPr>
          <a:xfrm>
            <a:off x="5349240" y="3657600"/>
            <a:ext cx="4069080" cy="128016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5349240" y="3657600"/>
            <a:ext cx="73152" cy="128016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5577840" y="3822191"/>
            <a:ext cx="3749040" cy="320040"/>
          </a:xfrm>
          <a:prstGeom prst="rect">
            <a:avLst/>
          </a:prstGeom>
          <a:noFill/>
        </p:spPr>
        <p:txBody>
          <a:bodyPr wrap="square" lIns="54864" rIns="54864" tIns="27432" bIns="27432">
            <a:spAutoFit/>
          </a:bodyPr>
          <a:lstStyle/>
          <a:p>
            <a:pPr algn="l">
              <a:defRPr sz="1650" b="1" i="0">
                <a:solidFill>
                  <a:srgbClr val="274666"/>
                </a:solidFill>
                <a:latin typeface="Aptos"/>
              </a:defRPr>
            </a:pPr>
            <a:r>
              <a:t>Salvation</a:t>
            </a:r>
          </a:p>
        </p:txBody>
      </p:sp>
      <p:sp>
        <p:nvSpPr>
          <p:cNvPr id="24" name="TextBox 23"/>
          <p:cNvSpPr txBox="1"/>
          <p:nvPr/>
        </p:nvSpPr>
        <p:spPr>
          <a:xfrm>
            <a:off x="5577840" y="4224528"/>
            <a:ext cx="3703320" cy="594359"/>
          </a:xfrm>
          <a:prstGeom prst="rect">
            <a:avLst/>
          </a:prstGeom>
          <a:noFill/>
        </p:spPr>
        <p:txBody>
          <a:bodyPr wrap="square" lIns="54864" rIns="54864" tIns="27432" bIns="27432">
            <a:spAutoFit/>
          </a:bodyPr>
          <a:lstStyle/>
          <a:p>
            <a:pPr algn="l">
              <a:defRPr sz="1320" b="0" i="0">
                <a:solidFill>
                  <a:srgbClr val="18273E"/>
                </a:solidFill>
                <a:latin typeface="Aptos"/>
              </a:defRPr>
            </a:pPr>
            <a:r>
              <a:t>Hope protects the mind.</a:t>
            </a:r>
          </a:p>
        </p:txBody>
      </p:sp>
      <p:sp>
        <p:nvSpPr>
          <p:cNvPr id="25" name="Rectangle 24"/>
          <p:cNvSpPr/>
          <p:nvPr/>
        </p:nvSpPr>
        <p:spPr>
          <a:xfrm>
            <a:off x="9966960" y="3657600"/>
            <a:ext cx="4069080" cy="128016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9966960" y="3657600"/>
            <a:ext cx="73152" cy="128016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10195560" y="3822191"/>
            <a:ext cx="3749040" cy="320040"/>
          </a:xfrm>
          <a:prstGeom prst="rect">
            <a:avLst/>
          </a:prstGeom>
          <a:noFill/>
        </p:spPr>
        <p:txBody>
          <a:bodyPr wrap="square" lIns="54864" rIns="54864" tIns="27432" bIns="27432">
            <a:spAutoFit/>
          </a:bodyPr>
          <a:lstStyle/>
          <a:p>
            <a:pPr algn="l">
              <a:defRPr sz="1650" b="1" i="0">
                <a:solidFill>
                  <a:srgbClr val="274666"/>
                </a:solidFill>
                <a:latin typeface="Aptos"/>
              </a:defRPr>
            </a:pPr>
            <a:r>
              <a:t>Word of God</a:t>
            </a:r>
          </a:p>
        </p:txBody>
      </p:sp>
      <p:sp>
        <p:nvSpPr>
          <p:cNvPr id="28" name="TextBox 27"/>
          <p:cNvSpPr txBox="1"/>
          <p:nvPr/>
        </p:nvSpPr>
        <p:spPr>
          <a:xfrm>
            <a:off x="10195560" y="4224528"/>
            <a:ext cx="3703320" cy="594359"/>
          </a:xfrm>
          <a:prstGeom prst="rect">
            <a:avLst/>
          </a:prstGeom>
          <a:noFill/>
        </p:spPr>
        <p:txBody>
          <a:bodyPr wrap="square" lIns="54864" rIns="54864" tIns="27432" bIns="27432">
            <a:spAutoFit/>
          </a:bodyPr>
          <a:lstStyle/>
          <a:p>
            <a:pPr algn="l">
              <a:defRPr sz="1320" b="0" i="0">
                <a:solidFill>
                  <a:srgbClr val="18273E"/>
                </a:solidFill>
                <a:latin typeface="Aptos"/>
              </a:defRPr>
            </a:pPr>
            <a:r>
              <a:t>Scripture gives discernment and courage.</a:t>
            </a:r>
          </a:p>
        </p:txBody>
      </p:sp>
      <p:sp>
        <p:nvSpPr>
          <p:cNvPr id="29" name="TextBox 28"/>
          <p:cNvSpPr txBox="1"/>
          <p:nvPr/>
        </p:nvSpPr>
        <p:spPr>
          <a:xfrm>
            <a:off x="502920" y="7818120"/>
            <a:ext cx="5303520" cy="228600"/>
          </a:xfrm>
          <a:prstGeom prst="rect">
            <a:avLst/>
          </a:prstGeom>
          <a:noFill/>
        </p:spPr>
        <p:txBody>
          <a:bodyPr wrap="square" lIns="54864" rIns="54864" tIns="27432" bIns="27432">
            <a:spAutoFit/>
          </a:bodyPr>
          <a:lstStyle/>
          <a:p>
            <a:pPr algn="l">
              <a:defRPr sz="850" b="0" i="0">
                <a:solidFill>
                  <a:srgbClr val="F8F2E4"/>
                </a:solidFill>
                <a:latin typeface="Aptos"/>
              </a:defRPr>
            </a:pPr>
            <a:r>
              <a:t>Prepared for teaching and small group use - hymninfo.com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4630400" cy="8229600"/>
          </a:xfrm>
          <a:prstGeom prst="rect">
            <a:avLst/>
          </a:prstGeom>
          <a:solidFill>
            <a:srgbClr val="F8F2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4630400" cy="201168"/>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visual_4_side.jpg"/>
          <p:cNvPicPr>
            <a:picLocks noChangeAspect="1"/>
          </p:cNvPicPr>
          <p:nvPr/>
        </p:nvPicPr>
        <p:blipFill>
          <a:blip r:embed="rId2"/>
          <a:stretch>
            <a:fillRect/>
          </a:stretch>
        </p:blipFill>
        <p:spPr>
          <a:xfrm>
            <a:off x="10332720" y="0"/>
            <a:ext cx="4297680" cy="8229600"/>
          </a:xfrm>
          <a:prstGeom prst="rect">
            <a:avLst/>
          </a:prstGeom>
        </p:spPr>
      </p:pic>
      <p:sp>
        <p:nvSpPr>
          <p:cNvPr id="5" name="TextBox 4"/>
          <p:cNvSpPr txBox="1"/>
          <p:nvPr/>
        </p:nvSpPr>
        <p:spPr>
          <a:xfrm>
            <a:off x="777240" y="502920"/>
            <a:ext cx="9875520" cy="640080"/>
          </a:xfrm>
          <a:prstGeom prst="rect">
            <a:avLst/>
          </a:prstGeom>
          <a:noFill/>
        </p:spPr>
        <p:txBody>
          <a:bodyPr wrap="square" lIns="54864" rIns="54864" tIns="27432" bIns="27432">
            <a:spAutoFit/>
          </a:bodyPr>
          <a:lstStyle/>
          <a:p>
            <a:pPr algn="l">
              <a:defRPr sz="3000" b="1" i="0">
                <a:solidFill>
                  <a:srgbClr val="18273E"/>
                </a:solidFill>
                <a:latin typeface="Aptos Display"/>
              </a:defRPr>
            </a:pPr>
            <a:r>
              <a:t>Discipline and Endurance</a:t>
            </a:r>
          </a:p>
        </p:txBody>
      </p:sp>
      <p:sp>
        <p:nvSpPr>
          <p:cNvPr id="6" name="TextBox 5"/>
          <p:cNvSpPr txBox="1"/>
          <p:nvPr/>
        </p:nvSpPr>
        <p:spPr>
          <a:xfrm>
            <a:off x="804672" y="1143000"/>
            <a:ext cx="10058400" cy="411480"/>
          </a:xfrm>
          <a:prstGeom prst="rect">
            <a:avLst/>
          </a:prstGeom>
          <a:noFill/>
        </p:spPr>
        <p:txBody>
          <a:bodyPr wrap="square" lIns="54864" rIns="54864" tIns="27432" bIns="27432">
            <a:spAutoFit/>
          </a:bodyPr>
          <a:lstStyle/>
          <a:p>
            <a:pPr algn="l">
              <a:defRPr sz="1550" b="0" i="1">
                <a:solidFill>
                  <a:srgbClr val="5D3F26"/>
                </a:solidFill>
                <a:latin typeface="Aptos"/>
              </a:defRPr>
            </a:pPr>
            <a:r>
              <a:t>The image of a soldier in 2 Timothy points to loyalty, not aggression.</a:t>
            </a:r>
          </a:p>
        </p:txBody>
      </p:sp>
      <p:sp>
        <p:nvSpPr>
          <p:cNvPr id="7" name="TextBox 6"/>
          <p:cNvSpPr txBox="1"/>
          <p:nvPr/>
        </p:nvSpPr>
        <p:spPr>
          <a:xfrm>
            <a:off x="822960" y="1920240"/>
            <a:ext cx="228600" cy="292608"/>
          </a:xfrm>
          <a:prstGeom prst="rect">
            <a:avLst/>
          </a:prstGeom>
          <a:noFill/>
        </p:spPr>
        <p:txBody>
          <a:bodyPr wrap="square" lIns="54864" rIns="54864" tIns="27432" bIns="27432">
            <a:spAutoFit/>
          </a:bodyPr>
          <a:lstStyle/>
          <a:p>
            <a:pPr algn="l">
              <a:defRPr sz="2200" b="1" i="0">
                <a:solidFill>
                  <a:srgbClr val="CF973E"/>
                </a:solidFill>
                <a:latin typeface="Aptos"/>
              </a:defRPr>
            </a:pPr>
            <a:r>
              <a:t>•</a:t>
            </a:r>
          </a:p>
        </p:txBody>
      </p:sp>
      <p:sp>
        <p:nvSpPr>
          <p:cNvPr id="8" name="TextBox 7"/>
          <p:cNvSpPr txBox="1"/>
          <p:nvPr/>
        </p:nvSpPr>
        <p:spPr>
          <a:xfrm>
            <a:off x="1115568" y="1920240"/>
            <a:ext cx="8668512" cy="475488"/>
          </a:xfrm>
          <a:prstGeom prst="rect">
            <a:avLst/>
          </a:prstGeom>
          <a:noFill/>
        </p:spPr>
        <p:txBody>
          <a:bodyPr wrap="square" lIns="54864" rIns="54864" tIns="27432" bIns="27432">
            <a:spAutoFit/>
          </a:bodyPr>
          <a:lstStyle/>
          <a:p>
            <a:pPr algn="l">
              <a:defRPr sz="1900" b="0" i="0">
                <a:solidFill>
                  <a:srgbClr val="18273E"/>
                </a:solidFill>
                <a:latin typeface="Aptos"/>
              </a:defRPr>
            </a:pPr>
            <a:r>
              <a:t>Endure hardship without bitterness.</a:t>
            </a:r>
          </a:p>
        </p:txBody>
      </p:sp>
      <p:sp>
        <p:nvSpPr>
          <p:cNvPr id="9" name="TextBox 8"/>
          <p:cNvSpPr txBox="1"/>
          <p:nvPr/>
        </p:nvSpPr>
        <p:spPr>
          <a:xfrm>
            <a:off x="822960" y="2606040"/>
            <a:ext cx="228600" cy="292608"/>
          </a:xfrm>
          <a:prstGeom prst="rect">
            <a:avLst/>
          </a:prstGeom>
          <a:noFill/>
        </p:spPr>
        <p:txBody>
          <a:bodyPr wrap="square" lIns="54864" rIns="54864" tIns="27432" bIns="27432">
            <a:spAutoFit/>
          </a:bodyPr>
          <a:lstStyle/>
          <a:p>
            <a:pPr algn="l">
              <a:defRPr sz="2200" b="1" i="0">
                <a:solidFill>
                  <a:srgbClr val="CF973E"/>
                </a:solidFill>
                <a:latin typeface="Aptos"/>
              </a:defRPr>
            </a:pPr>
            <a:r>
              <a:t>•</a:t>
            </a:r>
          </a:p>
        </p:txBody>
      </p:sp>
      <p:sp>
        <p:nvSpPr>
          <p:cNvPr id="10" name="TextBox 9"/>
          <p:cNvSpPr txBox="1"/>
          <p:nvPr/>
        </p:nvSpPr>
        <p:spPr>
          <a:xfrm>
            <a:off x="1115568" y="2606040"/>
            <a:ext cx="8668512" cy="475488"/>
          </a:xfrm>
          <a:prstGeom prst="rect">
            <a:avLst/>
          </a:prstGeom>
          <a:noFill/>
        </p:spPr>
        <p:txBody>
          <a:bodyPr wrap="square" lIns="54864" rIns="54864" tIns="27432" bIns="27432">
            <a:spAutoFit/>
          </a:bodyPr>
          <a:lstStyle/>
          <a:p>
            <a:pPr algn="l">
              <a:defRPr sz="1900" b="0" i="0">
                <a:solidFill>
                  <a:srgbClr val="18273E"/>
                </a:solidFill>
                <a:latin typeface="Aptos"/>
              </a:defRPr>
            </a:pPr>
            <a:r>
              <a:t>Stay loyal to the Lord who enlisted you.</a:t>
            </a:r>
          </a:p>
        </p:txBody>
      </p:sp>
      <p:sp>
        <p:nvSpPr>
          <p:cNvPr id="11" name="TextBox 10"/>
          <p:cNvSpPr txBox="1"/>
          <p:nvPr/>
        </p:nvSpPr>
        <p:spPr>
          <a:xfrm>
            <a:off x="822960" y="3291840"/>
            <a:ext cx="228600" cy="292608"/>
          </a:xfrm>
          <a:prstGeom prst="rect">
            <a:avLst/>
          </a:prstGeom>
          <a:noFill/>
        </p:spPr>
        <p:txBody>
          <a:bodyPr wrap="square" lIns="54864" rIns="54864" tIns="27432" bIns="27432">
            <a:spAutoFit/>
          </a:bodyPr>
          <a:lstStyle/>
          <a:p>
            <a:pPr algn="l">
              <a:defRPr sz="2200" b="1" i="0">
                <a:solidFill>
                  <a:srgbClr val="CF973E"/>
                </a:solidFill>
                <a:latin typeface="Aptos"/>
              </a:defRPr>
            </a:pPr>
            <a:r>
              <a:t>•</a:t>
            </a:r>
          </a:p>
        </p:txBody>
      </p:sp>
      <p:sp>
        <p:nvSpPr>
          <p:cNvPr id="12" name="TextBox 11"/>
          <p:cNvSpPr txBox="1"/>
          <p:nvPr/>
        </p:nvSpPr>
        <p:spPr>
          <a:xfrm>
            <a:off x="1115568" y="3291840"/>
            <a:ext cx="8668512" cy="475488"/>
          </a:xfrm>
          <a:prstGeom prst="rect">
            <a:avLst/>
          </a:prstGeom>
          <a:noFill/>
        </p:spPr>
        <p:txBody>
          <a:bodyPr wrap="square" lIns="54864" rIns="54864" tIns="27432" bIns="27432">
            <a:spAutoFit/>
          </a:bodyPr>
          <a:lstStyle/>
          <a:p>
            <a:pPr algn="l">
              <a:defRPr sz="1900" b="0" i="0">
                <a:solidFill>
                  <a:srgbClr val="18273E"/>
                </a:solidFill>
                <a:latin typeface="Aptos"/>
              </a:defRPr>
            </a:pPr>
            <a:r>
              <a:t>Refuse distractions that weaken obedience.</a:t>
            </a:r>
          </a:p>
        </p:txBody>
      </p:sp>
      <p:sp>
        <p:nvSpPr>
          <p:cNvPr id="13" name="TextBox 12"/>
          <p:cNvSpPr txBox="1"/>
          <p:nvPr/>
        </p:nvSpPr>
        <p:spPr>
          <a:xfrm>
            <a:off x="822960" y="3977639"/>
            <a:ext cx="228600" cy="292608"/>
          </a:xfrm>
          <a:prstGeom prst="rect">
            <a:avLst/>
          </a:prstGeom>
          <a:noFill/>
        </p:spPr>
        <p:txBody>
          <a:bodyPr wrap="square" lIns="54864" rIns="54864" tIns="27432" bIns="27432">
            <a:spAutoFit/>
          </a:bodyPr>
          <a:lstStyle/>
          <a:p>
            <a:pPr algn="l">
              <a:defRPr sz="2200" b="1" i="0">
                <a:solidFill>
                  <a:srgbClr val="CF973E"/>
                </a:solidFill>
                <a:latin typeface="Aptos"/>
              </a:defRPr>
            </a:pPr>
            <a:r>
              <a:t>•</a:t>
            </a:r>
          </a:p>
        </p:txBody>
      </p:sp>
      <p:sp>
        <p:nvSpPr>
          <p:cNvPr id="14" name="TextBox 13"/>
          <p:cNvSpPr txBox="1"/>
          <p:nvPr/>
        </p:nvSpPr>
        <p:spPr>
          <a:xfrm>
            <a:off x="1115568" y="3977639"/>
            <a:ext cx="8668512" cy="475488"/>
          </a:xfrm>
          <a:prstGeom prst="rect">
            <a:avLst/>
          </a:prstGeom>
          <a:noFill/>
        </p:spPr>
        <p:txBody>
          <a:bodyPr wrap="square" lIns="54864" rIns="54864" tIns="27432" bIns="27432">
            <a:spAutoFit/>
          </a:bodyPr>
          <a:lstStyle/>
          <a:p>
            <a:pPr algn="l">
              <a:defRPr sz="1900" b="0" i="0">
                <a:solidFill>
                  <a:srgbClr val="18273E"/>
                </a:solidFill>
                <a:latin typeface="Aptos"/>
              </a:defRPr>
            </a:pPr>
            <a:r>
              <a:t>Keep courage tied to love and self-control.</a:t>
            </a:r>
          </a:p>
        </p:txBody>
      </p:sp>
      <p:sp>
        <p:nvSpPr>
          <p:cNvPr id="15" name="TextBox 14"/>
          <p:cNvSpPr txBox="1"/>
          <p:nvPr/>
        </p:nvSpPr>
        <p:spPr>
          <a:xfrm>
            <a:off x="502920" y="7818120"/>
            <a:ext cx="5303520" cy="228600"/>
          </a:xfrm>
          <a:prstGeom prst="rect">
            <a:avLst/>
          </a:prstGeom>
          <a:noFill/>
        </p:spPr>
        <p:txBody>
          <a:bodyPr wrap="square" lIns="54864" rIns="54864" tIns="27432" bIns="27432">
            <a:spAutoFit/>
          </a:bodyPr>
          <a:lstStyle/>
          <a:p>
            <a:pPr algn="l">
              <a:defRPr sz="850" b="0" i="0">
                <a:solidFill>
                  <a:srgbClr val="465360"/>
                </a:solidFill>
                <a:latin typeface="Aptos"/>
              </a:defRPr>
            </a:pPr>
            <a:r>
              <a:t>Prepared for teaching and small group use - hymninfo.com</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4630400" cy="8229600"/>
          </a:xfrm>
          <a:prstGeom prst="rect">
            <a:avLst/>
          </a:prstGeom>
          <a:solidFill>
            <a:srgbClr val="F8F2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4630400" cy="201168"/>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502920"/>
            <a:ext cx="9875520" cy="640080"/>
          </a:xfrm>
          <a:prstGeom prst="rect">
            <a:avLst/>
          </a:prstGeom>
          <a:noFill/>
        </p:spPr>
        <p:txBody>
          <a:bodyPr wrap="square" lIns="54864" rIns="54864" tIns="27432" bIns="27432">
            <a:spAutoFit/>
          </a:bodyPr>
          <a:lstStyle/>
          <a:p>
            <a:pPr algn="l">
              <a:defRPr sz="3000" b="1" i="0">
                <a:solidFill>
                  <a:srgbClr val="18273E"/>
                </a:solidFill>
                <a:latin typeface="Aptos Display"/>
              </a:defRPr>
            </a:pPr>
            <a:r>
              <a:t>Theological Themes</a:t>
            </a:r>
          </a:p>
        </p:txBody>
      </p:sp>
      <p:sp>
        <p:nvSpPr>
          <p:cNvPr id="5" name="TextBox 4"/>
          <p:cNvSpPr txBox="1"/>
          <p:nvPr/>
        </p:nvSpPr>
        <p:spPr>
          <a:xfrm>
            <a:off x="804672" y="1143000"/>
            <a:ext cx="10058400" cy="411480"/>
          </a:xfrm>
          <a:prstGeom prst="rect">
            <a:avLst/>
          </a:prstGeom>
          <a:noFill/>
        </p:spPr>
        <p:txBody>
          <a:bodyPr wrap="square" lIns="54864" rIns="54864" tIns="27432" bIns="27432">
            <a:spAutoFit/>
          </a:bodyPr>
          <a:lstStyle/>
          <a:p>
            <a:pPr algn="l">
              <a:defRPr sz="1550" b="0" i="1">
                <a:solidFill>
                  <a:srgbClr val="5D3F26"/>
                </a:solidFill>
                <a:latin typeface="Aptos"/>
              </a:defRPr>
            </a:pPr>
            <a:r>
              <a:t>What the hymn teaches when read through Scripture.</a:t>
            </a:r>
          </a:p>
        </p:txBody>
      </p:sp>
      <p:sp>
        <p:nvSpPr>
          <p:cNvPr id="6" name="Rectangle 5"/>
          <p:cNvSpPr/>
          <p:nvPr/>
        </p:nvSpPr>
        <p:spPr>
          <a:xfrm>
            <a:off x="731520" y="1828800"/>
            <a:ext cx="4069080" cy="141732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731520" y="1828800"/>
            <a:ext cx="73152" cy="141732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60120" y="1993392"/>
            <a:ext cx="3749040" cy="320040"/>
          </a:xfrm>
          <a:prstGeom prst="rect">
            <a:avLst/>
          </a:prstGeom>
          <a:noFill/>
        </p:spPr>
        <p:txBody>
          <a:bodyPr wrap="square" lIns="54864" rIns="54864" tIns="27432" bIns="27432">
            <a:spAutoFit/>
          </a:bodyPr>
          <a:lstStyle/>
          <a:p>
            <a:pPr algn="l">
              <a:defRPr sz="1650" b="1" i="0">
                <a:solidFill>
                  <a:srgbClr val="274666"/>
                </a:solidFill>
                <a:latin typeface="Aptos"/>
              </a:defRPr>
            </a:pPr>
            <a:r>
              <a:t>Christ’s leadership</a:t>
            </a:r>
          </a:p>
        </p:txBody>
      </p:sp>
      <p:sp>
        <p:nvSpPr>
          <p:cNvPr id="9" name="TextBox 8"/>
          <p:cNvSpPr txBox="1"/>
          <p:nvPr/>
        </p:nvSpPr>
        <p:spPr>
          <a:xfrm>
            <a:off x="960120" y="2395728"/>
            <a:ext cx="3703320" cy="731520"/>
          </a:xfrm>
          <a:prstGeom prst="rect">
            <a:avLst/>
          </a:prstGeom>
          <a:noFill/>
        </p:spPr>
        <p:txBody>
          <a:bodyPr wrap="square" lIns="54864" rIns="54864" tIns="27432" bIns="27432">
            <a:spAutoFit/>
          </a:bodyPr>
          <a:lstStyle/>
          <a:p>
            <a:pPr algn="l">
              <a:defRPr sz="1320" b="0" i="0">
                <a:solidFill>
                  <a:srgbClr val="18273E"/>
                </a:solidFill>
                <a:latin typeface="Aptos"/>
              </a:defRPr>
            </a:pPr>
            <a:r>
              <a:t>The cross goes before the church.</a:t>
            </a:r>
          </a:p>
        </p:txBody>
      </p:sp>
      <p:sp>
        <p:nvSpPr>
          <p:cNvPr id="10" name="Rectangle 9"/>
          <p:cNvSpPr/>
          <p:nvPr/>
        </p:nvSpPr>
        <p:spPr>
          <a:xfrm>
            <a:off x="5349240" y="1828800"/>
            <a:ext cx="4069080" cy="141732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5349240" y="1828800"/>
            <a:ext cx="73152" cy="141732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5577840" y="1993392"/>
            <a:ext cx="3749040" cy="320040"/>
          </a:xfrm>
          <a:prstGeom prst="rect">
            <a:avLst/>
          </a:prstGeom>
          <a:noFill/>
        </p:spPr>
        <p:txBody>
          <a:bodyPr wrap="square" lIns="54864" rIns="54864" tIns="27432" bIns="27432">
            <a:spAutoFit/>
          </a:bodyPr>
          <a:lstStyle/>
          <a:p>
            <a:pPr algn="l">
              <a:defRPr sz="1650" b="1" i="0">
                <a:solidFill>
                  <a:srgbClr val="274666"/>
                </a:solidFill>
                <a:latin typeface="Aptos"/>
              </a:defRPr>
            </a:pPr>
            <a:r>
              <a:t>Spiritual warfare</a:t>
            </a:r>
          </a:p>
        </p:txBody>
      </p:sp>
      <p:sp>
        <p:nvSpPr>
          <p:cNvPr id="13" name="TextBox 12"/>
          <p:cNvSpPr txBox="1"/>
          <p:nvPr/>
        </p:nvSpPr>
        <p:spPr>
          <a:xfrm>
            <a:off x="5577840" y="2395728"/>
            <a:ext cx="3703320" cy="731520"/>
          </a:xfrm>
          <a:prstGeom prst="rect">
            <a:avLst/>
          </a:prstGeom>
          <a:noFill/>
        </p:spPr>
        <p:txBody>
          <a:bodyPr wrap="square" lIns="54864" rIns="54864" tIns="27432" bIns="27432">
            <a:spAutoFit/>
          </a:bodyPr>
          <a:lstStyle/>
          <a:p>
            <a:pPr algn="l">
              <a:defRPr sz="1320" b="0" i="0">
                <a:solidFill>
                  <a:srgbClr val="18273E"/>
                </a:solidFill>
                <a:latin typeface="Aptos"/>
              </a:defRPr>
            </a:pPr>
            <a:r>
              <a:t>The struggle is against evil, not people.</a:t>
            </a:r>
          </a:p>
        </p:txBody>
      </p:sp>
      <p:sp>
        <p:nvSpPr>
          <p:cNvPr id="14" name="Rectangle 13"/>
          <p:cNvSpPr/>
          <p:nvPr/>
        </p:nvSpPr>
        <p:spPr>
          <a:xfrm>
            <a:off x="9966960" y="1828800"/>
            <a:ext cx="4069080" cy="141732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9966960" y="1828800"/>
            <a:ext cx="73152" cy="141732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10195560" y="1993392"/>
            <a:ext cx="3749040" cy="320040"/>
          </a:xfrm>
          <a:prstGeom prst="rect">
            <a:avLst/>
          </a:prstGeom>
          <a:noFill/>
        </p:spPr>
        <p:txBody>
          <a:bodyPr wrap="square" lIns="54864" rIns="54864" tIns="27432" bIns="27432">
            <a:spAutoFit/>
          </a:bodyPr>
          <a:lstStyle/>
          <a:p>
            <a:pPr algn="l">
              <a:defRPr sz="1650" b="1" i="0">
                <a:solidFill>
                  <a:srgbClr val="274666"/>
                </a:solidFill>
                <a:latin typeface="Aptos"/>
              </a:defRPr>
            </a:pPr>
            <a:r>
              <a:t>Church unity</a:t>
            </a:r>
          </a:p>
        </p:txBody>
      </p:sp>
      <p:sp>
        <p:nvSpPr>
          <p:cNvPr id="17" name="TextBox 16"/>
          <p:cNvSpPr txBox="1"/>
          <p:nvPr/>
        </p:nvSpPr>
        <p:spPr>
          <a:xfrm>
            <a:off x="10195560" y="2395728"/>
            <a:ext cx="3703320" cy="731520"/>
          </a:xfrm>
          <a:prstGeom prst="rect">
            <a:avLst/>
          </a:prstGeom>
          <a:noFill/>
        </p:spPr>
        <p:txBody>
          <a:bodyPr wrap="square" lIns="54864" rIns="54864" tIns="27432" bIns="27432">
            <a:spAutoFit/>
          </a:bodyPr>
          <a:lstStyle/>
          <a:p>
            <a:pPr algn="l">
              <a:defRPr sz="1320" b="0" i="0">
                <a:solidFill>
                  <a:srgbClr val="18273E"/>
                </a:solidFill>
                <a:latin typeface="Aptos"/>
              </a:defRPr>
            </a:pPr>
            <a:r>
              <a:t>The body follows one Lord together.</a:t>
            </a:r>
          </a:p>
        </p:txBody>
      </p:sp>
      <p:sp>
        <p:nvSpPr>
          <p:cNvPr id="18" name="Rectangle 17"/>
          <p:cNvSpPr/>
          <p:nvPr/>
        </p:nvSpPr>
        <p:spPr>
          <a:xfrm>
            <a:off x="731520" y="3749039"/>
            <a:ext cx="4069080" cy="141732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731520" y="3749039"/>
            <a:ext cx="73152" cy="141732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960120" y="3913631"/>
            <a:ext cx="3749040" cy="320040"/>
          </a:xfrm>
          <a:prstGeom prst="rect">
            <a:avLst/>
          </a:prstGeom>
          <a:noFill/>
        </p:spPr>
        <p:txBody>
          <a:bodyPr wrap="square" lIns="54864" rIns="54864" tIns="27432" bIns="27432">
            <a:spAutoFit/>
          </a:bodyPr>
          <a:lstStyle/>
          <a:p>
            <a:pPr algn="l">
              <a:defRPr sz="1650" b="1" i="0">
                <a:solidFill>
                  <a:srgbClr val="274666"/>
                </a:solidFill>
                <a:latin typeface="Aptos"/>
              </a:defRPr>
            </a:pPr>
            <a:r>
              <a:t>Perseverance</a:t>
            </a:r>
          </a:p>
        </p:txBody>
      </p:sp>
      <p:sp>
        <p:nvSpPr>
          <p:cNvPr id="21" name="TextBox 20"/>
          <p:cNvSpPr txBox="1"/>
          <p:nvPr/>
        </p:nvSpPr>
        <p:spPr>
          <a:xfrm>
            <a:off x="960120" y="4315968"/>
            <a:ext cx="3703320" cy="731520"/>
          </a:xfrm>
          <a:prstGeom prst="rect">
            <a:avLst/>
          </a:prstGeom>
          <a:noFill/>
        </p:spPr>
        <p:txBody>
          <a:bodyPr wrap="square" lIns="54864" rIns="54864" tIns="27432" bIns="27432">
            <a:spAutoFit/>
          </a:bodyPr>
          <a:lstStyle/>
          <a:p>
            <a:pPr algn="l">
              <a:defRPr sz="1320" b="0" i="0">
                <a:solidFill>
                  <a:srgbClr val="18273E"/>
                </a:solidFill>
                <a:latin typeface="Aptos"/>
              </a:defRPr>
            </a:pPr>
            <a:r>
              <a:t>Believers endure under Christ’s command.</a:t>
            </a:r>
          </a:p>
        </p:txBody>
      </p:sp>
      <p:sp>
        <p:nvSpPr>
          <p:cNvPr id="22" name="Rectangle 21"/>
          <p:cNvSpPr/>
          <p:nvPr/>
        </p:nvSpPr>
        <p:spPr>
          <a:xfrm>
            <a:off x="5349240" y="3749039"/>
            <a:ext cx="4069080" cy="141732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5349240" y="3749039"/>
            <a:ext cx="73152" cy="141732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5577840" y="3913631"/>
            <a:ext cx="3749040" cy="320040"/>
          </a:xfrm>
          <a:prstGeom prst="rect">
            <a:avLst/>
          </a:prstGeom>
          <a:noFill/>
        </p:spPr>
        <p:txBody>
          <a:bodyPr wrap="square" lIns="54864" rIns="54864" tIns="27432" bIns="27432">
            <a:spAutoFit/>
          </a:bodyPr>
          <a:lstStyle/>
          <a:p>
            <a:pPr algn="l">
              <a:defRPr sz="1650" b="1" i="0">
                <a:solidFill>
                  <a:srgbClr val="274666"/>
                </a:solidFill>
                <a:latin typeface="Aptos"/>
              </a:defRPr>
            </a:pPr>
            <a:r>
              <a:t>Mission</a:t>
            </a:r>
          </a:p>
        </p:txBody>
      </p:sp>
      <p:sp>
        <p:nvSpPr>
          <p:cNvPr id="25" name="TextBox 24"/>
          <p:cNvSpPr txBox="1"/>
          <p:nvPr/>
        </p:nvSpPr>
        <p:spPr>
          <a:xfrm>
            <a:off x="5577840" y="4315968"/>
            <a:ext cx="3703320" cy="731520"/>
          </a:xfrm>
          <a:prstGeom prst="rect">
            <a:avLst/>
          </a:prstGeom>
          <a:noFill/>
        </p:spPr>
        <p:txBody>
          <a:bodyPr wrap="square" lIns="54864" rIns="54864" tIns="27432" bIns="27432">
            <a:spAutoFit/>
          </a:bodyPr>
          <a:lstStyle/>
          <a:p>
            <a:pPr algn="l">
              <a:defRPr sz="1320" b="0" i="0">
                <a:solidFill>
                  <a:srgbClr val="18273E"/>
                </a:solidFill>
                <a:latin typeface="Aptos"/>
              </a:defRPr>
            </a:pPr>
            <a:r>
              <a:t>The church advances through witness and service.</a:t>
            </a:r>
          </a:p>
        </p:txBody>
      </p:sp>
      <p:sp>
        <p:nvSpPr>
          <p:cNvPr id="26" name="Rectangle 25"/>
          <p:cNvSpPr/>
          <p:nvPr/>
        </p:nvSpPr>
        <p:spPr>
          <a:xfrm>
            <a:off x="9966960" y="3749039"/>
            <a:ext cx="4069080" cy="141732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ectangle 26"/>
          <p:cNvSpPr/>
          <p:nvPr/>
        </p:nvSpPr>
        <p:spPr>
          <a:xfrm>
            <a:off x="9966960" y="3749039"/>
            <a:ext cx="73152" cy="141732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10195560" y="3913631"/>
            <a:ext cx="3749040" cy="320040"/>
          </a:xfrm>
          <a:prstGeom prst="rect">
            <a:avLst/>
          </a:prstGeom>
          <a:noFill/>
        </p:spPr>
        <p:txBody>
          <a:bodyPr wrap="square" lIns="54864" rIns="54864" tIns="27432" bIns="27432">
            <a:spAutoFit/>
          </a:bodyPr>
          <a:lstStyle/>
          <a:p>
            <a:pPr algn="l">
              <a:defRPr sz="1650" b="1" i="0">
                <a:solidFill>
                  <a:srgbClr val="274666"/>
                </a:solidFill>
                <a:latin typeface="Aptos"/>
              </a:defRPr>
            </a:pPr>
            <a:r>
              <a:t>Hopeful victory</a:t>
            </a:r>
          </a:p>
        </p:txBody>
      </p:sp>
      <p:sp>
        <p:nvSpPr>
          <p:cNvPr id="29" name="TextBox 28"/>
          <p:cNvSpPr txBox="1"/>
          <p:nvPr/>
        </p:nvSpPr>
        <p:spPr>
          <a:xfrm>
            <a:off x="10195560" y="4315968"/>
            <a:ext cx="3703320" cy="731520"/>
          </a:xfrm>
          <a:prstGeom prst="rect">
            <a:avLst/>
          </a:prstGeom>
          <a:noFill/>
        </p:spPr>
        <p:txBody>
          <a:bodyPr wrap="square" lIns="54864" rIns="54864" tIns="27432" bIns="27432">
            <a:spAutoFit/>
          </a:bodyPr>
          <a:lstStyle/>
          <a:p>
            <a:pPr algn="l">
              <a:defRPr sz="1320" b="0" i="0">
                <a:solidFill>
                  <a:srgbClr val="18273E"/>
                </a:solidFill>
                <a:latin typeface="Aptos"/>
              </a:defRPr>
            </a:pPr>
            <a:r>
              <a:t>Thanks be to God through Jesus Christ.</a:t>
            </a:r>
          </a:p>
        </p:txBody>
      </p:sp>
      <p:sp>
        <p:nvSpPr>
          <p:cNvPr id="30" name="TextBox 29"/>
          <p:cNvSpPr txBox="1"/>
          <p:nvPr/>
        </p:nvSpPr>
        <p:spPr>
          <a:xfrm>
            <a:off x="502920" y="7818120"/>
            <a:ext cx="5303520" cy="228600"/>
          </a:xfrm>
          <a:prstGeom prst="rect">
            <a:avLst/>
          </a:prstGeom>
          <a:noFill/>
        </p:spPr>
        <p:txBody>
          <a:bodyPr wrap="square" lIns="54864" rIns="54864" tIns="27432" bIns="27432">
            <a:spAutoFit/>
          </a:bodyPr>
          <a:lstStyle/>
          <a:p>
            <a:pPr algn="l">
              <a:defRPr sz="850" b="0" i="0">
                <a:solidFill>
                  <a:srgbClr val="465360"/>
                </a:solidFill>
                <a:latin typeface="Aptos"/>
              </a:defRPr>
            </a:pPr>
            <a:r>
              <a:t>Prepared for teaching and small group use - hymninfo.com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4630400" cy="8229600"/>
          </a:xfrm>
          <a:prstGeom prst="rect">
            <a:avLst/>
          </a:prstGeom>
          <a:solidFill>
            <a:srgbClr val="F8F2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4630400" cy="201168"/>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502920"/>
            <a:ext cx="9875520" cy="640080"/>
          </a:xfrm>
          <a:prstGeom prst="rect">
            <a:avLst/>
          </a:prstGeom>
          <a:noFill/>
        </p:spPr>
        <p:txBody>
          <a:bodyPr wrap="square" lIns="54864" rIns="54864" tIns="27432" bIns="27432">
            <a:spAutoFit/>
          </a:bodyPr>
          <a:lstStyle/>
          <a:p>
            <a:pPr algn="l">
              <a:defRPr sz="3000" b="1" i="0">
                <a:solidFill>
                  <a:srgbClr val="18273E"/>
                </a:solidFill>
                <a:latin typeface="Aptos Display"/>
              </a:defRPr>
            </a:pPr>
            <a:r>
              <a:t>Teaching Aim</a:t>
            </a:r>
          </a:p>
        </p:txBody>
      </p:sp>
      <p:sp>
        <p:nvSpPr>
          <p:cNvPr id="5" name="TextBox 4"/>
          <p:cNvSpPr txBox="1"/>
          <p:nvPr/>
        </p:nvSpPr>
        <p:spPr>
          <a:xfrm>
            <a:off x="804672" y="1143000"/>
            <a:ext cx="10058400" cy="411480"/>
          </a:xfrm>
          <a:prstGeom prst="rect">
            <a:avLst/>
          </a:prstGeom>
          <a:noFill/>
        </p:spPr>
        <p:txBody>
          <a:bodyPr wrap="square" lIns="54864" rIns="54864" tIns="27432" bIns="27432">
            <a:spAutoFit/>
          </a:bodyPr>
          <a:lstStyle/>
          <a:p>
            <a:pPr algn="l">
              <a:defRPr sz="1550" b="0" i="1">
                <a:solidFill>
                  <a:srgbClr val="5D3F26"/>
                </a:solidFill>
                <a:latin typeface="Aptos"/>
              </a:defRPr>
            </a:pPr>
            <a:r>
              <a:t>Understand the hymn as a careful Christian call to spiritual perseverance.</a:t>
            </a:r>
          </a:p>
        </p:txBody>
      </p:sp>
      <p:sp>
        <p:nvSpPr>
          <p:cNvPr id="6" name="Rectangle 5"/>
          <p:cNvSpPr/>
          <p:nvPr/>
        </p:nvSpPr>
        <p:spPr>
          <a:xfrm>
            <a:off x="914400" y="2011680"/>
            <a:ext cx="3931920" cy="388620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914400" y="2011680"/>
            <a:ext cx="73152" cy="388620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143000" y="2176272"/>
            <a:ext cx="3611879" cy="320040"/>
          </a:xfrm>
          <a:prstGeom prst="rect">
            <a:avLst/>
          </a:prstGeom>
          <a:noFill/>
        </p:spPr>
        <p:txBody>
          <a:bodyPr wrap="square" lIns="54864" rIns="54864" tIns="27432" bIns="27432">
            <a:spAutoFit/>
          </a:bodyPr>
          <a:lstStyle/>
          <a:p>
            <a:pPr algn="l">
              <a:defRPr sz="1650" b="1" i="0">
                <a:solidFill>
                  <a:srgbClr val="274666"/>
                </a:solidFill>
                <a:latin typeface="Aptos"/>
              </a:defRPr>
            </a:pPr>
            <a:r>
              <a:t>Understand</a:t>
            </a:r>
          </a:p>
        </p:txBody>
      </p:sp>
      <p:sp>
        <p:nvSpPr>
          <p:cNvPr id="9" name="TextBox 8"/>
          <p:cNvSpPr txBox="1"/>
          <p:nvPr/>
        </p:nvSpPr>
        <p:spPr>
          <a:xfrm>
            <a:off x="1143000" y="2578608"/>
            <a:ext cx="3566160" cy="3200400"/>
          </a:xfrm>
          <a:prstGeom prst="rect">
            <a:avLst/>
          </a:prstGeom>
          <a:noFill/>
        </p:spPr>
        <p:txBody>
          <a:bodyPr wrap="square" lIns="54864" rIns="54864" tIns="27432" bIns="27432">
            <a:spAutoFit/>
          </a:bodyPr>
          <a:lstStyle/>
          <a:p>
            <a:pPr algn="l">
              <a:defRPr sz="1320" b="0" i="0">
                <a:solidFill>
                  <a:srgbClr val="18273E"/>
                </a:solidFill>
                <a:latin typeface="Aptos"/>
              </a:defRPr>
            </a:pPr>
            <a:r>
              <a:t>Read the hymn through Ephesians 6, where the struggle is spiritual rather than against people.</a:t>
            </a:r>
          </a:p>
        </p:txBody>
      </p:sp>
      <p:sp>
        <p:nvSpPr>
          <p:cNvPr id="10" name="TextBox 9"/>
          <p:cNvSpPr txBox="1"/>
          <p:nvPr/>
        </p:nvSpPr>
        <p:spPr>
          <a:xfrm>
            <a:off x="2331720" y="4709160"/>
            <a:ext cx="1097280" cy="640080"/>
          </a:xfrm>
          <a:prstGeom prst="rect">
            <a:avLst/>
          </a:prstGeom>
          <a:noFill/>
        </p:spPr>
        <p:txBody>
          <a:bodyPr wrap="square" lIns="54864" rIns="54864" tIns="27432" bIns="27432">
            <a:spAutoFit/>
          </a:bodyPr>
          <a:lstStyle/>
          <a:p>
            <a:pPr algn="ctr">
              <a:defRPr sz="3400" b="1" i="0">
                <a:solidFill>
                  <a:srgbClr val="CF973E"/>
                </a:solidFill>
                <a:latin typeface="Aptos"/>
              </a:defRPr>
            </a:pPr>
            <a:r>
              <a:t>✚</a:t>
            </a:r>
          </a:p>
        </p:txBody>
      </p:sp>
      <p:sp>
        <p:nvSpPr>
          <p:cNvPr id="11" name="Rectangle 10"/>
          <p:cNvSpPr/>
          <p:nvPr/>
        </p:nvSpPr>
        <p:spPr>
          <a:xfrm>
            <a:off x="5394960" y="2011680"/>
            <a:ext cx="3931920" cy="388620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5394960" y="2011680"/>
            <a:ext cx="73152" cy="388620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623560" y="2176272"/>
            <a:ext cx="3611879" cy="320040"/>
          </a:xfrm>
          <a:prstGeom prst="rect">
            <a:avLst/>
          </a:prstGeom>
          <a:noFill/>
        </p:spPr>
        <p:txBody>
          <a:bodyPr wrap="square" lIns="54864" rIns="54864" tIns="27432" bIns="27432">
            <a:spAutoFit/>
          </a:bodyPr>
          <a:lstStyle/>
          <a:p>
            <a:pPr algn="l">
              <a:defRPr sz="1650" b="1" i="0">
                <a:solidFill>
                  <a:srgbClr val="274666"/>
                </a:solidFill>
                <a:latin typeface="Aptos"/>
              </a:defRPr>
            </a:pPr>
            <a:r>
              <a:t>Feel</a:t>
            </a:r>
          </a:p>
        </p:txBody>
      </p:sp>
      <p:sp>
        <p:nvSpPr>
          <p:cNvPr id="14" name="TextBox 13"/>
          <p:cNvSpPr txBox="1"/>
          <p:nvPr/>
        </p:nvSpPr>
        <p:spPr>
          <a:xfrm>
            <a:off x="5623560" y="2578608"/>
            <a:ext cx="3566160" cy="3200400"/>
          </a:xfrm>
          <a:prstGeom prst="rect">
            <a:avLst/>
          </a:prstGeom>
          <a:noFill/>
        </p:spPr>
        <p:txBody>
          <a:bodyPr wrap="square" lIns="54864" rIns="54864" tIns="27432" bIns="27432">
            <a:spAutoFit/>
          </a:bodyPr>
          <a:lstStyle/>
          <a:p>
            <a:pPr algn="l">
              <a:defRPr sz="1320" b="0" i="0">
                <a:solidFill>
                  <a:srgbClr val="18273E"/>
                </a:solidFill>
                <a:latin typeface="Aptos"/>
              </a:defRPr>
            </a:pPr>
            <a:r>
              <a:t>Hear the courage, unity, and shared resolve of the church following Christ.</a:t>
            </a:r>
          </a:p>
        </p:txBody>
      </p:sp>
      <p:sp>
        <p:nvSpPr>
          <p:cNvPr id="15" name="TextBox 14"/>
          <p:cNvSpPr txBox="1"/>
          <p:nvPr/>
        </p:nvSpPr>
        <p:spPr>
          <a:xfrm>
            <a:off x="6812280" y="4709160"/>
            <a:ext cx="1097280" cy="640080"/>
          </a:xfrm>
          <a:prstGeom prst="rect">
            <a:avLst/>
          </a:prstGeom>
          <a:noFill/>
        </p:spPr>
        <p:txBody>
          <a:bodyPr wrap="square" lIns="54864" rIns="54864" tIns="27432" bIns="27432">
            <a:spAutoFit/>
          </a:bodyPr>
          <a:lstStyle/>
          <a:p>
            <a:pPr algn="ctr">
              <a:defRPr sz="3400" b="1" i="0">
                <a:solidFill>
                  <a:srgbClr val="CF973E"/>
                </a:solidFill>
                <a:latin typeface="Aptos"/>
              </a:defRPr>
            </a:pPr>
            <a:r>
              <a:t>☼</a:t>
            </a:r>
          </a:p>
        </p:txBody>
      </p:sp>
      <p:sp>
        <p:nvSpPr>
          <p:cNvPr id="16" name="Rectangle 15"/>
          <p:cNvSpPr/>
          <p:nvPr/>
        </p:nvSpPr>
        <p:spPr>
          <a:xfrm>
            <a:off x="9875520" y="2011680"/>
            <a:ext cx="3931920" cy="388620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9875520" y="2011680"/>
            <a:ext cx="73152" cy="388620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10104120" y="2176272"/>
            <a:ext cx="3611879" cy="320040"/>
          </a:xfrm>
          <a:prstGeom prst="rect">
            <a:avLst/>
          </a:prstGeom>
          <a:noFill/>
        </p:spPr>
        <p:txBody>
          <a:bodyPr wrap="square" lIns="54864" rIns="54864" tIns="27432" bIns="27432">
            <a:spAutoFit/>
          </a:bodyPr>
          <a:lstStyle/>
          <a:p>
            <a:pPr algn="l">
              <a:defRPr sz="1650" b="1" i="0">
                <a:solidFill>
                  <a:srgbClr val="274666"/>
                </a:solidFill>
                <a:latin typeface="Aptos"/>
              </a:defRPr>
            </a:pPr>
            <a:r>
              <a:t>Practice</a:t>
            </a:r>
          </a:p>
        </p:txBody>
      </p:sp>
      <p:sp>
        <p:nvSpPr>
          <p:cNvPr id="19" name="TextBox 18"/>
          <p:cNvSpPr txBox="1"/>
          <p:nvPr/>
        </p:nvSpPr>
        <p:spPr>
          <a:xfrm>
            <a:off x="10104120" y="2578608"/>
            <a:ext cx="3566160" cy="3200400"/>
          </a:xfrm>
          <a:prstGeom prst="rect">
            <a:avLst/>
          </a:prstGeom>
          <a:noFill/>
        </p:spPr>
        <p:txBody>
          <a:bodyPr wrap="square" lIns="54864" rIns="54864" tIns="27432" bIns="27432">
            <a:spAutoFit/>
          </a:bodyPr>
          <a:lstStyle/>
          <a:p>
            <a:pPr algn="l">
              <a:defRPr sz="1320" b="0" i="0">
                <a:solidFill>
                  <a:srgbClr val="18273E"/>
                </a:solidFill>
                <a:latin typeface="Aptos"/>
              </a:defRPr>
            </a:pPr>
            <a:r>
              <a:t>Turn strong language into humble discipleship, witness, and congregational unity.</a:t>
            </a:r>
          </a:p>
        </p:txBody>
      </p:sp>
      <p:sp>
        <p:nvSpPr>
          <p:cNvPr id="20" name="TextBox 19"/>
          <p:cNvSpPr txBox="1"/>
          <p:nvPr/>
        </p:nvSpPr>
        <p:spPr>
          <a:xfrm>
            <a:off x="11292840" y="4709160"/>
            <a:ext cx="1097280" cy="640080"/>
          </a:xfrm>
          <a:prstGeom prst="rect">
            <a:avLst/>
          </a:prstGeom>
          <a:noFill/>
        </p:spPr>
        <p:txBody>
          <a:bodyPr wrap="square" lIns="54864" rIns="54864" tIns="27432" bIns="27432">
            <a:spAutoFit/>
          </a:bodyPr>
          <a:lstStyle/>
          <a:p>
            <a:pPr algn="ctr">
              <a:defRPr sz="3400" b="1" i="0">
                <a:solidFill>
                  <a:srgbClr val="CF973E"/>
                </a:solidFill>
                <a:latin typeface="Aptos"/>
              </a:defRPr>
            </a:pPr>
            <a:r>
              <a:t>→</a:t>
            </a:r>
          </a:p>
        </p:txBody>
      </p:sp>
      <p:sp>
        <p:nvSpPr>
          <p:cNvPr id="21" name="TextBox 20"/>
          <p:cNvSpPr txBox="1"/>
          <p:nvPr/>
        </p:nvSpPr>
        <p:spPr>
          <a:xfrm>
            <a:off x="502920" y="7818120"/>
            <a:ext cx="5303520" cy="228600"/>
          </a:xfrm>
          <a:prstGeom prst="rect">
            <a:avLst/>
          </a:prstGeom>
          <a:noFill/>
        </p:spPr>
        <p:txBody>
          <a:bodyPr wrap="square" lIns="54864" rIns="54864" tIns="27432" bIns="27432">
            <a:spAutoFit/>
          </a:bodyPr>
          <a:lstStyle/>
          <a:p>
            <a:pPr algn="l">
              <a:defRPr sz="850" b="0" i="0">
                <a:solidFill>
                  <a:srgbClr val="465360"/>
                </a:solidFill>
                <a:latin typeface="Aptos"/>
              </a:defRPr>
            </a:pPr>
            <a:r>
              <a:t>Prepared for teaching and small group use - hymninfo.com</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5_blurdark.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777240" y="502920"/>
            <a:ext cx="9875520" cy="640080"/>
          </a:xfrm>
          <a:prstGeom prst="rect">
            <a:avLst/>
          </a:prstGeom>
          <a:noFill/>
        </p:spPr>
        <p:txBody>
          <a:bodyPr wrap="square" lIns="54864" rIns="54864" tIns="27432" bIns="27432">
            <a:spAutoFit/>
          </a:bodyPr>
          <a:lstStyle/>
          <a:p>
            <a:pPr algn="l">
              <a:defRPr sz="3000" b="1" i="0">
                <a:solidFill>
                  <a:srgbClr val="FFFFFF"/>
                </a:solidFill>
                <a:latin typeface="Aptos Display"/>
              </a:defRPr>
            </a:pPr>
            <a:r>
              <a:t>Literary and Musical Observations</a:t>
            </a:r>
          </a:p>
        </p:txBody>
      </p:sp>
      <p:sp>
        <p:nvSpPr>
          <p:cNvPr id="4" name="TextBox 3"/>
          <p:cNvSpPr txBox="1"/>
          <p:nvPr/>
        </p:nvSpPr>
        <p:spPr>
          <a:xfrm>
            <a:off x="804672" y="1143000"/>
            <a:ext cx="10058400" cy="411480"/>
          </a:xfrm>
          <a:prstGeom prst="rect">
            <a:avLst/>
          </a:prstGeom>
          <a:noFill/>
        </p:spPr>
        <p:txBody>
          <a:bodyPr wrap="square" lIns="54864" rIns="54864" tIns="27432" bIns="27432">
            <a:spAutoFit/>
          </a:bodyPr>
          <a:lstStyle/>
          <a:p>
            <a:pPr algn="l">
              <a:defRPr sz="1550" b="0" i="1">
                <a:solidFill>
                  <a:srgbClr val="CF973E"/>
                </a:solidFill>
                <a:latin typeface="Aptos"/>
              </a:defRPr>
            </a:pPr>
            <a:r>
              <a:t>A march-like tune serving a processional text.</a:t>
            </a:r>
          </a:p>
        </p:txBody>
      </p:sp>
      <p:sp>
        <p:nvSpPr>
          <p:cNvPr id="5" name="TextBox 4"/>
          <p:cNvSpPr txBox="1"/>
          <p:nvPr/>
        </p:nvSpPr>
        <p:spPr>
          <a:xfrm>
            <a:off x="914400" y="1920240"/>
            <a:ext cx="228600" cy="292608"/>
          </a:xfrm>
          <a:prstGeom prst="rect">
            <a:avLst/>
          </a:prstGeom>
          <a:noFill/>
        </p:spPr>
        <p:txBody>
          <a:bodyPr wrap="square" lIns="54864" rIns="54864" tIns="27432" bIns="27432">
            <a:spAutoFit/>
          </a:bodyPr>
          <a:lstStyle/>
          <a:p>
            <a:pPr algn="l">
              <a:defRPr sz="2150" b="1" i="0">
                <a:solidFill>
                  <a:srgbClr val="CF973E"/>
                </a:solidFill>
                <a:latin typeface="Aptos"/>
              </a:defRPr>
            </a:pPr>
            <a:r>
              <a:t>•</a:t>
            </a:r>
          </a:p>
        </p:txBody>
      </p:sp>
      <p:sp>
        <p:nvSpPr>
          <p:cNvPr id="6" name="TextBox 5"/>
          <p:cNvSpPr txBox="1"/>
          <p:nvPr/>
        </p:nvSpPr>
        <p:spPr>
          <a:xfrm>
            <a:off x="1207008" y="1920240"/>
            <a:ext cx="8759952" cy="475488"/>
          </a:xfrm>
          <a:prstGeom prst="rect">
            <a:avLst/>
          </a:prstGeom>
          <a:noFill/>
        </p:spPr>
        <p:txBody>
          <a:bodyPr wrap="square" lIns="54864" rIns="54864" tIns="27432" bIns="27432">
            <a:spAutoFit/>
          </a:bodyPr>
          <a:lstStyle/>
          <a:p>
            <a:pPr algn="l">
              <a:defRPr sz="1850" b="0" i="0">
                <a:solidFill>
                  <a:srgbClr val="FFFFFF"/>
                </a:solidFill>
                <a:latin typeface="Aptos"/>
              </a:defRPr>
            </a:pPr>
            <a:r>
              <a:t>Tune: ST. GERTRUDE, composed by Arthur S. Sullivan in 1871.</a:t>
            </a:r>
          </a:p>
        </p:txBody>
      </p:sp>
      <p:sp>
        <p:nvSpPr>
          <p:cNvPr id="7" name="TextBox 6"/>
          <p:cNvSpPr txBox="1"/>
          <p:nvPr/>
        </p:nvSpPr>
        <p:spPr>
          <a:xfrm>
            <a:off x="914400" y="2606040"/>
            <a:ext cx="228600" cy="292608"/>
          </a:xfrm>
          <a:prstGeom prst="rect">
            <a:avLst/>
          </a:prstGeom>
          <a:noFill/>
        </p:spPr>
        <p:txBody>
          <a:bodyPr wrap="square" lIns="54864" rIns="54864" tIns="27432" bIns="27432">
            <a:spAutoFit/>
          </a:bodyPr>
          <a:lstStyle/>
          <a:p>
            <a:pPr algn="l">
              <a:defRPr sz="2150" b="1" i="0">
                <a:solidFill>
                  <a:srgbClr val="CF973E"/>
                </a:solidFill>
                <a:latin typeface="Aptos"/>
              </a:defRPr>
            </a:pPr>
            <a:r>
              <a:t>•</a:t>
            </a:r>
          </a:p>
        </p:txBody>
      </p:sp>
      <p:sp>
        <p:nvSpPr>
          <p:cNvPr id="8" name="TextBox 7"/>
          <p:cNvSpPr txBox="1"/>
          <p:nvPr/>
        </p:nvSpPr>
        <p:spPr>
          <a:xfrm>
            <a:off x="1207008" y="2606040"/>
            <a:ext cx="8759952" cy="475488"/>
          </a:xfrm>
          <a:prstGeom prst="rect">
            <a:avLst/>
          </a:prstGeom>
          <a:noFill/>
        </p:spPr>
        <p:txBody>
          <a:bodyPr wrap="square" lIns="54864" rIns="54864" tIns="27432" bIns="27432">
            <a:spAutoFit/>
          </a:bodyPr>
          <a:lstStyle/>
          <a:p>
            <a:pPr algn="l">
              <a:defRPr sz="1850" b="0" i="0">
                <a:solidFill>
                  <a:srgbClr val="FFFFFF"/>
                </a:solidFill>
                <a:latin typeface="Aptos"/>
              </a:defRPr>
            </a:pPr>
            <a:r>
              <a:t>Meter: 6.5.6.5 D with refrain.</a:t>
            </a:r>
          </a:p>
        </p:txBody>
      </p:sp>
      <p:sp>
        <p:nvSpPr>
          <p:cNvPr id="9" name="TextBox 8"/>
          <p:cNvSpPr txBox="1"/>
          <p:nvPr/>
        </p:nvSpPr>
        <p:spPr>
          <a:xfrm>
            <a:off x="914400" y="3291840"/>
            <a:ext cx="228600" cy="292608"/>
          </a:xfrm>
          <a:prstGeom prst="rect">
            <a:avLst/>
          </a:prstGeom>
          <a:noFill/>
        </p:spPr>
        <p:txBody>
          <a:bodyPr wrap="square" lIns="54864" rIns="54864" tIns="27432" bIns="27432">
            <a:spAutoFit/>
          </a:bodyPr>
          <a:lstStyle/>
          <a:p>
            <a:pPr algn="l">
              <a:defRPr sz="2150" b="1" i="0">
                <a:solidFill>
                  <a:srgbClr val="CF973E"/>
                </a:solidFill>
                <a:latin typeface="Aptos"/>
              </a:defRPr>
            </a:pPr>
            <a:r>
              <a:t>•</a:t>
            </a:r>
          </a:p>
        </p:txBody>
      </p:sp>
      <p:sp>
        <p:nvSpPr>
          <p:cNvPr id="10" name="TextBox 9"/>
          <p:cNvSpPr txBox="1"/>
          <p:nvPr/>
        </p:nvSpPr>
        <p:spPr>
          <a:xfrm>
            <a:off x="1207008" y="3291840"/>
            <a:ext cx="8759952" cy="475488"/>
          </a:xfrm>
          <a:prstGeom prst="rect">
            <a:avLst/>
          </a:prstGeom>
          <a:noFill/>
        </p:spPr>
        <p:txBody>
          <a:bodyPr wrap="square" lIns="54864" rIns="54864" tIns="27432" bIns="27432">
            <a:spAutoFit/>
          </a:bodyPr>
          <a:lstStyle/>
          <a:p>
            <a:pPr algn="l">
              <a:defRPr sz="1850" b="0" i="0">
                <a:solidFill>
                  <a:srgbClr val="FFFFFF"/>
                </a:solidFill>
                <a:latin typeface="Aptos"/>
              </a:defRPr>
            </a:pPr>
            <a:r>
              <a:t>The rhythm is sturdy and memorable, suited for procession and congregational singing.</a:t>
            </a:r>
          </a:p>
        </p:txBody>
      </p:sp>
      <p:sp>
        <p:nvSpPr>
          <p:cNvPr id="11" name="TextBox 10"/>
          <p:cNvSpPr txBox="1"/>
          <p:nvPr/>
        </p:nvSpPr>
        <p:spPr>
          <a:xfrm>
            <a:off x="914400" y="3977639"/>
            <a:ext cx="228600" cy="292608"/>
          </a:xfrm>
          <a:prstGeom prst="rect">
            <a:avLst/>
          </a:prstGeom>
          <a:noFill/>
        </p:spPr>
        <p:txBody>
          <a:bodyPr wrap="square" lIns="54864" rIns="54864" tIns="27432" bIns="27432">
            <a:spAutoFit/>
          </a:bodyPr>
          <a:lstStyle/>
          <a:p>
            <a:pPr algn="l">
              <a:defRPr sz="2150" b="1" i="0">
                <a:solidFill>
                  <a:srgbClr val="CF973E"/>
                </a:solidFill>
                <a:latin typeface="Aptos"/>
              </a:defRPr>
            </a:pPr>
            <a:r>
              <a:t>•</a:t>
            </a:r>
          </a:p>
        </p:txBody>
      </p:sp>
      <p:sp>
        <p:nvSpPr>
          <p:cNvPr id="12" name="TextBox 11"/>
          <p:cNvSpPr txBox="1"/>
          <p:nvPr/>
        </p:nvSpPr>
        <p:spPr>
          <a:xfrm>
            <a:off x="1207008" y="3977639"/>
            <a:ext cx="8759952" cy="475488"/>
          </a:xfrm>
          <a:prstGeom prst="rect">
            <a:avLst/>
          </a:prstGeom>
          <a:noFill/>
        </p:spPr>
        <p:txBody>
          <a:bodyPr wrap="square" lIns="54864" rIns="54864" tIns="27432" bIns="27432">
            <a:spAutoFit/>
          </a:bodyPr>
          <a:lstStyle/>
          <a:p>
            <a:pPr algn="l">
              <a:defRPr sz="1850" b="0" i="0">
                <a:solidFill>
                  <a:srgbClr val="FFFFFF"/>
                </a:solidFill>
                <a:latin typeface="Aptos"/>
              </a:defRPr>
            </a:pPr>
            <a:r>
              <a:t>The text uses repeated movement language to form the congregation’s shared resolve.</a:t>
            </a:r>
          </a:p>
        </p:txBody>
      </p:sp>
      <p:sp>
        <p:nvSpPr>
          <p:cNvPr id="13" name="TextBox 12"/>
          <p:cNvSpPr txBox="1"/>
          <p:nvPr/>
        </p:nvSpPr>
        <p:spPr>
          <a:xfrm>
            <a:off x="960120" y="5715000"/>
            <a:ext cx="10058400" cy="502920"/>
          </a:xfrm>
          <a:prstGeom prst="rect">
            <a:avLst/>
          </a:prstGeom>
          <a:noFill/>
        </p:spPr>
        <p:txBody>
          <a:bodyPr wrap="square" lIns="54864" rIns="54864" tIns="27432" bIns="27432">
            <a:spAutoFit/>
          </a:bodyPr>
          <a:lstStyle/>
          <a:p>
            <a:pPr algn="l">
              <a:defRPr sz="1700" b="1" i="0">
                <a:solidFill>
                  <a:srgbClr val="FFE0A0"/>
                </a:solidFill>
                <a:latin typeface="Aptos"/>
              </a:defRPr>
            </a:pPr>
            <a:r>
              <a:t>Choir note: choose a tempo that supports dignity and text clarity rather than haste.</a:t>
            </a:r>
          </a:p>
        </p:txBody>
      </p:sp>
      <p:sp>
        <p:nvSpPr>
          <p:cNvPr id="14" name="TextBox 13"/>
          <p:cNvSpPr txBox="1"/>
          <p:nvPr/>
        </p:nvSpPr>
        <p:spPr>
          <a:xfrm>
            <a:off x="502920" y="7818120"/>
            <a:ext cx="5303520" cy="228600"/>
          </a:xfrm>
          <a:prstGeom prst="rect">
            <a:avLst/>
          </a:prstGeom>
          <a:noFill/>
        </p:spPr>
        <p:txBody>
          <a:bodyPr wrap="square" lIns="54864" rIns="54864" tIns="27432" bIns="27432">
            <a:spAutoFit/>
          </a:bodyPr>
          <a:lstStyle/>
          <a:p>
            <a:pPr algn="l">
              <a:defRPr sz="850" b="0" i="0">
                <a:solidFill>
                  <a:srgbClr val="F8F2E4"/>
                </a:solidFill>
                <a:latin typeface="Aptos"/>
              </a:defRPr>
            </a:pPr>
            <a:r>
              <a:t>Prepared for teaching and small group use - hymninfo.com</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4630400" cy="8229600"/>
          </a:xfrm>
          <a:prstGeom prst="rect">
            <a:avLst/>
          </a:prstGeom>
          <a:solidFill>
            <a:srgbClr val="F8F2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4630400" cy="201168"/>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visual_1.jpg"/>
          <p:cNvPicPr>
            <a:picLocks noChangeAspect="1"/>
          </p:cNvPicPr>
          <p:nvPr/>
        </p:nvPicPr>
        <p:blipFill>
          <a:blip r:embed="rId2"/>
          <a:stretch>
            <a:fillRect/>
          </a:stretch>
        </p:blipFill>
        <p:spPr>
          <a:xfrm>
            <a:off x="8138160" y="1371600"/>
            <a:ext cx="5852160" cy="3291840"/>
          </a:xfrm>
          <a:prstGeom prst="rect">
            <a:avLst/>
          </a:prstGeom>
        </p:spPr>
      </p:pic>
      <p:sp>
        <p:nvSpPr>
          <p:cNvPr id="5" name="TextBox 4"/>
          <p:cNvSpPr txBox="1"/>
          <p:nvPr/>
        </p:nvSpPr>
        <p:spPr>
          <a:xfrm>
            <a:off x="777240" y="502920"/>
            <a:ext cx="9875520" cy="640080"/>
          </a:xfrm>
          <a:prstGeom prst="rect">
            <a:avLst/>
          </a:prstGeom>
          <a:noFill/>
        </p:spPr>
        <p:txBody>
          <a:bodyPr wrap="square" lIns="54864" rIns="54864" tIns="27432" bIns="27432">
            <a:spAutoFit/>
          </a:bodyPr>
          <a:lstStyle/>
          <a:p>
            <a:pPr algn="l">
              <a:defRPr sz="3000" b="1" i="0">
                <a:solidFill>
                  <a:srgbClr val="18273E"/>
                </a:solidFill>
                <a:latin typeface="Aptos Display"/>
              </a:defRPr>
            </a:pPr>
            <a:r>
              <a:t>Pastoral and Worship Use</a:t>
            </a:r>
          </a:p>
        </p:txBody>
      </p:sp>
      <p:sp>
        <p:nvSpPr>
          <p:cNvPr id="6" name="TextBox 5"/>
          <p:cNvSpPr txBox="1"/>
          <p:nvPr/>
        </p:nvSpPr>
        <p:spPr>
          <a:xfrm>
            <a:off x="804672" y="1143000"/>
            <a:ext cx="10058400" cy="411480"/>
          </a:xfrm>
          <a:prstGeom prst="rect">
            <a:avLst/>
          </a:prstGeom>
          <a:noFill/>
        </p:spPr>
        <p:txBody>
          <a:bodyPr wrap="square" lIns="54864" rIns="54864" tIns="27432" bIns="27432">
            <a:spAutoFit/>
          </a:bodyPr>
          <a:lstStyle/>
          <a:p>
            <a:pPr algn="l">
              <a:defRPr sz="1550" b="0" i="1">
                <a:solidFill>
                  <a:srgbClr val="5D3F26"/>
                </a:solidFill>
                <a:latin typeface="Aptos"/>
              </a:defRPr>
            </a:pPr>
            <a:r>
              <a:t>Use with clarity, Scripture, and humility.</a:t>
            </a:r>
          </a:p>
        </p:txBody>
      </p:sp>
      <p:sp>
        <p:nvSpPr>
          <p:cNvPr id="7" name="TextBox 6"/>
          <p:cNvSpPr txBox="1"/>
          <p:nvPr/>
        </p:nvSpPr>
        <p:spPr>
          <a:xfrm>
            <a:off x="822960" y="1965960"/>
            <a:ext cx="228600" cy="292608"/>
          </a:xfrm>
          <a:prstGeom prst="rect">
            <a:avLst/>
          </a:prstGeom>
          <a:noFill/>
        </p:spPr>
        <p:txBody>
          <a:bodyPr wrap="square" lIns="54864" rIns="54864" tIns="27432" bIns="27432">
            <a:spAutoFit/>
          </a:bodyPr>
          <a:lstStyle/>
          <a:p>
            <a:pPr algn="l">
              <a:defRPr sz="2050" b="1" i="0">
                <a:solidFill>
                  <a:srgbClr val="CF973E"/>
                </a:solidFill>
                <a:latin typeface="Aptos"/>
              </a:defRPr>
            </a:pPr>
            <a:r>
              <a:t>•</a:t>
            </a:r>
          </a:p>
        </p:txBody>
      </p:sp>
      <p:sp>
        <p:nvSpPr>
          <p:cNvPr id="8" name="TextBox 7"/>
          <p:cNvSpPr txBox="1"/>
          <p:nvPr/>
        </p:nvSpPr>
        <p:spPr>
          <a:xfrm>
            <a:off x="1115568" y="1965960"/>
            <a:ext cx="6565392" cy="475488"/>
          </a:xfrm>
          <a:prstGeom prst="rect">
            <a:avLst/>
          </a:prstGeom>
          <a:noFill/>
        </p:spPr>
        <p:txBody>
          <a:bodyPr wrap="square" lIns="54864" rIns="54864" tIns="27432" bIns="27432">
            <a:spAutoFit/>
          </a:bodyPr>
          <a:lstStyle/>
          <a:p>
            <a:pPr algn="l">
              <a:defRPr sz="1750" b="0" i="0">
                <a:solidFill>
                  <a:srgbClr val="18273E"/>
                </a:solidFill>
                <a:latin typeface="Aptos"/>
              </a:defRPr>
            </a:pPr>
            <a:r>
              <a:t>Appropriate for mission, commitment, procession, unity, and perseverance.</a:t>
            </a:r>
          </a:p>
        </p:txBody>
      </p:sp>
      <p:sp>
        <p:nvSpPr>
          <p:cNvPr id="9" name="TextBox 8"/>
          <p:cNvSpPr txBox="1"/>
          <p:nvPr/>
        </p:nvSpPr>
        <p:spPr>
          <a:xfrm>
            <a:off x="822960" y="2651760"/>
            <a:ext cx="228600" cy="292608"/>
          </a:xfrm>
          <a:prstGeom prst="rect">
            <a:avLst/>
          </a:prstGeom>
          <a:noFill/>
        </p:spPr>
        <p:txBody>
          <a:bodyPr wrap="square" lIns="54864" rIns="54864" tIns="27432" bIns="27432">
            <a:spAutoFit/>
          </a:bodyPr>
          <a:lstStyle/>
          <a:p>
            <a:pPr algn="l">
              <a:defRPr sz="2050" b="1" i="0">
                <a:solidFill>
                  <a:srgbClr val="CF973E"/>
                </a:solidFill>
                <a:latin typeface="Aptos"/>
              </a:defRPr>
            </a:pPr>
            <a:r>
              <a:t>•</a:t>
            </a:r>
          </a:p>
        </p:txBody>
      </p:sp>
      <p:sp>
        <p:nvSpPr>
          <p:cNvPr id="10" name="TextBox 9"/>
          <p:cNvSpPr txBox="1"/>
          <p:nvPr/>
        </p:nvSpPr>
        <p:spPr>
          <a:xfrm>
            <a:off x="1115568" y="2651760"/>
            <a:ext cx="6565392" cy="475488"/>
          </a:xfrm>
          <a:prstGeom prst="rect">
            <a:avLst/>
          </a:prstGeom>
          <a:noFill/>
        </p:spPr>
        <p:txBody>
          <a:bodyPr wrap="square" lIns="54864" rIns="54864" tIns="27432" bIns="27432">
            <a:spAutoFit/>
          </a:bodyPr>
          <a:lstStyle/>
          <a:p>
            <a:pPr algn="l">
              <a:defRPr sz="1750" b="0" i="0">
                <a:solidFill>
                  <a:srgbClr val="18273E"/>
                </a:solidFill>
                <a:latin typeface="Aptos"/>
              </a:defRPr>
            </a:pPr>
            <a:r>
              <a:t>Frame with Ephesians 6 to avoid misunderstanding.</a:t>
            </a:r>
          </a:p>
        </p:txBody>
      </p:sp>
      <p:sp>
        <p:nvSpPr>
          <p:cNvPr id="11" name="TextBox 10"/>
          <p:cNvSpPr txBox="1"/>
          <p:nvPr/>
        </p:nvSpPr>
        <p:spPr>
          <a:xfrm>
            <a:off x="822960" y="3337560"/>
            <a:ext cx="228600" cy="292608"/>
          </a:xfrm>
          <a:prstGeom prst="rect">
            <a:avLst/>
          </a:prstGeom>
          <a:noFill/>
        </p:spPr>
        <p:txBody>
          <a:bodyPr wrap="square" lIns="54864" rIns="54864" tIns="27432" bIns="27432">
            <a:spAutoFit/>
          </a:bodyPr>
          <a:lstStyle/>
          <a:p>
            <a:pPr algn="l">
              <a:defRPr sz="2050" b="1" i="0">
                <a:solidFill>
                  <a:srgbClr val="CF973E"/>
                </a:solidFill>
                <a:latin typeface="Aptos"/>
              </a:defRPr>
            </a:pPr>
            <a:r>
              <a:t>•</a:t>
            </a:r>
          </a:p>
        </p:txBody>
      </p:sp>
      <p:sp>
        <p:nvSpPr>
          <p:cNvPr id="12" name="TextBox 11"/>
          <p:cNvSpPr txBox="1"/>
          <p:nvPr/>
        </p:nvSpPr>
        <p:spPr>
          <a:xfrm>
            <a:off x="1115568" y="3337560"/>
            <a:ext cx="6565392" cy="475488"/>
          </a:xfrm>
          <a:prstGeom prst="rect">
            <a:avLst/>
          </a:prstGeom>
          <a:noFill/>
        </p:spPr>
        <p:txBody>
          <a:bodyPr wrap="square" lIns="54864" rIns="54864" tIns="27432" bIns="27432">
            <a:spAutoFit/>
          </a:bodyPr>
          <a:lstStyle/>
          <a:p>
            <a:pPr algn="l">
              <a:defRPr sz="1750" b="0" i="0">
                <a:solidFill>
                  <a:srgbClr val="18273E"/>
                </a:solidFill>
                <a:latin typeface="Aptos"/>
              </a:defRPr>
            </a:pPr>
            <a:r>
              <a:t>Useful for teaching the church to stand firm without becoming combative.</a:t>
            </a:r>
          </a:p>
        </p:txBody>
      </p:sp>
      <p:sp>
        <p:nvSpPr>
          <p:cNvPr id="13" name="TextBox 12"/>
          <p:cNvSpPr txBox="1"/>
          <p:nvPr/>
        </p:nvSpPr>
        <p:spPr>
          <a:xfrm>
            <a:off x="822960" y="4023360"/>
            <a:ext cx="228600" cy="292608"/>
          </a:xfrm>
          <a:prstGeom prst="rect">
            <a:avLst/>
          </a:prstGeom>
          <a:noFill/>
        </p:spPr>
        <p:txBody>
          <a:bodyPr wrap="square" lIns="54864" rIns="54864" tIns="27432" bIns="27432">
            <a:spAutoFit/>
          </a:bodyPr>
          <a:lstStyle/>
          <a:p>
            <a:pPr algn="l">
              <a:defRPr sz="2050" b="1" i="0">
                <a:solidFill>
                  <a:srgbClr val="CF973E"/>
                </a:solidFill>
                <a:latin typeface="Aptos"/>
              </a:defRPr>
            </a:pPr>
            <a:r>
              <a:t>•</a:t>
            </a:r>
          </a:p>
        </p:txBody>
      </p:sp>
      <p:sp>
        <p:nvSpPr>
          <p:cNvPr id="14" name="TextBox 13"/>
          <p:cNvSpPr txBox="1"/>
          <p:nvPr/>
        </p:nvSpPr>
        <p:spPr>
          <a:xfrm>
            <a:off x="1115568" y="4023360"/>
            <a:ext cx="6565392" cy="475488"/>
          </a:xfrm>
          <a:prstGeom prst="rect">
            <a:avLst/>
          </a:prstGeom>
          <a:noFill/>
        </p:spPr>
        <p:txBody>
          <a:bodyPr wrap="square" lIns="54864" rIns="54864" tIns="27432" bIns="27432">
            <a:spAutoFit/>
          </a:bodyPr>
          <a:lstStyle/>
          <a:p>
            <a:pPr algn="l">
              <a:defRPr sz="1750" b="0" i="0">
                <a:solidFill>
                  <a:srgbClr val="18273E"/>
                </a:solidFill>
                <a:latin typeface="Aptos"/>
              </a:defRPr>
            </a:pPr>
            <a:r>
              <a:t>Works well with congregational singing, choir, organ, brass, or piano.</a:t>
            </a:r>
          </a:p>
        </p:txBody>
      </p:sp>
      <p:sp>
        <p:nvSpPr>
          <p:cNvPr id="15" name="TextBox 14"/>
          <p:cNvSpPr txBox="1"/>
          <p:nvPr/>
        </p:nvSpPr>
        <p:spPr>
          <a:xfrm>
            <a:off x="8229600" y="5074920"/>
            <a:ext cx="5577840" cy="457200"/>
          </a:xfrm>
          <a:prstGeom prst="rect">
            <a:avLst/>
          </a:prstGeom>
          <a:noFill/>
        </p:spPr>
        <p:txBody>
          <a:bodyPr wrap="square" lIns="54864" rIns="54864" tIns="27432" bIns="27432">
            <a:spAutoFit/>
          </a:bodyPr>
          <a:lstStyle/>
          <a:p>
            <a:pPr algn="l">
              <a:defRPr sz="1700" b="1" i="0">
                <a:solidFill>
                  <a:srgbClr val="274666"/>
                </a:solidFill>
                <a:latin typeface="Aptos"/>
              </a:defRPr>
            </a:pPr>
            <a:r>
              <a:t>Pastoral caution: strong imagery needs careful explanation.</a:t>
            </a:r>
          </a:p>
        </p:txBody>
      </p:sp>
      <p:sp>
        <p:nvSpPr>
          <p:cNvPr id="16" name="TextBox 15"/>
          <p:cNvSpPr txBox="1"/>
          <p:nvPr/>
        </p:nvSpPr>
        <p:spPr>
          <a:xfrm>
            <a:off x="502920" y="7818120"/>
            <a:ext cx="5303520" cy="228600"/>
          </a:xfrm>
          <a:prstGeom prst="rect">
            <a:avLst/>
          </a:prstGeom>
          <a:noFill/>
        </p:spPr>
        <p:txBody>
          <a:bodyPr wrap="square" lIns="54864" rIns="54864" tIns="27432" bIns="27432">
            <a:spAutoFit/>
          </a:bodyPr>
          <a:lstStyle/>
          <a:p>
            <a:pPr algn="l">
              <a:defRPr sz="850" b="0" i="0">
                <a:solidFill>
                  <a:srgbClr val="465360"/>
                </a:solidFill>
                <a:latin typeface="Aptos"/>
              </a:defRPr>
            </a:pPr>
            <a:r>
              <a:t>Prepared for teaching and small group use - hymninfo.com</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4630400" cy="8229600"/>
          </a:xfrm>
          <a:prstGeom prst="rect">
            <a:avLst/>
          </a:prstGeom>
          <a:solidFill>
            <a:srgbClr val="F8F2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4630400" cy="201168"/>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502920"/>
            <a:ext cx="9875520" cy="640080"/>
          </a:xfrm>
          <a:prstGeom prst="rect">
            <a:avLst/>
          </a:prstGeom>
          <a:noFill/>
        </p:spPr>
        <p:txBody>
          <a:bodyPr wrap="square" lIns="54864" rIns="54864" tIns="27432" bIns="27432">
            <a:spAutoFit/>
          </a:bodyPr>
          <a:lstStyle/>
          <a:p>
            <a:pPr algn="l">
              <a:defRPr sz="3000" b="1" i="0">
                <a:solidFill>
                  <a:srgbClr val="18273E"/>
                </a:solidFill>
                <a:latin typeface="Aptos Display"/>
              </a:defRPr>
            </a:pPr>
            <a:r>
              <a:t>Suggested Lesson Flow</a:t>
            </a:r>
          </a:p>
        </p:txBody>
      </p:sp>
      <p:sp>
        <p:nvSpPr>
          <p:cNvPr id="5" name="TextBox 4"/>
          <p:cNvSpPr txBox="1"/>
          <p:nvPr/>
        </p:nvSpPr>
        <p:spPr>
          <a:xfrm>
            <a:off x="804672" y="1143000"/>
            <a:ext cx="10058400" cy="411480"/>
          </a:xfrm>
          <a:prstGeom prst="rect">
            <a:avLst/>
          </a:prstGeom>
          <a:noFill/>
        </p:spPr>
        <p:txBody>
          <a:bodyPr wrap="square" lIns="54864" rIns="54864" tIns="27432" bIns="27432">
            <a:spAutoFit/>
          </a:bodyPr>
          <a:lstStyle/>
          <a:p>
            <a:pPr algn="l">
              <a:defRPr sz="1550" b="0" i="1">
                <a:solidFill>
                  <a:srgbClr val="5D3F26"/>
                </a:solidFill>
                <a:latin typeface="Aptos"/>
              </a:defRPr>
            </a:pPr>
            <a:r>
              <a:t>A 45-minute teaching map</a:t>
            </a:r>
          </a:p>
        </p:txBody>
      </p:sp>
      <p:sp>
        <p:nvSpPr>
          <p:cNvPr id="6" name="Rectangle 5"/>
          <p:cNvSpPr/>
          <p:nvPr/>
        </p:nvSpPr>
        <p:spPr>
          <a:xfrm>
            <a:off x="822960" y="2148840"/>
            <a:ext cx="2331720" cy="320040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572768" y="2377440"/>
            <a:ext cx="822960" cy="594360"/>
          </a:xfrm>
          <a:prstGeom prst="rect">
            <a:avLst/>
          </a:prstGeom>
          <a:noFill/>
        </p:spPr>
        <p:txBody>
          <a:bodyPr wrap="square" lIns="54864" rIns="54864" tIns="27432" bIns="27432">
            <a:spAutoFit/>
          </a:bodyPr>
          <a:lstStyle/>
          <a:p>
            <a:pPr algn="ctr">
              <a:defRPr sz="3000" b="1" i="0">
                <a:solidFill>
                  <a:srgbClr val="CF973E"/>
                </a:solidFill>
                <a:latin typeface="Aptos"/>
              </a:defRPr>
            </a:pPr>
            <a:r>
              <a:t>1</a:t>
            </a:r>
          </a:p>
        </p:txBody>
      </p:sp>
      <p:sp>
        <p:nvSpPr>
          <p:cNvPr id="8" name="TextBox 7"/>
          <p:cNvSpPr txBox="1"/>
          <p:nvPr/>
        </p:nvSpPr>
        <p:spPr>
          <a:xfrm>
            <a:off x="1051560" y="3063240"/>
            <a:ext cx="1874519" cy="347472"/>
          </a:xfrm>
          <a:prstGeom prst="rect">
            <a:avLst/>
          </a:prstGeom>
          <a:noFill/>
        </p:spPr>
        <p:txBody>
          <a:bodyPr wrap="square" lIns="54864" rIns="54864" tIns="27432" bIns="27432">
            <a:spAutoFit/>
          </a:bodyPr>
          <a:lstStyle/>
          <a:p>
            <a:pPr algn="ctr">
              <a:defRPr sz="1550" b="1" i="0">
                <a:solidFill>
                  <a:srgbClr val="274666"/>
                </a:solidFill>
                <a:latin typeface="Aptos"/>
              </a:defRPr>
            </a:pPr>
            <a:r>
              <a:t>Open</a:t>
            </a:r>
          </a:p>
        </p:txBody>
      </p:sp>
      <p:sp>
        <p:nvSpPr>
          <p:cNvPr id="9" name="TextBox 8"/>
          <p:cNvSpPr txBox="1"/>
          <p:nvPr/>
        </p:nvSpPr>
        <p:spPr>
          <a:xfrm>
            <a:off x="1051560" y="3566160"/>
            <a:ext cx="1874519" cy="1280160"/>
          </a:xfrm>
          <a:prstGeom prst="rect">
            <a:avLst/>
          </a:prstGeom>
          <a:noFill/>
        </p:spPr>
        <p:txBody>
          <a:bodyPr wrap="square" lIns="54864" rIns="54864" tIns="27432" bIns="27432">
            <a:spAutoFit/>
          </a:bodyPr>
          <a:lstStyle/>
          <a:p>
            <a:pPr algn="ctr">
              <a:defRPr sz="1260" b="0" i="0">
                <a:solidFill>
                  <a:srgbClr val="18273E"/>
                </a:solidFill>
                <a:latin typeface="Aptos"/>
              </a:defRPr>
            </a:pPr>
            <a:r>
              <a:t>Ask what it means to follow Christ together.</a:t>
            </a:r>
          </a:p>
        </p:txBody>
      </p:sp>
      <p:sp>
        <p:nvSpPr>
          <p:cNvPr id="10" name="Rectangle 9"/>
          <p:cNvSpPr/>
          <p:nvPr/>
        </p:nvSpPr>
        <p:spPr>
          <a:xfrm>
            <a:off x="3566160" y="2148840"/>
            <a:ext cx="2331720" cy="320040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315968" y="2377440"/>
            <a:ext cx="822960" cy="594360"/>
          </a:xfrm>
          <a:prstGeom prst="rect">
            <a:avLst/>
          </a:prstGeom>
          <a:noFill/>
        </p:spPr>
        <p:txBody>
          <a:bodyPr wrap="square" lIns="54864" rIns="54864" tIns="27432" bIns="27432">
            <a:spAutoFit/>
          </a:bodyPr>
          <a:lstStyle/>
          <a:p>
            <a:pPr algn="ctr">
              <a:defRPr sz="3000" b="1" i="0">
                <a:solidFill>
                  <a:srgbClr val="CF973E"/>
                </a:solidFill>
                <a:latin typeface="Aptos"/>
              </a:defRPr>
            </a:pPr>
            <a:r>
              <a:t>2</a:t>
            </a:r>
          </a:p>
        </p:txBody>
      </p:sp>
      <p:sp>
        <p:nvSpPr>
          <p:cNvPr id="12" name="TextBox 11"/>
          <p:cNvSpPr txBox="1"/>
          <p:nvPr/>
        </p:nvSpPr>
        <p:spPr>
          <a:xfrm>
            <a:off x="3794760" y="3063240"/>
            <a:ext cx="1874519" cy="347472"/>
          </a:xfrm>
          <a:prstGeom prst="rect">
            <a:avLst/>
          </a:prstGeom>
          <a:noFill/>
        </p:spPr>
        <p:txBody>
          <a:bodyPr wrap="square" lIns="54864" rIns="54864" tIns="27432" bIns="27432">
            <a:spAutoFit/>
          </a:bodyPr>
          <a:lstStyle/>
          <a:p>
            <a:pPr algn="ctr">
              <a:defRPr sz="1550" b="1" i="0">
                <a:solidFill>
                  <a:srgbClr val="274666"/>
                </a:solidFill>
                <a:latin typeface="Aptos"/>
              </a:defRPr>
            </a:pPr>
            <a:r>
              <a:t>Ground</a:t>
            </a:r>
          </a:p>
        </p:txBody>
      </p:sp>
      <p:sp>
        <p:nvSpPr>
          <p:cNvPr id="13" name="TextBox 12"/>
          <p:cNvSpPr txBox="1"/>
          <p:nvPr/>
        </p:nvSpPr>
        <p:spPr>
          <a:xfrm>
            <a:off x="3794760" y="3566160"/>
            <a:ext cx="1874519" cy="1280160"/>
          </a:xfrm>
          <a:prstGeom prst="rect">
            <a:avLst/>
          </a:prstGeom>
          <a:noFill/>
        </p:spPr>
        <p:txBody>
          <a:bodyPr wrap="square" lIns="54864" rIns="54864" tIns="27432" bIns="27432">
            <a:spAutoFit/>
          </a:bodyPr>
          <a:lstStyle/>
          <a:p>
            <a:pPr algn="ctr">
              <a:defRPr sz="1260" b="0" i="0">
                <a:solidFill>
                  <a:srgbClr val="18273E"/>
                </a:solidFill>
                <a:latin typeface="Aptos"/>
              </a:defRPr>
            </a:pPr>
            <a:r>
              <a:t>Read Ephesians 6 and Ephesians 4.</a:t>
            </a:r>
          </a:p>
        </p:txBody>
      </p:sp>
      <p:sp>
        <p:nvSpPr>
          <p:cNvPr id="14" name="Rectangle 13"/>
          <p:cNvSpPr/>
          <p:nvPr/>
        </p:nvSpPr>
        <p:spPr>
          <a:xfrm>
            <a:off x="6309360" y="2148840"/>
            <a:ext cx="2331720" cy="320040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059168" y="2377440"/>
            <a:ext cx="822960" cy="594360"/>
          </a:xfrm>
          <a:prstGeom prst="rect">
            <a:avLst/>
          </a:prstGeom>
          <a:noFill/>
        </p:spPr>
        <p:txBody>
          <a:bodyPr wrap="square" lIns="54864" rIns="54864" tIns="27432" bIns="27432">
            <a:spAutoFit/>
          </a:bodyPr>
          <a:lstStyle/>
          <a:p>
            <a:pPr algn="ctr">
              <a:defRPr sz="3000" b="1" i="0">
                <a:solidFill>
                  <a:srgbClr val="CF973E"/>
                </a:solidFill>
                <a:latin typeface="Aptos"/>
              </a:defRPr>
            </a:pPr>
            <a:r>
              <a:t>3</a:t>
            </a:r>
          </a:p>
        </p:txBody>
      </p:sp>
      <p:sp>
        <p:nvSpPr>
          <p:cNvPr id="16" name="TextBox 15"/>
          <p:cNvSpPr txBox="1"/>
          <p:nvPr/>
        </p:nvSpPr>
        <p:spPr>
          <a:xfrm>
            <a:off x="6537960" y="3063240"/>
            <a:ext cx="1874519" cy="347472"/>
          </a:xfrm>
          <a:prstGeom prst="rect">
            <a:avLst/>
          </a:prstGeom>
          <a:noFill/>
        </p:spPr>
        <p:txBody>
          <a:bodyPr wrap="square" lIns="54864" rIns="54864" tIns="27432" bIns="27432">
            <a:spAutoFit/>
          </a:bodyPr>
          <a:lstStyle/>
          <a:p>
            <a:pPr algn="ctr">
              <a:defRPr sz="1550" b="1" i="0">
                <a:solidFill>
                  <a:srgbClr val="274666"/>
                </a:solidFill>
                <a:latin typeface="Aptos"/>
              </a:defRPr>
            </a:pPr>
            <a:r>
              <a:t>Teach</a:t>
            </a:r>
          </a:p>
        </p:txBody>
      </p:sp>
      <p:sp>
        <p:nvSpPr>
          <p:cNvPr id="17" name="TextBox 16"/>
          <p:cNvSpPr txBox="1"/>
          <p:nvPr/>
        </p:nvSpPr>
        <p:spPr>
          <a:xfrm>
            <a:off x="6537960" y="3566160"/>
            <a:ext cx="1874519" cy="1280160"/>
          </a:xfrm>
          <a:prstGeom prst="rect">
            <a:avLst/>
          </a:prstGeom>
          <a:noFill/>
        </p:spPr>
        <p:txBody>
          <a:bodyPr wrap="square" lIns="54864" rIns="54864" tIns="27432" bIns="27432">
            <a:spAutoFit/>
          </a:bodyPr>
          <a:lstStyle/>
          <a:p>
            <a:pPr algn="ctr">
              <a:defRPr sz="1260" b="0" i="0">
                <a:solidFill>
                  <a:srgbClr val="18273E"/>
                </a:solidFill>
                <a:latin typeface="Aptos"/>
              </a:defRPr>
            </a:pPr>
            <a:r>
              <a:t>Walk through history, imagery, and theology.</a:t>
            </a:r>
          </a:p>
        </p:txBody>
      </p:sp>
      <p:sp>
        <p:nvSpPr>
          <p:cNvPr id="18" name="Rectangle 17"/>
          <p:cNvSpPr/>
          <p:nvPr/>
        </p:nvSpPr>
        <p:spPr>
          <a:xfrm>
            <a:off x="9052560" y="2148840"/>
            <a:ext cx="2331720" cy="320040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9802368" y="2377440"/>
            <a:ext cx="822960" cy="594360"/>
          </a:xfrm>
          <a:prstGeom prst="rect">
            <a:avLst/>
          </a:prstGeom>
          <a:noFill/>
        </p:spPr>
        <p:txBody>
          <a:bodyPr wrap="square" lIns="54864" rIns="54864" tIns="27432" bIns="27432">
            <a:spAutoFit/>
          </a:bodyPr>
          <a:lstStyle/>
          <a:p>
            <a:pPr algn="ctr">
              <a:defRPr sz="3000" b="1" i="0">
                <a:solidFill>
                  <a:srgbClr val="CF973E"/>
                </a:solidFill>
                <a:latin typeface="Aptos"/>
              </a:defRPr>
            </a:pPr>
            <a:r>
              <a:t>4</a:t>
            </a:r>
          </a:p>
        </p:txBody>
      </p:sp>
      <p:sp>
        <p:nvSpPr>
          <p:cNvPr id="20" name="TextBox 19"/>
          <p:cNvSpPr txBox="1"/>
          <p:nvPr/>
        </p:nvSpPr>
        <p:spPr>
          <a:xfrm>
            <a:off x="9281160" y="3063240"/>
            <a:ext cx="1874519" cy="347472"/>
          </a:xfrm>
          <a:prstGeom prst="rect">
            <a:avLst/>
          </a:prstGeom>
          <a:noFill/>
        </p:spPr>
        <p:txBody>
          <a:bodyPr wrap="square" lIns="54864" rIns="54864" tIns="27432" bIns="27432">
            <a:spAutoFit/>
          </a:bodyPr>
          <a:lstStyle/>
          <a:p>
            <a:pPr algn="ctr">
              <a:defRPr sz="1550" b="1" i="0">
                <a:solidFill>
                  <a:srgbClr val="274666"/>
                </a:solidFill>
                <a:latin typeface="Aptos"/>
              </a:defRPr>
            </a:pPr>
            <a:r>
              <a:t>Apply</a:t>
            </a:r>
          </a:p>
        </p:txBody>
      </p:sp>
      <p:sp>
        <p:nvSpPr>
          <p:cNvPr id="21" name="TextBox 20"/>
          <p:cNvSpPr txBox="1"/>
          <p:nvPr/>
        </p:nvSpPr>
        <p:spPr>
          <a:xfrm>
            <a:off x="9281160" y="3566160"/>
            <a:ext cx="1874519" cy="1280160"/>
          </a:xfrm>
          <a:prstGeom prst="rect">
            <a:avLst/>
          </a:prstGeom>
          <a:noFill/>
        </p:spPr>
        <p:txBody>
          <a:bodyPr wrap="square" lIns="54864" rIns="54864" tIns="27432" bIns="27432">
            <a:spAutoFit/>
          </a:bodyPr>
          <a:lstStyle/>
          <a:p>
            <a:pPr algn="ctr">
              <a:defRPr sz="1260" b="0" i="0">
                <a:solidFill>
                  <a:srgbClr val="18273E"/>
                </a:solidFill>
                <a:latin typeface="Aptos"/>
              </a:defRPr>
            </a:pPr>
            <a:r>
              <a:t>Name faithful courage without hostility.</a:t>
            </a:r>
          </a:p>
        </p:txBody>
      </p:sp>
      <p:sp>
        <p:nvSpPr>
          <p:cNvPr id="22" name="Rectangle 21"/>
          <p:cNvSpPr/>
          <p:nvPr/>
        </p:nvSpPr>
        <p:spPr>
          <a:xfrm>
            <a:off x="11795760" y="2148840"/>
            <a:ext cx="2331720" cy="320040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12545568" y="2377440"/>
            <a:ext cx="822960" cy="594360"/>
          </a:xfrm>
          <a:prstGeom prst="rect">
            <a:avLst/>
          </a:prstGeom>
          <a:noFill/>
        </p:spPr>
        <p:txBody>
          <a:bodyPr wrap="square" lIns="54864" rIns="54864" tIns="27432" bIns="27432">
            <a:spAutoFit/>
          </a:bodyPr>
          <a:lstStyle/>
          <a:p>
            <a:pPr algn="ctr">
              <a:defRPr sz="3000" b="1" i="0">
                <a:solidFill>
                  <a:srgbClr val="CF973E"/>
                </a:solidFill>
                <a:latin typeface="Aptos"/>
              </a:defRPr>
            </a:pPr>
            <a:r>
              <a:t>5</a:t>
            </a:r>
          </a:p>
        </p:txBody>
      </p:sp>
      <p:sp>
        <p:nvSpPr>
          <p:cNvPr id="24" name="TextBox 23"/>
          <p:cNvSpPr txBox="1"/>
          <p:nvPr/>
        </p:nvSpPr>
        <p:spPr>
          <a:xfrm>
            <a:off x="12024360" y="3063240"/>
            <a:ext cx="1874519" cy="347472"/>
          </a:xfrm>
          <a:prstGeom prst="rect">
            <a:avLst/>
          </a:prstGeom>
          <a:noFill/>
        </p:spPr>
        <p:txBody>
          <a:bodyPr wrap="square" lIns="54864" rIns="54864" tIns="27432" bIns="27432">
            <a:spAutoFit/>
          </a:bodyPr>
          <a:lstStyle/>
          <a:p>
            <a:pPr algn="ctr">
              <a:defRPr sz="1550" b="1" i="0">
                <a:solidFill>
                  <a:srgbClr val="274666"/>
                </a:solidFill>
                <a:latin typeface="Aptos"/>
              </a:defRPr>
            </a:pPr>
            <a:r>
              <a:t>Pray</a:t>
            </a:r>
          </a:p>
        </p:txBody>
      </p:sp>
      <p:sp>
        <p:nvSpPr>
          <p:cNvPr id="25" name="TextBox 24"/>
          <p:cNvSpPr txBox="1"/>
          <p:nvPr/>
        </p:nvSpPr>
        <p:spPr>
          <a:xfrm>
            <a:off x="12024360" y="3566160"/>
            <a:ext cx="1874519" cy="1280160"/>
          </a:xfrm>
          <a:prstGeom prst="rect">
            <a:avLst/>
          </a:prstGeom>
          <a:noFill/>
        </p:spPr>
        <p:txBody>
          <a:bodyPr wrap="square" lIns="54864" rIns="54864" tIns="27432" bIns="27432">
            <a:spAutoFit/>
          </a:bodyPr>
          <a:lstStyle/>
          <a:p>
            <a:pPr algn="ctr">
              <a:defRPr sz="1260" b="0" i="0">
                <a:solidFill>
                  <a:srgbClr val="18273E"/>
                </a:solidFill>
                <a:latin typeface="Aptos"/>
              </a:defRPr>
            </a:pPr>
            <a:r>
              <a:t>Ask Christ to lead the church in unity and witness.</a:t>
            </a:r>
          </a:p>
        </p:txBody>
      </p:sp>
      <p:sp>
        <p:nvSpPr>
          <p:cNvPr id="26" name="TextBox 25"/>
          <p:cNvSpPr txBox="1"/>
          <p:nvPr/>
        </p:nvSpPr>
        <p:spPr>
          <a:xfrm>
            <a:off x="502920" y="7818120"/>
            <a:ext cx="5303520" cy="228600"/>
          </a:xfrm>
          <a:prstGeom prst="rect">
            <a:avLst/>
          </a:prstGeom>
          <a:noFill/>
        </p:spPr>
        <p:txBody>
          <a:bodyPr wrap="square" lIns="54864" rIns="54864" tIns="27432" bIns="27432">
            <a:spAutoFit/>
          </a:bodyPr>
          <a:lstStyle/>
          <a:p>
            <a:pPr algn="l">
              <a:defRPr sz="850" b="0" i="0">
                <a:solidFill>
                  <a:srgbClr val="465360"/>
                </a:solidFill>
                <a:latin typeface="Aptos"/>
              </a:defRPr>
            </a:pPr>
            <a:r>
              <a:t>Prepared for teaching and small group use - hymninfo.com</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6_blurdark.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777240" y="502920"/>
            <a:ext cx="9875520" cy="640080"/>
          </a:xfrm>
          <a:prstGeom prst="rect">
            <a:avLst/>
          </a:prstGeom>
          <a:noFill/>
        </p:spPr>
        <p:txBody>
          <a:bodyPr wrap="square" lIns="54864" rIns="54864" tIns="27432" bIns="27432">
            <a:spAutoFit/>
          </a:bodyPr>
          <a:lstStyle/>
          <a:p>
            <a:pPr algn="l">
              <a:defRPr sz="3000" b="1" i="0">
                <a:solidFill>
                  <a:srgbClr val="FFFFFF"/>
                </a:solidFill>
                <a:latin typeface="Aptos Display"/>
              </a:defRPr>
            </a:pPr>
            <a:r>
              <a:t>Application for the Church</a:t>
            </a:r>
          </a:p>
        </p:txBody>
      </p:sp>
      <p:sp>
        <p:nvSpPr>
          <p:cNvPr id="4" name="TextBox 3"/>
          <p:cNvSpPr txBox="1"/>
          <p:nvPr/>
        </p:nvSpPr>
        <p:spPr>
          <a:xfrm>
            <a:off x="804672" y="1143000"/>
            <a:ext cx="10058400" cy="411480"/>
          </a:xfrm>
          <a:prstGeom prst="rect">
            <a:avLst/>
          </a:prstGeom>
          <a:noFill/>
        </p:spPr>
        <p:txBody>
          <a:bodyPr wrap="square" lIns="54864" rIns="54864" tIns="27432" bIns="27432">
            <a:spAutoFit/>
          </a:bodyPr>
          <a:lstStyle/>
          <a:p>
            <a:pPr algn="l">
              <a:defRPr sz="1550" b="0" i="1">
                <a:solidFill>
                  <a:srgbClr val="CF973E"/>
                </a:solidFill>
                <a:latin typeface="Aptos"/>
              </a:defRPr>
            </a:pPr>
            <a:r>
              <a:t>Courage shaped by the cross.</a:t>
            </a:r>
          </a:p>
        </p:txBody>
      </p:sp>
      <p:sp>
        <p:nvSpPr>
          <p:cNvPr id="5" name="Rectangle 4"/>
          <p:cNvSpPr/>
          <p:nvPr/>
        </p:nvSpPr>
        <p:spPr>
          <a:xfrm>
            <a:off x="868680" y="1920240"/>
            <a:ext cx="5806440" cy="137160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868680" y="1920240"/>
            <a:ext cx="73152" cy="137160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97280" y="2084832"/>
            <a:ext cx="5486400" cy="320040"/>
          </a:xfrm>
          <a:prstGeom prst="rect">
            <a:avLst/>
          </a:prstGeom>
          <a:noFill/>
        </p:spPr>
        <p:txBody>
          <a:bodyPr wrap="square" lIns="54864" rIns="54864" tIns="27432" bIns="27432">
            <a:spAutoFit/>
          </a:bodyPr>
          <a:lstStyle/>
          <a:p>
            <a:pPr algn="l">
              <a:defRPr sz="1650" b="1" i="0">
                <a:solidFill>
                  <a:srgbClr val="274666"/>
                </a:solidFill>
                <a:latin typeface="Aptos"/>
              </a:defRPr>
            </a:pPr>
            <a:r>
              <a:t>For the fearful</a:t>
            </a:r>
          </a:p>
        </p:txBody>
      </p:sp>
      <p:sp>
        <p:nvSpPr>
          <p:cNvPr id="8" name="TextBox 7"/>
          <p:cNvSpPr txBox="1"/>
          <p:nvPr/>
        </p:nvSpPr>
        <p:spPr>
          <a:xfrm>
            <a:off x="1097280" y="2487168"/>
            <a:ext cx="5440679" cy="685800"/>
          </a:xfrm>
          <a:prstGeom prst="rect">
            <a:avLst/>
          </a:prstGeom>
          <a:noFill/>
        </p:spPr>
        <p:txBody>
          <a:bodyPr wrap="square" lIns="54864" rIns="54864" tIns="27432" bIns="27432">
            <a:spAutoFit/>
          </a:bodyPr>
          <a:lstStyle/>
          <a:p>
            <a:pPr algn="l">
              <a:defRPr sz="1320" b="0" i="0">
                <a:solidFill>
                  <a:srgbClr val="18273E"/>
                </a:solidFill>
                <a:latin typeface="Aptos"/>
              </a:defRPr>
            </a:pPr>
            <a:r>
              <a:t>Stand in the strength of the Lord.</a:t>
            </a:r>
          </a:p>
        </p:txBody>
      </p:sp>
      <p:sp>
        <p:nvSpPr>
          <p:cNvPr id="9" name="Rectangle 8"/>
          <p:cNvSpPr/>
          <p:nvPr/>
        </p:nvSpPr>
        <p:spPr>
          <a:xfrm>
            <a:off x="7452360" y="1920240"/>
            <a:ext cx="5806440" cy="137160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7452360" y="1920240"/>
            <a:ext cx="73152" cy="137160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0" y="2084832"/>
            <a:ext cx="5486400" cy="320040"/>
          </a:xfrm>
          <a:prstGeom prst="rect">
            <a:avLst/>
          </a:prstGeom>
          <a:noFill/>
        </p:spPr>
        <p:txBody>
          <a:bodyPr wrap="square" lIns="54864" rIns="54864" tIns="27432" bIns="27432">
            <a:spAutoFit/>
          </a:bodyPr>
          <a:lstStyle/>
          <a:p>
            <a:pPr algn="l">
              <a:defRPr sz="1650" b="1" i="0">
                <a:solidFill>
                  <a:srgbClr val="274666"/>
                </a:solidFill>
                <a:latin typeface="Aptos"/>
              </a:defRPr>
            </a:pPr>
            <a:r>
              <a:t>For the divided</a:t>
            </a:r>
          </a:p>
        </p:txBody>
      </p:sp>
      <p:sp>
        <p:nvSpPr>
          <p:cNvPr id="12" name="TextBox 11"/>
          <p:cNvSpPr txBox="1"/>
          <p:nvPr/>
        </p:nvSpPr>
        <p:spPr>
          <a:xfrm>
            <a:off x="7680960" y="2487168"/>
            <a:ext cx="5440679" cy="685800"/>
          </a:xfrm>
          <a:prstGeom prst="rect">
            <a:avLst/>
          </a:prstGeom>
          <a:noFill/>
        </p:spPr>
        <p:txBody>
          <a:bodyPr wrap="square" lIns="54864" rIns="54864" tIns="27432" bIns="27432">
            <a:spAutoFit/>
          </a:bodyPr>
          <a:lstStyle/>
          <a:p>
            <a:pPr algn="l">
              <a:defRPr sz="1320" b="0" i="0">
                <a:solidFill>
                  <a:srgbClr val="18273E"/>
                </a:solidFill>
                <a:latin typeface="Aptos"/>
              </a:defRPr>
            </a:pPr>
            <a:r>
              <a:t>Practice the unity you sing.</a:t>
            </a:r>
          </a:p>
        </p:txBody>
      </p:sp>
      <p:sp>
        <p:nvSpPr>
          <p:cNvPr id="13" name="Rectangle 12"/>
          <p:cNvSpPr/>
          <p:nvPr/>
        </p:nvSpPr>
        <p:spPr>
          <a:xfrm>
            <a:off x="868680" y="3840480"/>
            <a:ext cx="5806440" cy="137160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868680" y="3840480"/>
            <a:ext cx="73152" cy="137160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097280" y="4005072"/>
            <a:ext cx="5486400" cy="320040"/>
          </a:xfrm>
          <a:prstGeom prst="rect">
            <a:avLst/>
          </a:prstGeom>
          <a:noFill/>
        </p:spPr>
        <p:txBody>
          <a:bodyPr wrap="square" lIns="54864" rIns="54864" tIns="27432" bIns="27432">
            <a:spAutoFit/>
          </a:bodyPr>
          <a:lstStyle/>
          <a:p>
            <a:pPr algn="l">
              <a:defRPr sz="1650" b="1" i="0">
                <a:solidFill>
                  <a:srgbClr val="274666"/>
                </a:solidFill>
                <a:latin typeface="Aptos"/>
              </a:defRPr>
            </a:pPr>
            <a:r>
              <a:t>For the zealous</a:t>
            </a:r>
          </a:p>
        </p:txBody>
      </p:sp>
      <p:sp>
        <p:nvSpPr>
          <p:cNvPr id="16" name="TextBox 15"/>
          <p:cNvSpPr txBox="1"/>
          <p:nvPr/>
        </p:nvSpPr>
        <p:spPr>
          <a:xfrm>
            <a:off x="1097280" y="4407408"/>
            <a:ext cx="5440679" cy="685800"/>
          </a:xfrm>
          <a:prstGeom prst="rect">
            <a:avLst/>
          </a:prstGeom>
          <a:noFill/>
        </p:spPr>
        <p:txBody>
          <a:bodyPr wrap="square" lIns="54864" rIns="54864" tIns="27432" bIns="27432">
            <a:spAutoFit/>
          </a:bodyPr>
          <a:lstStyle/>
          <a:p>
            <a:pPr algn="l">
              <a:defRPr sz="1320" b="0" i="0">
                <a:solidFill>
                  <a:srgbClr val="18273E"/>
                </a:solidFill>
                <a:latin typeface="Aptos"/>
              </a:defRPr>
            </a:pPr>
            <a:r>
              <a:t>Let courage be governed by love.</a:t>
            </a:r>
          </a:p>
        </p:txBody>
      </p:sp>
      <p:sp>
        <p:nvSpPr>
          <p:cNvPr id="17" name="Rectangle 16"/>
          <p:cNvSpPr/>
          <p:nvPr/>
        </p:nvSpPr>
        <p:spPr>
          <a:xfrm>
            <a:off x="7452360" y="3840480"/>
            <a:ext cx="5806440" cy="137160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7452360" y="3840480"/>
            <a:ext cx="73152" cy="137160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680960" y="4005072"/>
            <a:ext cx="5486400" cy="320040"/>
          </a:xfrm>
          <a:prstGeom prst="rect">
            <a:avLst/>
          </a:prstGeom>
          <a:noFill/>
        </p:spPr>
        <p:txBody>
          <a:bodyPr wrap="square" lIns="54864" rIns="54864" tIns="27432" bIns="27432">
            <a:spAutoFit/>
          </a:bodyPr>
          <a:lstStyle/>
          <a:p>
            <a:pPr algn="l">
              <a:defRPr sz="1650" b="1" i="0">
                <a:solidFill>
                  <a:srgbClr val="274666"/>
                </a:solidFill>
                <a:latin typeface="Aptos"/>
              </a:defRPr>
            </a:pPr>
            <a:r>
              <a:t>For the weary</a:t>
            </a:r>
          </a:p>
        </p:txBody>
      </p:sp>
      <p:sp>
        <p:nvSpPr>
          <p:cNvPr id="20" name="TextBox 19"/>
          <p:cNvSpPr txBox="1"/>
          <p:nvPr/>
        </p:nvSpPr>
        <p:spPr>
          <a:xfrm>
            <a:off x="7680960" y="4407408"/>
            <a:ext cx="5440679" cy="685800"/>
          </a:xfrm>
          <a:prstGeom prst="rect">
            <a:avLst/>
          </a:prstGeom>
          <a:noFill/>
        </p:spPr>
        <p:txBody>
          <a:bodyPr wrap="square" lIns="54864" rIns="54864" tIns="27432" bIns="27432">
            <a:spAutoFit/>
          </a:bodyPr>
          <a:lstStyle/>
          <a:p>
            <a:pPr algn="l">
              <a:defRPr sz="1320" b="0" i="0">
                <a:solidFill>
                  <a:srgbClr val="18273E"/>
                </a:solidFill>
                <a:latin typeface="Aptos"/>
              </a:defRPr>
            </a:pPr>
            <a:r>
              <a:t>Trust Christ’s promise to sustain his church.</a:t>
            </a:r>
          </a:p>
        </p:txBody>
      </p:sp>
      <p:sp>
        <p:nvSpPr>
          <p:cNvPr id="21" name="TextBox 20"/>
          <p:cNvSpPr txBox="1"/>
          <p:nvPr/>
        </p:nvSpPr>
        <p:spPr>
          <a:xfrm>
            <a:off x="502920" y="7818120"/>
            <a:ext cx="5303520" cy="228600"/>
          </a:xfrm>
          <a:prstGeom prst="rect">
            <a:avLst/>
          </a:prstGeom>
          <a:noFill/>
        </p:spPr>
        <p:txBody>
          <a:bodyPr wrap="square" lIns="54864" rIns="54864" tIns="27432" bIns="27432">
            <a:spAutoFit/>
          </a:bodyPr>
          <a:lstStyle/>
          <a:p>
            <a:pPr algn="l">
              <a:defRPr sz="850" b="0" i="0">
                <a:solidFill>
                  <a:srgbClr val="F8F2E4"/>
                </a:solidFill>
                <a:latin typeface="Aptos"/>
              </a:defRPr>
            </a:pPr>
            <a:r>
              <a:t>Prepared for teaching and small group use - hymninfo.com</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5_dark.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777240" y="914400"/>
            <a:ext cx="5303520" cy="640080"/>
          </a:xfrm>
          <a:prstGeom prst="rect">
            <a:avLst/>
          </a:prstGeom>
          <a:noFill/>
        </p:spPr>
        <p:txBody>
          <a:bodyPr wrap="square" lIns="54864" rIns="54864" tIns="27432" bIns="27432">
            <a:spAutoFit/>
          </a:bodyPr>
          <a:lstStyle/>
          <a:p>
            <a:pPr algn="l">
              <a:defRPr sz="3600" b="1" i="0">
                <a:solidFill>
                  <a:srgbClr val="FFFFFF"/>
                </a:solidFill>
                <a:latin typeface="Aptos Display"/>
              </a:defRPr>
            </a:pPr>
            <a:r>
              <a:t>Closing Prayer</a:t>
            </a:r>
          </a:p>
        </p:txBody>
      </p:sp>
      <p:sp>
        <p:nvSpPr>
          <p:cNvPr id="4" name="TextBox 3"/>
          <p:cNvSpPr txBox="1"/>
          <p:nvPr/>
        </p:nvSpPr>
        <p:spPr>
          <a:xfrm>
            <a:off x="822960" y="2057400"/>
            <a:ext cx="7680960" cy="2286000"/>
          </a:xfrm>
          <a:prstGeom prst="rect">
            <a:avLst/>
          </a:prstGeom>
          <a:noFill/>
        </p:spPr>
        <p:txBody>
          <a:bodyPr wrap="square" lIns="54864" rIns="54864" tIns="27432" bIns="27432">
            <a:spAutoFit/>
          </a:bodyPr>
          <a:lstStyle/>
          <a:p>
            <a:pPr algn="l">
              <a:defRPr sz="2300" b="0" i="0">
                <a:solidFill>
                  <a:srgbClr val="F8F2E4"/>
                </a:solidFill>
                <a:latin typeface="Aptos"/>
              </a:defRPr>
            </a:pPr>
            <a:r>
              <a:t>Lord Jesus, lead your church by the cross. Strengthen us against evil, heal our divisions, give courage to the weary, and make our witness humble, truthful, and full of love. Amen.</a:t>
            </a:r>
          </a:p>
        </p:txBody>
      </p:sp>
      <p:sp>
        <p:nvSpPr>
          <p:cNvPr id="5" name="TextBox 4"/>
          <p:cNvSpPr txBox="1"/>
          <p:nvPr/>
        </p:nvSpPr>
        <p:spPr>
          <a:xfrm>
            <a:off x="822960" y="6995160"/>
            <a:ext cx="10789920" cy="411480"/>
          </a:xfrm>
          <a:prstGeom prst="rect">
            <a:avLst/>
          </a:prstGeom>
          <a:noFill/>
        </p:spPr>
        <p:txBody>
          <a:bodyPr wrap="square" lIns="54864" rIns="54864" tIns="27432" bIns="27432">
            <a:spAutoFit/>
          </a:bodyPr>
          <a:lstStyle/>
          <a:p>
            <a:pPr algn="l">
              <a:defRPr sz="919" b="0" i="0">
                <a:solidFill>
                  <a:srgbClr val="D2D2D2"/>
                </a:solidFill>
                <a:latin typeface="Aptos"/>
              </a:defRPr>
            </a:pPr>
            <a:r>
              <a:t>© HymnInfo.com. Free for personal, church, classroom, and small-group teaching use. Please do not sell, repost, or redistribute as downloadable files without permission.</a:t>
            </a:r>
          </a:p>
        </p:txBody>
      </p:sp>
      <p:sp>
        <p:nvSpPr>
          <p:cNvPr id="6" name="TextBox 5"/>
          <p:cNvSpPr txBox="1"/>
          <p:nvPr/>
        </p:nvSpPr>
        <p:spPr>
          <a:xfrm>
            <a:off x="502920" y="7818120"/>
            <a:ext cx="5303520" cy="228600"/>
          </a:xfrm>
          <a:prstGeom prst="rect">
            <a:avLst/>
          </a:prstGeom>
          <a:noFill/>
        </p:spPr>
        <p:txBody>
          <a:bodyPr wrap="square" lIns="54864" rIns="54864" tIns="27432" bIns="27432">
            <a:spAutoFit/>
          </a:bodyPr>
          <a:lstStyle/>
          <a:p>
            <a:pPr algn="l">
              <a:defRPr sz="850" b="0" i="0">
                <a:solidFill>
                  <a:srgbClr val="F8F2E4"/>
                </a:solidFill>
                <a:latin typeface="Aptos"/>
              </a:defRPr>
            </a:pPr>
            <a:r>
              <a:t>Prepared for teaching and small group use - hymninfo.com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5_blurdark.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777240" y="502920"/>
            <a:ext cx="9875520" cy="640080"/>
          </a:xfrm>
          <a:prstGeom prst="rect">
            <a:avLst/>
          </a:prstGeom>
          <a:noFill/>
        </p:spPr>
        <p:txBody>
          <a:bodyPr wrap="square" lIns="54864" rIns="54864" tIns="27432" bIns="27432">
            <a:spAutoFit/>
          </a:bodyPr>
          <a:lstStyle/>
          <a:p>
            <a:pPr algn="l">
              <a:defRPr sz="3000" b="1" i="0">
                <a:solidFill>
                  <a:srgbClr val="FFFFFF"/>
                </a:solidFill>
                <a:latin typeface="Aptos Display"/>
              </a:defRPr>
            </a:pPr>
            <a:r>
              <a:t>Hymn Identity</a:t>
            </a:r>
          </a:p>
        </p:txBody>
      </p:sp>
      <p:sp>
        <p:nvSpPr>
          <p:cNvPr id="4" name="TextBox 3"/>
          <p:cNvSpPr txBox="1"/>
          <p:nvPr/>
        </p:nvSpPr>
        <p:spPr>
          <a:xfrm>
            <a:off x="804672" y="1143000"/>
            <a:ext cx="10058400" cy="411480"/>
          </a:xfrm>
          <a:prstGeom prst="rect">
            <a:avLst/>
          </a:prstGeom>
          <a:noFill/>
        </p:spPr>
        <p:txBody>
          <a:bodyPr wrap="square" lIns="54864" rIns="54864" tIns="27432" bIns="27432">
            <a:spAutoFit/>
          </a:bodyPr>
          <a:lstStyle/>
          <a:p>
            <a:pPr algn="l">
              <a:defRPr sz="1550" b="0" i="1">
                <a:solidFill>
                  <a:srgbClr val="CF973E"/>
                </a:solidFill>
                <a:latin typeface="Aptos"/>
              </a:defRPr>
            </a:pPr>
            <a:r>
              <a:t>A processional hymn shaped by the language of the cross.</a:t>
            </a:r>
          </a:p>
        </p:txBody>
      </p:sp>
      <p:sp>
        <p:nvSpPr>
          <p:cNvPr id="5" name="TextBox 4"/>
          <p:cNvSpPr txBox="1"/>
          <p:nvPr/>
        </p:nvSpPr>
        <p:spPr>
          <a:xfrm>
            <a:off x="1097280" y="1920240"/>
            <a:ext cx="2011680" cy="347472"/>
          </a:xfrm>
          <a:prstGeom prst="rect">
            <a:avLst/>
          </a:prstGeom>
          <a:noFill/>
        </p:spPr>
        <p:txBody>
          <a:bodyPr wrap="square" lIns="54864" rIns="54864" tIns="27432" bIns="27432">
            <a:spAutoFit/>
          </a:bodyPr>
          <a:lstStyle/>
          <a:p>
            <a:pPr algn="l">
              <a:defRPr sz="1500" b="1" i="0">
                <a:solidFill>
                  <a:srgbClr val="FFE0A0"/>
                </a:solidFill>
                <a:latin typeface="Aptos"/>
              </a:defRPr>
            </a:pPr>
            <a:r>
              <a:t>Title</a:t>
            </a:r>
          </a:p>
        </p:txBody>
      </p:sp>
      <p:sp>
        <p:nvSpPr>
          <p:cNvPr id="6" name="TextBox 5"/>
          <p:cNvSpPr txBox="1"/>
          <p:nvPr/>
        </p:nvSpPr>
        <p:spPr>
          <a:xfrm>
            <a:off x="3063240" y="1920240"/>
            <a:ext cx="8961120" cy="384048"/>
          </a:xfrm>
          <a:prstGeom prst="rect">
            <a:avLst/>
          </a:prstGeom>
          <a:noFill/>
        </p:spPr>
        <p:txBody>
          <a:bodyPr wrap="square" lIns="54864" rIns="54864" tIns="27432" bIns="27432">
            <a:spAutoFit/>
          </a:bodyPr>
          <a:lstStyle/>
          <a:p>
            <a:pPr algn="l">
              <a:defRPr sz="1800" b="0" i="0">
                <a:solidFill>
                  <a:srgbClr val="FFFFFF"/>
                </a:solidFill>
                <a:latin typeface="Aptos"/>
              </a:defRPr>
            </a:pPr>
            <a:r>
              <a:t>Onward, Christian Soldiers</a:t>
            </a:r>
          </a:p>
        </p:txBody>
      </p:sp>
      <p:sp>
        <p:nvSpPr>
          <p:cNvPr id="7" name="TextBox 6"/>
          <p:cNvSpPr txBox="1"/>
          <p:nvPr/>
        </p:nvSpPr>
        <p:spPr>
          <a:xfrm>
            <a:off x="1097280" y="2788920"/>
            <a:ext cx="2011680" cy="347472"/>
          </a:xfrm>
          <a:prstGeom prst="rect">
            <a:avLst/>
          </a:prstGeom>
          <a:noFill/>
        </p:spPr>
        <p:txBody>
          <a:bodyPr wrap="square" lIns="54864" rIns="54864" tIns="27432" bIns="27432">
            <a:spAutoFit/>
          </a:bodyPr>
          <a:lstStyle/>
          <a:p>
            <a:pPr algn="l">
              <a:defRPr sz="1500" b="1" i="0">
                <a:solidFill>
                  <a:srgbClr val="FFE0A0"/>
                </a:solidFill>
                <a:latin typeface="Aptos"/>
              </a:defRPr>
            </a:pPr>
            <a:r>
              <a:t>First line</a:t>
            </a:r>
          </a:p>
        </p:txBody>
      </p:sp>
      <p:sp>
        <p:nvSpPr>
          <p:cNvPr id="8" name="TextBox 7"/>
          <p:cNvSpPr txBox="1"/>
          <p:nvPr/>
        </p:nvSpPr>
        <p:spPr>
          <a:xfrm>
            <a:off x="3063240" y="2788920"/>
            <a:ext cx="8961120" cy="384048"/>
          </a:xfrm>
          <a:prstGeom prst="rect">
            <a:avLst/>
          </a:prstGeom>
          <a:noFill/>
        </p:spPr>
        <p:txBody>
          <a:bodyPr wrap="square" lIns="54864" rIns="54864" tIns="27432" bIns="27432">
            <a:spAutoFit/>
          </a:bodyPr>
          <a:lstStyle/>
          <a:p>
            <a:pPr algn="l">
              <a:defRPr sz="1800" b="0" i="0">
                <a:solidFill>
                  <a:srgbClr val="FFFFFF"/>
                </a:solidFill>
                <a:latin typeface="Aptos"/>
              </a:defRPr>
            </a:pPr>
            <a:r>
              <a:t>Onward, Christian soldiers</a:t>
            </a:r>
          </a:p>
        </p:txBody>
      </p:sp>
      <p:sp>
        <p:nvSpPr>
          <p:cNvPr id="9" name="TextBox 8"/>
          <p:cNvSpPr txBox="1"/>
          <p:nvPr/>
        </p:nvSpPr>
        <p:spPr>
          <a:xfrm>
            <a:off x="1097280" y="3657600"/>
            <a:ext cx="2011680" cy="347472"/>
          </a:xfrm>
          <a:prstGeom prst="rect">
            <a:avLst/>
          </a:prstGeom>
          <a:noFill/>
        </p:spPr>
        <p:txBody>
          <a:bodyPr wrap="square" lIns="54864" rIns="54864" tIns="27432" bIns="27432">
            <a:spAutoFit/>
          </a:bodyPr>
          <a:lstStyle/>
          <a:p>
            <a:pPr algn="l">
              <a:defRPr sz="1500" b="1" i="0">
                <a:solidFill>
                  <a:srgbClr val="FFE0A0"/>
                </a:solidFill>
                <a:latin typeface="Aptos"/>
              </a:defRPr>
            </a:pPr>
            <a:r>
              <a:t>Text</a:t>
            </a:r>
          </a:p>
        </p:txBody>
      </p:sp>
      <p:sp>
        <p:nvSpPr>
          <p:cNvPr id="10" name="TextBox 9"/>
          <p:cNvSpPr txBox="1"/>
          <p:nvPr/>
        </p:nvSpPr>
        <p:spPr>
          <a:xfrm>
            <a:off x="3063240" y="3657600"/>
            <a:ext cx="8961120" cy="384048"/>
          </a:xfrm>
          <a:prstGeom prst="rect">
            <a:avLst/>
          </a:prstGeom>
          <a:noFill/>
        </p:spPr>
        <p:txBody>
          <a:bodyPr wrap="square" lIns="54864" rIns="54864" tIns="27432" bIns="27432">
            <a:spAutoFit/>
          </a:bodyPr>
          <a:lstStyle/>
          <a:p>
            <a:pPr algn="l">
              <a:defRPr sz="1800" b="0" i="0">
                <a:solidFill>
                  <a:srgbClr val="FFFFFF"/>
                </a:solidFill>
                <a:latin typeface="Aptos"/>
              </a:defRPr>
            </a:pPr>
            <a:r>
              <a:t>Sabine Baring-Gould, 1865</a:t>
            </a:r>
          </a:p>
        </p:txBody>
      </p:sp>
      <p:sp>
        <p:nvSpPr>
          <p:cNvPr id="11" name="TextBox 10"/>
          <p:cNvSpPr txBox="1"/>
          <p:nvPr/>
        </p:nvSpPr>
        <p:spPr>
          <a:xfrm>
            <a:off x="1097280" y="4526279"/>
            <a:ext cx="2011680" cy="347472"/>
          </a:xfrm>
          <a:prstGeom prst="rect">
            <a:avLst/>
          </a:prstGeom>
          <a:noFill/>
        </p:spPr>
        <p:txBody>
          <a:bodyPr wrap="square" lIns="54864" rIns="54864" tIns="27432" bIns="27432">
            <a:spAutoFit/>
          </a:bodyPr>
          <a:lstStyle/>
          <a:p>
            <a:pPr algn="l">
              <a:defRPr sz="1500" b="1" i="0">
                <a:solidFill>
                  <a:srgbClr val="FFE0A0"/>
                </a:solidFill>
                <a:latin typeface="Aptos"/>
              </a:defRPr>
            </a:pPr>
            <a:r>
              <a:t>Tune</a:t>
            </a:r>
          </a:p>
        </p:txBody>
      </p:sp>
      <p:sp>
        <p:nvSpPr>
          <p:cNvPr id="12" name="TextBox 11"/>
          <p:cNvSpPr txBox="1"/>
          <p:nvPr/>
        </p:nvSpPr>
        <p:spPr>
          <a:xfrm>
            <a:off x="3063240" y="4526279"/>
            <a:ext cx="8961120" cy="384048"/>
          </a:xfrm>
          <a:prstGeom prst="rect">
            <a:avLst/>
          </a:prstGeom>
          <a:noFill/>
        </p:spPr>
        <p:txBody>
          <a:bodyPr wrap="square" lIns="54864" rIns="54864" tIns="27432" bIns="27432">
            <a:spAutoFit/>
          </a:bodyPr>
          <a:lstStyle/>
          <a:p>
            <a:pPr algn="l">
              <a:defRPr sz="1800" b="0" i="0">
                <a:solidFill>
                  <a:srgbClr val="FFFFFF"/>
                </a:solidFill>
                <a:latin typeface="Aptos"/>
              </a:defRPr>
            </a:pPr>
            <a:r>
              <a:t>ST. GERTRUDE - Arthur Seymour Sullivan, 1871</a:t>
            </a:r>
          </a:p>
        </p:txBody>
      </p:sp>
      <p:sp>
        <p:nvSpPr>
          <p:cNvPr id="13" name="TextBox 12"/>
          <p:cNvSpPr txBox="1"/>
          <p:nvPr/>
        </p:nvSpPr>
        <p:spPr>
          <a:xfrm>
            <a:off x="1097280" y="5394960"/>
            <a:ext cx="2011680" cy="347472"/>
          </a:xfrm>
          <a:prstGeom prst="rect">
            <a:avLst/>
          </a:prstGeom>
          <a:noFill/>
        </p:spPr>
        <p:txBody>
          <a:bodyPr wrap="square" lIns="54864" rIns="54864" tIns="27432" bIns="27432">
            <a:spAutoFit/>
          </a:bodyPr>
          <a:lstStyle/>
          <a:p>
            <a:pPr algn="l">
              <a:defRPr sz="1500" b="1" i="0">
                <a:solidFill>
                  <a:srgbClr val="FFE0A0"/>
                </a:solidFill>
                <a:latin typeface="Aptos"/>
              </a:defRPr>
            </a:pPr>
            <a:r>
              <a:t>Meter</a:t>
            </a:r>
          </a:p>
        </p:txBody>
      </p:sp>
      <p:sp>
        <p:nvSpPr>
          <p:cNvPr id="14" name="TextBox 13"/>
          <p:cNvSpPr txBox="1"/>
          <p:nvPr/>
        </p:nvSpPr>
        <p:spPr>
          <a:xfrm>
            <a:off x="3063240" y="5394960"/>
            <a:ext cx="8961120" cy="384048"/>
          </a:xfrm>
          <a:prstGeom prst="rect">
            <a:avLst/>
          </a:prstGeom>
          <a:noFill/>
        </p:spPr>
        <p:txBody>
          <a:bodyPr wrap="square" lIns="54864" rIns="54864" tIns="27432" bIns="27432">
            <a:spAutoFit/>
          </a:bodyPr>
          <a:lstStyle/>
          <a:p>
            <a:pPr algn="l">
              <a:defRPr sz="1800" b="0" i="0">
                <a:solidFill>
                  <a:srgbClr val="FFFFFF"/>
                </a:solidFill>
                <a:latin typeface="Aptos"/>
              </a:defRPr>
            </a:pPr>
            <a:r>
              <a:t>6.5.6.5 D with refrain</a:t>
            </a:r>
          </a:p>
        </p:txBody>
      </p:sp>
      <p:sp>
        <p:nvSpPr>
          <p:cNvPr id="15" name="TextBox 14"/>
          <p:cNvSpPr txBox="1"/>
          <p:nvPr/>
        </p:nvSpPr>
        <p:spPr>
          <a:xfrm>
            <a:off x="502920" y="7818120"/>
            <a:ext cx="5303520" cy="228600"/>
          </a:xfrm>
          <a:prstGeom prst="rect">
            <a:avLst/>
          </a:prstGeom>
          <a:noFill/>
        </p:spPr>
        <p:txBody>
          <a:bodyPr wrap="square" lIns="54864" rIns="54864" tIns="27432" bIns="27432">
            <a:spAutoFit/>
          </a:bodyPr>
          <a:lstStyle/>
          <a:p>
            <a:pPr algn="l">
              <a:defRPr sz="850" b="0" i="0">
                <a:solidFill>
                  <a:srgbClr val="F8F2E4"/>
                </a:solidFill>
                <a:latin typeface="Aptos"/>
              </a:defRPr>
            </a:pPr>
            <a:r>
              <a:t>Prepared for teaching and small group use - hymninfo.com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4630400" cy="8229600"/>
          </a:xfrm>
          <a:prstGeom prst="rect">
            <a:avLst/>
          </a:prstGeom>
          <a:solidFill>
            <a:srgbClr val="F8F2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4630400" cy="201168"/>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visual_1_side.jpg"/>
          <p:cNvPicPr>
            <a:picLocks noChangeAspect="1"/>
          </p:cNvPicPr>
          <p:nvPr/>
        </p:nvPicPr>
        <p:blipFill>
          <a:blip r:embed="rId2"/>
          <a:stretch>
            <a:fillRect/>
          </a:stretch>
        </p:blipFill>
        <p:spPr>
          <a:xfrm>
            <a:off x="10287000" y="0"/>
            <a:ext cx="4343400" cy="8229600"/>
          </a:xfrm>
          <a:prstGeom prst="rect">
            <a:avLst/>
          </a:prstGeom>
        </p:spPr>
      </p:pic>
      <p:sp>
        <p:nvSpPr>
          <p:cNvPr id="5" name="TextBox 4"/>
          <p:cNvSpPr txBox="1"/>
          <p:nvPr/>
        </p:nvSpPr>
        <p:spPr>
          <a:xfrm>
            <a:off x="777240" y="502920"/>
            <a:ext cx="9875520" cy="640080"/>
          </a:xfrm>
          <a:prstGeom prst="rect">
            <a:avLst/>
          </a:prstGeom>
          <a:noFill/>
        </p:spPr>
        <p:txBody>
          <a:bodyPr wrap="square" lIns="54864" rIns="54864" tIns="27432" bIns="27432">
            <a:spAutoFit/>
          </a:bodyPr>
          <a:lstStyle/>
          <a:p>
            <a:pPr algn="l">
              <a:defRPr sz="3000" b="1" i="0">
                <a:solidFill>
                  <a:srgbClr val="18273E"/>
                </a:solidFill>
                <a:latin typeface="Aptos Display"/>
              </a:defRPr>
            </a:pPr>
            <a:r>
              <a:t>Historical Background</a:t>
            </a:r>
          </a:p>
        </p:txBody>
      </p:sp>
      <p:sp>
        <p:nvSpPr>
          <p:cNvPr id="6" name="TextBox 5"/>
          <p:cNvSpPr txBox="1"/>
          <p:nvPr/>
        </p:nvSpPr>
        <p:spPr>
          <a:xfrm>
            <a:off x="804672" y="1143000"/>
            <a:ext cx="10058400" cy="411480"/>
          </a:xfrm>
          <a:prstGeom prst="rect">
            <a:avLst/>
          </a:prstGeom>
          <a:noFill/>
        </p:spPr>
        <p:txBody>
          <a:bodyPr wrap="square" lIns="54864" rIns="54864" tIns="27432" bIns="27432">
            <a:spAutoFit/>
          </a:bodyPr>
          <a:lstStyle/>
          <a:p>
            <a:pPr algn="l">
              <a:defRPr sz="1550" b="0" i="1">
                <a:solidFill>
                  <a:srgbClr val="5D3F26"/>
                </a:solidFill>
                <a:latin typeface="Aptos"/>
              </a:defRPr>
            </a:pPr>
            <a:r>
              <a:t>Written for movement, worship, and the church gathered in procession.</a:t>
            </a:r>
          </a:p>
        </p:txBody>
      </p:sp>
      <p:sp>
        <p:nvSpPr>
          <p:cNvPr id="7" name="TextBox 6"/>
          <p:cNvSpPr txBox="1"/>
          <p:nvPr/>
        </p:nvSpPr>
        <p:spPr>
          <a:xfrm>
            <a:off x="868680" y="1874519"/>
            <a:ext cx="228600" cy="292608"/>
          </a:xfrm>
          <a:prstGeom prst="rect">
            <a:avLst/>
          </a:prstGeom>
          <a:noFill/>
        </p:spPr>
        <p:txBody>
          <a:bodyPr wrap="square" lIns="54864" rIns="54864" tIns="27432" bIns="27432">
            <a:spAutoFit/>
          </a:bodyPr>
          <a:lstStyle/>
          <a:p>
            <a:pPr algn="l">
              <a:defRPr sz="2050" b="1" i="0">
                <a:solidFill>
                  <a:srgbClr val="CF973E"/>
                </a:solidFill>
                <a:latin typeface="Aptos"/>
              </a:defRPr>
            </a:pPr>
            <a:r>
              <a:t>•</a:t>
            </a:r>
          </a:p>
        </p:txBody>
      </p:sp>
      <p:sp>
        <p:nvSpPr>
          <p:cNvPr id="8" name="TextBox 7"/>
          <p:cNvSpPr txBox="1"/>
          <p:nvPr/>
        </p:nvSpPr>
        <p:spPr>
          <a:xfrm>
            <a:off x="1161288" y="1874519"/>
            <a:ext cx="8394192" cy="475488"/>
          </a:xfrm>
          <a:prstGeom prst="rect">
            <a:avLst/>
          </a:prstGeom>
          <a:noFill/>
        </p:spPr>
        <p:txBody>
          <a:bodyPr wrap="square" lIns="54864" rIns="54864" tIns="27432" bIns="27432">
            <a:spAutoFit/>
          </a:bodyPr>
          <a:lstStyle/>
          <a:p>
            <a:pPr algn="l">
              <a:defRPr sz="1750" b="0" i="0">
                <a:solidFill>
                  <a:srgbClr val="18273E"/>
                </a:solidFill>
                <a:latin typeface="Aptos"/>
              </a:defRPr>
            </a:pPr>
            <a:r>
              <a:t>Sabine Baring-Gould wrote the text in 1865 while serving in Yorkshire.</a:t>
            </a:r>
          </a:p>
        </p:txBody>
      </p:sp>
      <p:sp>
        <p:nvSpPr>
          <p:cNvPr id="9" name="TextBox 8"/>
          <p:cNvSpPr txBox="1"/>
          <p:nvPr/>
        </p:nvSpPr>
        <p:spPr>
          <a:xfrm>
            <a:off x="868680" y="2560320"/>
            <a:ext cx="228600" cy="292608"/>
          </a:xfrm>
          <a:prstGeom prst="rect">
            <a:avLst/>
          </a:prstGeom>
          <a:noFill/>
        </p:spPr>
        <p:txBody>
          <a:bodyPr wrap="square" lIns="54864" rIns="54864" tIns="27432" bIns="27432">
            <a:spAutoFit/>
          </a:bodyPr>
          <a:lstStyle/>
          <a:p>
            <a:pPr algn="l">
              <a:defRPr sz="2050" b="1" i="0">
                <a:solidFill>
                  <a:srgbClr val="CF973E"/>
                </a:solidFill>
                <a:latin typeface="Aptos"/>
              </a:defRPr>
            </a:pPr>
            <a:r>
              <a:t>•</a:t>
            </a:r>
          </a:p>
        </p:txBody>
      </p:sp>
      <p:sp>
        <p:nvSpPr>
          <p:cNvPr id="10" name="TextBox 9"/>
          <p:cNvSpPr txBox="1"/>
          <p:nvPr/>
        </p:nvSpPr>
        <p:spPr>
          <a:xfrm>
            <a:off x="1161288" y="2560320"/>
            <a:ext cx="8394192" cy="475488"/>
          </a:xfrm>
          <a:prstGeom prst="rect">
            <a:avLst/>
          </a:prstGeom>
          <a:noFill/>
        </p:spPr>
        <p:txBody>
          <a:bodyPr wrap="square" lIns="54864" rIns="54864" tIns="27432" bIns="27432">
            <a:spAutoFit/>
          </a:bodyPr>
          <a:lstStyle/>
          <a:p>
            <a:pPr algn="l">
              <a:defRPr sz="1750" b="0" i="0">
                <a:solidFill>
                  <a:srgbClr val="18273E"/>
                </a:solidFill>
                <a:latin typeface="Aptos"/>
              </a:defRPr>
            </a:pPr>
            <a:r>
              <a:t>It was prepared for children walking to a church festival, then later received wider hymnbook use.</a:t>
            </a:r>
          </a:p>
        </p:txBody>
      </p:sp>
      <p:sp>
        <p:nvSpPr>
          <p:cNvPr id="11" name="TextBox 10"/>
          <p:cNvSpPr txBox="1"/>
          <p:nvPr/>
        </p:nvSpPr>
        <p:spPr>
          <a:xfrm>
            <a:off x="868680" y="3246120"/>
            <a:ext cx="228600" cy="292608"/>
          </a:xfrm>
          <a:prstGeom prst="rect">
            <a:avLst/>
          </a:prstGeom>
          <a:noFill/>
        </p:spPr>
        <p:txBody>
          <a:bodyPr wrap="square" lIns="54864" rIns="54864" tIns="27432" bIns="27432">
            <a:spAutoFit/>
          </a:bodyPr>
          <a:lstStyle/>
          <a:p>
            <a:pPr algn="l">
              <a:defRPr sz="2050" b="1" i="0">
                <a:solidFill>
                  <a:srgbClr val="CF973E"/>
                </a:solidFill>
                <a:latin typeface="Aptos"/>
              </a:defRPr>
            </a:pPr>
            <a:r>
              <a:t>•</a:t>
            </a:r>
          </a:p>
        </p:txBody>
      </p:sp>
      <p:sp>
        <p:nvSpPr>
          <p:cNvPr id="12" name="TextBox 11"/>
          <p:cNvSpPr txBox="1"/>
          <p:nvPr/>
        </p:nvSpPr>
        <p:spPr>
          <a:xfrm>
            <a:off x="1161288" y="3246120"/>
            <a:ext cx="8394192" cy="475488"/>
          </a:xfrm>
          <a:prstGeom prst="rect">
            <a:avLst/>
          </a:prstGeom>
          <a:noFill/>
        </p:spPr>
        <p:txBody>
          <a:bodyPr wrap="square" lIns="54864" rIns="54864" tIns="27432" bIns="27432">
            <a:spAutoFit/>
          </a:bodyPr>
          <a:lstStyle/>
          <a:p>
            <a:pPr algn="l">
              <a:defRPr sz="1750" b="0" i="0">
                <a:solidFill>
                  <a:srgbClr val="18273E"/>
                </a:solidFill>
                <a:latin typeface="Aptos"/>
              </a:defRPr>
            </a:pPr>
            <a:r>
              <a:t>Arthur S. Sullivan’s tune ST. GERTRUDE gave the hymn its sturdy, memorable processional character.</a:t>
            </a:r>
          </a:p>
        </p:txBody>
      </p:sp>
      <p:sp>
        <p:nvSpPr>
          <p:cNvPr id="13" name="TextBox 12"/>
          <p:cNvSpPr txBox="1"/>
          <p:nvPr/>
        </p:nvSpPr>
        <p:spPr>
          <a:xfrm>
            <a:off x="868680" y="3931920"/>
            <a:ext cx="228600" cy="292608"/>
          </a:xfrm>
          <a:prstGeom prst="rect">
            <a:avLst/>
          </a:prstGeom>
          <a:noFill/>
        </p:spPr>
        <p:txBody>
          <a:bodyPr wrap="square" lIns="54864" rIns="54864" tIns="27432" bIns="27432">
            <a:spAutoFit/>
          </a:bodyPr>
          <a:lstStyle/>
          <a:p>
            <a:pPr algn="l">
              <a:defRPr sz="2050" b="1" i="0">
                <a:solidFill>
                  <a:srgbClr val="CF973E"/>
                </a:solidFill>
                <a:latin typeface="Aptos"/>
              </a:defRPr>
            </a:pPr>
            <a:r>
              <a:t>•</a:t>
            </a:r>
          </a:p>
        </p:txBody>
      </p:sp>
      <p:sp>
        <p:nvSpPr>
          <p:cNvPr id="14" name="TextBox 13"/>
          <p:cNvSpPr txBox="1"/>
          <p:nvPr/>
        </p:nvSpPr>
        <p:spPr>
          <a:xfrm>
            <a:off x="1161288" y="3931920"/>
            <a:ext cx="8394192" cy="475488"/>
          </a:xfrm>
          <a:prstGeom prst="rect">
            <a:avLst/>
          </a:prstGeom>
          <a:noFill/>
        </p:spPr>
        <p:txBody>
          <a:bodyPr wrap="square" lIns="54864" rIns="54864" tIns="27432" bIns="27432">
            <a:spAutoFit/>
          </a:bodyPr>
          <a:lstStyle/>
          <a:p>
            <a:pPr algn="l">
              <a:defRPr sz="1750" b="0" i="0">
                <a:solidFill>
                  <a:srgbClr val="18273E"/>
                </a:solidFill>
                <a:latin typeface="Aptos"/>
              </a:defRPr>
            </a:pPr>
            <a:r>
              <a:t>The hymn is best taught with careful attention to Scripture and symbolic language.</a:t>
            </a:r>
          </a:p>
        </p:txBody>
      </p:sp>
      <p:sp>
        <p:nvSpPr>
          <p:cNvPr id="15" name="TextBox 14"/>
          <p:cNvSpPr txBox="1"/>
          <p:nvPr/>
        </p:nvSpPr>
        <p:spPr>
          <a:xfrm>
            <a:off x="502920" y="7818120"/>
            <a:ext cx="5303520" cy="228600"/>
          </a:xfrm>
          <a:prstGeom prst="rect">
            <a:avLst/>
          </a:prstGeom>
          <a:noFill/>
        </p:spPr>
        <p:txBody>
          <a:bodyPr wrap="square" lIns="54864" rIns="54864" tIns="27432" bIns="27432">
            <a:spAutoFit/>
          </a:bodyPr>
          <a:lstStyle/>
          <a:p>
            <a:pPr algn="l">
              <a:defRPr sz="850" b="0" i="0">
                <a:solidFill>
                  <a:srgbClr val="465360"/>
                </a:solidFill>
                <a:latin typeface="Aptos"/>
              </a:defRPr>
            </a:pPr>
            <a:r>
              <a:t>Prepared for teaching and small group use - hymninfo.com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3_dark.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777240" y="502920"/>
            <a:ext cx="9875520" cy="640080"/>
          </a:xfrm>
          <a:prstGeom prst="rect">
            <a:avLst/>
          </a:prstGeom>
          <a:noFill/>
        </p:spPr>
        <p:txBody>
          <a:bodyPr wrap="square" lIns="54864" rIns="54864" tIns="27432" bIns="27432">
            <a:spAutoFit/>
          </a:bodyPr>
          <a:lstStyle/>
          <a:p>
            <a:pPr algn="l">
              <a:defRPr sz="3000" b="1" i="0">
                <a:solidFill>
                  <a:srgbClr val="FFFFFF"/>
                </a:solidFill>
                <a:latin typeface="Aptos Display"/>
              </a:defRPr>
            </a:pPr>
            <a:r>
              <a:t>Biblical Foundation</a:t>
            </a:r>
          </a:p>
        </p:txBody>
      </p:sp>
      <p:sp>
        <p:nvSpPr>
          <p:cNvPr id="4" name="TextBox 3"/>
          <p:cNvSpPr txBox="1"/>
          <p:nvPr/>
        </p:nvSpPr>
        <p:spPr>
          <a:xfrm>
            <a:off x="804672" y="1143000"/>
            <a:ext cx="10058400" cy="411480"/>
          </a:xfrm>
          <a:prstGeom prst="rect">
            <a:avLst/>
          </a:prstGeom>
          <a:noFill/>
        </p:spPr>
        <p:txBody>
          <a:bodyPr wrap="square" lIns="54864" rIns="54864" tIns="27432" bIns="27432">
            <a:spAutoFit/>
          </a:bodyPr>
          <a:lstStyle/>
          <a:p>
            <a:pPr algn="l">
              <a:defRPr sz="1550" b="0" i="1">
                <a:solidFill>
                  <a:srgbClr val="CF973E"/>
                </a:solidFill>
                <a:latin typeface="Aptos"/>
              </a:defRPr>
            </a:pPr>
            <a:r>
              <a:t>The church stands in God’s strength, not its own.</a:t>
            </a:r>
          </a:p>
        </p:txBody>
      </p:sp>
      <p:sp>
        <p:nvSpPr>
          <p:cNvPr id="5" name="Rectangle 4"/>
          <p:cNvSpPr/>
          <p:nvPr/>
        </p:nvSpPr>
        <p:spPr>
          <a:xfrm>
            <a:off x="868680" y="1874519"/>
            <a:ext cx="5897880" cy="137160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868680" y="1874519"/>
            <a:ext cx="73152" cy="137160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97280" y="2039112"/>
            <a:ext cx="5577840" cy="320040"/>
          </a:xfrm>
          <a:prstGeom prst="rect">
            <a:avLst/>
          </a:prstGeom>
          <a:noFill/>
        </p:spPr>
        <p:txBody>
          <a:bodyPr wrap="square" lIns="54864" rIns="54864" tIns="27432" bIns="27432">
            <a:spAutoFit/>
          </a:bodyPr>
          <a:lstStyle/>
          <a:p>
            <a:pPr algn="l">
              <a:defRPr sz="1650" b="1" i="0">
                <a:solidFill>
                  <a:srgbClr val="274666"/>
                </a:solidFill>
                <a:latin typeface="Aptos"/>
              </a:defRPr>
            </a:pPr>
            <a:r>
              <a:t>Ephesians 6:10-17</a:t>
            </a:r>
          </a:p>
        </p:txBody>
      </p:sp>
      <p:sp>
        <p:nvSpPr>
          <p:cNvPr id="8" name="TextBox 7"/>
          <p:cNvSpPr txBox="1"/>
          <p:nvPr/>
        </p:nvSpPr>
        <p:spPr>
          <a:xfrm>
            <a:off x="1097280" y="2441448"/>
            <a:ext cx="5532120" cy="685800"/>
          </a:xfrm>
          <a:prstGeom prst="rect">
            <a:avLst/>
          </a:prstGeom>
          <a:noFill/>
        </p:spPr>
        <p:txBody>
          <a:bodyPr wrap="square" lIns="54864" rIns="54864" tIns="27432" bIns="27432">
            <a:spAutoFit/>
          </a:bodyPr>
          <a:lstStyle/>
          <a:p>
            <a:pPr algn="l">
              <a:defRPr sz="1320" b="0" i="0">
                <a:solidFill>
                  <a:srgbClr val="18273E"/>
                </a:solidFill>
                <a:latin typeface="Aptos"/>
              </a:defRPr>
            </a:pPr>
            <a:r>
              <a:t>The church stands in God’s strength; the struggle is not against flesh and blood.</a:t>
            </a:r>
          </a:p>
        </p:txBody>
      </p:sp>
      <p:sp>
        <p:nvSpPr>
          <p:cNvPr id="9" name="Rectangle 8"/>
          <p:cNvSpPr/>
          <p:nvPr/>
        </p:nvSpPr>
        <p:spPr>
          <a:xfrm>
            <a:off x="7452360" y="1874519"/>
            <a:ext cx="5897880" cy="137160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7452360" y="1874519"/>
            <a:ext cx="73152" cy="137160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680960" y="2039112"/>
            <a:ext cx="5577840" cy="320040"/>
          </a:xfrm>
          <a:prstGeom prst="rect">
            <a:avLst/>
          </a:prstGeom>
          <a:noFill/>
        </p:spPr>
        <p:txBody>
          <a:bodyPr wrap="square" lIns="54864" rIns="54864" tIns="27432" bIns="27432">
            <a:spAutoFit/>
          </a:bodyPr>
          <a:lstStyle/>
          <a:p>
            <a:pPr algn="l">
              <a:defRPr sz="1650" b="1" i="0">
                <a:solidFill>
                  <a:srgbClr val="274666"/>
                </a:solidFill>
                <a:latin typeface="Aptos"/>
              </a:defRPr>
            </a:pPr>
            <a:r>
              <a:t>2 Timothy 2:3-4</a:t>
            </a:r>
          </a:p>
        </p:txBody>
      </p:sp>
      <p:sp>
        <p:nvSpPr>
          <p:cNvPr id="12" name="TextBox 11"/>
          <p:cNvSpPr txBox="1"/>
          <p:nvPr/>
        </p:nvSpPr>
        <p:spPr>
          <a:xfrm>
            <a:off x="7680960" y="2441448"/>
            <a:ext cx="5532120" cy="685800"/>
          </a:xfrm>
          <a:prstGeom prst="rect">
            <a:avLst/>
          </a:prstGeom>
          <a:noFill/>
        </p:spPr>
        <p:txBody>
          <a:bodyPr wrap="square" lIns="54864" rIns="54864" tIns="27432" bIns="27432">
            <a:spAutoFit/>
          </a:bodyPr>
          <a:lstStyle/>
          <a:p>
            <a:pPr algn="l">
              <a:defRPr sz="1320" b="0" i="0">
                <a:solidFill>
                  <a:srgbClr val="18273E"/>
                </a:solidFill>
                <a:latin typeface="Aptos"/>
              </a:defRPr>
            </a:pPr>
            <a:r>
              <a:t>Faithful discipleship requires endurance, discipline, and loyalty to Christ.</a:t>
            </a:r>
          </a:p>
        </p:txBody>
      </p:sp>
      <p:sp>
        <p:nvSpPr>
          <p:cNvPr id="13" name="Rectangle 12"/>
          <p:cNvSpPr/>
          <p:nvPr/>
        </p:nvSpPr>
        <p:spPr>
          <a:xfrm>
            <a:off x="868680" y="3749039"/>
            <a:ext cx="5897880" cy="137160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868680" y="3749039"/>
            <a:ext cx="73152" cy="137160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097280" y="3913631"/>
            <a:ext cx="5577840" cy="320040"/>
          </a:xfrm>
          <a:prstGeom prst="rect">
            <a:avLst/>
          </a:prstGeom>
          <a:noFill/>
        </p:spPr>
        <p:txBody>
          <a:bodyPr wrap="square" lIns="54864" rIns="54864" tIns="27432" bIns="27432">
            <a:spAutoFit/>
          </a:bodyPr>
          <a:lstStyle/>
          <a:p>
            <a:pPr algn="l">
              <a:defRPr sz="1650" b="1" i="0">
                <a:solidFill>
                  <a:srgbClr val="274666"/>
                </a:solidFill>
                <a:latin typeface="Aptos"/>
              </a:defRPr>
            </a:pPr>
            <a:r>
              <a:t>Matthew 16:18</a:t>
            </a:r>
          </a:p>
        </p:txBody>
      </p:sp>
      <p:sp>
        <p:nvSpPr>
          <p:cNvPr id="16" name="TextBox 15"/>
          <p:cNvSpPr txBox="1"/>
          <p:nvPr/>
        </p:nvSpPr>
        <p:spPr>
          <a:xfrm>
            <a:off x="1097280" y="4315968"/>
            <a:ext cx="5532120" cy="685800"/>
          </a:xfrm>
          <a:prstGeom prst="rect">
            <a:avLst/>
          </a:prstGeom>
          <a:noFill/>
        </p:spPr>
        <p:txBody>
          <a:bodyPr wrap="square" lIns="54864" rIns="54864" tIns="27432" bIns="27432">
            <a:spAutoFit/>
          </a:bodyPr>
          <a:lstStyle/>
          <a:p>
            <a:pPr algn="l">
              <a:defRPr sz="1320" b="0" i="0">
                <a:solidFill>
                  <a:srgbClr val="18273E"/>
                </a:solidFill>
                <a:latin typeface="Aptos"/>
              </a:defRPr>
            </a:pPr>
            <a:r>
              <a:t>Christ promises that his church will not finally be overcome.</a:t>
            </a:r>
          </a:p>
        </p:txBody>
      </p:sp>
      <p:sp>
        <p:nvSpPr>
          <p:cNvPr id="17" name="Rectangle 16"/>
          <p:cNvSpPr/>
          <p:nvPr/>
        </p:nvSpPr>
        <p:spPr>
          <a:xfrm>
            <a:off x="7452360" y="3749039"/>
            <a:ext cx="5897880" cy="137160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7452360" y="3749039"/>
            <a:ext cx="73152" cy="137160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7680960" y="3913631"/>
            <a:ext cx="5577840" cy="320040"/>
          </a:xfrm>
          <a:prstGeom prst="rect">
            <a:avLst/>
          </a:prstGeom>
          <a:noFill/>
        </p:spPr>
        <p:txBody>
          <a:bodyPr wrap="square" lIns="54864" rIns="54864" tIns="27432" bIns="27432">
            <a:spAutoFit/>
          </a:bodyPr>
          <a:lstStyle/>
          <a:p>
            <a:pPr algn="l">
              <a:defRPr sz="1650" b="1" i="0">
                <a:solidFill>
                  <a:srgbClr val="274666"/>
                </a:solidFill>
                <a:latin typeface="Aptos"/>
              </a:defRPr>
            </a:pPr>
            <a:r>
              <a:t>Ephesians 4:4-6</a:t>
            </a:r>
          </a:p>
        </p:txBody>
      </p:sp>
      <p:sp>
        <p:nvSpPr>
          <p:cNvPr id="20" name="TextBox 19"/>
          <p:cNvSpPr txBox="1"/>
          <p:nvPr/>
        </p:nvSpPr>
        <p:spPr>
          <a:xfrm>
            <a:off x="7680960" y="4315968"/>
            <a:ext cx="5532120" cy="685800"/>
          </a:xfrm>
          <a:prstGeom prst="rect">
            <a:avLst/>
          </a:prstGeom>
          <a:noFill/>
        </p:spPr>
        <p:txBody>
          <a:bodyPr wrap="square" lIns="54864" rIns="54864" tIns="27432" bIns="27432">
            <a:spAutoFit/>
          </a:bodyPr>
          <a:lstStyle/>
          <a:p>
            <a:pPr algn="l">
              <a:defRPr sz="1320" b="0" i="0">
                <a:solidFill>
                  <a:srgbClr val="18273E"/>
                </a:solidFill>
                <a:latin typeface="Aptos"/>
              </a:defRPr>
            </a:pPr>
            <a:r>
              <a:t>The church is one body with one Lord, one faith, and one hope.</a:t>
            </a:r>
          </a:p>
        </p:txBody>
      </p:sp>
      <p:sp>
        <p:nvSpPr>
          <p:cNvPr id="21" name="Rectangle 20"/>
          <p:cNvSpPr/>
          <p:nvPr/>
        </p:nvSpPr>
        <p:spPr>
          <a:xfrm>
            <a:off x="868680" y="5623560"/>
            <a:ext cx="12481560" cy="105156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868680" y="5623560"/>
            <a:ext cx="73152" cy="1051560"/>
          </a:xfrm>
          <a:prstGeom prst="rect">
            <a:avLst/>
          </a:prstGeom>
          <a:solidFill>
            <a:srgbClr val="B450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1097280" y="5788152"/>
            <a:ext cx="12161520" cy="320040"/>
          </a:xfrm>
          <a:prstGeom prst="rect">
            <a:avLst/>
          </a:prstGeom>
          <a:noFill/>
        </p:spPr>
        <p:txBody>
          <a:bodyPr wrap="square" lIns="54864" rIns="54864" tIns="27432" bIns="27432">
            <a:spAutoFit/>
          </a:bodyPr>
          <a:lstStyle/>
          <a:p>
            <a:pPr algn="l">
              <a:defRPr sz="1650" b="1" i="0">
                <a:solidFill>
                  <a:srgbClr val="274666"/>
                </a:solidFill>
                <a:latin typeface="Aptos"/>
              </a:defRPr>
            </a:pPr>
            <a:r>
              <a:t>Teaching frame</a:t>
            </a:r>
          </a:p>
        </p:txBody>
      </p:sp>
      <p:sp>
        <p:nvSpPr>
          <p:cNvPr id="24" name="TextBox 23"/>
          <p:cNvSpPr txBox="1"/>
          <p:nvPr/>
        </p:nvSpPr>
        <p:spPr>
          <a:xfrm>
            <a:off x="1097280" y="6190488"/>
            <a:ext cx="12115800" cy="365759"/>
          </a:xfrm>
          <a:prstGeom prst="rect">
            <a:avLst/>
          </a:prstGeom>
          <a:noFill/>
        </p:spPr>
        <p:txBody>
          <a:bodyPr wrap="square" lIns="54864" rIns="54864" tIns="27432" bIns="27432">
            <a:spAutoFit/>
          </a:bodyPr>
          <a:lstStyle/>
          <a:p>
            <a:pPr algn="l">
              <a:defRPr sz="1320" b="0" i="0">
                <a:solidFill>
                  <a:srgbClr val="18273E"/>
                </a:solidFill>
                <a:latin typeface="Aptos"/>
              </a:defRPr>
            </a:pPr>
            <a:r>
              <a:t>Ephesians 6 explicitly says the struggle is not against flesh and blood. This keeps the hymn’s imagery under the rule of Christlike love.</a:t>
            </a:r>
          </a:p>
        </p:txBody>
      </p:sp>
      <p:sp>
        <p:nvSpPr>
          <p:cNvPr id="25" name="TextBox 24"/>
          <p:cNvSpPr txBox="1"/>
          <p:nvPr/>
        </p:nvSpPr>
        <p:spPr>
          <a:xfrm>
            <a:off x="502920" y="7818120"/>
            <a:ext cx="5303520" cy="228600"/>
          </a:xfrm>
          <a:prstGeom prst="rect">
            <a:avLst/>
          </a:prstGeom>
          <a:noFill/>
        </p:spPr>
        <p:txBody>
          <a:bodyPr wrap="square" lIns="54864" rIns="54864" tIns="27432" bIns="27432">
            <a:spAutoFit/>
          </a:bodyPr>
          <a:lstStyle/>
          <a:p>
            <a:pPr algn="l">
              <a:defRPr sz="850" b="0" i="0">
                <a:solidFill>
                  <a:srgbClr val="F8F2E4"/>
                </a:solidFill>
                <a:latin typeface="Aptos"/>
              </a:defRPr>
            </a:pPr>
            <a:r>
              <a:t>Prepared for teaching and small group use - hymninfo.com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2_dark.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914400" y="1143000"/>
            <a:ext cx="1097280" cy="685800"/>
          </a:xfrm>
          <a:prstGeom prst="rect">
            <a:avLst/>
          </a:prstGeom>
          <a:noFill/>
        </p:spPr>
        <p:txBody>
          <a:bodyPr wrap="square" lIns="54864" rIns="54864" tIns="27432" bIns="27432">
            <a:spAutoFit/>
          </a:bodyPr>
          <a:lstStyle/>
          <a:p>
            <a:pPr algn="l">
              <a:defRPr sz="3400" b="1" i="0">
                <a:solidFill>
                  <a:srgbClr val="CF973E"/>
                </a:solidFill>
                <a:latin typeface="Aptos"/>
              </a:defRPr>
            </a:pPr>
            <a:r>
              <a:t>1</a:t>
            </a:r>
          </a:p>
        </p:txBody>
      </p:sp>
      <p:sp>
        <p:nvSpPr>
          <p:cNvPr id="4" name="TextBox 3"/>
          <p:cNvSpPr txBox="1"/>
          <p:nvPr/>
        </p:nvSpPr>
        <p:spPr>
          <a:xfrm>
            <a:off x="914400" y="1920240"/>
            <a:ext cx="7863840" cy="731520"/>
          </a:xfrm>
          <a:prstGeom prst="rect">
            <a:avLst/>
          </a:prstGeom>
          <a:noFill/>
        </p:spPr>
        <p:txBody>
          <a:bodyPr wrap="square" lIns="54864" rIns="54864" tIns="27432" bIns="27432">
            <a:spAutoFit/>
          </a:bodyPr>
          <a:lstStyle/>
          <a:p>
            <a:pPr algn="l">
              <a:defRPr sz="3400" b="1" i="0">
                <a:solidFill>
                  <a:srgbClr val="FFFFFF"/>
                </a:solidFill>
                <a:latin typeface="Aptos Display"/>
              </a:defRPr>
            </a:pPr>
            <a:r>
              <a:t>Under the Cross of Christ</a:t>
            </a:r>
          </a:p>
        </p:txBody>
      </p:sp>
      <p:sp>
        <p:nvSpPr>
          <p:cNvPr id="5" name="TextBox 4"/>
          <p:cNvSpPr txBox="1"/>
          <p:nvPr/>
        </p:nvSpPr>
        <p:spPr>
          <a:xfrm>
            <a:off x="914400" y="2834640"/>
            <a:ext cx="7772400" cy="502920"/>
          </a:xfrm>
          <a:prstGeom prst="rect">
            <a:avLst/>
          </a:prstGeom>
          <a:noFill/>
        </p:spPr>
        <p:txBody>
          <a:bodyPr wrap="square" lIns="54864" rIns="54864" tIns="27432" bIns="27432">
            <a:spAutoFit/>
          </a:bodyPr>
          <a:lstStyle/>
          <a:p>
            <a:pPr algn="l">
              <a:defRPr sz="1900" b="0" i="0">
                <a:solidFill>
                  <a:srgbClr val="F8F2E4"/>
                </a:solidFill>
                <a:latin typeface="Aptos"/>
              </a:defRPr>
            </a:pPr>
            <a:r>
              <a:t>The hymn begins with Christ leading, not the church asserting itself.</a:t>
            </a:r>
          </a:p>
        </p:txBody>
      </p:sp>
      <p:sp>
        <p:nvSpPr>
          <p:cNvPr id="6" name="TextBox 5"/>
          <p:cNvSpPr txBox="1"/>
          <p:nvPr/>
        </p:nvSpPr>
        <p:spPr>
          <a:xfrm>
            <a:off x="502920" y="7818120"/>
            <a:ext cx="5303520" cy="228600"/>
          </a:xfrm>
          <a:prstGeom prst="rect">
            <a:avLst/>
          </a:prstGeom>
          <a:noFill/>
        </p:spPr>
        <p:txBody>
          <a:bodyPr wrap="square" lIns="54864" rIns="54864" tIns="27432" bIns="27432">
            <a:spAutoFit/>
          </a:bodyPr>
          <a:lstStyle/>
          <a:p>
            <a:pPr algn="l">
              <a:defRPr sz="850" b="0" i="0">
                <a:solidFill>
                  <a:srgbClr val="F8F2E4"/>
                </a:solidFill>
                <a:latin typeface="Aptos"/>
              </a:defRPr>
            </a:pPr>
            <a:r>
              <a:t>Prepared for teaching and small group use - hymninfo.com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4630400" cy="8229600"/>
          </a:xfrm>
          <a:prstGeom prst="rect">
            <a:avLst/>
          </a:prstGeom>
          <a:solidFill>
            <a:srgbClr val="F8F2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4630400" cy="201168"/>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visual_6_side.jpg"/>
          <p:cNvPicPr>
            <a:picLocks noChangeAspect="1"/>
          </p:cNvPicPr>
          <p:nvPr/>
        </p:nvPicPr>
        <p:blipFill>
          <a:blip r:embed="rId2"/>
          <a:stretch>
            <a:fillRect/>
          </a:stretch>
        </p:blipFill>
        <p:spPr>
          <a:xfrm>
            <a:off x="10149840" y="0"/>
            <a:ext cx="4480560" cy="8229600"/>
          </a:xfrm>
          <a:prstGeom prst="rect">
            <a:avLst/>
          </a:prstGeom>
        </p:spPr>
      </p:pic>
      <p:sp>
        <p:nvSpPr>
          <p:cNvPr id="5" name="TextBox 4"/>
          <p:cNvSpPr txBox="1"/>
          <p:nvPr/>
        </p:nvSpPr>
        <p:spPr>
          <a:xfrm>
            <a:off x="777240" y="502920"/>
            <a:ext cx="9875520" cy="640080"/>
          </a:xfrm>
          <a:prstGeom prst="rect">
            <a:avLst/>
          </a:prstGeom>
          <a:noFill/>
        </p:spPr>
        <p:txBody>
          <a:bodyPr wrap="square" lIns="54864" rIns="54864" tIns="27432" bIns="27432">
            <a:spAutoFit/>
          </a:bodyPr>
          <a:lstStyle/>
          <a:p>
            <a:pPr algn="l">
              <a:defRPr sz="3000" b="1" i="0">
                <a:solidFill>
                  <a:srgbClr val="18273E"/>
                </a:solidFill>
                <a:latin typeface="Aptos Display"/>
              </a:defRPr>
            </a:pPr>
            <a:r>
              <a:t>Christ Leads the Church</a:t>
            </a:r>
          </a:p>
        </p:txBody>
      </p:sp>
      <p:sp>
        <p:nvSpPr>
          <p:cNvPr id="6" name="TextBox 5"/>
          <p:cNvSpPr txBox="1"/>
          <p:nvPr/>
        </p:nvSpPr>
        <p:spPr>
          <a:xfrm>
            <a:off x="804672" y="1143000"/>
            <a:ext cx="10058400" cy="411480"/>
          </a:xfrm>
          <a:prstGeom prst="rect">
            <a:avLst/>
          </a:prstGeom>
          <a:noFill/>
        </p:spPr>
        <p:txBody>
          <a:bodyPr wrap="square" lIns="54864" rIns="54864" tIns="27432" bIns="27432">
            <a:spAutoFit/>
          </a:bodyPr>
          <a:lstStyle/>
          <a:p>
            <a:pPr algn="l">
              <a:defRPr sz="1550" b="0" i="1">
                <a:solidFill>
                  <a:srgbClr val="5D3F26"/>
                </a:solidFill>
                <a:latin typeface="Aptos"/>
              </a:defRPr>
            </a:pPr>
            <a:r>
              <a:t>The cross goes before the congregation.</a:t>
            </a:r>
          </a:p>
        </p:txBody>
      </p:sp>
      <p:sp>
        <p:nvSpPr>
          <p:cNvPr id="7" name="TextBox 6"/>
          <p:cNvSpPr txBox="1"/>
          <p:nvPr/>
        </p:nvSpPr>
        <p:spPr>
          <a:xfrm>
            <a:off x="822960" y="1920240"/>
            <a:ext cx="228600" cy="292608"/>
          </a:xfrm>
          <a:prstGeom prst="rect">
            <a:avLst/>
          </a:prstGeom>
          <a:noFill/>
        </p:spPr>
        <p:txBody>
          <a:bodyPr wrap="square" lIns="54864" rIns="54864" tIns="27432" bIns="27432">
            <a:spAutoFit/>
          </a:bodyPr>
          <a:lstStyle/>
          <a:p>
            <a:pPr algn="l">
              <a:defRPr sz="2200" b="1" i="0">
                <a:solidFill>
                  <a:srgbClr val="CF973E"/>
                </a:solidFill>
                <a:latin typeface="Aptos"/>
              </a:defRPr>
            </a:pPr>
            <a:r>
              <a:t>•</a:t>
            </a:r>
          </a:p>
        </p:txBody>
      </p:sp>
      <p:sp>
        <p:nvSpPr>
          <p:cNvPr id="8" name="TextBox 7"/>
          <p:cNvSpPr txBox="1"/>
          <p:nvPr/>
        </p:nvSpPr>
        <p:spPr>
          <a:xfrm>
            <a:off x="1115568" y="1920240"/>
            <a:ext cx="8302752" cy="475488"/>
          </a:xfrm>
          <a:prstGeom prst="rect">
            <a:avLst/>
          </a:prstGeom>
          <a:noFill/>
        </p:spPr>
        <p:txBody>
          <a:bodyPr wrap="square" lIns="54864" rIns="54864" tIns="27432" bIns="27432">
            <a:spAutoFit/>
          </a:bodyPr>
          <a:lstStyle/>
          <a:p>
            <a:pPr algn="l">
              <a:defRPr sz="1900" b="0" i="0">
                <a:solidFill>
                  <a:srgbClr val="18273E"/>
                </a:solidFill>
                <a:latin typeface="Aptos"/>
              </a:defRPr>
            </a:pPr>
            <a:r>
              <a:t>The hymn’s first movement is not a celebration of human strength.</a:t>
            </a:r>
          </a:p>
        </p:txBody>
      </p:sp>
      <p:sp>
        <p:nvSpPr>
          <p:cNvPr id="9" name="TextBox 8"/>
          <p:cNvSpPr txBox="1"/>
          <p:nvPr/>
        </p:nvSpPr>
        <p:spPr>
          <a:xfrm>
            <a:off x="822960" y="2606040"/>
            <a:ext cx="228600" cy="292608"/>
          </a:xfrm>
          <a:prstGeom prst="rect">
            <a:avLst/>
          </a:prstGeom>
          <a:noFill/>
        </p:spPr>
        <p:txBody>
          <a:bodyPr wrap="square" lIns="54864" rIns="54864" tIns="27432" bIns="27432">
            <a:spAutoFit/>
          </a:bodyPr>
          <a:lstStyle/>
          <a:p>
            <a:pPr algn="l">
              <a:defRPr sz="2200" b="1" i="0">
                <a:solidFill>
                  <a:srgbClr val="CF973E"/>
                </a:solidFill>
                <a:latin typeface="Aptos"/>
              </a:defRPr>
            </a:pPr>
            <a:r>
              <a:t>•</a:t>
            </a:r>
          </a:p>
        </p:txBody>
      </p:sp>
      <p:sp>
        <p:nvSpPr>
          <p:cNvPr id="10" name="TextBox 9"/>
          <p:cNvSpPr txBox="1"/>
          <p:nvPr/>
        </p:nvSpPr>
        <p:spPr>
          <a:xfrm>
            <a:off x="1115568" y="2606040"/>
            <a:ext cx="8302752" cy="475488"/>
          </a:xfrm>
          <a:prstGeom prst="rect">
            <a:avLst/>
          </a:prstGeom>
          <a:noFill/>
        </p:spPr>
        <p:txBody>
          <a:bodyPr wrap="square" lIns="54864" rIns="54864" tIns="27432" bIns="27432">
            <a:spAutoFit/>
          </a:bodyPr>
          <a:lstStyle/>
          <a:p>
            <a:pPr algn="l">
              <a:defRPr sz="1900" b="0" i="0">
                <a:solidFill>
                  <a:srgbClr val="18273E"/>
                </a:solidFill>
                <a:latin typeface="Aptos"/>
              </a:defRPr>
            </a:pPr>
            <a:r>
              <a:t>It points the church to Christ’s leadership, Christ’s cross, and Christ’s victory.</a:t>
            </a:r>
          </a:p>
        </p:txBody>
      </p:sp>
      <p:sp>
        <p:nvSpPr>
          <p:cNvPr id="11" name="TextBox 10"/>
          <p:cNvSpPr txBox="1"/>
          <p:nvPr/>
        </p:nvSpPr>
        <p:spPr>
          <a:xfrm>
            <a:off x="822960" y="3291840"/>
            <a:ext cx="228600" cy="292608"/>
          </a:xfrm>
          <a:prstGeom prst="rect">
            <a:avLst/>
          </a:prstGeom>
          <a:noFill/>
        </p:spPr>
        <p:txBody>
          <a:bodyPr wrap="square" lIns="54864" rIns="54864" tIns="27432" bIns="27432">
            <a:spAutoFit/>
          </a:bodyPr>
          <a:lstStyle/>
          <a:p>
            <a:pPr algn="l">
              <a:defRPr sz="2200" b="1" i="0">
                <a:solidFill>
                  <a:srgbClr val="CF973E"/>
                </a:solidFill>
                <a:latin typeface="Aptos"/>
              </a:defRPr>
            </a:pPr>
            <a:r>
              <a:t>•</a:t>
            </a:r>
          </a:p>
        </p:txBody>
      </p:sp>
      <p:sp>
        <p:nvSpPr>
          <p:cNvPr id="12" name="TextBox 11"/>
          <p:cNvSpPr txBox="1"/>
          <p:nvPr/>
        </p:nvSpPr>
        <p:spPr>
          <a:xfrm>
            <a:off x="1115568" y="3291840"/>
            <a:ext cx="8302752" cy="475488"/>
          </a:xfrm>
          <a:prstGeom prst="rect">
            <a:avLst/>
          </a:prstGeom>
          <a:noFill/>
        </p:spPr>
        <p:txBody>
          <a:bodyPr wrap="square" lIns="54864" rIns="54864" tIns="27432" bIns="27432">
            <a:spAutoFit/>
          </a:bodyPr>
          <a:lstStyle/>
          <a:p>
            <a:pPr algn="l">
              <a:defRPr sz="1900" b="0" i="0">
                <a:solidFill>
                  <a:srgbClr val="18273E"/>
                </a:solidFill>
                <a:latin typeface="Aptos"/>
              </a:defRPr>
            </a:pPr>
            <a:r>
              <a:t>Discipleship begins when the church follows rather than controls.</a:t>
            </a:r>
          </a:p>
        </p:txBody>
      </p:sp>
      <p:sp>
        <p:nvSpPr>
          <p:cNvPr id="13" name="TextBox 12"/>
          <p:cNvSpPr txBox="1"/>
          <p:nvPr/>
        </p:nvSpPr>
        <p:spPr>
          <a:xfrm>
            <a:off x="868680" y="5806440"/>
            <a:ext cx="8686800" cy="594360"/>
          </a:xfrm>
          <a:prstGeom prst="rect">
            <a:avLst/>
          </a:prstGeom>
          <a:noFill/>
        </p:spPr>
        <p:txBody>
          <a:bodyPr wrap="square" lIns="54864" rIns="54864" tIns="27432" bIns="27432">
            <a:spAutoFit/>
          </a:bodyPr>
          <a:lstStyle/>
          <a:p>
            <a:pPr algn="l">
              <a:defRPr sz="1700" b="1" i="0">
                <a:solidFill>
                  <a:srgbClr val="274666"/>
                </a:solidFill>
                <a:latin typeface="Aptos"/>
              </a:defRPr>
            </a:pPr>
            <a:r>
              <a:t>Teaching move: ask, “What changes when Christ leads the procession?”</a:t>
            </a:r>
          </a:p>
        </p:txBody>
      </p:sp>
      <p:sp>
        <p:nvSpPr>
          <p:cNvPr id="14" name="TextBox 13"/>
          <p:cNvSpPr txBox="1"/>
          <p:nvPr/>
        </p:nvSpPr>
        <p:spPr>
          <a:xfrm>
            <a:off x="502920" y="7818120"/>
            <a:ext cx="5303520" cy="228600"/>
          </a:xfrm>
          <a:prstGeom prst="rect">
            <a:avLst/>
          </a:prstGeom>
          <a:noFill/>
        </p:spPr>
        <p:txBody>
          <a:bodyPr wrap="square" lIns="54864" rIns="54864" tIns="27432" bIns="27432">
            <a:spAutoFit/>
          </a:bodyPr>
          <a:lstStyle/>
          <a:p>
            <a:pPr algn="l">
              <a:defRPr sz="850" b="0" i="0">
                <a:solidFill>
                  <a:srgbClr val="465360"/>
                </a:solidFill>
                <a:latin typeface="Aptos"/>
              </a:defRPr>
            </a:pPr>
            <a:r>
              <a:t>Prepared for teaching and small group use - hymninfo.com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_1_blurdark.jpg"/>
          <p:cNvPicPr>
            <a:picLocks noChangeAspect="1"/>
          </p:cNvPicPr>
          <p:nvPr/>
        </p:nvPicPr>
        <p:blipFill>
          <a:blip r:embed="rId2"/>
          <a:stretch>
            <a:fillRect/>
          </a:stretch>
        </p:blipFill>
        <p:spPr>
          <a:xfrm>
            <a:off x="0" y="0"/>
            <a:ext cx="14630400" cy="8229600"/>
          </a:xfrm>
          <a:prstGeom prst="rect">
            <a:avLst/>
          </a:prstGeom>
        </p:spPr>
      </p:pic>
      <p:sp>
        <p:nvSpPr>
          <p:cNvPr id="3" name="TextBox 2"/>
          <p:cNvSpPr txBox="1"/>
          <p:nvPr/>
        </p:nvSpPr>
        <p:spPr>
          <a:xfrm>
            <a:off x="777240" y="502920"/>
            <a:ext cx="9875520" cy="640080"/>
          </a:xfrm>
          <a:prstGeom prst="rect">
            <a:avLst/>
          </a:prstGeom>
          <a:noFill/>
        </p:spPr>
        <p:txBody>
          <a:bodyPr wrap="square" lIns="54864" rIns="54864" tIns="27432" bIns="27432">
            <a:spAutoFit/>
          </a:bodyPr>
          <a:lstStyle/>
          <a:p>
            <a:pPr algn="l">
              <a:defRPr sz="3000" b="1" i="0">
                <a:solidFill>
                  <a:srgbClr val="FFFFFF"/>
                </a:solidFill>
                <a:latin typeface="Aptos Display"/>
              </a:defRPr>
            </a:pPr>
            <a:r>
              <a:t>Hymn Section 1</a:t>
            </a:r>
          </a:p>
        </p:txBody>
      </p:sp>
      <p:sp>
        <p:nvSpPr>
          <p:cNvPr id="4" name="TextBox 3"/>
          <p:cNvSpPr txBox="1"/>
          <p:nvPr/>
        </p:nvSpPr>
        <p:spPr>
          <a:xfrm>
            <a:off x="804672" y="1143000"/>
            <a:ext cx="10058400" cy="411480"/>
          </a:xfrm>
          <a:prstGeom prst="rect">
            <a:avLst/>
          </a:prstGeom>
          <a:noFill/>
        </p:spPr>
        <p:txBody>
          <a:bodyPr wrap="square" lIns="54864" rIns="54864" tIns="27432" bIns="27432">
            <a:spAutoFit/>
          </a:bodyPr>
          <a:lstStyle/>
          <a:p>
            <a:pPr algn="l">
              <a:defRPr sz="1550" b="0" i="1">
                <a:solidFill>
                  <a:srgbClr val="CF973E"/>
                </a:solidFill>
                <a:latin typeface="Aptos"/>
              </a:defRPr>
            </a:pPr>
            <a:r>
              <a:t>A call to follow Christ under the sign of the cross.</a:t>
            </a:r>
          </a:p>
        </p:txBody>
      </p:sp>
      <p:sp>
        <p:nvSpPr>
          <p:cNvPr id="5" name="Rectangle 4"/>
          <p:cNvSpPr/>
          <p:nvPr/>
        </p:nvSpPr>
        <p:spPr>
          <a:xfrm>
            <a:off x="822960" y="1828800"/>
            <a:ext cx="4206240" cy="347472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822960" y="1828800"/>
            <a:ext cx="73152" cy="347472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51560" y="1993392"/>
            <a:ext cx="3886200" cy="320040"/>
          </a:xfrm>
          <a:prstGeom prst="rect">
            <a:avLst/>
          </a:prstGeom>
          <a:noFill/>
        </p:spPr>
        <p:txBody>
          <a:bodyPr wrap="square" lIns="54864" rIns="54864" tIns="27432" bIns="27432">
            <a:spAutoFit/>
          </a:bodyPr>
          <a:lstStyle/>
          <a:p>
            <a:pPr algn="l">
              <a:defRPr sz="1650" b="1" i="0">
                <a:solidFill>
                  <a:srgbClr val="274666"/>
                </a:solidFill>
                <a:latin typeface="Aptos"/>
              </a:defRPr>
            </a:pPr>
            <a:r>
              <a:t>Image</a:t>
            </a:r>
          </a:p>
        </p:txBody>
      </p:sp>
      <p:sp>
        <p:nvSpPr>
          <p:cNvPr id="8" name="TextBox 7"/>
          <p:cNvSpPr txBox="1"/>
          <p:nvPr/>
        </p:nvSpPr>
        <p:spPr>
          <a:xfrm>
            <a:off x="1051560" y="2395728"/>
            <a:ext cx="3840479" cy="2788920"/>
          </a:xfrm>
          <a:prstGeom prst="rect">
            <a:avLst/>
          </a:prstGeom>
          <a:noFill/>
        </p:spPr>
        <p:txBody>
          <a:bodyPr wrap="square" lIns="54864" rIns="54864" tIns="27432" bIns="27432">
            <a:spAutoFit/>
          </a:bodyPr>
          <a:lstStyle/>
          <a:p>
            <a:pPr algn="l">
              <a:defRPr sz="1320" b="0" i="0">
                <a:solidFill>
                  <a:srgbClr val="18273E"/>
                </a:solidFill>
                <a:latin typeface="Aptos"/>
              </a:defRPr>
            </a:pPr>
            <a:r>
              <a:t>The church moves behind the cross. The metaphor is processional before it is confrontational.</a:t>
            </a:r>
          </a:p>
        </p:txBody>
      </p:sp>
      <p:sp>
        <p:nvSpPr>
          <p:cNvPr id="9" name="Rectangle 8"/>
          <p:cNvSpPr/>
          <p:nvPr/>
        </p:nvSpPr>
        <p:spPr>
          <a:xfrm>
            <a:off x="5303520" y="1828800"/>
            <a:ext cx="4206240" cy="347472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5303520" y="1828800"/>
            <a:ext cx="73152" cy="347472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532120" y="1993392"/>
            <a:ext cx="3886200" cy="320040"/>
          </a:xfrm>
          <a:prstGeom prst="rect">
            <a:avLst/>
          </a:prstGeom>
          <a:noFill/>
        </p:spPr>
        <p:txBody>
          <a:bodyPr wrap="square" lIns="54864" rIns="54864" tIns="27432" bIns="27432">
            <a:spAutoFit/>
          </a:bodyPr>
          <a:lstStyle/>
          <a:p>
            <a:pPr algn="l">
              <a:defRPr sz="1650" b="1" i="0">
                <a:solidFill>
                  <a:srgbClr val="274666"/>
                </a:solidFill>
                <a:latin typeface="Aptos"/>
              </a:defRPr>
            </a:pPr>
            <a:r>
              <a:t>Meaning</a:t>
            </a:r>
          </a:p>
        </p:txBody>
      </p:sp>
      <p:sp>
        <p:nvSpPr>
          <p:cNvPr id="12" name="TextBox 11"/>
          <p:cNvSpPr txBox="1"/>
          <p:nvPr/>
        </p:nvSpPr>
        <p:spPr>
          <a:xfrm>
            <a:off x="5532120" y="2395728"/>
            <a:ext cx="3840479" cy="2788920"/>
          </a:xfrm>
          <a:prstGeom prst="rect">
            <a:avLst/>
          </a:prstGeom>
          <a:noFill/>
        </p:spPr>
        <p:txBody>
          <a:bodyPr wrap="square" lIns="54864" rIns="54864" tIns="27432" bIns="27432">
            <a:spAutoFit/>
          </a:bodyPr>
          <a:lstStyle/>
          <a:p>
            <a:pPr algn="l">
              <a:defRPr sz="1320" b="0" i="0">
                <a:solidFill>
                  <a:srgbClr val="18273E"/>
                </a:solidFill>
                <a:latin typeface="Aptos"/>
              </a:defRPr>
            </a:pPr>
            <a:r>
              <a:t>Christ’s people are gathered, directed, and strengthened by the Lord who goes before them.</a:t>
            </a:r>
          </a:p>
        </p:txBody>
      </p:sp>
      <p:sp>
        <p:nvSpPr>
          <p:cNvPr id="13" name="Rectangle 12"/>
          <p:cNvSpPr/>
          <p:nvPr/>
        </p:nvSpPr>
        <p:spPr>
          <a:xfrm>
            <a:off x="9784080" y="1828800"/>
            <a:ext cx="4023360" cy="3474720"/>
          </a:xfrm>
          <a:prstGeom prst="rect">
            <a:avLst/>
          </a:prstGeom>
          <a:solidFill>
            <a:srgbClr val="FFFFFF"/>
          </a:solidFill>
          <a:ln>
            <a:solidFill>
              <a:srgbClr val="E1DAC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9784080" y="1828800"/>
            <a:ext cx="73152" cy="3474720"/>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0012680" y="1993392"/>
            <a:ext cx="3703320" cy="320040"/>
          </a:xfrm>
          <a:prstGeom prst="rect">
            <a:avLst/>
          </a:prstGeom>
          <a:noFill/>
        </p:spPr>
        <p:txBody>
          <a:bodyPr wrap="square" lIns="54864" rIns="54864" tIns="27432" bIns="27432">
            <a:spAutoFit/>
          </a:bodyPr>
          <a:lstStyle/>
          <a:p>
            <a:pPr algn="l">
              <a:defRPr sz="1650" b="1" i="0">
                <a:solidFill>
                  <a:srgbClr val="274666"/>
                </a:solidFill>
                <a:latin typeface="Aptos"/>
              </a:defRPr>
            </a:pPr>
            <a:r>
              <a:t>Scripture</a:t>
            </a:r>
          </a:p>
        </p:txBody>
      </p:sp>
      <p:sp>
        <p:nvSpPr>
          <p:cNvPr id="16" name="TextBox 15"/>
          <p:cNvSpPr txBox="1"/>
          <p:nvPr/>
        </p:nvSpPr>
        <p:spPr>
          <a:xfrm>
            <a:off x="10012680" y="2395728"/>
            <a:ext cx="3657600" cy="2788920"/>
          </a:xfrm>
          <a:prstGeom prst="rect">
            <a:avLst/>
          </a:prstGeom>
          <a:noFill/>
        </p:spPr>
        <p:txBody>
          <a:bodyPr wrap="square" lIns="54864" rIns="54864" tIns="27432" bIns="27432">
            <a:spAutoFit/>
          </a:bodyPr>
          <a:lstStyle/>
          <a:p>
            <a:pPr algn="l">
              <a:defRPr sz="1320" b="0" i="0">
                <a:solidFill>
                  <a:srgbClr val="18273E"/>
                </a:solidFill>
                <a:latin typeface="Aptos"/>
              </a:defRPr>
            </a:pPr>
            <a:r>
              <a:t>Matthew 16:18 and 1 Corinthians 15:57 place the church’s confidence in Christ.</a:t>
            </a:r>
          </a:p>
        </p:txBody>
      </p:sp>
      <p:sp>
        <p:nvSpPr>
          <p:cNvPr id="17" name="TextBox 16"/>
          <p:cNvSpPr txBox="1"/>
          <p:nvPr/>
        </p:nvSpPr>
        <p:spPr>
          <a:xfrm>
            <a:off x="502920" y="7818120"/>
            <a:ext cx="5303520" cy="228600"/>
          </a:xfrm>
          <a:prstGeom prst="rect">
            <a:avLst/>
          </a:prstGeom>
          <a:noFill/>
        </p:spPr>
        <p:txBody>
          <a:bodyPr wrap="square" lIns="54864" rIns="54864" tIns="27432" bIns="27432">
            <a:spAutoFit/>
          </a:bodyPr>
          <a:lstStyle/>
          <a:p>
            <a:pPr algn="l">
              <a:defRPr sz="850" b="0" i="0">
                <a:solidFill>
                  <a:srgbClr val="F8F2E4"/>
                </a:solidFill>
                <a:latin typeface="Aptos"/>
              </a:defRPr>
            </a:pPr>
            <a:r>
              <a:t>Prepared for teaching and small group use - hymninfo.com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4630400" cy="8229600"/>
          </a:xfrm>
          <a:prstGeom prst="rect">
            <a:avLst/>
          </a:prstGeom>
          <a:solidFill>
            <a:srgbClr val="F8F2E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4630400" cy="201168"/>
          </a:xfrm>
          <a:prstGeom prst="rect">
            <a:avLst/>
          </a:prstGeom>
          <a:solidFill>
            <a:srgbClr val="CF97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visual_1.jpg"/>
          <p:cNvPicPr>
            <a:picLocks noChangeAspect="1"/>
          </p:cNvPicPr>
          <p:nvPr/>
        </p:nvPicPr>
        <p:blipFill>
          <a:blip r:embed="rId2"/>
          <a:stretch>
            <a:fillRect/>
          </a:stretch>
        </p:blipFill>
        <p:spPr>
          <a:xfrm>
            <a:off x="594360" y="1508760"/>
            <a:ext cx="6766560" cy="3840480"/>
          </a:xfrm>
          <a:prstGeom prst="rect">
            <a:avLst/>
          </a:prstGeom>
        </p:spPr>
      </p:pic>
      <p:sp>
        <p:nvSpPr>
          <p:cNvPr id="5" name="TextBox 4"/>
          <p:cNvSpPr txBox="1"/>
          <p:nvPr/>
        </p:nvSpPr>
        <p:spPr>
          <a:xfrm>
            <a:off x="777240" y="502920"/>
            <a:ext cx="9875520" cy="640080"/>
          </a:xfrm>
          <a:prstGeom prst="rect">
            <a:avLst/>
          </a:prstGeom>
          <a:noFill/>
        </p:spPr>
        <p:txBody>
          <a:bodyPr wrap="square" lIns="54864" rIns="54864" tIns="27432" bIns="27432">
            <a:spAutoFit/>
          </a:bodyPr>
          <a:lstStyle/>
          <a:p>
            <a:pPr algn="l">
              <a:defRPr sz="3000" b="1" i="0">
                <a:solidFill>
                  <a:srgbClr val="18273E"/>
                </a:solidFill>
                <a:latin typeface="Aptos Display"/>
              </a:defRPr>
            </a:pPr>
            <a:r>
              <a:t>A Processional Origin</a:t>
            </a:r>
          </a:p>
        </p:txBody>
      </p:sp>
      <p:sp>
        <p:nvSpPr>
          <p:cNvPr id="6" name="TextBox 5"/>
          <p:cNvSpPr txBox="1"/>
          <p:nvPr/>
        </p:nvSpPr>
        <p:spPr>
          <a:xfrm>
            <a:off x="804672" y="1143000"/>
            <a:ext cx="10058400" cy="411480"/>
          </a:xfrm>
          <a:prstGeom prst="rect">
            <a:avLst/>
          </a:prstGeom>
          <a:noFill/>
        </p:spPr>
        <p:txBody>
          <a:bodyPr wrap="square" lIns="54864" rIns="54864" tIns="27432" bIns="27432">
            <a:spAutoFit/>
          </a:bodyPr>
          <a:lstStyle/>
          <a:p>
            <a:pPr algn="l">
              <a:defRPr sz="1550" b="0" i="1">
                <a:solidFill>
                  <a:srgbClr val="5D3F26"/>
                </a:solidFill>
                <a:latin typeface="Aptos"/>
              </a:defRPr>
            </a:pPr>
            <a:r>
              <a:t>A hymn designed for embodied, gathered worship.</a:t>
            </a:r>
          </a:p>
        </p:txBody>
      </p:sp>
      <p:sp>
        <p:nvSpPr>
          <p:cNvPr id="7" name="TextBox 6"/>
          <p:cNvSpPr txBox="1"/>
          <p:nvPr/>
        </p:nvSpPr>
        <p:spPr>
          <a:xfrm>
            <a:off x="7726679" y="1828800"/>
            <a:ext cx="5943600" cy="2011680"/>
          </a:xfrm>
          <a:prstGeom prst="rect">
            <a:avLst/>
          </a:prstGeom>
          <a:noFill/>
        </p:spPr>
        <p:txBody>
          <a:bodyPr wrap="square" lIns="54864" rIns="54864" tIns="27432" bIns="27432">
            <a:spAutoFit/>
          </a:bodyPr>
          <a:lstStyle/>
          <a:p>
            <a:pPr algn="l">
              <a:defRPr sz="1900" b="0" i="0">
                <a:solidFill>
                  <a:srgbClr val="18273E"/>
                </a:solidFill>
                <a:latin typeface="Aptos"/>
              </a:defRPr>
            </a:pPr>
            <a:r>
              <a:t>Baring-Gould wrote the text for a practical church occasion: children moving together to worship. That origin matters. The hymn is not a private meditation; it is a song for a people walking together.</a:t>
            </a:r>
          </a:p>
        </p:txBody>
      </p:sp>
      <p:sp>
        <p:nvSpPr>
          <p:cNvPr id="8" name="TextBox 7"/>
          <p:cNvSpPr txBox="1"/>
          <p:nvPr/>
        </p:nvSpPr>
        <p:spPr>
          <a:xfrm>
            <a:off x="7726679" y="4572000"/>
            <a:ext cx="5806440" cy="777240"/>
          </a:xfrm>
          <a:prstGeom prst="rect">
            <a:avLst/>
          </a:prstGeom>
          <a:noFill/>
        </p:spPr>
        <p:txBody>
          <a:bodyPr wrap="square" lIns="54864" rIns="54864" tIns="27432" bIns="27432">
            <a:spAutoFit/>
          </a:bodyPr>
          <a:lstStyle/>
          <a:p>
            <a:pPr algn="l">
              <a:defRPr sz="1800" b="1" i="0">
                <a:solidFill>
                  <a:srgbClr val="274666"/>
                </a:solidFill>
                <a:latin typeface="Aptos"/>
              </a:defRPr>
            </a:pPr>
            <a:r>
              <a:t>Ministry insight: movement, unity, and song can teach the body what the heart needs to learn.</a:t>
            </a:r>
          </a:p>
        </p:txBody>
      </p:sp>
      <p:sp>
        <p:nvSpPr>
          <p:cNvPr id="9" name="TextBox 8"/>
          <p:cNvSpPr txBox="1"/>
          <p:nvPr/>
        </p:nvSpPr>
        <p:spPr>
          <a:xfrm>
            <a:off x="502920" y="7818120"/>
            <a:ext cx="5303520" cy="228600"/>
          </a:xfrm>
          <a:prstGeom prst="rect">
            <a:avLst/>
          </a:prstGeom>
          <a:noFill/>
        </p:spPr>
        <p:txBody>
          <a:bodyPr wrap="square" lIns="54864" rIns="54864" tIns="27432" bIns="27432">
            <a:spAutoFit/>
          </a:bodyPr>
          <a:lstStyle/>
          <a:p>
            <a:pPr algn="l">
              <a:defRPr sz="850" b="0" i="0">
                <a:solidFill>
                  <a:srgbClr val="465360"/>
                </a:solidFill>
                <a:latin typeface="Aptos"/>
              </a:defRPr>
            </a:pPr>
            <a:r>
              <a:t>Prepared for teaching and small group use - hymninfo.com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Onward, Christian Soldiers</dc:title>
  <dc:subject>Hymn study resource</dc:subject>
  <dc:creator>HymnInfo.com</dc:creator>
  <cp:keywords>hymn study, Christian worship, church teaching, HymnInfo</cp:keywords>
  <dc:description/>
  <cp:lastModifiedBy>Steve Canny</cp:lastModifiedBy>
  <cp:revision>1</cp:revision>
  <dcterms:created xsi:type="dcterms:W3CDTF">2013-01-27T09:14:16Z</dcterms:created>
  <dcterms:modified xsi:type="dcterms:W3CDTF">2013-01-27T09:15:58Z</dcterms:modified>
  <cp:category/>
</cp:coreProperties>
</file>