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1280160"/>
            <a:ext cx="7498079" cy="1645920"/>
          </a:xfrm>
          <a:prstGeom prst="rect">
            <a:avLst/>
          </a:prstGeom>
          <a:noFill/>
        </p:spPr>
        <p:txBody>
          <a:bodyPr wrap="none">
            <a:spAutoFit/>
          </a:bodyPr>
          <a:lstStyle/>
          <a:p>
            <a:pPr algn="l"/>
            <a:r>
              <a:rPr sz="3800" b="1">
                <a:solidFill>
                  <a:srgbClr val="FFFFFF"/>
                </a:solidFill>
                <a:latin typeface="Georgia"/>
              </a:rPr>
              <a:t>Rescue the Perishing</a:t>
            </a:r>
          </a:p>
          <a:p>
            <a:r>
              <a:rPr sz="1800">
                <a:solidFill>
                  <a:srgbClr val="FFFFFF"/>
                </a:solidFill>
                <a:latin typeface="Aptos"/>
              </a:rPr>
              <a:t>A hymn study on compassionate mission and the mercy of Jesus</a:t>
            </a:r>
          </a:p>
        </p:txBody>
      </p:sp>
      <p:sp>
        <p:nvSpPr>
          <p:cNvPr id="4" name="Rounded Rectangle 3"/>
          <p:cNvSpPr/>
          <p:nvPr/>
        </p:nvSpPr>
        <p:spPr>
          <a:xfrm>
            <a:off x="731520" y="4315968"/>
            <a:ext cx="5852160" cy="914400"/>
          </a:xfrm>
          <a:prstGeom prst="roundRect">
            <a:avLst/>
          </a:prstGeom>
          <a:solidFill>
            <a:srgbClr val="07233A"/>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 y="4498848"/>
            <a:ext cx="5394960" cy="566928"/>
          </a:xfrm>
          <a:prstGeom prst="rect">
            <a:avLst/>
          </a:prstGeom>
          <a:noFill/>
        </p:spPr>
        <p:txBody>
          <a:bodyPr wrap="none">
            <a:spAutoFit/>
          </a:bodyPr>
          <a:lstStyle/>
          <a:p>
            <a:r>
              <a:rPr sz="1600">
                <a:solidFill>
                  <a:srgbClr val="FFFFFF"/>
                </a:solidFill>
                <a:latin typeface="Aptos"/>
              </a:rPr>
              <a:t>Frances Jane Crosby, 1869  |  William H. Doane, RESCUE</a:t>
            </a:r>
          </a:p>
        </p:txBody>
      </p:sp>
      <p:sp>
        <p:nvSpPr>
          <p:cNvPr id="6" name="TextBox 5"/>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exture.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40080" y="548640"/>
            <a:ext cx="10972800" cy="1005840"/>
          </a:xfrm>
          <a:prstGeom prst="rect">
            <a:avLst/>
          </a:prstGeom>
          <a:noFill/>
        </p:spPr>
        <p:txBody>
          <a:bodyPr wrap="none">
            <a:spAutoFit/>
          </a:bodyPr>
          <a:lstStyle/>
          <a:p>
            <a:pPr algn="l"/>
            <a:r>
              <a:rPr sz="3800" b="1">
                <a:solidFill>
                  <a:srgbClr val="07233A"/>
                </a:solidFill>
                <a:latin typeface="Georgia"/>
              </a:rPr>
              <a:t>Teaching Aim</a:t>
            </a:r>
          </a:p>
          <a:p>
            <a:r>
              <a:rPr sz="1800">
                <a:solidFill>
                  <a:srgbClr val="07233A"/>
                </a:solidFill>
                <a:latin typeface="Aptos"/>
              </a:rPr>
              <a:t>Understand the hymn, feel its compassion, and practice its call.</a:t>
            </a:r>
          </a:p>
        </p:txBody>
      </p:sp>
      <p:sp>
        <p:nvSpPr>
          <p:cNvPr id="4" name="Oval 3"/>
          <p:cNvSpPr/>
          <p:nvPr/>
        </p:nvSpPr>
        <p:spPr>
          <a:xfrm>
            <a:off x="1874519" y="1828800"/>
            <a:ext cx="1143000" cy="1143000"/>
          </a:xfrm>
          <a:prstGeom prst="ellipse">
            <a:avLst/>
          </a:prstGeom>
          <a:solidFill>
            <a:srgbClr val="D2A246"/>
          </a:solidFill>
          <a:ln>
            <a:solidFill>
              <a:srgbClr val="4870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3154680"/>
            <a:ext cx="3154680" cy="1371600"/>
          </a:xfrm>
          <a:prstGeom prst="rect">
            <a:avLst/>
          </a:prstGeom>
          <a:noFill/>
        </p:spPr>
        <p:txBody>
          <a:bodyPr wrap="square">
            <a:spAutoFit/>
          </a:bodyPr>
          <a:lstStyle/>
          <a:p>
            <a:pPr algn="ctr"/>
            <a:r>
              <a:rPr sz="2200" b="1">
                <a:solidFill>
                  <a:srgbClr val="07233A"/>
                </a:solidFill>
                <a:latin typeface="Georgia"/>
              </a:rPr>
              <a:t>Understand</a:t>
            </a:r>
          </a:p>
          <a:p>
            <a:pPr algn="ctr"/>
            <a:r>
              <a:rPr sz="1600">
                <a:solidFill>
                  <a:srgbClr val="222526"/>
                </a:solidFill>
                <a:latin typeface="Aptos"/>
              </a:rPr>
              <a:t>Why gospel mission begins in the mercy of Christ.</a:t>
            </a:r>
          </a:p>
        </p:txBody>
      </p:sp>
      <p:sp>
        <p:nvSpPr>
          <p:cNvPr id="6" name="Oval 5"/>
          <p:cNvSpPr/>
          <p:nvPr/>
        </p:nvSpPr>
        <p:spPr>
          <a:xfrm>
            <a:off x="5577840" y="1828800"/>
            <a:ext cx="1143000" cy="1143000"/>
          </a:xfrm>
          <a:prstGeom prst="ellipse">
            <a:avLst/>
          </a:prstGeom>
          <a:solidFill>
            <a:srgbClr val="D2A246"/>
          </a:solidFill>
          <a:ln>
            <a:solidFill>
              <a:srgbClr val="4870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0" y="3154680"/>
            <a:ext cx="3154680" cy="1371600"/>
          </a:xfrm>
          <a:prstGeom prst="rect">
            <a:avLst/>
          </a:prstGeom>
          <a:noFill/>
        </p:spPr>
        <p:txBody>
          <a:bodyPr wrap="square">
            <a:spAutoFit/>
          </a:bodyPr>
          <a:lstStyle/>
          <a:p>
            <a:pPr algn="ctr"/>
            <a:r>
              <a:rPr sz="2200" b="1">
                <a:solidFill>
                  <a:srgbClr val="07233A"/>
                </a:solidFill>
                <a:latin typeface="Georgia"/>
              </a:rPr>
              <a:t>Feel</a:t>
            </a:r>
          </a:p>
          <a:p>
            <a:pPr algn="ctr"/>
            <a:r>
              <a:rPr sz="1600">
                <a:solidFill>
                  <a:srgbClr val="222526"/>
                </a:solidFill>
                <a:latin typeface="Aptos"/>
              </a:rPr>
              <a:t>The tenderness and urgency of compassionate witness.</a:t>
            </a:r>
          </a:p>
        </p:txBody>
      </p:sp>
      <p:sp>
        <p:nvSpPr>
          <p:cNvPr id="8" name="Oval 7"/>
          <p:cNvSpPr/>
          <p:nvPr/>
        </p:nvSpPr>
        <p:spPr>
          <a:xfrm>
            <a:off x="9281159" y="1828800"/>
            <a:ext cx="1143000" cy="1143000"/>
          </a:xfrm>
          <a:prstGeom prst="ellipse">
            <a:avLst/>
          </a:prstGeom>
          <a:solidFill>
            <a:srgbClr val="D2A246"/>
          </a:solidFill>
          <a:ln>
            <a:solidFill>
              <a:srgbClr val="4870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75319" y="3154680"/>
            <a:ext cx="3154680" cy="1371600"/>
          </a:xfrm>
          <a:prstGeom prst="rect">
            <a:avLst/>
          </a:prstGeom>
          <a:noFill/>
        </p:spPr>
        <p:txBody>
          <a:bodyPr wrap="square">
            <a:spAutoFit/>
          </a:bodyPr>
          <a:lstStyle/>
          <a:p>
            <a:pPr algn="ctr"/>
            <a:r>
              <a:rPr sz="2200" b="1">
                <a:solidFill>
                  <a:srgbClr val="07233A"/>
                </a:solidFill>
                <a:latin typeface="Georgia"/>
              </a:rPr>
              <a:t>Practice</a:t>
            </a:r>
          </a:p>
          <a:p>
            <a:pPr algn="ctr"/>
            <a:r>
              <a:rPr sz="1600">
                <a:solidFill>
                  <a:srgbClr val="222526"/>
                </a:solidFill>
                <a:latin typeface="Aptos"/>
              </a:rPr>
              <a:t>Prayer, care, restoration, and humble gospel service.</a:t>
            </a:r>
          </a:p>
        </p:txBody>
      </p:sp>
      <p:sp>
        <p:nvSpPr>
          <p:cNvPr id="10" name="TextBox 9"/>
          <p:cNvSpPr txBox="1"/>
          <p:nvPr/>
        </p:nvSpPr>
        <p:spPr>
          <a:xfrm>
            <a:off x="438912" y="6473952"/>
            <a:ext cx="11247120" cy="237744"/>
          </a:xfrm>
          <a:prstGeom prst="rect">
            <a:avLst/>
          </a:prstGeom>
          <a:noFill/>
        </p:spPr>
        <p:txBody>
          <a:bodyPr wrap="none">
            <a:spAutoFit/>
          </a:bodyPr>
          <a:lstStyle/>
          <a:p>
            <a:pPr algn="ctr"/>
            <a:r>
              <a:rPr sz="850">
                <a:solidFill>
                  <a:srgbClr val="505050"/>
                </a:solidFill>
                <a:latin typeface="Aptos"/>
              </a:rPr>
              <a:t>Prepared for teaching and small group use - hymninfo.com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3.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Hymn Identity</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Title: Rescue the Perishing</a:t>
            </a:r>
          </a:p>
          <a:p>
            <a:pPr>
              <a:spcAft>
                <a:spcPts val="800"/>
              </a:spcAft>
            </a:pPr>
            <a:r>
              <a:rPr sz="1800">
                <a:solidFill>
                  <a:srgbClr val="FFFFFF"/>
                </a:solidFill>
                <a:latin typeface="Aptos"/>
              </a:rPr>
              <a:t>First line: Rescue the perishing, care for the dying</a:t>
            </a:r>
          </a:p>
          <a:p>
            <a:pPr>
              <a:spcAft>
                <a:spcPts val="800"/>
              </a:spcAft>
            </a:pPr>
            <a:r>
              <a:rPr sz="1800">
                <a:solidFill>
                  <a:srgbClr val="FFFFFF"/>
                </a:solidFill>
                <a:latin typeface="Aptos"/>
              </a:rPr>
              <a:t>Author: Frances Jane Crosby (1820-1915)</a:t>
            </a:r>
          </a:p>
          <a:p>
            <a:pPr>
              <a:spcAft>
                <a:spcPts val="800"/>
              </a:spcAft>
            </a:pPr>
            <a:r>
              <a:rPr sz="1800">
                <a:solidFill>
                  <a:srgbClr val="FFFFFF"/>
                </a:solidFill>
                <a:latin typeface="Aptos"/>
              </a:rPr>
              <a:t>Composer: William Howard Doane (1832-1915)</a:t>
            </a:r>
          </a:p>
          <a:p>
            <a:pPr>
              <a:spcAft>
                <a:spcPts val="800"/>
              </a:spcAft>
            </a:pPr>
            <a:r>
              <a:rPr sz="1800">
                <a:solidFill>
                  <a:srgbClr val="FFFFFF"/>
                </a:solidFill>
                <a:latin typeface="Aptos"/>
              </a:rPr>
              <a:t>Tune: RESCUE; gospel-song meter with refrain</a:t>
            </a:r>
          </a:p>
          <a:p>
            <a:pPr>
              <a:spcAft>
                <a:spcPts val="800"/>
              </a:spcAft>
            </a:pPr>
            <a:r>
              <a:rPr sz="1800">
                <a:solidFill>
                  <a:srgbClr val="FFFFFF"/>
                </a:solidFill>
                <a:latin typeface="Aptos"/>
              </a:rPr>
              <a:t>Year written: 1869; published in 1870 in a gospel-song collection</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3.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Historical Background</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Fanny Crosby wrote the hymn during the rise of American gospel song.</a:t>
            </a:r>
          </a:p>
          <a:p>
            <a:pPr>
              <a:spcAft>
                <a:spcPts val="800"/>
              </a:spcAft>
            </a:pPr>
            <a:r>
              <a:rPr sz="1800">
                <a:solidFill>
                  <a:srgbClr val="FFFFFF"/>
                </a:solidFill>
                <a:latin typeface="Aptos"/>
              </a:rPr>
              <a:t>Its language fits mission halls, Sunday schools, revival meetings, and urban outreach.</a:t>
            </a:r>
          </a:p>
          <a:p>
            <a:pPr>
              <a:spcAft>
                <a:spcPts val="800"/>
              </a:spcAft>
            </a:pPr>
            <a:r>
              <a:rPr sz="1800">
                <a:solidFill>
                  <a:srgbClr val="FFFFFF"/>
                </a:solidFill>
                <a:latin typeface="Aptos"/>
              </a:rPr>
              <a:t>The hymn is closely associated with Crosby’s concern for people facing spiritual danger and social neglect.</a:t>
            </a:r>
          </a:p>
          <a:p>
            <a:pPr>
              <a:spcAft>
                <a:spcPts val="800"/>
              </a:spcAft>
            </a:pPr>
            <a:r>
              <a:rPr sz="1800">
                <a:solidFill>
                  <a:srgbClr val="FFFFFF"/>
                </a:solidFill>
                <a:latin typeface="Aptos"/>
              </a:rPr>
              <a:t>Doane’s melody gave the text a direct, memorable form for congregational singing.</a:t>
            </a:r>
          </a:p>
        </p:txBody>
      </p:sp>
      <p:sp>
        <p:nvSpPr>
          <p:cNvPr id="7" name="Rounded Rectangle 6"/>
          <p:cNvSpPr/>
          <p:nvPr/>
        </p:nvSpPr>
        <p:spPr>
          <a:xfrm>
            <a:off x="7726679" y="1874519"/>
            <a:ext cx="3794760" cy="2560320"/>
          </a:xfrm>
          <a:prstGeom prst="roundRect">
            <a:avLst/>
          </a:prstGeom>
          <a:solidFill>
            <a:srgbClr val="07233A"/>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01000" y="2121408"/>
            <a:ext cx="3246120" cy="2011680"/>
          </a:xfrm>
          <a:prstGeom prst="rect">
            <a:avLst/>
          </a:prstGeom>
          <a:noFill/>
        </p:spPr>
        <p:txBody>
          <a:bodyPr wrap="square">
            <a:spAutoFit/>
          </a:bodyPr>
          <a:lstStyle/>
          <a:p>
            <a:pPr algn="ctr"/>
            <a:r>
              <a:rPr sz="2000">
                <a:solidFill>
                  <a:srgbClr val="FFFFFF"/>
                </a:solidFill>
                <a:latin typeface="Georgia"/>
              </a:rPr>
              <a:t>A gospel hymn shaped by compassion, urgency, and confidence in Christ.</a:t>
            </a:r>
          </a:p>
        </p:txBody>
      </p:sp>
      <p:sp>
        <p:nvSpPr>
          <p:cNvPr id="9" name="TextBox 8"/>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Fanny Crosby: Compassionate Witness</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Crosby was one of the most prolific hymn writers of the nineteenth century.</a:t>
            </a:r>
          </a:p>
          <a:p>
            <a:pPr>
              <a:spcAft>
                <a:spcPts val="800"/>
              </a:spcAft>
            </a:pPr>
            <a:r>
              <a:rPr sz="1800">
                <a:solidFill>
                  <a:srgbClr val="FFFFFF"/>
                </a:solidFill>
                <a:latin typeface="Aptos"/>
              </a:rPr>
              <a:t>Her gospel songs often speak directly to sinners, seekers, the weary, and the brokenhearted.</a:t>
            </a:r>
          </a:p>
          <a:p>
            <a:pPr>
              <a:spcAft>
                <a:spcPts val="800"/>
              </a:spcAft>
            </a:pPr>
            <a:r>
              <a:rPr sz="1800">
                <a:solidFill>
                  <a:srgbClr val="FFFFFF"/>
                </a:solidFill>
                <a:latin typeface="Aptos"/>
              </a:rPr>
              <a:t>This hymn shows her pastoral concern: truth is joined to tears, patience, and mercy.</a:t>
            </a:r>
          </a:p>
          <a:p>
            <a:pPr>
              <a:spcAft>
                <a:spcPts val="800"/>
              </a:spcAft>
            </a:pPr>
            <a:r>
              <a:rPr sz="1800">
                <a:solidFill>
                  <a:srgbClr val="FFFFFF"/>
                </a:solidFill>
                <a:latin typeface="Aptos"/>
              </a:rPr>
              <a:t>Teachers should present her not only as a writer, but as a mission-minded Christian worker.</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extur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William H. Doane and the Tune RESCUE</a:t>
            </a:r>
          </a:p>
        </p:txBody>
      </p:sp>
      <p:sp>
        <p:nvSpPr>
          <p:cNvPr id="5" name="Rounded Rectangle 4"/>
          <p:cNvSpPr/>
          <p:nvPr/>
        </p:nvSpPr>
        <p:spPr>
          <a:xfrm>
            <a:off x="658368" y="960120"/>
            <a:ext cx="6720840" cy="5166360"/>
          </a:xfrm>
          <a:prstGeom prst="roundRect">
            <a:avLst/>
          </a:prstGeom>
          <a:solidFill>
            <a:srgbClr val="FFFFFF"/>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6080760" cy="4572000"/>
          </a:xfrm>
          <a:prstGeom prst="rect">
            <a:avLst/>
          </a:prstGeom>
          <a:noFill/>
        </p:spPr>
        <p:txBody>
          <a:bodyPr wrap="square" lIns="45720" rIns="45720">
            <a:spAutoFit/>
          </a:bodyPr>
          <a:lstStyle/>
          <a:p>
            <a:pPr>
              <a:spcAft>
                <a:spcPts val="800"/>
              </a:spcAft>
            </a:pPr>
            <a:r>
              <a:rPr sz="1800">
                <a:solidFill>
                  <a:srgbClr val="222526"/>
                </a:solidFill>
                <a:latin typeface="Aptos"/>
              </a:rPr>
              <a:t>Doane was a Baptist lay musician, editor, composer, and frequent Crosby collaborator.</a:t>
            </a:r>
          </a:p>
          <a:p>
            <a:pPr>
              <a:spcAft>
                <a:spcPts val="800"/>
              </a:spcAft>
            </a:pPr>
            <a:r>
              <a:rPr sz="1800">
                <a:solidFill>
                  <a:srgbClr val="222526"/>
                </a:solidFill>
                <a:latin typeface="Aptos"/>
              </a:rPr>
              <a:t>The tune uses the direct style of nineteenth-century gospel song: clear melody, firm rhythm, strong refrain.</a:t>
            </a:r>
          </a:p>
          <a:p>
            <a:pPr>
              <a:spcAft>
                <a:spcPts val="800"/>
              </a:spcAft>
            </a:pPr>
            <a:r>
              <a:rPr sz="1800">
                <a:solidFill>
                  <a:srgbClr val="222526"/>
                </a:solidFill>
                <a:latin typeface="Aptos"/>
              </a:rPr>
              <a:t>Its musical strength lies in making the congregation both hear and carry the call to mercy.</a:t>
            </a:r>
          </a:p>
          <a:p>
            <a:pPr>
              <a:spcAft>
                <a:spcPts val="800"/>
              </a:spcAft>
            </a:pPr>
            <a:r>
              <a:rPr sz="1800">
                <a:solidFill>
                  <a:srgbClr val="222526"/>
                </a:solidFill>
                <a:latin typeface="Aptos"/>
              </a:rPr>
              <a:t>Sing it with tenderness as well as energy.</a:t>
            </a:r>
          </a:p>
        </p:txBody>
      </p:sp>
      <p:sp>
        <p:nvSpPr>
          <p:cNvPr id="7" name="Oval 6"/>
          <p:cNvSpPr/>
          <p:nvPr/>
        </p:nvSpPr>
        <p:spPr>
          <a:xfrm>
            <a:off x="8229600" y="1828800"/>
            <a:ext cx="2011680" cy="2011680"/>
          </a:xfrm>
          <a:prstGeom prst="ellipse">
            <a:avLst/>
          </a:prstGeom>
          <a:solidFill>
            <a:srgbClr val="D2A246"/>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144000" y="2148840"/>
            <a:ext cx="164592" cy="1371600"/>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59368" y="2660904"/>
            <a:ext cx="1143000" cy="1645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8912" y="6473952"/>
            <a:ext cx="11247120" cy="237744"/>
          </a:xfrm>
          <a:prstGeom prst="rect">
            <a:avLst/>
          </a:prstGeom>
          <a:noFill/>
        </p:spPr>
        <p:txBody>
          <a:bodyPr wrap="none">
            <a:spAutoFit/>
          </a:bodyPr>
          <a:lstStyle/>
          <a:p>
            <a:pPr algn="ctr"/>
            <a:r>
              <a:rPr sz="850">
                <a:solidFill>
                  <a:srgbClr val="505050"/>
                </a:solidFill>
                <a:latin typeface="Aptos"/>
              </a:rPr>
              <a:t>Prepared for teaching and small group use - hymninfo.com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5.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Why This Hymn Matters Today</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It keeps evangelism tied to compassion, not superiority.</a:t>
            </a:r>
          </a:p>
          <a:p>
            <a:pPr>
              <a:spcAft>
                <a:spcPts val="800"/>
              </a:spcAft>
            </a:pPr>
            <a:r>
              <a:rPr sz="1800">
                <a:solidFill>
                  <a:srgbClr val="FFFFFF"/>
                </a:solidFill>
                <a:latin typeface="Aptos"/>
              </a:rPr>
              <a:t>It reminds the church that people are not projects; they are neighbors to be loved.</a:t>
            </a:r>
          </a:p>
          <a:p>
            <a:pPr>
              <a:spcAft>
                <a:spcPts val="800"/>
              </a:spcAft>
            </a:pPr>
            <a:r>
              <a:rPr sz="1800">
                <a:solidFill>
                  <a:srgbClr val="FFFFFF"/>
                </a:solidFill>
                <a:latin typeface="Aptos"/>
              </a:rPr>
              <a:t>It calls believers to patient restoration when someone wanders or falls.</a:t>
            </a:r>
          </a:p>
          <a:p>
            <a:pPr>
              <a:spcAft>
                <a:spcPts val="800"/>
              </a:spcAft>
            </a:pPr>
            <a:r>
              <a:rPr sz="1800">
                <a:solidFill>
                  <a:srgbClr val="FFFFFF"/>
                </a:solidFill>
                <a:latin typeface="Aptos"/>
              </a:rPr>
              <a:t>It centers hope in Jesus, who is merciful and able to save.</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6.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2057400"/>
            <a:ext cx="10789920" cy="2194560"/>
          </a:xfrm>
          <a:prstGeom prst="rect">
            <a:avLst/>
          </a:prstGeom>
          <a:noFill/>
        </p:spPr>
        <p:txBody>
          <a:bodyPr wrap="none">
            <a:spAutoFit/>
          </a:bodyPr>
          <a:lstStyle/>
          <a:p>
            <a:r>
              <a:rPr sz="1500" b="1">
                <a:solidFill>
                  <a:srgbClr val="D2A246"/>
                </a:solidFill>
                <a:latin typeface="Aptos"/>
              </a:rPr>
              <a:t>BIBLICAL FOUNDATION</a:t>
            </a:r>
          </a:p>
          <a:p>
            <a:r>
              <a:rPr sz="4800" b="1">
                <a:solidFill>
                  <a:srgbClr val="FFFFFF"/>
                </a:solidFill>
                <a:latin typeface="Georgia"/>
              </a:rPr>
              <a:t>The mercy of God seeks, saves, and restores.</a:t>
            </a:r>
          </a:p>
        </p:txBody>
      </p:sp>
      <p:sp>
        <p:nvSpPr>
          <p:cNvPr id="4" name="TextBox 3"/>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6.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40080" y="411480"/>
            <a:ext cx="10972800" cy="822960"/>
          </a:xfrm>
          <a:prstGeom prst="rect">
            <a:avLst/>
          </a:prstGeom>
          <a:noFill/>
        </p:spPr>
        <p:txBody>
          <a:bodyPr wrap="none">
            <a:spAutoFit/>
          </a:bodyPr>
          <a:lstStyle/>
          <a:p>
            <a:pPr algn="l"/>
            <a:r>
              <a:rPr sz="3800" b="1">
                <a:solidFill>
                  <a:srgbClr val="FFFFFF"/>
                </a:solidFill>
                <a:latin typeface="Georgia"/>
              </a:rPr>
              <a:t>Scripture Foundations</a:t>
            </a:r>
          </a:p>
        </p:txBody>
      </p:sp>
      <p:sp>
        <p:nvSpPr>
          <p:cNvPr id="4" name="Rounded Rectangle 3"/>
          <p:cNvSpPr/>
          <p:nvPr/>
        </p:nvSpPr>
        <p:spPr>
          <a:xfrm>
            <a:off x="73152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05840" y="1645920"/>
            <a:ext cx="4526280" cy="4023360"/>
          </a:xfrm>
          <a:prstGeom prst="rect">
            <a:avLst/>
          </a:prstGeom>
          <a:noFill/>
        </p:spPr>
        <p:txBody>
          <a:bodyPr wrap="square">
            <a:spAutoFit/>
          </a:bodyPr>
          <a:lstStyle/>
          <a:p>
            <a:r>
              <a:rPr sz="1400" b="1">
                <a:solidFill>
                  <a:srgbClr val="D2A246"/>
                </a:solidFill>
                <a:latin typeface="Aptos"/>
              </a:rPr>
              <a:t>PRIMARY TEXTS</a:t>
            </a:r>
          </a:p>
          <a:p>
            <a:pPr>
              <a:spcAft>
                <a:spcPts val="600"/>
              </a:spcAft>
            </a:pPr>
            <a:r>
              <a:rPr sz="1700">
                <a:solidFill>
                  <a:srgbClr val="FFFFFF"/>
                </a:solidFill>
                <a:latin typeface="Aptos"/>
              </a:rPr>
              <a:t>James 5:19-20: turning back the wanderer</a:t>
            </a:r>
          </a:p>
          <a:p>
            <a:pPr>
              <a:spcAft>
                <a:spcPts val="600"/>
              </a:spcAft>
            </a:pPr>
            <a:r>
              <a:rPr sz="1700">
                <a:solidFill>
                  <a:srgbClr val="FFFFFF"/>
                </a:solidFill>
                <a:latin typeface="Aptos"/>
              </a:rPr>
              <a:t>Luke 15:4-7: seeking the lost sheep</a:t>
            </a:r>
          </a:p>
          <a:p>
            <a:pPr>
              <a:spcAft>
                <a:spcPts val="600"/>
              </a:spcAft>
            </a:pPr>
            <a:r>
              <a:rPr sz="1700">
                <a:solidFill>
                  <a:srgbClr val="FFFFFF"/>
                </a:solidFill>
                <a:latin typeface="Aptos"/>
              </a:rPr>
              <a:t>Jude 22-23: mercy toward those in danger</a:t>
            </a:r>
          </a:p>
        </p:txBody>
      </p:sp>
      <p:sp>
        <p:nvSpPr>
          <p:cNvPr id="6" name="Rounded Rectangle 5"/>
          <p:cNvSpPr/>
          <p:nvPr/>
        </p:nvSpPr>
        <p:spPr>
          <a:xfrm>
            <a:off x="640080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0" y="1645920"/>
            <a:ext cx="4526280" cy="4023360"/>
          </a:xfrm>
          <a:prstGeom prst="rect">
            <a:avLst/>
          </a:prstGeom>
          <a:noFill/>
        </p:spPr>
        <p:txBody>
          <a:bodyPr wrap="square">
            <a:spAutoFit/>
          </a:bodyPr>
          <a:lstStyle/>
          <a:p>
            <a:r>
              <a:rPr sz="1400" b="1">
                <a:solidFill>
                  <a:srgbClr val="D2A246"/>
                </a:solidFill>
                <a:latin typeface="Aptos"/>
              </a:rPr>
              <a:t>SUPPORTING TEXTS</a:t>
            </a:r>
          </a:p>
          <a:p>
            <a:pPr>
              <a:spcAft>
                <a:spcPts val="600"/>
              </a:spcAft>
            </a:pPr>
            <a:r>
              <a:rPr sz="1700">
                <a:solidFill>
                  <a:srgbClr val="FFFFFF"/>
                </a:solidFill>
                <a:latin typeface="Aptos"/>
              </a:rPr>
              <a:t>Ezekiel 33:11: God calls sinners to turn and live</a:t>
            </a:r>
          </a:p>
          <a:p>
            <a:pPr>
              <a:spcAft>
                <a:spcPts val="600"/>
              </a:spcAft>
            </a:pPr>
            <a:r>
              <a:rPr sz="1700">
                <a:solidFill>
                  <a:srgbClr val="FFFFFF"/>
                </a:solidFill>
                <a:latin typeface="Aptos"/>
              </a:rPr>
              <a:t>Luke 19:10: the Son of Man seeks and saves the lost</a:t>
            </a:r>
          </a:p>
          <a:p>
            <a:pPr>
              <a:spcAft>
                <a:spcPts val="600"/>
              </a:spcAft>
            </a:pPr>
            <a:r>
              <a:rPr sz="1700">
                <a:solidFill>
                  <a:srgbClr val="FFFFFF"/>
                </a:solidFill>
                <a:latin typeface="Aptos"/>
              </a:rPr>
              <a:t>These passages ground mission in God’s own mercy.</a:t>
            </a:r>
          </a:p>
        </p:txBody>
      </p:sp>
      <p:sp>
        <p:nvSpPr>
          <p:cNvPr id="8" name="TextBox 7"/>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Hymn Study: Compassionate Rescue</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opening movement names spiritual danger without treating people harshly.</a:t>
            </a:r>
          </a:p>
          <a:p>
            <a:pPr>
              <a:spcAft>
                <a:spcPts val="800"/>
              </a:spcAft>
            </a:pPr>
            <a:r>
              <a:rPr sz="1800">
                <a:solidFill>
                  <a:srgbClr val="FFFFFF"/>
                </a:solidFill>
                <a:latin typeface="Aptos"/>
              </a:rPr>
              <a:t>The call is active: care, weep, lift, and tell of Jesus.</a:t>
            </a:r>
          </a:p>
          <a:p>
            <a:pPr>
              <a:spcAft>
                <a:spcPts val="800"/>
              </a:spcAft>
            </a:pPr>
            <a:r>
              <a:rPr sz="1800">
                <a:solidFill>
                  <a:srgbClr val="FFFFFF"/>
                </a:solidFill>
                <a:latin typeface="Aptos"/>
              </a:rPr>
              <a:t>The hymn does not separate gospel witness from practical mercy.</a:t>
            </a:r>
          </a:p>
          <a:p>
            <a:pPr>
              <a:spcAft>
                <a:spcPts val="800"/>
              </a:spcAft>
            </a:pPr>
            <a:r>
              <a:rPr sz="1800">
                <a:solidFill>
                  <a:srgbClr val="FFFFFF"/>
                </a:solidFill>
                <a:latin typeface="Aptos"/>
              </a:rPr>
              <a:t>Teaching emphasis: the church is called to approach the fallen with tears, not pride.</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6.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Refrain Study: Mercy at the Center</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refrain gathers the hymn’s message into a repeated commission.</a:t>
            </a:r>
          </a:p>
          <a:p>
            <a:pPr>
              <a:spcAft>
                <a:spcPts val="800"/>
              </a:spcAft>
            </a:pPr>
            <a:r>
              <a:rPr sz="1800">
                <a:solidFill>
                  <a:srgbClr val="FFFFFF"/>
                </a:solidFill>
                <a:latin typeface="Aptos"/>
              </a:rPr>
              <a:t>It does not end with human ability, but with the mercy and saving power of Jesus.</a:t>
            </a:r>
          </a:p>
          <a:p>
            <a:pPr>
              <a:spcAft>
                <a:spcPts val="800"/>
              </a:spcAft>
            </a:pPr>
            <a:r>
              <a:rPr sz="1800">
                <a:solidFill>
                  <a:srgbClr val="FFFFFF"/>
                </a:solidFill>
                <a:latin typeface="Aptos"/>
              </a:rPr>
              <a:t>The refrain should be sung as both assurance and assignment.</a:t>
            </a:r>
          </a:p>
          <a:p>
            <a:pPr>
              <a:spcAft>
                <a:spcPts val="800"/>
              </a:spcAft>
            </a:pPr>
            <a:r>
              <a:rPr sz="1800">
                <a:solidFill>
                  <a:srgbClr val="FFFFFF"/>
                </a:solidFill>
                <a:latin typeface="Aptos"/>
              </a:rPr>
              <a:t>Teaching emphasis: Christ saves; the church witnesses and serves.</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4.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Hymn Study: Patient Pleading</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second movement emphasizes persistence rather than quick judgment.</a:t>
            </a:r>
          </a:p>
          <a:p>
            <a:pPr>
              <a:spcAft>
                <a:spcPts val="800"/>
              </a:spcAft>
            </a:pPr>
            <a:r>
              <a:rPr sz="1800">
                <a:solidFill>
                  <a:srgbClr val="FFFFFF"/>
                </a:solidFill>
                <a:latin typeface="Aptos"/>
              </a:rPr>
              <a:t>Christian witness is earnest, but it must also be gentle.</a:t>
            </a:r>
          </a:p>
          <a:p>
            <a:pPr>
              <a:spcAft>
                <a:spcPts val="800"/>
              </a:spcAft>
            </a:pPr>
            <a:r>
              <a:rPr sz="1800">
                <a:solidFill>
                  <a:srgbClr val="FFFFFF"/>
                </a:solidFill>
                <a:latin typeface="Aptos"/>
              </a:rPr>
              <a:t>The hymn trusts that grace is still being offered to the penitent.</a:t>
            </a:r>
          </a:p>
          <a:p>
            <a:pPr>
              <a:spcAft>
                <a:spcPts val="800"/>
              </a:spcAft>
            </a:pPr>
            <a:r>
              <a:rPr sz="1800">
                <a:solidFill>
                  <a:srgbClr val="FFFFFF"/>
                </a:solidFill>
                <a:latin typeface="Aptos"/>
              </a:rPr>
              <a:t>Teaching emphasis: gospel urgency and pastoral gentleness belong together.</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5.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Hymn Study: Grace Restores the Heart</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hymn looks beneath outward brokenness to the human heart God can restore.</a:t>
            </a:r>
          </a:p>
          <a:p>
            <a:pPr>
              <a:spcAft>
                <a:spcPts val="800"/>
              </a:spcAft>
            </a:pPr>
            <a:r>
              <a:rPr sz="1800">
                <a:solidFill>
                  <a:srgbClr val="FFFFFF"/>
                </a:solidFill>
                <a:latin typeface="Aptos"/>
              </a:rPr>
              <a:t>Kindness is not a small matter; it may awaken what sin and sorrow have buried.</a:t>
            </a:r>
          </a:p>
          <a:p>
            <a:pPr>
              <a:spcAft>
                <a:spcPts val="800"/>
              </a:spcAft>
            </a:pPr>
            <a:r>
              <a:rPr sz="1800">
                <a:solidFill>
                  <a:srgbClr val="FFFFFF"/>
                </a:solidFill>
                <a:latin typeface="Aptos"/>
              </a:rPr>
              <a:t>Restoration is possible because grace is stronger than ruin.</a:t>
            </a:r>
          </a:p>
          <a:p>
            <a:pPr>
              <a:spcAft>
                <a:spcPts val="800"/>
              </a:spcAft>
            </a:pPr>
            <a:r>
              <a:rPr sz="1800">
                <a:solidFill>
                  <a:srgbClr val="FFFFFF"/>
                </a:solidFill>
                <a:latin typeface="Aptos"/>
              </a:rPr>
              <a:t>Teaching emphasis: never write off a person whom Christ is able to renew.</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Hymn Study: Strength for the Labor</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final movement turns mission into patient Christian service.</a:t>
            </a:r>
          </a:p>
          <a:p>
            <a:pPr>
              <a:spcAft>
                <a:spcPts val="800"/>
              </a:spcAft>
            </a:pPr>
            <a:r>
              <a:rPr sz="1800">
                <a:solidFill>
                  <a:srgbClr val="FFFFFF"/>
                </a:solidFill>
                <a:latin typeface="Aptos"/>
              </a:rPr>
              <a:t>The worker is not sent alone; the Lord provides strength for the task.</a:t>
            </a:r>
          </a:p>
          <a:p>
            <a:pPr>
              <a:spcAft>
                <a:spcPts val="800"/>
              </a:spcAft>
            </a:pPr>
            <a:r>
              <a:rPr sz="1800">
                <a:solidFill>
                  <a:srgbClr val="FFFFFF"/>
                </a:solidFill>
                <a:latin typeface="Aptos"/>
              </a:rPr>
              <a:t>Restoration takes time, prayer, and careful shepherding.</a:t>
            </a:r>
          </a:p>
          <a:p>
            <a:pPr>
              <a:spcAft>
                <a:spcPts val="800"/>
              </a:spcAft>
            </a:pPr>
            <a:r>
              <a:rPr sz="1800">
                <a:solidFill>
                  <a:srgbClr val="FFFFFF"/>
                </a:solidFill>
                <a:latin typeface="Aptos"/>
              </a:rPr>
              <a:t>Teaching emphasis: faithful mission is sustained by God’s strength, not human zeal alone.</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6.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2057400"/>
            <a:ext cx="10789920" cy="2194560"/>
          </a:xfrm>
          <a:prstGeom prst="rect">
            <a:avLst/>
          </a:prstGeom>
          <a:noFill/>
        </p:spPr>
        <p:txBody>
          <a:bodyPr wrap="none">
            <a:spAutoFit/>
          </a:bodyPr>
          <a:lstStyle/>
          <a:p>
            <a:r>
              <a:rPr sz="1500" b="1">
                <a:solidFill>
                  <a:srgbClr val="D2A246"/>
                </a:solidFill>
                <a:latin typeface="Aptos"/>
              </a:rPr>
              <a:t>THEOLOGICAL THEMES</a:t>
            </a:r>
          </a:p>
          <a:p>
            <a:r>
              <a:rPr sz="4800" b="1">
                <a:solidFill>
                  <a:srgbClr val="FFFFFF"/>
                </a:solidFill>
                <a:latin typeface="Georgia"/>
              </a:rPr>
              <a:t>Grace makes the church merciful and active.</a:t>
            </a:r>
          </a:p>
        </p:txBody>
      </p:sp>
      <p:sp>
        <p:nvSpPr>
          <p:cNvPr id="4" name="TextBox 3"/>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40080" y="411480"/>
            <a:ext cx="10972800" cy="822960"/>
          </a:xfrm>
          <a:prstGeom prst="rect">
            <a:avLst/>
          </a:prstGeom>
          <a:noFill/>
        </p:spPr>
        <p:txBody>
          <a:bodyPr wrap="none">
            <a:spAutoFit/>
          </a:bodyPr>
          <a:lstStyle/>
          <a:p>
            <a:pPr algn="l"/>
            <a:r>
              <a:rPr sz="3800" b="1">
                <a:solidFill>
                  <a:srgbClr val="FFFFFF"/>
                </a:solidFill>
                <a:latin typeface="Georgia"/>
              </a:rPr>
              <a:t>Theological Themes</a:t>
            </a:r>
          </a:p>
        </p:txBody>
      </p:sp>
      <p:sp>
        <p:nvSpPr>
          <p:cNvPr id="4" name="Rounded Rectangle 3"/>
          <p:cNvSpPr/>
          <p:nvPr/>
        </p:nvSpPr>
        <p:spPr>
          <a:xfrm>
            <a:off x="73152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05840" y="1645920"/>
            <a:ext cx="4526280" cy="4023360"/>
          </a:xfrm>
          <a:prstGeom prst="rect">
            <a:avLst/>
          </a:prstGeom>
          <a:noFill/>
        </p:spPr>
        <p:txBody>
          <a:bodyPr wrap="square">
            <a:spAutoFit/>
          </a:bodyPr>
          <a:lstStyle/>
          <a:p>
            <a:r>
              <a:rPr sz="1400" b="1">
                <a:solidFill>
                  <a:srgbClr val="D2A246"/>
                </a:solidFill>
                <a:latin typeface="Aptos"/>
              </a:rPr>
              <a:t>GOSPEL CONVICTIONS</a:t>
            </a:r>
          </a:p>
          <a:p>
            <a:pPr>
              <a:spcAft>
                <a:spcPts val="600"/>
              </a:spcAft>
            </a:pPr>
            <a:r>
              <a:rPr sz="1700">
                <a:solidFill>
                  <a:srgbClr val="FFFFFF"/>
                </a:solidFill>
                <a:latin typeface="Aptos"/>
              </a:rPr>
              <a:t>Salvation is found in Jesus Christ.</a:t>
            </a:r>
          </a:p>
          <a:p>
            <a:pPr>
              <a:spcAft>
                <a:spcPts val="600"/>
              </a:spcAft>
            </a:pPr>
            <a:r>
              <a:rPr sz="1700">
                <a:solidFill>
                  <a:srgbClr val="FFFFFF"/>
                </a:solidFill>
                <a:latin typeface="Aptos"/>
              </a:rPr>
              <a:t>Grace can restore broken lives.</a:t>
            </a:r>
          </a:p>
          <a:p>
            <a:pPr>
              <a:spcAft>
                <a:spcPts val="600"/>
              </a:spcAft>
            </a:pPr>
            <a:r>
              <a:rPr sz="1700">
                <a:solidFill>
                  <a:srgbClr val="FFFFFF"/>
                </a:solidFill>
                <a:latin typeface="Aptos"/>
              </a:rPr>
              <a:t>Repentance is a gracious summons to life.</a:t>
            </a:r>
          </a:p>
          <a:p>
            <a:pPr>
              <a:spcAft>
                <a:spcPts val="600"/>
              </a:spcAft>
            </a:pPr>
            <a:r>
              <a:rPr sz="1700">
                <a:solidFill>
                  <a:srgbClr val="FFFFFF"/>
                </a:solidFill>
                <a:latin typeface="Aptos"/>
              </a:rPr>
              <a:t>Mission flows from God’s mercy.</a:t>
            </a:r>
          </a:p>
        </p:txBody>
      </p:sp>
      <p:sp>
        <p:nvSpPr>
          <p:cNvPr id="6" name="Rounded Rectangle 5"/>
          <p:cNvSpPr/>
          <p:nvPr/>
        </p:nvSpPr>
        <p:spPr>
          <a:xfrm>
            <a:off x="640080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0" y="1645920"/>
            <a:ext cx="4526280" cy="4023360"/>
          </a:xfrm>
          <a:prstGeom prst="rect">
            <a:avLst/>
          </a:prstGeom>
          <a:noFill/>
        </p:spPr>
        <p:txBody>
          <a:bodyPr wrap="square">
            <a:spAutoFit/>
          </a:bodyPr>
          <a:lstStyle/>
          <a:p>
            <a:r>
              <a:rPr sz="1400" b="1">
                <a:solidFill>
                  <a:srgbClr val="D2A246"/>
                </a:solidFill>
                <a:latin typeface="Aptos"/>
              </a:rPr>
              <a:t>CHRISTIAN PRACTICES</a:t>
            </a:r>
          </a:p>
          <a:p>
            <a:pPr>
              <a:spcAft>
                <a:spcPts val="600"/>
              </a:spcAft>
            </a:pPr>
            <a:r>
              <a:rPr sz="1700">
                <a:solidFill>
                  <a:srgbClr val="FFFFFF"/>
                </a:solidFill>
                <a:latin typeface="Aptos"/>
              </a:rPr>
              <a:t>Compassion for the wounded and wandering.</a:t>
            </a:r>
          </a:p>
          <a:p>
            <a:pPr>
              <a:spcAft>
                <a:spcPts val="600"/>
              </a:spcAft>
            </a:pPr>
            <a:r>
              <a:rPr sz="1700">
                <a:solidFill>
                  <a:srgbClr val="FFFFFF"/>
                </a:solidFill>
                <a:latin typeface="Aptos"/>
              </a:rPr>
              <a:t>Prayerful witness and patient pleading.</a:t>
            </a:r>
          </a:p>
          <a:p>
            <a:pPr>
              <a:spcAft>
                <a:spcPts val="600"/>
              </a:spcAft>
            </a:pPr>
            <a:r>
              <a:rPr sz="1700">
                <a:solidFill>
                  <a:srgbClr val="FFFFFF"/>
                </a:solidFill>
                <a:latin typeface="Aptos"/>
              </a:rPr>
              <a:t>Restoration of those who have fallen.</a:t>
            </a:r>
          </a:p>
          <a:p>
            <a:pPr>
              <a:spcAft>
                <a:spcPts val="600"/>
              </a:spcAft>
            </a:pPr>
            <a:r>
              <a:rPr sz="1700">
                <a:solidFill>
                  <a:srgbClr val="FFFFFF"/>
                </a:solidFill>
                <a:latin typeface="Aptos"/>
              </a:rPr>
              <a:t>Service among the neglected and overlooked.</a:t>
            </a:r>
          </a:p>
        </p:txBody>
      </p:sp>
      <p:sp>
        <p:nvSpPr>
          <p:cNvPr id="8" name="TextBox 7"/>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extur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Literary and Musical Observations</a:t>
            </a:r>
          </a:p>
        </p:txBody>
      </p:sp>
      <p:sp>
        <p:nvSpPr>
          <p:cNvPr id="5" name="Rounded Rectangle 4"/>
          <p:cNvSpPr/>
          <p:nvPr/>
        </p:nvSpPr>
        <p:spPr>
          <a:xfrm>
            <a:off x="658368" y="960120"/>
            <a:ext cx="6720840" cy="5166360"/>
          </a:xfrm>
          <a:prstGeom prst="roundRect">
            <a:avLst/>
          </a:prstGeom>
          <a:solidFill>
            <a:srgbClr val="FFFFFF"/>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6080760" cy="4572000"/>
          </a:xfrm>
          <a:prstGeom prst="rect">
            <a:avLst/>
          </a:prstGeom>
          <a:noFill/>
        </p:spPr>
        <p:txBody>
          <a:bodyPr wrap="square" lIns="45720" rIns="45720">
            <a:spAutoFit/>
          </a:bodyPr>
          <a:lstStyle/>
          <a:p>
            <a:pPr>
              <a:spcAft>
                <a:spcPts val="800"/>
              </a:spcAft>
            </a:pPr>
            <a:r>
              <a:rPr sz="1800">
                <a:solidFill>
                  <a:srgbClr val="222526"/>
                </a:solidFill>
                <a:latin typeface="Aptos"/>
              </a:rPr>
              <a:t>Imperative verbs give the hymn its missionary force.</a:t>
            </a:r>
          </a:p>
          <a:p>
            <a:pPr>
              <a:spcAft>
                <a:spcPts val="800"/>
              </a:spcAft>
            </a:pPr>
            <a:r>
              <a:rPr sz="1800">
                <a:solidFill>
                  <a:srgbClr val="222526"/>
                </a:solidFill>
                <a:latin typeface="Aptos"/>
              </a:rPr>
              <a:t>Images of danger, tears, restoration, and mercy move the heart toward action.</a:t>
            </a:r>
          </a:p>
          <a:p>
            <a:pPr>
              <a:spcAft>
                <a:spcPts val="800"/>
              </a:spcAft>
            </a:pPr>
            <a:r>
              <a:rPr sz="1800">
                <a:solidFill>
                  <a:srgbClr val="222526"/>
                </a:solidFill>
                <a:latin typeface="Aptos"/>
              </a:rPr>
              <a:t>The refrain fixes attention on Jesus rather than on the worker.</a:t>
            </a:r>
          </a:p>
          <a:p>
            <a:pPr>
              <a:spcAft>
                <a:spcPts val="800"/>
              </a:spcAft>
            </a:pPr>
            <a:r>
              <a:rPr sz="1800">
                <a:solidFill>
                  <a:srgbClr val="222526"/>
                </a:solidFill>
                <a:latin typeface="Aptos"/>
              </a:rPr>
              <a:t>The tune RESCUE is direct and memorable, well suited for mission emphasis.</a:t>
            </a:r>
          </a:p>
        </p:txBody>
      </p:sp>
      <p:sp>
        <p:nvSpPr>
          <p:cNvPr id="7" name="Oval 6"/>
          <p:cNvSpPr/>
          <p:nvPr/>
        </p:nvSpPr>
        <p:spPr>
          <a:xfrm>
            <a:off x="8229600" y="1828800"/>
            <a:ext cx="2011680" cy="2011680"/>
          </a:xfrm>
          <a:prstGeom prst="ellipse">
            <a:avLst/>
          </a:prstGeom>
          <a:solidFill>
            <a:srgbClr val="D2A246"/>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144000" y="2148840"/>
            <a:ext cx="164592" cy="1371600"/>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59368" y="2660904"/>
            <a:ext cx="1143000" cy="1645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8912" y="6473952"/>
            <a:ext cx="11247120" cy="237744"/>
          </a:xfrm>
          <a:prstGeom prst="rect">
            <a:avLst/>
          </a:prstGeom>
          <a:noFill/>
        </p:spPr>
        <p:txBody>
          <a:bodyPr wrap="none">
            <a:spAutoFit/>
          </a:bodyPr>
          <a:lstStyle/>
          <a:p>
            <a:pPr algn="ctr"/>
            <a:r>
              <a:rPr sz="850">
                <a:solidFill>
                  <a:srgbClr val="505050"/>
                </a:solidFill>
                <a:latin typeface="Aptos"/>
              </a:rPr>
              <a:t>Prepared for teaching and small group use - hymninfo.com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Pastoral and Worship Use</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Mission Sunday or evangelism emphasis</a:t>
            </a:r>
          </a:p>
          <a:p>
            <a:pPr>
              <a:spcAft>
                <a:spcPts val="800"/>
              </a:spcAft>
            </a:pPr>
            <a:r>
              <a:rPr sz="1800">
                <a:solidFill>
                  <a:srgbClr val="FFFFFF"/>
                </a:solidFill>
                <a:latin typeface="Aptos"/>
              </a:rPr>
              <a:t>Services focused on mercy ministry or outreach</a:t>
            </a:r>
          </a:p>
          <a:p>
            <a:pPr>
              <a:spcAft>
                <a:spcPts val="800"/>
              </a:spcAft>
            </a:pPr>
            <a:r>
              <a:rPr sz="1800">
                <a:solidFill>
                  <a:srgbClr val="FFFFFF"/>
                </a:solidFill>
                <a:latin typeface="Aptos"/>
              </a:rPr>
              <a:t>Teaching on Luke 15, James 5, or Jude 22-23</a:t>
            </a:r>
          </a:p>
          <a:p>
            <a:pPr>
              <a:spcAft>
                <a:spcPts val="800"/>
              </a:spcAft>
            </a:pPr>
            <a:r>
              <a:rPr sz="1800">
                <a:solidFill>
                  <a:srgbClr val="FFFFFF"/>
                </a:solidFill>
                <a:latin typeface="Aptos"/>
              </a:rPr>
              <a:t>Commissioning volunteers, small groups, or care teams</a:t>
            </a:r>
          </a:p>
          <a:p>
            <a:pPr>
              <a:spcAft>
                <a:spcPts val="800"/>
              </a:spcAft>
            </a:pPr>
            <a:r>
              <a:rPr sz="1800">
                <a:solidFill>
                  <a:srgbClr val="FFFFFF"/>
                </a:solidFill>
                <a:latin typeface="Aptos"/>
              </a:rPr>
              <a:t>Prayer gatherings for people who have wandered from faith</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extur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Teaching Questions</a:t>
            </a:r>
          </a:p>
        </p:txBody>
      </p:sp>
      <p:sp>
        <p:nvSpPr>
          <p:cNvPr id="5" name="Rounded Rectangle 4"/>
          <p:cNvSpPr/>
          <p:nvPr/>
        </p:nvSpPr>
        <p:spPr>
          <a:xfrm>
            <a:off x="658368" y="960120"/>
            <a:ext cx="6720840" cy="5166360"/>
          </a:xfrm>
          <a:prstGeom prst="roundRect">
            <a:avLst/>
          </a:prstGeom>
          <a:solidFill>
            <a:srgbClr val="FFFFFF"/>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6080760" cy="4572000"/>
          </a:xfrm>
          <a:prstGeom prst="rect">
            <a:avLst/>
          </a:prstGeom>
          <a:noFill/>
        </p:spPr>
        <p:txBody>
          <a:bodyPr wrap="square" lIns="45720" rIns="45720">
            <a:spAutoFit/>
          </a:bodyPr>
          <a:lstStyle/>
          <a:p>
            <a:pPr>
              <a:spcAft>
                <a:spcPts val="800"/>
              </a:spcAft>
            </a:pPr>
            <a:r>
              <a:rPr sz="1800">
                <a:solidFill>
                  <a:srgbClr val="222526"/>
                </a:solidFill>
                <a:latin typeface="Aptos"/>
              </a:rPr>
              <a:t>How does the hymn keep mission tied to compassion?</a:t>
            </a:r>
          </a:p>
          <a:p>
            <a:pPr>
              <a:spcAft>
                <a:spcPts val="800"/>
              </a:spcAft>
            </a:pPr>
            <a:r>
              <a:rPr sz="1800">
                <a:solidFill>
                  <a:srgbClr val="222526"/>
                </a:solidFill>
                <a:latin typeface="Aptos"/>
              </a:rPr>
              <a:t>What does Luke 15 teach us about God’s pursuit of the lost?</a:t>
            </a:r>
          </a:p>
          <a:p>
            <a:pPr>
              <a:spcAft>
                <a:spcPts val="800"/>
              </a:spcAft>
            </a:pPr>
            <a:r>
              <a:rPr sz="1800">
                <a:solidFill>
                  <a:srgbClr val="222526"/>
                </a:solidFill>
                <a:latin typeface="Aptos"/>
              </a:rPr>
              <a:t>Why must gospel witness be both truthful and gentle?</a:t>
            </a:r>
          </a:p>
          <a:p>
            <a:pPr>
              <a:spcAft>
                <a:spcPts val="800"/>
              </a:spcAft>
            </a:pPr>
            <a:r>
              <a:rPr sz="1800">
                <a:solidFill>
                  <a:srgbClr val="222526"/>
                </a:solidFill>
                <a:latin typeface="Aptos"/>
              </a:rPr>
              <a:t>Where might our church need a more patient ministry of restoration?</a:t>
            </a:r>
          </a:p>
          <a:p>
            <a:pPr>
              <a:spcAft>
                <a:spcPts val="800"/>
              </a:spcAft>
            </a:pPr>
            <a:r>
              <a:rPr sz="1800">
                <a:solidFill>
                  <a:srgbClr val="222526"/>
                </a:solidFill>
                <a:latin typeface="Aptos"/>
              </a:rPr>
              <a:t>How can we serve people in need without treating them as projects?</a:t>
            </a:r>
          </a:p>
        </p:txBody>
      </p:sp>
      <p:sp>
        <p:nvSpPr>
          <p:cNvPr id="7" name="Oval 6"/>
          <p:cNvSpPr/>
          <p:nvPr/>
        </p:nvSpPr>
        <p:spPr>
          <a:xfrm>
            <a:off x="8229600" y="1828800"/>
            <a:ext cx="2011680" cy="2011680"/>
          </a:xfrm>
          <a:prstGeom prst="ellipse">
            <a:avLst/>
          </a:prstGeom>
          <a:solidFill>
            <a:srgbClr val="D2A246"/>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144000" y="2148840"/>
            <a:ext cx="164592" cy="1371600"/>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59368" y="2660904"/>
            <a:ext cx="1143000" cy="1645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8912" y="6473952"/>
            <a:ext cx="11247120" cy="237744"/>
          </a:xfrm>
          <a:prstGeom prst="rect">
            <a:avLst/>
          </a:prstGeom>
          <a:noFill/>
        </p:spPr>
        <p:txBody>
          <a:bodyPr wrap="none">
            <a:spAutoFit/>
          </a:bodyPr>
          <a:lstStyle/>
          <a:p>
            <a:pPr algn="ctr"/>
            <a:r>
              <a:rPr sz="850">
                <a:solidFill>
                  <a:srgbClr val="505050"/>
                </a:solidFill>
                <a:latin typeface="Aptos"/>
              </a:rPr>
              <a:t>Prepared for teaching and small group use - hymninfo.com</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5.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Practicing the Hymn This Week</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Pray by name for someone who is wandering, wounded, or far from Christ.</a:t>
            </a:r>
          </a:p>
          <a:p>
            <a:pPr>
              <a:spcAft>
                <a:spcPts val="800"/>
              </a:spcAft>
            </a:pPr>
            <a:r>
              <a:rPr sz="1800">
                <a:solidFill>
                  <a:srgbClr val="FFFFFF"/>
                </a:solidFill>
                <a:latin typeface="Aptos"/>
              </a:rPr>
              <a:t>Choose one concrete act of mercy: visit, call, invite, feed, listen, or encourage.</a:t>
            </a:r>
          </a:p>
          <a:p>
            <a:pPr>
              <a:spcAft>
                <a:spcPts val="800"/>
              </a:spcAft>
            </a:pPr>
            <a:r>
              <a:rPr sz="1800">
                <a:solidFill>
                  <a:srgbClr val="FFFFFF"/>
                </a:solidFill>
                <a:latin typeface="Aptos"/>
              </a:rPr>
              <a:t>Speak of Jesus with humility, not pressure or pride.</a:t>
            </a:r>
          </a:p>
          <a:p>
            <a:pPr>
              <a:spcAft>
                <a:spcPts val="800"/>
              </a:spcAft>
            </a:pPr>
            <a:r>
              <a:rPr sz="1800">
                <a:solidFill>
                  <a:srgbClr val="FFFFFF"/>
                </a:solidFill>
                <a:latin typeface="Aptos"/>
              </a:rPr>
              <a:t>Support a local ministry serving the poor, addicted, lonely, or overlooked.</a:t>
            </a:r>
          </a:p>
          <a:p>
            <a:pPr>
              <a:spcAft>
                <a:spcPts val="800"/>
              </a:spcAft>
            </a:pPr>
            <a:r>
              <a:rPr sz="1800">
                <a:solidFill>
                  <a:srgbClr val="FFFFFF"/>
                </a:solidFill>
                <a:latin typeface="Aptos"/>
              </a:rPr>
              <a:t>Ask God for a softer heart and steadier courage.</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40080" y="411480"/>
            <a:ext cx="10972800" cy="822960"/>
          </a:xfrm>
          <a:prstGeom prst="rect">
            <a:avLst/>
          </a:prstGeom>
          <a:noFill/>
        </p:spPr>
        <p:txBody>
          <a:bodyPr wrap="none">
            <a:spAutoFit/>
          </a:bodyPr>
          <a:lstStyle/>
          <a:p>
            <a:pPr algn="l"/>
            <a:r>
              <a:rPr sz="3800" b="1">
                <a:solidFill>
                  <a:srgbClr val="FFFFFF"/>
                </a:solidFill>
                <a:latin typeface="Georgia"/>
              </a:rPr>
              <a:t>Suggested Lesson Flow</a:t>
            </a:r>
          </a:p>
        </p:txBody>
      </p:sp>
      <p:sp>
        <p:nvSpPr>
          <p:cNvPr id="4" name="Rounded Rectangle 3"/>
          <p:cNvSpPr/>
          <p:nvPr/>
        </p:nvSpPr>
        <p:spPr>
          <a:xfrm>
            <a:off x="73152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05840" y="1645920"/>
            <a:ext cx="4526280" cy="4023360"/>
          </a:xfrm>
          <a:prstGeom prst="rect">
            <a:avLst/>
          </a:prstGeom>
          <a:noFill/>
        </p:spPr>
        <p:txBody>
          <a:bodyPr wrap="square">
            <a:spAutoFit/>
          </a:bodyPr>
          <a:lstStyle/>
          <a:p>
            <a:r>
              <a:rPr sz="1400" b="1">
                <a:solidFill>
                  <a:srgbClr val="D2A246"/>
                </a:solidFill>
                <a:latin typeface="Aptos"/>
              </a:rPr>
              <a:t>30 MINUTES</a:t>
            </a:r>
          </a:p>
          <a:p>
            <a:pPr>
              <a:spcAft>
                <a:spcPts val="600"/>
              </a:spcAft>
            </a:pPr>
            <a:r>
              <a:rPr sz="1700">
                <a:solidFill>
                  <a:srgbClr val="FFFFFF"/>
                </a:solidFill>
                <a:latin typeface="Aptos"/>
              </a:rPr>
              <a:t>Read Luke 15:4-7 and James 5:19-20.</a:t>
            </a:r>
          </a:p>
          <a:p>
            <a:pPr>
              <a:spcAft>
                <a:spcPts val="600"/>
              </a:spcAft>
            </a:pPr>
            <a:r>
              <a:rPr sz="1700">
                <a:solidFill>
                  <a:srgbClr val="FFFFFF"/>
                </a:solidFill>
                <a:latin typeface="Aptos"/>
              </a:rPr>
              <a:t>Introduce Crosby, Doane, and the gospel-song setting.</a:t>
            </a:r>
          </a:p>
          <a:p>
            <a:pPr>
              <a:spcAft>
                <a:spcPts val="600"/>
              </a:spcAft>
            </a:pPr>
            <a:r>
              <a:rPr sz="1700">
                <a:solidFill>
                  <a:srgbClr val="FFFFFF"/>
                </a:solidFill>
                <a:latin typeface="Aptos"/>
              </a:rPr>
              <a:t>Study the refrain and one stanza summary.</a:t>
            </a:r>
          </a:p>
          <a:p>
            <a:pPr>
              <a:spcAft>
                <a:spcPts val="600"/>
              </a:spcAft>
            </a:pPr>
            <a:r>
              <a:rPr sz="1700">
                <a:solidFill>
                  <a:srgbClr val="FFFFFF"/>
                </a:solidFill>
                <a:latin typeface="Aptos"/>
              </a:rPr>
              <a:t>Close with one practical mercy commitment.</a:t>
            </a:r>
          </a:p>
        </p:txBody>
      </p:sp>
      <p:sp>
        <p:nvSpPr>
          <p:cNvPr id="6" name="Rounded Rectangle 5"/>
          <p:cNvSpPr/>
          <p:nvPr/>
        </p:nvSpPr>
        <p:spPr>
          <a:xfrm>
            <a:off x="6400800" y="1417320"/>
            <a:ext cx="5074920" cy="4526280"/>
          </a:xfrm>
          <a:prstGeom prst="roundRect">
            <a:avLst/>
          </a:prstGeom>
          <a:solidFill>
            <a:srgbClr val="0C2E42"/>
          </a:solidFill>
          <a:ln>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0" y="1645920"/>
            <a:ext cx="4526280" cy="4023360"/>
          </a:xfrm>
          <a:prstGeom prst="rect">
            <a:avLst/>
          </a:prstGeom>
          <a:noFill/>
        </p:spPr>
        <p:txBody>
          <a:bodyPr wrap="square">
            <a:spAutoFit/>
          </a:bodyPr>
          <a:lstStyle/>
          <a:p>
            <a:r>
              <a:rPr sz="1400" b="1">
                <a:solidFill>
                  <a:srgbClr val="D2A246"/>
                </a:solidFill>
                <a:latin typeface="Aptos"/>
              </a:rPr>
              <a:t>60 MINUTES</a:t>
            </a:r>
          </a:p>
          <a:p>
            <a:pPr>
              <a:spcAft>
                <a:spcPts val="600"/>
              </a:spcAft>
            </a:pPr>
            <a:r>
              <a:rPr sz="1700">
                <a:solidFill>
                  <a:srgbClr val="FFFFFF"/>
                </a:solidFill>
                <a:latin typeface="Aptos"/>
              </a:rPr>
              <a:t>Read all key Scripture passages.</a:t>
            </a:r>
          </a:p>
          <a:p>
            <a:pPr>
              <a:spcAft>
                <a:spcPts val="600"/>
              </a:spcAft>
            </a:pPr>
            <a:r>
              <a:rPr sz="1700">
                <a:solidFill>
                  <a:srgbClr val="FFFFFF"/>
                </a:solidFill>
                <a:latin typeface="Aptos"/>
              </a:rPr>
              <a:t>Walk through each hymn movement.</a:t>
            </a:r>
          </a:p>
          <a:p>
            <a:pPr>
              <a:spcAft>
                <a:spcPts val="600"/>
              </a:spcAft>
            </a:pPr>
            <a:r>
              <a:rPr sz="1700">
                <a:solidFill>
                  <a:srgbClr val="FFFFFF"/>
                </a:solidFill>
                <a:latin typeface="Aptos"/>
              </a:rPr>
              <a:t>Discuss mission without superiority.</a:t>
            </a:r>
          </a:p>
          <a:p>
            <a:pPr>
              <a:spcAft>
                <a:spcPts val="600"/>
              </a:spcAft>
            </a:pPr>
            <a:r>
              <a:rPr sz="1700">
                <a:solidFill>
                  <a:srgbClr val="FFFFFF"/>
                </a:solidFill>
                <a:latin typeface="Aptos"/>
              </a:rPr>
              <a:t>Plan one group response of prayer or service.</a:t>
            </a:r>
          </a:p>
        </p:txBody>
      </p:sp>
      <p:sp>
        <p:nvSpPr>
          <p:cNvPr id="8" name="TextBox 7"/>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4.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12191695" cy="621792"/>
          </a:xfrm>
          <a:prstGeom prst="rect">
            <a:avLst/>
          </a:prstGeom>
          <a:solidFill>
            <a:srgbClr val="07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118872"/>
            <a:ext cx="11064240" cy="420624"/>
          </a:xfrm>
          <a:prstGeom prst="rect">
            <a:avLst/>
          </a:prstGeom>
          <a:noFill/>
        </p:spPr>
        <p:txBody>
          <a:bodyPr wrap="none">
            <a:spAutoFit/>
          </a:bodyPr>
          <a:lstStyle/>
          <a:p>
            <a:r>
              <a:rPr sz="2200" b="1">
                <a:solidFill>
                  <a:srgbClr val="FFFFFF"/>
                </a:solidFill>
                <a:latin typeface="Georgia"/>
              </a:rPr>
              <a:t>Choir and Worship Planner Notes</a:t>
            </a:r>
          </a:p>
        </p:txBody>
      </p:sp>
      <p:sp>
        <p:nvSpPr>
          <p:cNvPr id="5" name="Rounded Rectangle 4"/>
          <p:cNvSpPr/>
          <p:nvPr/>
        </p:nvSpPr>
        <p:spPr>
          <a:xfrm>
            <a:off x="658368" y="960120"/>
            <a:ext cx="6035040" cy="5166360"/>
          </a:xfrm>
          <a:prstGeom prst="roundRect">
            <a:avLst/>
          </a:prstGeom>
          <a:solidFill>
            <a:srgbClr val="0F2D40"/>
          </a:solidFill>
          <a:ln w="12700">
            <a:solidFill>
              <a:srgbClr val="D2A24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1234440"/>
            <a:ext cx="5440680" cy="4572000"/>
          </a:xfrm>
          <a:prstGeom prst="rect">
            <a:avLst/>
          </a:prstGeom>
          <a:noFill/>
        </p:spPr>
        <p:txBody>
          <a:bodyPr wrap="square" lIns="45720" rIns="45720">
            <a:spAutoFit/>
          </a:bodyPr>
          <a:lstStyle/>
          <a:p>
            <a:pPr>
              <a:spcAft>
                <a:spcPts val="800"/>
              </a:spcAft>
            </a:pPr>
            <a:r>
              <a:rPr sz="1800">
                <a:solidFill>
                  <a:srgbClr val="FFFFFF"/>
                </a:solidFill>
                <a:latin typeface="Aptos"/>
              </a:rPr>
              <a:t>The hymn works best when sung with conviction and tenderness.</a:t>
            </a:r>
          </a:p>
          <a:p>
            <a:pPr>
              <a:spcAft>
                <a:spcPts val="800"/>
              </a:spcAft>
            </a:pPr>
            <a:r>
              <a:rPr sz="1800">
                <a:solidFill>
                  <a:srgbClr val="FFFFFF"/>
                </a:solidFill>
                <a:latin typeface="Aptos"/>
              </a:rPr>
              <a:t>Avoid a rushed tempo; let the words of care and mercy breathe.</a:t>
            </a:r>
          </a:p>
          <a:p>
            <a:pPr>
              <a:spcAft>
                <a:spcPts val="800"/>
              </a:spcAft>
            </a:pPr>
            <a:r>
              <a:rPr sz="1800">
                <a:solidFill>
                  <a:srgbClr val="FFFFFF"/>
                </a:solidFill>
                <a:latin typeface="Aptos"/>
              </a:rPr>
              <a:t>Use the refrain to reinforce the gospel hope at the heart of the hymn.</a:t>
            </a:r>
          </a:p>
          <a:p>
            <a:pPr>
              <a:spcAft>
                <a:spcPts val="800"/>
              </a:spcAft>
            </a:pPr>
            <a:r>
              <a:rPr sz="1800">
                <a:solidFill>
                  <a:srgbClr val="FFFFFF"/>
                </a:solidFill>
                <a:latin typeface="Aptos"/>
              </a:rPr>
              <a:t>A soloist or choir may introduce a stanza, with the congregation joining the refrain.</a:t>
            </a:r>
          </a:p>
          <a:p>
            <a:pPr>
              <a:spcAft>
                <a:spcPts val="800"/>
              </a:spcAft>
            </a:pPr>
            <a:r>
              <a:rPr sz="1800">
                <a:solidFill>
                  <a:srgbClr val="FFFFFF"/>
                </a:solidFill>
                <a:latin typeface="Aptos"/>
              </a:rPr>
              <a:t>Pair with Scripture, prayer for the lost, or commissioning for local outreach.</a:t>
            </a:r>
          </a:p>
        </p:txBody>
      </p:sp>
      <p:sp>
        <p:nvSpPr>
          <p:cNvPr id="7" name="TextBox 6"/>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4.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731520"/>
            <a:ext cx="10972800" cy="1097280"/>
          </a:xfrm>
          <a:prstGeom prst="rect">
            <a:avLst/>
          </a:prstGeom>
          <a:noFill/>
        </p:spPr>
        <p:txBody>
          <a:bodyPr wrap="none">
            <a:spAutoFit/>
          </a:bodyPr>
          <a:lstStyle/>
          <a:p>
            <a:pPr algn="l"/>
            <a:r>
              <a:rPr sz="3800" b="1">
                <a:solidFill>
                  <a:srgbClr val="FFFFFF"/>
                </a:solidFill>
                <a:latin typeface="Georgia"/>
              </a:rPr>
              <a:t>Closing Summary and Prayer</a:t>
            </a:r>
          </a:p>
          <a:p>
            <a:r>
              <a:rPr sz="1800">
                <a:solidFill>
                  <a:srgbClr val="FFFFFF"/>
                </a:solidFill>
                <a:latin typeface="Aptos"/>
              </a:rPr>
              <a:t>Jesus is merciful. Jesus saves. The church is sent to love, seek, and restore.</a:t>
            </a:r>
          </a:p>
        </p:txBody>
      </p:sp>
      <p:sp>
        <p:nvSpPr>
          <p:cNvPr id="4" name="TextBox 3"/>
          <p:cNvSpPr txBox="1"/>
          <p:nvPr/>
        </p:nvSpPr>
        <p:spPr>
          <a:xfrm>
            <a:off x="914400" y="2148840"/>
            <a:ext cx="10424160" cy="2103120"/>
          </a:xfrm>
          <a:prstGeom prst="rect">
            <a:avLst/>
          </a:prstGeom>
          <a:noFill/>
        </p:spPr>
        <p:txBody>
          <a:bodyPr wrap="square">
            <a:spAutoFit/>
          </a:bodyPr>
          <a:lstStyle/>
          <a:p>
            <a:pPr algn="ctr"/>
            <a:r>
              <a:rPr sz="2300">
                <a:solidFill>
                  <a:srgbClr val="FFFFFF"/>
                </a:solidFill>
                <a:latin typeface="Georgia"/>
              </a:rPr>
              <a:t>Merciful Savior, give us Your compassion for people who are wounded, wandering, or far from You. Make our witness truthful, gentle, patient, and full of hope. Strengthen our hands for service and soften our hearts for prayer. Amen.</a:t>
            </a:r>
          </a:p>
        </p:txBody>
      </p:sp>
      <p:sp>
        <p:nvSpPr>
          <p:cNvPr id="5" name="TextBox 4"/>
          <p:cNvSpPr txBox="1"/>
          <p:nvPr/>
        </p:nvSpPr>
        <p:spPr>
          <a:xfrm>
            <a:off x="914400" y="5212080"/>
            <a:ext cx="10424160" cy="658368"/>
          </a:xfrm>
          <a:prstGeom prst="rect">
            <a:avLst/>
          </a:prstGeom>
          <a:noFill/>
        </p:spPr>
        <p:txBody>
          <a:bodyPr wrap="square">
            <a:spAutoFit/>
          </a:bodyPr>
          <a:lstStyle/>
          <a:p>
            <a:pPr algn="ctr"/>
            <a:r>
              <a:rPr sz="1050">
                <a:solidFill>
                  <a:srgbClr val="EBEBEB"/>
                </a:solidFill>
                <a:latin typeface="Aptos"/>
              </a:rPr>
              <a:t>© HymnInfo.com. Free for personal, church, classroom, and small-group teaching use. Please do not sell, repost, or redistribute as downloadable files without permission.</a:t>
            </a:r>
          </a:p>
        </p:txBody>
      </p:sp>
      <p:sp>
        <p:nvSpPr>
          <p:cNvPr id="6" name="TextBox 5"/>
          <p:cNvSpPr txBox="1"/>
          <p:nvPr/>
        </p:nvSpPr>
        <p:spPr>
          <a:xfrm>
            <a:off x="438912" y="6473952"/>
            <a:ext cx="11247120" cy="237744"/>
          </a:xfrm>
          <a:prstGeom prst="rect">
            <a:avLst/>
          </a:prstGeom>
          <a:noFill/>
        </p:spPr>
        <p:txBody>
          <a:bodyPr wrap="none">
            <a:spAutoFit/>
          </a:bodyPr>
          <a:lstStyle/>
          <a:p>
            <a:pPr algn="ctr"/>
            <a:r>
              <a:rPr sz="850">
                <a:solidFill>
                  <a:srgbClr val="E6E6E6"/>
                </a:solidFill>
                <a:latin typeface="Aptos"/>
              </a:rPr>
              <a:t>Prepared for teaching and small group use - hymninfo.com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Rescue the Perishing Teaching Guide</dc:title>
  <dc:subject>Hymn study resource</dc:subject>
  <dc:creator>HymnInfo.com</dc:creator>
  <cp:keywords>hymn study, Christian worship, church teaching, HymnInfo</cp:keywords>
  <dc:description/>
  <cp:lastModifiedBy>Steve Canny</cp:lastModifiedBy>
  <cp:revision>1</cp:revision>
  <dcterms:created xsi:type="dcterms:W3CDTF">2013-01-27T09:14:16Z</dcterms:created>
  <dcterms:modified xsi:type="dcterms:W3CDTF">2013-01-27T09:15:58Z</dcterms:modified>
  <cp:category>Hymn study resource</cp:category>
</cp:coreProperties>
</file>