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presProps" Target="presProps.xml"/>
  <Relationship Id="rId9" Type="http://schemas.openxmlformats.org/officeDocument/2006/relationships/viewProps" Target="viewProps.xml"/>
  <Relationship Id="rId1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94050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1E3A5F">
              <a:alpha val="100000"/>
            </a:srgbClr>
          </a:solidFill>
          <a:ln w="9525">
            <a:noFill/>
          </a:ln>
        </p:spPr>
        <p:txBody>
          <a:bodyPr vertOverflow="clip" rtlCol="0" anchor="ctr"/>
          <a:lstStyle/>
          <a:p>
            <a:pPr algn="ctr"/>
            <a:r>
              <a:t/>
            </a:r>
          </a:p>
        </p:txBody>
      </p:sp>
      <p:sp>
        <p:nvSpPr>
          <p:cNvPr id="3" name="" descr=""/>
          <p:cNvSpPr/>
          <p:nvPr/>
        </p:nvSpPr>
        <p:spPr>
          <a:xfrm>
            <a:off x="447675" y="495300"/>
            <a:ext cx="57150" cy="3943350"/>
          </a:xfrm>
          <a:prstGeom prst="rect">
            <a:avLst/>
          </a:prstGeom>
          <a:solidFill>
            <a:srgbClr val="C8A951">
              <a:alpha val="100000"/>
            </a:srgbClr>
          </a:solidFill>
          <a:ln w="9525">
            <a:noFill/>
          </a:ln>
        </p:spPr>
        <p:txBody>
          <a:bodyPr vertOverflow="clip" rtlCol="0" anchor="ctr"/>
          <a:lstStyle/>
          <a:p>
            <a:pPr algn="ctr"/>
            <a:r>
              <a:t/>
            </a:r>
          </a:p>
        </p:txBody>
      </p:sp>
      <p:sp>
        <p:nvSpPr>
          <p:cNvPr id="4" name="" descr=""/>
          <p:cNvSpPr/>
          <p:nvPr/>
        </p:nvSpPr>
        <p:spPr>
          <a:xfrm>
            <a:off x="7391400" y="723900"/>
            <a:ext cx="161925" cy="3190875"/>
          </a:xfrm>
          <a:prstGeom prst="rect">
            <a:avLst/>
          </a:prstGeom>
          <a:solidFill>
            <a:srgbClr val="C8A951">
              <a:alpha val="100000"/>
            </a:srgbClr>
          </a:solidFill>
          <a:ln w="9525">
            <a:noFill/>
          </a:ln>
        </p:spPr>
        <p:txBody>
          <a:bodyPr vertOverflow="clip" rtlCol="0" anchor="ctr"/>
          <a:lstStyle/>
          <a:p>
            <a:pPr algn="ctr"/>
            <a:r>
              <a:t/>
            </a:r>
          </a:p>
        </p:txBody>
      </p:sp>
      <p:sp>
        <p:nvSpPr>
          <p:cNvPr id="5" name="" descr=""/>
          <p:cNvSpPr/>
          <p:nvPr/>
        </p:nvSpPr>
        <p:spPr>
          <a:xfrm>
            <a:off x="6619875" y="1504950"/>
            <a:ext cx="1714500" cy="161925"/>
          </a:xfrm>
          <a:prstGeom prst="rect">
            <a:avLst/>
          </a:prstGeom>
          <a:solidFill>
            <a:srgbClr val="C8A951">
              <a:alpha val="100000"/>
            </a:srgbClr>
          </a:solidFill>
          <a:ln w="9525">
            <a:noFill/>
          </a:ln>
        </p:spPr>
        <p:txBody>
          <a:bodyPr vertOverflow="clip" rtlCol="0" anchor="ctr"/>
          <a:lstStyle/>
          <a:p>
            <a:pPr algn="ctr"/>
            <a:r>
              <a:t/>
            </a:r>
          </a:p>
        </p:txBody>
      </p:sp>
      <p:sp>
        <p:nvSpPr>
          <p:cNvPr id="6" name=""/>
          <p:cNvSpPr txBox="1"/>
          <p:nvPr/>
        </p:nvSpPr>
        <p:spPr>
          <a:xfrm>
            <a:off x="685800" y="1133475"/>
            <a:ext cx="5553075" cy="102870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Rise Up, O Men of God]]></a:t>
            </a:r>
          </a:p>
        </p:txBody>
      </p:sp>
      <p:sp>
        <p:nvSpPr>
          <p:cNvPr id="7" name=""/>
          <p:cNvSpPr txBox="1"/>
          <p:nvPr/>
        </p:nvSpPr>
        <p:spPr>
          <a:xfrm>
            <a:off x="685800" y="2228850"/>
            <a:ext cx="5276850" cy="40957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i="1" strike="noStrike" sz="2000" spc="0" u="none" cap="none">
                <a:solidFill>
                  <a:srgbClr val="C8A951">
                    <a:alpha val="100000"/>
                  </a:srgbClr>
                </a:solidFill>
                <a:latin typeface="Calibri"/>
              </a:rPr>
              <a:t><![CDATA[Teaching Guide]]></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Overview]]></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Rise Up, O Men of God is a 1911 hymn of Christian vocation written for the Presbyterian Brotherhood Movement.]]></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William Pierson Merrill calls hearers away from lesser loyalties toward wholehearted service of God’s kingdom, the strengthening of the church, the overcoming of social wrong, and discipleship shaped by the cross.]]></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hymn belongs to an early twentieth-century Protestant setting in which organized men’s movements sought to enlist laymen more deliberately in worship, mission, social reform, and church leadership.]]></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Its original masculine address is therefore historically specific rather than accidental.]]></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At the same time, the central summons—to courageous faith, justice, service, and self-giving discipleship—has often been adapted by later hymnals for the whole church.]]></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Theological Reflection]]></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hymn’s central theological theme is Christian vocation.]]></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Faith is not pictured as passive assent but as a summons that claims the believer’s capacities, loyalties, and public responsibilities.]]></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language of wholehearted commitment assumes that discipleship reaches beyond private devotion into service of Christ and participation in the church’s mission.]]></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Its kingdom theology reflects the social concerns of Merrill’s period.]]></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kingdom of God is linked with the overcoming of wrong and the growth of brotherhood.]]></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Application]]></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Identify one “lesser thing”—a habit, ambition, distraction, or status concern—that is absorbing energy needed for faithful service to Christ.]]></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Choose a specific ministry or act of service in which your abilities can strengthen the church rather than remaining only an observer of its needs.]]></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Pair Christian courage with 1 Corinthians 16:14 by asking whether your convictions and actions are being expressed in lov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Let concern for God’s kingdom include concrete practices of justice, mercy, reconciliation, and care for people affected by social wrong.]]></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Use Matthew 16:24 to test Christian leadership: does it resemble self-giving discipleship, or is it primarily seeking recognition, control, or influence?]]></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1E3A5F">
              <a:alpha val="100000"/>
            </a:srgbClr>
          </a:solidFill>
          <a:ln w="9525">
            <a:noFill/>
          </a:ln>
        </p:spPr>
        <p:txBody>
          <a:bodyPr vertOverflow="clip" rtlCol="0" anchor="ctr"/>
          <a:lstStyle/>
          <a:p>
            <a:pPr algn="ctr"/>
            <a:r>
              <a:t/>
            </a:r>
          </a:p>
        </p:txBody>
      </p:sp>
      <p:sp>
        <p:nvSpPr>
          <p:cNvPr id="3" name="" descr=""/>
          <p:cNvSpPr/>
          <p:nvPr/>
        </p:nvSpPr>
        <p:spPr>
          <a:xfrm>
            <a:off x="723900" y="723900"/>
            <a:ext cx="7705725" cy="3733800"/>
          </a:xfrm>
          <a:prstGeom prst="rect">
            <a:avLst/>
          </a:prstGeom>
          <a:solidFill>
            <a:srgbClr val="1E3A5F">
              <a:alpha val="100000"/>
            </a:srgbClr>
          </a:solidFill>
          <a:ln w="9525">
            <a:noFill/>
          </a:ln>
        </p:spPr>
        <p:txBody>
          <a:bodyPr vertOverflow="clip" rtlCol="0" anchor="ctr"/>
          <a:lstStyle/>
          <a:p>
            <a:pPr algn="ctr"/>
            <a:r>
              <a:t/>
            </a:r>
          </a:p>
        </p:txBody>
      </p:sp>
      <p:sp>
        <p:nvSpPr>
          <p:cNvPr id="4" name="" descr=""/>
          <p:cNvSpPr/>
          <p:nvPr/>
        </p:nvSpPr>
        <p:spPr>
          <a:xfrm>
            <a:off x="1409700" y="1181100"/>
            <a:ext cx="57150" cy="2676525"/>
          </a:xfrm>
          <a:prstGeom prst="rect">
            <a:avLst/>
          </a:prstGeom>
          <a:solidFill>
            <a:srgbClr val="C8A951">
              <a:alpha val="100000"/>
            </a:srgbClr>
          </a:solidFill>
          <a:ln w="9525">
            <a:noFill/>
          </a:ln>
        </p:spPr>
        <p:txBody>
          <a:bodyPr vertOverflow="clip" rtlCol="0" anchor="ctr"/>
          <a:lstStyle/>
          <a:p>
            <a:pPr algn="ctr"/>
            <a:r>
              <a:t/>
            </a:r>
          </a:p>
        </p:txBody>
      </p:sp>
      <p:sp>
        <p:nvSpPr>
          <p:cNvPr id="5" name=""/>
          <p:cNvSpPr txBox="1"/>
          <p:nvPr/>
        </p:nvSpPr>
        <p:spPr>
          <a:xfrm>
            <a:off x="1752600" y="1181100"/>
            <a:ext cx="5619750" cy="61912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800" spc="0" u="none" cap="none">
                <a:solidFill>
                  <a:srgbClr val="C8A951">
                    <a:alpha val="100000"/>
                  </a:srgbClr>
                </a:solidFill>
                <a:latin typeface="Calibri"/>
              </a:rPr>
              <a:t><![CDATA[Use & Share with Care]]></a:t>
            </a:r>
          </a:p>
        </p:txBody>
      </p:sp>
      <p:sp>
        <p:nvSpPr>
          <p:cNvPr id="6" name=""/>
          <p:cNvSpPr txBox="1"/>
          <p:nvPr/>
        </p:nvSpPr>
        <p:spPr>
          <a:xfrm>
            <a:off x="1752600" y="1933575"/>
            <a:ext cx="5619750" cy="160972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strike="noStrike" sz="1800" spc="0" u="none" cap="none">
                <a:solidFill>
                  <a:srgbClr val="FFFFFF">
                    <a:alpha val="100000"/>
                  </a:srgbClr>
                </a:solidFill>
                <a:latin typeface="Calibri"/>
              </a:rPr>
              <a:t><![CDATA[© HymnInfo.com. Free for personal, church, classroom, and small-group teaching use. Please do not sell, repost, or redistribute as downloadable files without permission.]]></a:t>
            </a:r>
          </a:p>
        </p:txBody>
      </p:sp>
      <p:sp>
        <p:nvSpPr>
          <p:cNvPr id="7"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8"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HymnInfo.com</Company>
  <LinksUpToDate>false</LinksUpToDate>
  <SharedDoc>false</SharedDoc>
  <HyperlinksChanged>false</HyperlinksChanged>
  <AppVersion>12.0000</AppVersion>
  <Manager/>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HymnInfo.com</dc:creator>
  <cp:lastModifiedBy>HymnInfo.com</cp:lastModifiedBy>
  <dcterms:created xsi:type="dcterms:W3CDTF">2026-08-28T13:37:16Z</dcterms:created>
  <dcterms:modified xsi:type="dcterms:W3CDTF">2026-08-28T13:37:16Z</dcterms:modified>
  <dc:title>Rise Up, O Men of God Teaching Guide</dc:title>
  <dc:description>Hymn study resource prepared by HymnInfo.com.</dc:description>
  <dc:subject>Hymn study resource</dc:subject>
  <cp:keywords>hymn study, Christian worship, church teaching, HymnInfo</cp:keywords>
  <cp:category/>
  <cp:revision/>
  <cp:contentStatus/>
</cp:coreProperties>
</file>