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lantern.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685800" y="731520"/>
            <a:ext cx="5669280" cy="3749039"/>
          </a:xfrm>
          <a:prstGeom prst="round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1051560"/>
            <a:ext cx="5074920" cy="685800"/>
          </a:xfrm>
          <a:prstGeom prst="rect">
            <a:avLst/>
          </a:prstGeom>
          <a:noFill/>
        </p:spPr>
        <p:txBody>
          <a:bodyPr wrap="square" lIns="73152" rIns="73152" tIns="36576" bIns="36576">
            <a:spAutoFit/>
          </a:bodyPr>
          <a:lstStyle/>
          <a:p>
            <a:pPr algn="l"/>
            <a:r>
              <a:rPr sz="4000" b="1" i="0">
                <a:solidFill>
                  <a:srgbClr val="FFFFFF"/>
                </a:solidFill>
                <a:latin typeface="Georgia"/>
              </a:rPr>
              <a:t>Seek Ye First</a:t>
            </a:r>
          </a:p>
        </p:txBody>
      </p:sp>
      <p:sp>
        <p:nvSpPr>
          <p:cNvPr id="5" name="TextBox 4"/>
          <p:cNvSpPr txBox="1"/>
          <p:nvPr/>
        </p:nvSpPr>
        <p:spPr>
          <a:xfrm>
            <a:off x="987552" y="1828800"/>
            <a:ext cx="4937760" cy="347472"/>
          </a:xfrm>
          <a:prstGeom prst="rect">
            <a:avLst/>
          </a:prstGeom>
          <a:noFill/>
        </p:spPr>
        <p:txBody>
          <a:bodyPr wrap="square" lIns="73152" rIns="73152" tIns="36576" bIns="36576">
            <a:spAutoFit/>
          </a:bodyPr>
          <a:lstStyle/>
          <a:p>
            <a:pPr algn="l"/>
            <a:r>
              <a:rPr sz="1800" b="0" i="1">
                <a:solidFill>
                  <a:srgbClr val="ECD9B2"/>
                </a:solidFill>
                <a:latin typeface="Aptos"/>
              </a:rPr>
              <a:t>Seek ye first the kingdom of God</a:t>
            </a:r>
          </a:p>
        </p:txBody>
      </p:sp>
      <p:sp>
        <p:nvSpPr>
          <p:cNvPr id="6" name="TextBox 5"/>
          <p:cNvSpPr txBox="1"/>
          <p:nvPr/>
        </p:nvSpPr>
        <p:spPr>
          <a:xfrm>
            <a:off x="987552" y="2304288"/>
            <a:ext cx="4937760" cy="310896"/>
          </a:xfrm>
          <a:prstGeom prst="rect">
            <a:avLst/>
          </a:prstGeom>
          <a:noFill/>
        </p:spPr>
        <p:txBody>
          <a:bodyPr wrap="square" lIns="73152" rIns="73152" tIns="36576" bIns="36576">
            <a:spAutoFit/>
          </a:bodyPr>
          <a:lstStyle/>
          <a:p>
            <a:pPr algn="l"/>
            <a:r>
              <a:rPr sz="1500" b="0" i="0">
                <a:solidFill>
                  <a:srgbClr val="C58F41"/>
                </a:solidFill>
                <a:latin typeface="Aptos"/>
              </a:rPr>
              <a:t>Karen Lafferty • 1972 • Scripture Song</a:t>
            </a:r>
          </a:p>
        </p:txBody>
      </p:sp>
      <p:sp>
        <p:nvSpPr>
          <p:cNvPr id="7" name="TextBox 6"/>
          <p:cNvSpPr txBox="1"/>
          <p:nvPr/>
        </p:nvSpPr>
        <p:spPr>
          <a:xfrm>
            <a:off x="987552" y="2743200"/>
            <a:ext cx="4937760" cy="310896"/>
          </a:xfrm>
          <a:prstGeom prst="rect">
            <a:avLst/>
          </a:prstGeom>
          <a:noFill/>
        </p:spPr>
        <p:txBody>
          <a:bodyPr wrap="square" lIns="73152" rIns="73152" tIns="36576" bIns="36576">
            <a:spAutoFit/>
          </a:bodyPr>
          <a:lstStyle/>
          <a:p>
            <a:pPr algn="l"/>
            <a:r>
              <a:rPr sz="1400" b="0" i="0">
                <a:solidFill>
                  <a:srgbClr val="F9F3E6"/>
                </a:solidFill>
                <a:latin typeface="Aptos"/>
              </a:rPr>
              <a:t>Primary Scripture: Matthew 6:33</a:t>
            </a:r>
          </a:p>
        </p:txBody>
      </p:sp>
      <p:sp>
        <p:nvSpPr>
          <p:cNvPr id="8" name="TextBox 7"/>
          <p:cNvSpPr txBox="1"/>
          <p:nvPr/>
        </p:nvSpPr>
        <p:spPr>
          <a:xfrm>
            <a:off x="987552" y="3200400"/>
            <a:ext cx="5120640" cy="640080"/>
          </a:xfrm>
          <a:prstGeom prst="rect">
            <a:avLst/>
          </a:prstGeom>
          <a:noFill/>
        </p:spPr>
        <p:txBody>
          <a:bodyPr wrap="square" lIns="73152" rIns="73152" tIns="36576" bIns="36576">
            <a:spAutoFit/>
          </a:bodyPr>
          <a:lstStyle/>
          <a:p>
            <a:pPr algn="l"/>
            <a:r>
              <a:rPr sz="1700" b="0" i="0">
                <a:solidFill>
                  <a:srgbClr val="223038"/>
                </a:solidFill>
                <a:latin typeface="Aptos"/>
              </a:rPr>
              <a:t>A hymn study on kingdom priority, prayer, trust, and the word of God</a:t>
            </a:r>
          </a:p>
        </p:txBody>
      </p:sp>
      <p:sp>
        <p:nvSpPr>
          <p:cNvPr id="9" name="TextBox 8"/>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read_word.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Hymn Section Study 3</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Living by the word of God</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6766560" cy="461772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6217920" cy="3749039"/>
          </a:xfrm>
          <a:prstGeom prst="rect">
            <a:avLst/>
          </a:prstGeom>
          <a:noFill/>
        </p:spPr>
        <p:txBody>
          <a:bodyPr wrap="square">
            <a:spAutoFit/>
          </a:bodyPr>
          <a:lstStyle/>
          <a:p>
            <a:pPr>
              <a:spcAft>
                <a:spcPts val="800"/>
              </a:spcAft>
              <a:defRPr sz="1700">
                <a:solidFill>
                  <a:srgbClr val="223038"/>
                </a:solidFill>
                <a:latin typeface="Aptos"/>
              </a:defRPr>
            </a:pPr>
            <a:r>
              <a:t>The biblical background reaches from Deuteronomy 8 to Jesus’ temptation in Matthew 4.</a:t>
            </a:r>
          </a:p>
          <a:p>
            <a:pPr>
              <a:spcAft>
                <a:spcPts val="800"/>
              </a:spcAft>
              <a:defRPr sz="1700">
                <a:solidFill>
                  <a:srgbClr val="223038"/>
                </a:solidFill>
                <a:latin typeface="Aptos"/>
              </a:defRPr>
            </a:pPr>
            <a:r>
              <a:t>God’s people learn that bread is a gift, but bread is not the whole of life.</a:t>
            </a:r>
          </a:p>
          <a:p>
            <a:pPr>
              <a:spcAft>
                <a:spcPts val="800"/>
              </a:spcAft>
              <a:defRPr sz="1700">
                <a:solidFill>
                  <a:srgbClr val="223038"/>
                </a:solidFill>
                <a:latin typeface="Aptos"/>
              </a:defRPr>
            </a:pPr>
            <a:r>
              <a:t>Teaching emphasis: Scripture feeds faith, corrects desire, and teaches dependence on the Father.</a:t>
            </a:r>
          </a:p>
        </p:txBody>
      </p:sp>
      <p:sp>
        <p:nvSpPr>
          <p:cNvPr id="8" name="TextBox 7"/>
          <p:cNvSpPr txBox="1"/>
          <p:nvPr/>
        </p:nvSpPr>
        <p:spPr>
          <a:xfrm>
            <a:off x="7818120" y="1828800"/>
            <a:ext cx="3429000" cy="2194560"/>
          </a:xfrm>
          <a:prstGeom prst="rect">
            <a:avLst/>
          </a:prstGeom>
          <a:noFill/>
        </p:spPr>
        <p:txBody>
          <a:bodyPr wrap="square" lIns="73152" rIns="73152" tIns="36576" bIns="36576">
            <a:spAutoFit/>
          </a:bodyPr>
          <a:lstStyle/>
          <a:p>
            <a:pPr algn="l"/>
            <a:r>
              <a:rPr sz="2100" b="1" i="0">
                <a:solidFill>
                  <a:srgbClr val="ECD9B2"/>
                </a:solidFill>
                <a:latin typeface="Georgia"/>
              </a:rPr>
              <a:t>Do not separate provision from formation: God feeds his people and trains their trust.</a:t>
            </a:r>
          </a:p>
        </p:txBody>
      </p:sp>
      <p:sp>
        <p:nvSpPr>
          <p:cNvPr id="9" name="TextBox 8"/>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The Alleluia Response</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Praise after Scripture and prayer</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5852160" cy="452628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5303520" cy="3520440"/>
          </a:xfrm>
          <a:prstGeom prst="rect">
            <a:avLst/>
          </a:prstGeom>
          <a:noFill/>
        </p:spPr>
        <p:txBody>
          <a:bodyPr wrap="square">
            <a:spAutoFit/>
          </a:bodyPr>
          <a:lstStyle/>
          <a:p>
            <a:pPr>
              <a:spcAft>
                <a:spcPts val="800"/>
              </a:spcAft>
              <a:defRPr sz="1800">
                <a:solidFill>
                  <a:srgbClr val="223038"/>
                </a:solidFill>
                <a:latin typeface="Aptos"/>
              </a:defRPr>
            </a:pPr>
            <a:r>
              <a:t>The response turns teaching into worship.</a:t>
            </a:r>
          </a:p>
          <a:p>
            <a:pPr>
              <a:spcAft>
                <a:spcPts val="800"/>
              </a:spcAft>
              <a:defRPr sz="1800">
                <a:solidFill>
                  <a:srgbClr val="223038"/>
                </a:solidFill>
                <a:latin typeface="Aptos"/>
              </a:defRPr>
            </a:pPr>
            <a:r>
              <a:t>It gives the congregation a simple way to answer Christ’s commands with praise.</a:t>
            </a:r>
          </a:p>
          <a:p>
            <a:pPr>
              <a:spcAft>
                <a:spcPts val="800"/>
              </a:spcAft>
              <a:defRPr sz="1800">
                <a:solidFill>
                  <a:srgbClr val="223038"/>
                </a:solidFill>
                <a:latin typeface="Aptos"/>
              </a:defRPr>
            </a:pPr>
            <a:r>
              <a:t>Its simplicity helps children, youth, and adults join the same act of faith.</a:t>
            </a:r>
          </a:p>
        </p:txBody>
      </p:sp>
      <p:sp>
        <p:nvSpPr>
          <p:cNvPr id="8" name="Rounded Rectangle 7"/>
          <p:cNvSpPr/>
          <p:nvPr/>
        </p:nvSpPr>
        <p:spPr>
          <a:xfrm>
            <a:off x="6995160" y="1920240"/>
            <a:ext cx="4206240" cy="210312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196328" y="2084832"/>
            <a:ext cx="3803903" cy="320040"/>
          </a:xfrm>
          <a:prstGeom prst="rect">
            <a:avLst/>
          </a:prstGeom>
          <a:noFill/>
        </p:spPr>
        <p:txBody>
          <a:bodyPr wrap="square" lIns="73152" rIns="73152" tIns="36576" bIns="36576">
            <a:spAutoFit/>
          </a:bodyPr>
          <a:lstStyle/>
          <a:p>
            <a:pPr algn="l"/>
            <a:r>
              <a:rPr sz="1600" b="1" i="0">
                <a:solidFill>
                  <a:srgbClr val="223038"/>
                </a:solidFill>
                <a:latin typeface="Aptos"/>
              </a:rPr>
              <a:t>Choir note</a:t>
            </a:r>
          </a:p>
        </p:txBody>
      </p:sp>
      <p:sp>
        <p:nvSpPr>
          <p:cNvPr id="10" name="TextBox 9"/>
          <p:cNvSpPr txBox="1"/>
          <p:nvPr/>
        </p:nvSpPr>
        <p:spPr>
          <a:xfrm>
            <a:off x="7196328" y="2468880"/>
            <a:ext cx="3803903" cy="1417319"/>
          </a:xfrm>
          <a:prstGeom prst="rect">
            <a:avLst/>
          </a:prstGeom>
          <a:noFill/>
        </p:spPr>
        <p:txBody>
          <a:bodyPr wrap="square" lIns="73152" rIns="73152" tIns="36576" bIns="36576">
            <a:spAutoFit/>
          </a:bodyPr>
          <a:lstStyle/>
          <a:p>
            <a:pPr algn="l"/>
            <a:r>
              <a:rPr sz="1100" b="0" i="0">
                <a:solidFill>
                  <a:srgbClr val="36403C"/>
                </a:solidFill>
                <a:latin typeface="Aptos"/>
              </a:rPr>
              <a:t>Keep the response gentle and unhurried. Let harmony support the congregation rather than overpower it.</a:t>
            </a:r>
          </a:p>
        </p:txBody>
      </p:sp>
      <p:sp>
        <p:nvSpPr>
          <p:cNvPr id="11" name="TextBox 10"/>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oor.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Theological Themes</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Four anchors for teaching</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6968" y="158191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Kingdom</a:t>
            </a:r>
          </a:p>
        </p:txBody>
      </p:sp>
      <p:sp>
        <p:nvSpPr>
          <p:cNvPr id="8" name="TextBox 7"/>
          <p:cNvSpPr txBox="1"/>
          <p:nvPr/>
        </p:nvSpPr>
        <p:spPr>
          <a:xfrm>
            <a:off x="886968" y="196596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God’s reign sets the first priority for the disciple.</a:t>
            </a:r>
          </a:p>
        </p:txBody>
      </p:sp>
      <p:sp>
        <p:nvSpPr>
          <p:cNvPr id="9" name="Rounded Rectangle 8"/>
          <p:cNvSpPr/>
          <p:nvPr/>
        </p:nvSpPr>
        <p:spPr>
          <a:xfrm>
            <a:off x="4480560" y="141732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681728" y="158191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Righteousness</a:t>
            </a:r>
          </a:p>
        </p:txBody>
      </p:sp>
      <p:sp>
        <p:nvSpPr>
          <p:cNvPr id="11" name="TextBox 10"/>
          <p:cNvSpPr txBox="1"/>
          <p:nvPr/>
        </p:nvSpPr>
        <p:spPr>
          <a:xfrm>
            <a:off x="4681728" y="196596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Seeking God includes a formed life, not only religious desire.</a:t>
            </a:r>
          </a:p>
        </p:txBody>
      </p:sp>
      <p:sp>
        <p:nvSpPr>
          <p:cNvPr id="12" name="Rounded Rectangle 11"/>
          <p:cNvSpPr/>
          <p:nvPr/>
        </p:nvSpPr>
        <p:spPr>
          <a:xfrm>
            <a:off x="8275320" y="141732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76488" y="158191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Prayer</a:t>
            </a:r>
          </a:p>
        </p:txBody>
      </p:sp>
      <p:sp>
        <p:nvSpPr>
          <p:cNvPr id="14" name="TextBox 13"/>
          <p:cNvSpPr txBox="1"/>
          <p:nvPr/>
        </p:nvSpPr>
        <p:spPr>
          <a:xfrm>
            <a:off x="8476488" y="196596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The Father welcomes persistent asking, seeking, and knocking.</a:t>
            </a:r>
          </a:p>
        </p:txBody>
      </p:sp>
      <p:sp>
        <p:nvSpPr>
          <p:cNvPr id="15" name="Rounded Rectangle 14"/>
          <p:cNvSpPr/>
          <p:nvPr/>
        </p:nvSpPr>
        <p:spPr>
          <a:xfrm>
            <a:off x="685800" y="356616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86968" y="373075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Provision</a:t>
            </a:r>
          </a:p>
        </p:txBody>
      </p:sp>
      <p:sp>
        <p:nvSpPr>
          <p:cNvPr id="17" name="TextBox 16"/>
          <p:cNvSpPr txBox="1"/>
          <p:nvPr/>
        </p:nvSpPr>
        <p:spPr>
          <a:xfrm>
            <a:off x="886968" y="411480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Daily needs are held within the Father’s faithful care.</a:t>
            </a:r>
          </a:p>
        </p:txBody>
      </p:sp>
      <p:sp>
        <p:nvSpPr>
          <p:cNvPr id="18" name="Rounded Rectangle 17"/>
          <p:cNvSpPr/>
          <p:nvPr/>
        </p:nvSpPr>
        <p:spPr>
          <a:xfrm>
            <a:off x="4480560" y="356616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681728" y="373075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Scripture</a:t>
            </a:r>
          </a:p>
        </p:txBody>
      </p:sp>
      <p:sp>
        <p:nvSpPr>
          <p:cNvPr id="20" name="TextBox 19"/>
          <p:cNvSpPr txBox="1"/>
          <p:nvPr/>
        </p:nvSpPr>
        <p:spPr>
          <a:xfrm>
            <a:off x="4681728" y="411480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God’s word sustains life deeper than bread alone.</a:t>
            </a:r>
          </a:p>
        </p:txBody>
      </p:sp>
      <p:sp>
        <p:nvSpPr>
          <p:cNvPr id="21" name="Rounded Rectangle 20"/>
          <p:cNvSpPr/>
          <p:nvPr/>
        </p:nvSpPr>
        <p:spPr>
          <a:xfrm>
            <a:off x="8275320" y="356616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476488" y="373075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Trust</a:t>
            </a:r>
          </a:p>
        </p:txBody>
      </p:sp>
      <p:sp>
        <p:nvSpPr>
          <p:cNvPr id="23" name="TextBox 22"/>
          <p:cNvSpPr txBox="1"/>
          <p:nvPr/>
        </p:nvSpPr>
        <p:spPr>
          <a:xfrm>
            <a:off x="8476488" y="411480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Faith refuses to let anxiety become the master of the heart.</a:t>
            </a:r>
          </a:p>
        </p:txBody>
      </p:sp>
      <p:sp>
        <p:nvSpPr>
          <p:cNvPr id="24" name="TextBox 23"/>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usic.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Literary and Musical Observations</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A short song designed for memory</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10744200" cy="461772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10012680" cy="3794760"/>
          </a:xfrm>
          <a:prstGeom prst="rect">
            <a:avLst/>
          </a:prstGeom>
          <a:noFill/>
        </p:spPr>
        <p:txBody>
          <a:bodyPr wrap="square">
            <a:spAutoFit/>
          </a:bodyPr>
          <a:lstStyle/>
          <a:p>
            <a:pPr>
              <a:spcAft>
                <a:spcPts val="800"/>
              </a:spcAft>
              <a:defRPr sz="1600">
                <a:solidFill>
                  <a:srgbClr val="223038"/>
                </a:solidFill>
                <a:latin typeface="Aptos"/>
              </a:defRPr>
            </a:pPr>
            <a:r>
              <a:t>The text functions as Scripture meditation rather than as a narrative hymn.</a:t>
            </a:r>
          </a:p>
          <a:p>
            <a:pPr>
              <a:spcAft>
                <a:spcPts val="800"/>
              </a:spcAft>
              <a:defRPr sz="1600">
                <a:solidFill>
                  <a:srgbClr val="223038"/>
                </a:solidFill>
                <a:latin typeface="Aptos"/>
              </a:defRPr>
            </a:pPr>
            <a:r>
              <a:t>Its repeated response creates space for contemplation, not merely repetition.</a:t>
            </a:r>
          </a:p>
          <a:p>
            <a:pPr>
              <a:spcAft>
                <a:spcPts val="800"/>
              </a:spcAft>
              <a:defRPr sz="1600">
                <a:solidFill>
                  <a:srgbClr val="223038"/>
                </a:solidFill>
                <a:latin typeface="Aptos"/>
              </a:defRPr>
            </a:pPr>
            <a:r>
              <a:t>The melody is accessible and lyrical, supporting small groups, children’s ministry, and congregational singing.</a:t>
            </a:r>
          </a:p>
          <a:p>
            <a:pPr>
              <a:spcAft>
                <a:spcPts val="800"/>
              </a:spcAft>
              <a:defRPr sz="1600">
                <a:solidFill>
                  <a:srgbClr val="223038"/>
                </a:solidFill>
                <a:latin typeface="Aptos"/>
              </a:defRPr>
            </a:pPr>
            <a:r>
              <a:t>The irregular meter reflects its chorus-like shape and its connection to sung Scripture rather than formal hymn stanza structure.</a:t>
            </a:r>
          </a:p>
        </p:txBody>
      </p:sp>
      <p:sp>
        <p:nvSpPr>
          <p:cNvPr id="8" name="TextBox 7"/>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Pastoral and Worship Use</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Where the song serves the church well</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6968" y="158191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Call to worship</a:t>
            </a:r>
          </a:p>
        </p:txBody>
      </p:sp>
      <p:sp>
        <p:nvSpPr>
          <p:cNvPr id="8" name="TextBox 7"/>
          <p:cNvSpPr txBox="1"/>
          <p:nvPr/>
        </p:nvSpPr>
        <p:spPr>
          <a:xfrm>
            <a:off x="886968" y="196596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Begin worship by setting hearts on God’s reign.</a:t>
            </a:r>
          </a:p>
        </p:txBody>
      </p:sp>
      <p:sp>
        <p:nvSpPr>
          <p:cNvPr id="9" name="Rounded Rectangle 8"/>
          <p:cNvSpPr/>
          <p:nvPr/>
        </p:nvSpPr>
        <p:spPr>
          <a:xfrm>
            <a:off x="4480560" y="141732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681728" y="158191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Prayer response</a:t>
            </a:r>
          </a:p>
        </p:txBody>
      </p:sp>
      <p:sp>
        <p:nvSpPr>
          <p:cNvPr id="11" name="TextBox 10"/>
          <p:cNvSpPr txBox="1"/>
          <p:nvPr/>
        </p:nvSpPr>
        <p:spPr>
          <a:xfrm>
            <a:off x="4681728" y="196596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Sing after intercessions or a prayer about anxiety and provision.</a:t>
            </a:r>
          </a:p>
        </p:txBody>
      </p:sp>
      <p:sp>
        <p:nvSpPr>
          <p:cNvPr id="12" name="Rounded Rectangle 11"/>
          <p:cNvSpPr/>
          <p:nvPr/>
        </p:nvSpPr>
        <p:spPr>
          <a:xfrm>
            <a:off x="8275320" y="141732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76488" y="158191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Children and youth</a:t>
            </a:r>
          </a:p>
        </p:txBody>
      </p:sp>
      <p:sp>
        <p:nvSpPr>
          <p:cNvPr id="14" name="TextBox 13"/>
          <p:cNvSpPr txBox="1"/>
          <p:nvPr/>
        </p:nvSpPr>
        <p:spPr>
          <a:xfrm>
            <a:off x="8476488" y="196596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Use the song to help younger believers remember Jesus’ words.</a:t>
            </a:r>
          </a:p>
        </p:txBody>
      </p:sp>
      <p:sp>
        <p:nvSpPr>
          <p:cNvPr id="15" name="Rounded Rectangle 14"/>
          <p:cNvSpPr/>
          <p:nvPr/>
        </p:nvSpPr>
        <p:spPr>
          <a:xfrm>
            <a:off x="685800" y="356616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86968" y="373075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Offertory or commitment</a:t>
            </a:r>
          </a:p>
        </p:txBody>
      </p:sp>
      <p:sp>
        <p:nvSpPr>
          <p:cNvPr id="17" name="TextBox 16"/>
          <p:cNvSpPr txBox="1"/>
          <p:nvPr/>
        </p:nvSpPr>
        <p:spPr>
          <a:xfrm>
            <a:off x="886968" y="411480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Connect giving, trust, and kingdom priorities.</a:t>
            </a:r>
          </a:p>
        </p:txBody>
      </p:sp>
      <p:sp>
        <p:nvSpPr>
          <p:cNvPr id="18" name="Rounded Rectangle 17"/>
          <p:cNvSpPr/>
          <p:nvPr/>
        </p:nvSpPr>
        <p:spPr>
          <a:xfrm>
            <a:off x="4480560" y="356616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681728" y="373075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Teaching series</a:t>
            </a:r>
          </a:p>
        </p:txBody>
      </p:sp>
      <p:sp>
        <p:nvSpPr>
          <p:cNvPr id="20" name="TextBox 19"/>
          <p:cNvSpPr txBox="1"/>
          <p:nvPr/>
        </p:nvSpPr>
        <p:spPr>
          <a:xfrm>
            <a:off x="4681728" y="411480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Pair with Sermon on the Mount lessons.</a:t>
            </a:r>
          </a:p>
        </p:txBody>
      </p:sp>
      <p:sp>
        <p:nvSpPr>
          <p:cNvPr id="21" name="Rounded Rectangle 20"/>
          <p:cNvSpPr/>
          <p:nvPr/>
        </p:nvSpPr>
        <p:spPr>
          <a:xfrm>
            <a:off x="8275320" y="3566160"/>
            <a:ext cx="3337560" cy="17373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476488" y="3730752"/>
            <a:ext cx="2935224" cy="320040"/>
          </a:xfrm>
          <a:prstGeom prst="rect">
            <a:avLst/>
          </a:prstGeom>
          <a:noFill/>
        </p:spPr>
        <p:txBody>
          <a:bodyPr wrap="square" lIns="73152" rIns="73152" tIns="36576" bIns="36576">
            <a:spAutoFit/>
          </a:bodyPr>
          <a:lstStyle/>
          <a:p>
            <a:pPr algn="l"/>
            <a:r>
              <a:rPr sz="1600" b="1" i="0">
                <a:solidFill>
                  <a:srgbClr val="223038"/>
                </a:solidFill>
                <a:latin typeface="Aptos"/>
              </a:rPr>
              <a:t>Small groups</a:t>
            </a:r>
          </a:p>
        </p:txBody>
      </p:sp>
      <p:sp>
        <p:nvSpPr>
          <p:cNvPr id="23" name="TextBox 22"/>
          <p:cNvSpPr txBox="1"/>
          <p:nvPr/>
        </p:nvSpPr>
        <p:spPr>
          <a:xfrm>
            <a:off x="8476488" y="4114800"/>
            <a:ext cx="2935224" cy="1051560"/>
          </a:xfrm>
          <a:prstGeom prst="rect">
            <a:avLst/>
          </a:prstGeom>
          <a:noFill/>
        </p:spPr>
        <p:txBody>
          <a:bodyPr wrap="square" lIns="73152" rIns="73152" tIns="36576" bIns="36576">
            <a:spAutoFit/>
          </a:bodyPr>
          <a:lstStyle/>
          <a:p>
            <a:pPr algn="l"/>
            <a:r>
              <a:rPr sz="1100" b="0" i="0">
                <a:solidFill>
                  <a:srgbClr val="36403C"/>
                </a:solidFill>
                <a:latin typeface="Aptos"/>
              </a:rPr>
              <a:t>Use as a closing sung prayer after discussion.</a:t>
            </a:r>
          </a:p>
        </p:txBody>
      </p:sp>
      <p:sp>
        <p:nvSpPr>
          <p:cNvPr id="24" name="TextBox 23"/>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open_bible.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Teaching Questions</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Move from text to faithful practice</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10744200" cy="461772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691640"/>
            <a:ext cx="9875520" cy="4114800"/>
          </a:xfrm>
          <a:prstGeom prst="rect">
            <a:avLst/>
          </a:prstGeom>
          <a:noFill/>
        </p:spPr>
        <p:txBody>
          <a:bodyPr wrap="square">
            <a:spAutoFit/>
          </a:bodyPr>
          <a:lstStyle/>
          <a:p>
            <a:pPr>
              <a:spcAft>
                <a:spcPts val="800"/>
              </a:spcAft>
              <a:defRPr sz="1700">
                <a:solidFill>
                  <a:srgbClr val="223038"/>
                </a:solidFill>
                <a:latin typeface="Aptos"/>
              </a:defRPr>
            </a:pPr>
            <a:r>
              <a:t>What does Matthew 6 say people are tempted to seek before the kingdom?</a:t>
            </a:r>
          </a:p>
          <a:p>
            <a:pPr>
              <a:spcAft>
                <a:spcPts val="800"/>
              </a:spcAft>
              <a:defRPr sz="1700">
                <a:solidFill>
                  <a:srgbClr val="223038"/>
                </a:solidFill>
                <a:latin typeface="Aptos"/>
              </a:defRPr>
            </a:pPr>
            <a:r>
              <a:t>How does Jesus connect kingdom priority with the Father’s care?</a:t>
            </a:r>
          </a:p>
          <a:p>
            <a:pPr>
              <a:spcAft>
                <a:spcPts val="800"/>
              </a:spcAft>
              <a:defRPr sz="1700">
                <a:solidFill>
                  <a:srgbClr val="223038"/>
                </a:solidFill>
                <a:latin typeface="Aptos"/>
              </a:defRPr>
            </a:pPr>
            <a:r>
              <a:t>What changes when prayer is understood as asking, seeking, and knocking before a good Father?</a:t>
            </a:r>
          </a:p>
          <a:p>
            <a:pPr>
              <a:spcAft>
                <a:spcPts val="800"/>
              </a:spcAft>
              <a:defRPr sz="1700">
                <a:solidFill>
                  <a:srgbClr val="223038"/>
                </a:solidFill>
                <a:latin typeface="Aptos"/>
              </a:defRPr>
            </a:pPr>
            <a:r>
              <a:t>How can a short Scripture song form memory differently than a spoken reading?</a:t>
            </a:r>
          </a:p>
          <a:p>
            <a:pPr>
              <a:spcAft>
                <a:spcPts val="800"/>
              </a:spcAft>
              <a:defRPr sz="1700">
                <a:solidFill>
                  <a:srgbClr val="223038"/>
                </a:solidFill>
                <a:latin typeface="Aptos"/>
              </a:defRPr>
            </a:pPr>
            <a:r>
              <a:t>Which habits help a congregation seek God’s kingdom first together?</a:t>
            </a:r>
          </a:p>
        </p:txBody>
      </p:sp>
      <p:sp>
        <p:nvSpPr>
          <p:cNvPr id="8" name="TextBox 7"/>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oor.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Application</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Practices for kingdom-first discipleship</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777240" y="1417320"/>
            <a:ext cx="4983480" cy="123444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1581912"/>
            <a:ext cx="4581144" cy="320040"/>
          </a:xfrm>
          <a:prstGeom prst="rect">
            <a:avLst/>
          </a:prstGeom>
          <a:noFill/>
        </p:spPr>
        <p:txBody>
          <a:bodyPr wrap="square" lIns="73152" rIns="73152" tIns="36576" bIns="36576">
            <a:spAutoFit/>
          </a:bodyPr>
          <a:lstStyle/>
          <a:p>
            <a:pPr algn="l"/>
            <a:r>
              <a:rPr sz="1600" b="1" i="0">
                <a:solidFill>
                  <a:srgbClr val="223038"/>
                </a:solidFill>
                <a:latin typeface="Aptos"/>
              </a:rPr>
              <a:t>Begin with the kingdom</a:t>
            </a:r>
          </a:p>
        </p:txBody>
      </p:sp>
      <p:sp>
        <p:nvSpPr>
          <p:cNvPr id="8" name="TextBox 7"/>
          <p:cNvSpPr txBox="1"/>
          <p:nvPr/>
        </p:nvSpPr>
        <p:spPr>
          <a:xfrm>
            <a:off x="978408" y="1965960"/>
            <a:ext cx="4581144" cy="548640"/>
          </a:xfrm>
          <a:prstGeom prst="rect">
            <a:avLst/>
          </a:prstGeom>
          <a:noFill/>
        </p:spPr>
        <p:txBody>
          <a:bodyPr wrap="square" lIns="73152" rIns="73152" tIns="36576" bIns="36576">
            <a:spAutoFit/>
          </a:bodyPr>
          <a:lstStyle/>
          <a:p>
            <a:pPr algn="l"/>
            <a:r>
              <a:rPr sz="1100" b="0" i="0">
                <a:solidFill>
                  <a:srgbClr val="36403C"/>
                </a:solidFill>
                <a:latin typeface="Aptos"/>
              </a:rPr>
              <a:t>Name one decision this week and ask what faithfulness to God’s reign requires.</a:t>
            </a:r>
          </a:p>
        </p:txBody>
      </p:sp>
      <p:sp>
        <p:nvSpPr>
          <p:cNvPr id="9" name="Rounded Rectangle 8"/>
          <p:cNvSpPr/>
          <p:nvPr/>
        </p:nvSpPr>
        <p:spPr>
          <a:xfrm>
            <a:off x="6263640" y="1417320"/>
            <a:ext cx="4983480" cy="123444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64807" y="1581912"/>
            <a:ext cx="4581144" cy="320040"/>
          </a:xfrm>
          <a:prstGeom prst="rect">
            <a:avLst/>
          </a:prstGeom>
          <a:noFill/>
        </p:spPr>
        <p:txBody>
          <a:bodyPr wrap="square" lIns="73152" rIns="73152" tIns="36576" bIns="36576">
            <a:spAutoFit/>
          </a:bodyPr>
          <a:lstStyle/>
          <a:p>
            <a:pPr algn="l"/>
            <a:r>
              <a:rPr sz="1600" b="1" i="0">
                <a:solidFill>
                  <a:srgbClr val="223038"/>
                </a:solidFill>
                <a:latin typeface="Aptos"/>
              </a:rPr>
              <a:t>Pray persistently</a:t>
            </a:r>
          </a:p>
        </p:txBody>
      </p:sp>
      <p:sp>
        <p:nvSpPr>
          <p:cNvPr id="11" name="TextBox 10"/>
          <p:cNvSpPr txBox="1"/>
          <p:nvPr/>
        </p:nvSpPr>
        <p:spPr>
          <a:xfrm>
            <a:off x="6464807" y="1965960"/>
            <a:ext cx="4581144" cy="548640"/>
          </a:xfrm>
          <a:prstGeom prst="rect">
            <a:avLst/>
          </a:prstGeom>
          <a:noFill/>
        </p:spPr>
        <p:txBody>
          <a:bodyPr wrap="square" lIns="73152" rIns="73152" tIns="36576" bIns="36576">
            <a:spAutoFit/>
          </a:bodyPr>
          <a:lstStyle/>
          <a:p>
            <a:pPr algn="l"/>
            <a:r>
              <a:rPr sz="1100" b="0" i="0">
                <a:solidFill>
                  <a:srgbClr val="36403C"/>
                </a:solidFill>
                <a:latin typeface="Aptos"/>
              </a:rPr>
              <a:t>Bring one ongoing concern to the Father each day without surrendering to panic.</a:t>
            </a:r>
          </a:p>
        </p:txBody>
      </p:sp>
      <p:sp>
        <p:nvSpPr>
          <p:cNvPr id="12" name="Rounded Rectangle 11"/>
          <p:cNvSpPr/>
          <p:nvPr/>
        </p:nvSpPr>
        <p:spPr>
          <a:xfrm>
            <a:off x="777240" y="2953512"/>
            <a:ext cx="4983480" cy="123444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78408" y="3118104"/>
            <a:ext cx="4581144" cy="320040"/>
          </a:xfrm>
          <a:prstGeom prst="rect">
            <a:avLst/>
          </a:prstGeom>
          <a:noFill/>
        </p:spPr>
        <p:txBody>
          <a:bodyPr wrap="square" lIns="73152" rIns="73152" tIns="36576" bIns="36576">
            <a:spAutoFit/>
          </a:bodyPr>
          <a:lstStyle/>
          <a:p>
            <a:pPr algn="l"/>
            <a:r>
              <a:rPr sz="1600" b="1" i="0">
                <a:solidFill>
                  <a:srgbClr val="223038"/>
                </a:solidFill>
                <a:latin typeface="Aptos"/>
              </a:rPr>
              <a:t>Return to Scripture</a:t>
            </a:r>
          </a:p>
        </p:txBody>
      </p:sp>
      <p:sp>
        <p:nvSpPr>
          <p:cNvPr id="14" name="TextBox 13"/>
          <p:cNvSpPr txBox="1"/>
          <p:nvPr/>
        </p:nvSpPr>
        <p:spPr>
          <a:xfrm>
            <a:off x="978408" y="3502152"/>
            <a:ext cx="4581144" cy="548640"/>
          </a:xfrm>
          <a:prstGeom prst="rect">
            <a:avLst/>
          </a:prstGeom>
          <a:noFill/>
        </p:spPr>
        <p:txBody>
          <a:bodyPr wrap="square" lIns="73152" rIns="73152" tIns="36576" bIns="36576">
            <a:spAutoFit/>
          </a:bodyPr>
          <a:lstStyle/>
          <a:p>
            <a:pPr algn="l"/>
            <a:r>
              <a:rPr sz="1100" b="0" i="0">
                <a:solidFill>
                  <a:srgbClr val="36403C"/>
                </a:solidFill>
                <a:latin typeface="Aptos"/>
              </a:rPr>
              <a:t>Memorize Matthew 6:33 in its full context of trust and anxiety.</a:t>
            </a:r>
          </a:p>
        </p:txBody>
      </p:sp>
      <p:sp>
        <p:nvSpPr>
          <p:cNvPr id="15" name="Rounded Rectangle 14"/>
          <p:cNvSpPr/>
          <p:nvPr/>
        </p:nvSpPr>
        <p:spPr>
          <a:xfrm>
            <a:off x="6263640" y="2953512"/>
            <a:ext cx="4983480" cy="123444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64807" y="3118104"/>
            <a:ext cx="4581144" cy="320040"/>
          </a:xfrm>
          <a:prstGeom prst="rect">
            <a:avLst/>
          </a:prstGeom>
          <a:noFill/>
        </p:spPr>
        <p:txBody>
          <a:bodyPr wrap="square" lIns="73152" rIns="73152" tIns="36576" bIns="36576">
            <a:spAutoFit/>
          </a:bodyPr>
          <a:lstStyle/>
          <a:p>
            <a:pPr algn="l"/>
            <a:r>
              <a:rPr sz="1600" b="1" i="0">
                <a:solidFill>
                  <a:srgbClr val="223038"/>
                </a:solidFill>
                <a:latin typeface="Aptos"/>
              </a:rPr>
              <a:t>Simplify one desire</a:t>
            </a:r>
          </a:p>
        </p:txBody>
      </p:sp>
      <p:sp>
        <p:nvSpPr>
          <p:cNvPr id="17" name="TextBox 16"/>
          <p:cNvSpPr txBox="1"/>
          <p:nvPr/>
        </p:nvSpPr>
        <p:spPr>
          <a:xfrm>
            <a:off x="6464807" y="3502152"/>
            <a:ext cx="4581144" cy="548640"/>
          </a:xfrm>
          <a:prstGeom prst="rect">
            <a:avLst/>
          </a:prstGeom>
          <a:noFill/>
        </p:spPr>
        <p:txBody>
          <a:bodyPr wrap="square" lIns="73152" rIns="73152" tIns="36576" bIns="36576">
            <a:spAutoFit/>
          </a:bodyPr>
          <a:lstStyle/>
          <a:p>
            <a:pPr algn="l"/>
            <a:r>
              <a:rPr sz="1100" b="0" i="0">
                <a:solidFill>
                  <a:srgbClr val="36403C"/>
                </a:solidFill>
                <a:latin typeface="Aptos"/>
              </a:rPr>
              <a:t>Release one lesser priority that has been crowding out obedience.</a:t>
            </a:r>
          </a:p>
        </p:txBody>
      </p:sp>
      <p:sp>
        <p:nvSpPr>
          <p:cNvPr id="18" name="Rounded Rectangle 17"/>
          <p:cNvSpPr/>
          <p:nvPr/>
        </p:nvSpPr>
        <p:spPr>
          <a:xfrm>
            <a:off x="777240" y="4489704"/>
            <a:ext cx="4983480" cy="123444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78408" y="4654296"/>
            <a:ext cx="4581144" cy="320040"/>
          </a:xfrm>
          <a:prstGeom prst="rect">
            <a:avLst/>
          </a:prstGeom>
          <a:noFill/>
        </p:spPr>
        <p:txBody>
          <a:bodyPr wrap="square" lIns="73152" rIns="73152" tIns="36576" bIns="36576">
            <a:spAutoFit/>
          </a:bodyPr>
          <a:lstStyle/>
          <a:p>
            <a:pPr algn="l"/>
            <a:r>
              <a:rPr sz="1600" b="1" i="0">
                <a:solidFill>
                  <a:srgbClr val="223038"/>
                </a:solidFill>
                <a:latin typeface="Aptos"/>
              </a:rPr>
              <a:t>Encourage another believer</a:t>
            </a:r>
          </a:p>
        </p:txBody>
      </p:sp>
      <p:sp>
        <p:nvSpPr>
          <p:cNvPr id="20" name="TextBox 19"/>
          <p:cNvSpPr txBox="1"/>
          <p:nvPr/>
        </p:nvSpPr>
        <p:spPr>
          <a:xfrm>
            <a:off x="978408" y="5038344"/>
            <a:ext cx="4581144" cy="548640"/>
          </a:xfrm>
          <a:prstGeom prst="rect">
            <a:avLst/>
          </a:prstGeom>
          <a:noFill/>
        </p:spPr>
        <p:txBody>
          <a:bodyPr wrap="square" lIns="73152" rIns="73152" tIns="36576" bIns="36576">
            <a:spAutoFit/>
          </a:bodyPr>
          <a:lstStyle/>
          <a:p>
            <a:pPr algn="l"/>
            <a:r>
              <a:rPr sz="1100" b="0" i="0">
                <a:solidFill>
                  <a:srgbClr val="36403C"/>
                </a:solidFill>
                <a:latin typeface="Aptos"/>
              </a:rPr>
              <a:t>Remind someone that the Father knows what his children need.</a:t>
            </a:r>
          </a:p>
        </p:txBody>
      </p:sp>
      <p:sp>
        <p:nvSpPr>
          <p:cNvPr id="21" name="TextBox 20"/>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field.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Suggested Lesson Flow</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Two ways to teach the hymn</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914400" y="1645920"/>
            <a:ext cx="9966960" cy="15087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15568" y="1810512"/>
            <a:ext cx="9564624" cy="320040"/>
          </a:xfrm>
          <a:prstGeom prst="rect">
            <a:avLst/>
          </a:prstGeom>
          <a:noFill/>
        </p:spPr>
        <p:txBody>
          <a:bodyPr wrap="square" lIns="73152" rIns="73152" tIns="36576" bIns="36576">
            <a:spAutoFit/>
          </a:bodyPr>
          <a:lstStyle/>
          <a:p>
            <a:pPr algn="l"/>
            <a:r>
              <a:rPr sz="1600" b="1" i="0">
                <a:solidFill>
                  <a:srgbClr val="223038"/>
                </a:solidFill>
                <a:latin typeface="Aptos"/>
              </a:rPr>
              <a:t>30 min</a:t>
            </a:r>
          </a:p>
        </p:txBody>
      </p:sp>
      <p:sp>
        <p:nvSpPr>
          <p:cNvPr id="8" name="TextBox 7"/>
          <p:cNvSpPr txBox="1"/>
          <p:nvPr/>
        </p:nvSpPr>
        <p:spPr>
          <a:xfrm>
            <a:off x="1115568" y="2194560"/>
            <a:ext cx="9564624" cy="822959"/>
          </a:xfrm>
          <a:prstGeom prst="rect">
            <a:avLst/>
          </a:prstGeom>
          <a:noFill/>
        </p:spPr>
        <p:txBody>
          <a:bodyPr wrap="square" lIns="73152" rIns="73152" tIns="36576" bIns="36576">
            <a:spAutoFit/>
          </a:bodyPr>
          <a:lstStyle/>
          <a:p>
            <a:pPr algn="l"/>
            <a:r>
              <a:rPr sz="1100" b="0" i="0">
                <a:solidFill>
                  <a:srgbClr val="36403C"/>
                </a:solidFill>
                <a:latin typeface="Aptos"/>
              </a:rPr>
              <a:t>Read Matthew 6:25-34; teach kingdom priority; discuss one application; close in prayer.</a:t>
            </a:r>
          </a:p>
        </p:txBody>
      </p:sp>
      <p:sp>
        <p:nvSpPr>
          <p:cNvPr id="9" name="Oval 8"/>
          <p:cNvSpPr/>
          <p:nvPr/>
        </p:nvSpPr>
        <p:spPr>
          <a:xfrm>
            <a:off x="502920" y="2057400"/>
            <a:ext cx="292608" cy="292608"/>
          </a:xfrm>
          <a:prstGeom prst="ellipse">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914400" y="3657600"/>
            <a:ext cx="9966960" cy="150876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115568" y="3822191"/>
            <a:ext cx="9564624" cy="320040"/>
          </a:xfrm>
          <a:prstGeom prst="rect">
            <a:avLst/>
          </a:prstGeom>
          <a:noFill/>
        </p:spPr>
        <p:txBody>
          <a:bodyPr wrap="square" lIns="73152" rIns="73152" tIns="36576" bIns="36576">
            <a:spAutoFit/>
          </a:bodyPr>
          <a:lstStyle/>
          <a:p>
            <a:pPr algn="l"/>
            <a:r>
              <a:rPr sz="1600" b="1" i="0">
                <a:solidFill>
                  <a:srgbClr val="223038"/>
                </a:solidFill>
                <a:latin typeface="Aptos"/>
              </a:rPr>
              <a:t>60 min</a:t>
            </a:r>
          </a:p>
        </p:txBody>
      </p:sp>
      <p:sp>
        <p:nvSpPr>
          <p:cNvPr id="12" name="TextBox 11"/>
          <p:cNvSpPr txBox="1"/>
          <p:nvPr/>
        </p:nvSpPr>
        <p:spPr>
          <a:xfrm>
            <a:off x="1115568" y="4206240"/>
            <a:ext cx="9564624" cy="822959"/>
          </a:xfrm>
          <a:prstGeom prst="rect">
            <a:avLst/>
          </a:prstGeom>
          <a:noFill/>
        </p:spPr>
        <p:txBody>
          <a:bodyPr wrap="square" lIns="73152" rIns="73152" tIns="36576" bIns="36576">
            <a:spAutoFit/>
          </a:bodyPr>
          <a:lstStyle/>
          <a:p>
            <a:pPr algn="l"/>
            <a:r>
              <a:rPr sz="1100" b="0" i="0">
                <a:solidFill>
                  <a:srgbClr val="36403C"/>
                </a:solidFill>
                <a:latin typeface="Aptos"/>
              </a:rPr>
              <a:t>Add historical context, prayer teaching from Matthew 7, Scripture dependence from Matthew 4, and small-group discussion.</a:t>
            </a:r>
          </a:p>
        </p:txBody>
      </p:sp>
      <p:sp>
        <p:nvSpPr>
          <p:cNvPr id="13" name="Oval 12"/>
          <p:cNvSpPr/>
          <p:nvPr/>
        </p:nvSpPr>
        <p:spPr>
          <a:xfrm>
            <a:off x="502920" y="4069080"/>
            <a:ext cx="292608" cy="292608"/>
          </a:xfrm>
          <a:prstGeom prst="ellipse">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40080" y="2194560"/>
            <a:ext cx="45720" cy="2011680"/>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usic.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Choir and Worship Leader Notes</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Let the song remain Scripture in the mouth of the people</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10744200" cy="461772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9875520" cy="3657600"/>
          </a:xfrm>
          <a:prstGeom prst="rect">
            <a:avLst/>
          </a:prstGeom>
          <a:noFill/>
        </p:spPr>
        <p:txBody>
          <a:bodyPr wrap="square">
            <a:spAutoFit/>
          </a:bodyPr>
          <a:lstStyle/>
          <a:p>
            <a:pPr>
              <a:spcAft>
                <a:spcPts val="800"/>
              </a:spcAft>
              <a:defRPr sz="1600">
                <a:solidFill>
                  <a:srgbClr val="223038"/>
                </a:solidFill>
                <a:latin typeface="Aptos"/>
              </a:defRPr>
            </a:pPr>
            <a:r>
              <a:t>Use a tempo that allows the biblical words to be heard without dragging the alleluia response.</a:t>
            </a:r>
          </a:p>
          <a:p>
            <a:pPr>
              <a:spcAft>
                <a:spcPts val="800"/>
              </a:spcAft>
              <a:defRPr sz="1600">
                <a:solidFill>
                  <a:srgbClr val="223038"/>
                </a:solidFill>
                <a:latin typeface="Aptos"/>
              </a:defRPr>
            </a:pPr>
            <a:r>
              <a:t>Keep accompaniment transparent; the congregation should not feel hurried or overwhelmed.</a:t>
            </a:r>
          </a:p>
          <a:p>
            <a:pPr>
              <a:spcAft>
                <a:spcPts val="800"/>
              </a:spcAft>
              <a:defRPr sz="1600">
                <a:solidFill>
                  <a:srgbClr val="223038"/>
                </a:solidFill>
                <a:latin typeface="Aptos"/>
              </a:defRPr>
            </a:pPr>
            <a:r>
              <a:t>If using a choir or ensemble, let harmony serve the response rather than turn the song into a performance.</a:t>
            </a:r>
          </a:p>
          <a:p>
            <a:pPr>
              <a:spcAft>
                <a:spcPts val="800"/>
              </a:spcAft>
              <a:defRPr sz="1600">
                <a:solidFill>
                  <a:srgbClr val="223038"/>
                </a:solidFill>
                <a:latin typeface="Aptos"/>
              </a:defRPr>
            </a:pPr>
            <a:r>
              <a:t>Consider placing the song after a Scripture reading so worshipers hear the biblical setting before singing.</a:t>
            </a:r>
          </a:p>
        </p:txBody>
      </p:sp>
      <p:sp>
        <p:nvSpPr>
          <p:cNvPr id="8" name="TextBox 7"/>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ave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22960" y="914400"/>
            <a:ext cx="5303520" cy="640080"/>
          </a:xfrm>
          <a:prstGeom prst="rect">
            <a:avLst/>
          </a:prstGeom>
          <a:noFill/>
        </p:spPr>
        <p:txBody>
          <a:bodyPr wrap="square" lIns="73152" rIns="73152" tIns="36576" bIns="36576">
            <a:spAutoFit/>
          </a:bodyPr>
          <a:lstStyle/>
          <a:p>
            <a:pPr algn="l"/>
            <a:r>
              <a:rPr sz="4000" b="1" i="0">
                <a:solidFill>
                  <a:srgbClr val="FFFFFF"/>
                </a:solidFill>
                <a:latin typeface="Georgia"/>
              </a:rPr>
              <a:t>Closing Summary</a:t>
            </a:r>
          </a:p>
        </p:txBody>
      </p:sp>
      <p:sp>
        <p:nvSpPr>
          <p:cNvPr id="4" name="Rounded Rectangle 3"/>
          <p:cNvSpPr/>
          <p:nvPr/>
        </p:nvSpPr>
        <p:spPr>
          <a:xfrm>
            <a:off x="868680" y="1828800"/>
            <a:ext cx="5760720" cy="310896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97280" y="2148840"/>
            <a:ext cx="5257800" cy="2286000"/>
          </a:xfrm>
          <a:prstGeom prst="rect">
            <a:avLst/>
          </a:prstGeom>
          <a:noFill/>
        </p:spPr>
        <p:txBody>
          <a:bodyPr wrap="square">
            <a:spAutoFit/>
          </a:bodyPr>
          <a:lstStyle/>
          <a:p>
            <a:pPr>
              <a:spcAft>
                <a:spcPts val="800"/>
              </a:spcAft>
              <a:defRPr sz="1800">
                <a:solidFill>
                  <a:srgbClr val="223038"/>
                </a:solidFill>
                <a:latin typeface="Aptos"/>
              </a:defRPr>
            </a:pPr>
            <a:r>
              <a:t>Seek Ye First sings the words of Jesus back into the life of the church.</a:t>
            </a:r>
          </a:p>
          <a:p>
            <a:pPr>
              <a:spcAft>
                <a:spcPts val="800"/>
              </a:spcAft>
              <a:defRPr sz="1800">
                <a:solidFill>
                  <a:srgbClr val="223038"/>
                </a:solidFill>
                <a:latin typeface="Aptos"/>
              </a:defRPr>
            </a:pPr>
            <a:r>
              <a:t>It joins kingdom priority, persistent prayer, trust in provision, and dependence on the word of God.</a:t>
            </a:r>
          </a:p>
          <a:p>
            <a:pPr>
              <a:spcAft>
                <a:spcPts val="800"/>
              </a:spcAft>
              <a:defRPr sz="1800">
                <a:solidFill>
                  <a:srgbClr val="223038"/>
                </a:solidFill>
                <a:latin typeface="Aptos"/>
              </a:defRPr>
            </a:pPr>
            <a:r>
              <a:t>Its simplicity is a strength when it is taught within the full biblical context.</a:t>
            </a:r>
          </a:p>
        </p:txBody>
      </p:sp>
      <p:sp>
        <p:nvSpPr>
          <p:cNvPr id="6" name="TextBox 5"/>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open_bible.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Teaching Aim</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What this lesson should form in the people of God</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822960" y="1828800"/>
            <a:ext cx="3246120" cy="306324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24128" y="1993392"/>
            <a:ext cx="2843784" cy="320040"/>
          </a:xfrm>
          <a:prstGeom prst="rect">
            <a:avLst/>
          </a:prstGeom>
          <a:noFill/>
        </p:spPr>
        <p:txBody>
          <a:bodyPr wrap="square" lIns="73152" rIns="73152" tIns="36576" bIns="36576">
            <a:spAutoFit/>
          </a:bodyPr>
          <a:lstStyle/>
          <a:p>
            <a:pPr algn="l"/>
            <a:r>
              <a:rPr sz="1600" b="1" i="0">
                <a:solidFill>
                  <a:srgbClr val="223038"/>
                </a:solidFill>
                <a:latin typeface="Aptos"/>
              </a:rPr>
              <a:t>Understand</a:t>
            </a:r>
          </a:p>
        </p:txBody>
      </p:sp>
      <p:sp>
        <p:nvSpPr>
          <p:cNvPr id="8" name="TextBox 7"/>
          <p:cNvSpPr txBox="1"/>
          <p:nvPr/>
        </p:nvSpPr>
        <p:spPr>
          <a:xfrm>
            <a:off x="1024128" y="2377440"/>
            <a:ext cx="2843784" cy="2377440"/>
          </a:xfrm>
          <a:prstGeom prst="rect">
            <a:avLst/>
          </a:prstGeom>
          <a:noFill/>
        </p:spPr>
        <p:txBody>
          <a:bodyPr wrap="square" lIns="73152" rIns="73152" tIns="36576" bIns="36576">
            <a:spAutoFit/>
          </a:bodyPr>
          <a:lstStyle/>
          <a:p>
            <a:pPr algn="l"/>
            <a:r>
              <a:rPr sz="1100" b="0" i="0">
                <a:solidFill>
                  <a:srgbClr val="36403C"/>
                </a:solidFill>
                <a:latin typeface="Aptos"/>
              </a:rPr>
              <a:t>Jesus calls disciples to seek the Father’s reign and righteousness before every lesser priority.</a:t>
            </a:r>
          </a:p>
        </p:txBody>
      </p:sp>
      <p:pic>
        <p:nvPicPr>
          <p:cNvPr id="9" name="Picture 8" descr="icon_understand.png"/>
          <p:cNvPicPr>
            <a:picLocks noChangeAspect="1"/>
          </p:cNvPicPr>
          <p:nvPr/>
        </p:nvPicPr>
        <p:blipFill>
          <a:blip r:embed="rId3"/>
          <a:stretch>
            <a:fillRect/>
          </a:stretch>
        </p:blipFill>
        <p:spPr>
          <a:xfrm>
            <a:off x="3474720" y="1938528"/>
            <a:ext cx="411480" cy="411480"/>
          </a:xfrm>
          <a:prstGeom prst="rect">
            <a:avLst/>
          </a:prstGeom>
        </p:spPr>
      </p:pic>
      <p:sp>
        <p:nvSpPr>
          <p:cNvPr id="10" name="Rounded Rectangle 9"/>
          <p:cNvSpPr/>
          <p:nvPr/>
        </p:nvSpPr>
        <p:spPr>
          <a:xfrm>
            <a:off x="4572000" y="1828800"/>
            <a:ext cx="3246120" cy="306324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773168" y="1993392"/>
            <a:ext cx="2843784" cy="320040"/>
          </a:xfrm>
          <a:prstGeom prst="rect">
            <a:avLst/>
          </a:prstGeom>
          <a:noFill/>
        </p:spPr>
        <p:txBody>
          <a:bodyPr wrap="square" lIns="73152" rIns="73152" tIns="36576" bIns="36576">
            <a:spAutoFit/>
          </a:bodyPr>
          <a:lstStyle/>
          <a:p>
            <a:pPr algn="l"/>
            <a:r>
              <a:rPr sz="1600" b="1" i="0">
                <a:solidFill>
                  <a:srgbClr val="223038"/>
                </a:solidFill>
                <a:latin typeface="Aptos"/>
              </a:rPr>
              <a:t>Feel</a:t>
            </a:r>
          </a:p>
        </p:txBody>
      </p:sp>
      <p:sp>
        <p:nvSpPr>
          <p:cNvPr id="12" name="TextBox 11"/>
          <p:cNvSpPr txBox="1"/>
          <p:nvPr/>
        </p:nvSpPr>
        <p:spPr>
          <a:xfrm>
            <a:off x="4773168" y="2377440"/>
            <a:ext cx="2843784" cy="2377440"/>
          </a:xfrm>
          <a:prstGeom prst="rect">
            <a:avLst/>
          </a:prstGeom>
          <a:noFill/>
        </p:spPr>
        <p:txBody>
          <a:bodyPr wrap="square" lIns="73152" rIns="73152" tIns="36576" bIns="36576">
            <a:spAutoFit/>
          </a:bodyPr>
          <a:lstStyle/>
          <a:p>
            <a:pPr algn="l"/>
            <a:r>
              <a:rPr sz="1100" b="0" i="0">
                <a:solidFill>
                  <a:srgbClr val="36403C"/>
                </a:solidFill>
                <a:latin typeface="Aptos"/>
              </a:rPr>
              <a:t>Let the words become a quiet release from anxiety and a renewed confidence in God’s care.</a:t>
            </a:r>
          </a:p>
        </p:txBody>
      </p:sp>
      <p:pic>
        <p:nvPicPr>
          <p:cNvPr id="13" name="Picture 12" descr="icon_feel.png"/>
          <p:cNvPicPr>
            <a:picLocks noChangeAspect="1"/>
          </p:cNvPicPr>
          <p:nvPr/>
        </p:nvPicPr>
        <p:blipFill>
          <a:blip r:embed="rId4"/>
          <a:stretch>
            <a:fillRect/>
          </a:stretch>
        </p:blipFill>
        <p:spPr>
          <a:xfrm>
            <a:off x="7223760" y="1938528"/>
            <a:ext cx="411480" cy="411480"/>
          </a:xfrm>
          <a:prstGeom prst="rect">
            <a:avLst/>
          </a:prstGeom>
        </p:spPr>
      </p:pic>
      <p:sp>
        <p:nvSpPr>
          <p:cNvPr id="14" name="Rounded Rectangle 13"/>
          <p:cNvSpPr/>
          <p:nvPr/>
        </p:nvSpPr>
        <p:spPr>
          <a:xfrm>
            <a:off x="8321040" y="1828800"/>
            <a:ext cx="3246120" cy="3063240"/>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522208" y="1993392"/>
            <a:ext cx="2843784" cy="320040"/>
          </a:xfrm>
          <a:prstGeom prst="rect">
            <a:avLst/>
          </a:prstGeom>
          <a:noFill/>
        </p:spPr>
        <p:txBody>
          <a:bodyPr wrap="square" lIns="73152" rIns="73152" tIns="36576" bIns="36576">
            <a:spAutoFit/>
          </a:bodyPr>
          <a:lstStyle/>
          <a:p>
            <a:pPr algn="l"/>
            <a:r>
              <a:rPr sz="1600" b="1" i="0">
                <a:solidFill>
                  <a:srgbClr val="223038"/>
                </a:solidFill>
                <a:latin typeface="Aptos"/>
              </a:rPr>
              <a:t>Practice</a:t>
            </a:r>
          </a:p>
        </p:txBody>
      </p:sp>
      <p:sp>
        <p:nvSpPr>
          <p:cNvPr id="16" name="TextBox 15"/>
          <p:cNvSpPr txBox="1"/>
          <p:nvPr/>
        </p:nvSpPr>
        <p:spPr>
          <a:xfrm>
            <a:off x="8522208" y="2377440"/>
            <a:ext cx="2843784" cy="2377440"/>
          </a:xfrm>
          <a:prstGeom prst="rect">
            <a:avLst/>
          </a:prstGeom>
          <a:noFill/>
        </p:spPr>
        <p:txBody>
          <a:bodyPr wrap="square" lIns="73152" rIns="73152" tIns="36576" bIns="36576">
            <a:spAutoFit/>
          </a:bodyPr>
          <a:lstStyle/>
          <a:p>
            <a:pPr algn="l"/>
            <a:r>
              <a:rPr sz="1100" b="0" i="0">
                <a:solidFill>
                  <a:srgbClr val="36403C"/>
                </a:solidFill>
                <a:latin typeface="Aptos"/>
              </a:rPr>
              <a:t>Turn daily decisions, prayers, and habits toward the kingdom of God first.</a:t>
            </a:r>
          </a:p>
        </p:txBody>
      </p:sp>
      <p:pic>
        <p:nvPicPr>
          <p:cNvPr id="17" name="Picture 16" descr="icon_practice.png"/>
          <p:cNvPicPr>
            <a:picLocks noChangeAspect="1"/>
          </p:cNvPicPr>
          <p:nvPr/>
        </p:nvPicPr>
        <p:blipFill>
          <a:blip r:embed="rId5"/>
          <a:stretch>
            <a:fillRect/>
          </a:stretch>
        </p:blipFill>
        <p:spPr>
          <a:xfrm>
            <a:off x="10972799" y="1938528"/>
            <a:ext cx="411480" cy="411480"/>
          </a:xfrm>
          <a:prstGeom prst="rect">
            <a:avLst/>
          </a:prstGeom>
        </p:spPr>
      </p:pic>
      <p:sp>
        <p:nvSpPr>
          <p:cNvPr id="18" name="TextBox 17"/>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22960" y="822960"/>
            <a:ext cx="5303520" cy="640080"/>
          </a:xfrm>
          <a:prstGeom prst="rect">
            <a:avLst/>
          </a:prstGeom>
          <a:noFill/>
        </p:spPr>
        <p:txBody>
          <a:bodyPr wrap="square" lIns="73152" rIns="73152" tIns="36576" bIns="36576">
            <a:spAutoFit/>
          </a:bodyPr>
          <a:lstStyle/>
          <a:p>
            <a:pPr algn="l"/>
            <a:r>
              <a:rPr sz="4000" b="1" i="0">
                <a:solidFill>
                  <a:srgbClr val="FFFFFF"/>
                </a:solidFill>
                <a:latin typeface="Georgia"/>
              </a:rPr>
              <a:t>Closing Prayer</a:t>
            </a:r>
          </a:p>
        </p:txBody>
      </p:sp>
      <p:sp>
        <p:nvSpPr>
          <p:cNvPr id="4" name="Rounded Rectangle 3"/>
          <p:cNvSpPr/>
          <p:nvPr/>
        </p:nvSpPr>
        <p:spPr>
          <a:xfrm>
            <a:off x="868680" y="1828800"/>
            <a:ext cx="6400800" cy="306324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43000" y="2148840"/>
            <a:ext cx="5806440" cy="2331720"/>
          </a:xfrm>
          <a:prstGeom prst="rect">
            <a:avLst/>
          </a:prstGeom>
          <a:noFill/>
        </p:spPr>
        <p:txBody>
          <a:bodyPr wrap="square" lIns="73152" rIns="73152" tIns="36576" bIns="36576">
            <a:spAutoFit/>
          </a:bodyPr>
          <a:lstStyle/>
          <a:p>
            <a:pPr algn="l"/>
            <a:r>
              <a:rPr sz="2100" b="0" i="0">
                <a:solidFill>
                  <a:srgbClr val="223038"/>
                </a:solidFill>
                <a:latin typeface="Georgia"/>
              </a:rPr>
              <a:t>Father, turn our hearts toward your kingdom before every lesser desire. Teach us to trust your care, to pray with patience, and to live by every word you speak. Make our congregation a people whose first seeking is your reign and righteousness. Through Jesus Christ our Lord. Amen.</a:t>
            </a:r>
          </a:p>
        </p:txBody>
      </p:sp>
      <p:sp>
        <p:nvSpPr>
          <p:cNvPr id="6" name="TextBox 5"/>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open_bible.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868680" y="1097280"/>
            <a:ext cx="7772400" cy="640080"/>
          </a:xfrm>
          <a:prstGeom prst="rect">
            <a:avLst/>
          </a:prstGeom>
          <a:noFill/>
        </p:spPr>
        <p:txBody>
          <a:bodyPr wrap="square" lIns="73152" rIns="73152" tIns="36576" bIns="36576">
            <a:spAutoFit/>
          </a:bodyPr>
          <a:lstStyle/>
          <a:p>
            <a:pPr algn="l"/>
            <a:r>
              <a:rPr sz="3600" b="1" i="0">
                <a:solidFill>
                  <a:srgbClr val="FFFFFF"/>
                </a:solidFill>
                <a:latin typeface="Georgia"/>
              </a:rPr>
              <a:t>Seek Ye First</a:t>
            </a:r>
          </a:p>
        </p:txBody>
      </p:sp>
      <p:sp>
        <p:nvSpPr>
          <p:cNvPr id="4" name="TextBox 3"/>
          <p:cNvSpPr txBox="1"/>
          <p:nvPr/>
        </p:nvSpPr>
        <p:spPr>
          <a:xfrm>
            <a:off x="896112" y="1874519"/>
            <a:ext cx="6858000" cy="594360"/>
          </a:xfrm>
          <a:prstGeom prst="rect">
            <a:avLst/>
          </a:prstGeom>
          <a:noFill/>
        </p:spPr>
        <p:txBody>
          <a:bodyPr wrap="square" lIns="73152" rIns="73152" tIns="36576" bIns="36576">
            <a:spAutoFit/>
          </a:bodyPr>
          <a:lstStyle/>
          <a:p>
            <a:pPr algn="l"/>
            <a:r>
              <a:rPr sz="1900" b="0" i="0">
                <a:solidFill>
                  <a:srgbClr val="F9F3E6"/>
                </a:solidFill>
                <a:latin typeface="Aptos"/>
              </a:rPr>
              <a:t>For church teaching, small groups, choir rehearsal, worship planning, and sermon preparation.</a:t>
            </a:r>
          </a:p>
        </p:txBody>
      </p:sp>
      <p:sp>
        <p:nvSpPr>
          <p:cNvPr id="5" name="Rounded Rectangle 4"/>
          <p:cNvSpPr/>
          <p:nvPr/>
        </p:nvSpPr>
        <p:spPr>
          <a:xfrm>
            <a:off x="868680" y="4297680"/>
            <a:ext cx="10241280" cy="118872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4617720"/>
            <a:ext cx="9738360" cy="457200"/>
          </a:xfrm>
          <a:prstGeom prst="rect">
            <a:avLst/>
          </a:prstGeom>
          <a:noFill/>
        </p:spPr>
        <p:txBody>
          <a:bodyPr wrap="square" lIns="73152" rIns="73152" tIns="36576" bIns="36576">
            <a:spAutoFit/>
          </a:bodyPr>
          <a:lstStyle/>
          <a:p>
            <a:pPr algn="l"/>
            <a:r>
              <a:rPr sz="1200" b="0" i="0">
                <a:solidFill>
                  <a:srgbClr val="223038"/>
                </a:solidFill>
                <a:latin typeface="Aptos"/>
              </a:rPr>
              <a:t>© HymnInfo.com. Free for personal, church, classroom, and small-group teaching use. Please do not sell, repost, or redistribute as downloadable files without permission.</a:t>
            </a:r>
          </a:p>
        </p:txBody>
      </p:sp>
      <p:sp>
        <p:nvSpPr>
          <p:cNvPr id="7" name="TextBox 6"/>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usic.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Hymn Identity</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A compact Scripture song for congregational memory</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8368" y="1417320"/>
            <a:ext cx="5623560" cy="452628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19072"/>
            <a:ext cx="1783080" cy="228600"/>
          </a:xfrm>
          <a:prstGeom prst="rect">
            <a:avLst/>
          </a:prstGeom>
          <a:noFill/>
        </p:spPr>
        <p:txBody>
          <a:bodyPr wrap="square" lIns="73152" rIns="73152" tIns="36576" bIns="36576">
            <a:spAutoFit/>
          </a:bodyPr>
          <a:lstStyle/>
          <a:p>
            <a:pPr algn="l"/>
            <a:r>
              <a:rPr sz="1200" b="1" i="0">
                <a:solidFill>
                  <a:srgbClr val="C58F41"/>
                </a:solidFill>
                <a:latin typeface="Aptos"/>
              </a:rPr>
              <a:t>Title</a:t>
            </a:r>
          </a:p>
        </p:txBody>
      </p:sp>
      <p:sp>
        <p:nvSpPr>
          <p:cNvPr id="8" name="TextBox 7"/>
          <p:cNvSpPr txBox="1"/>
          <p:nvPr/>
        </p:nvSpPr>
        <p:spPr>
          <a:xfrm>
            <a:off x="2743200" y="1691639"/>
            <a:ext cx="3200400" cy="292608"/>
          </a:xfrm>
          <a:prstGeom prst="rect">
            <a:avLst/>
          </a:prstGeom>
          <a:noFill/>
        </p:spPr>
        <p:txBody>
          <a:bodyPr wrap="square" lIns="73152" rIns="73152" tIns="36576" bIns="36576">
            <a:spAutoFit/>
          </a:bodyPr>
          <a:lstStyle/>
          <a:p>
            <a:pPr algn="l"/>
            <a:r>
              <a:rPr sz="1200" b="0" i="0">
                <a:solidFill>
                  <a:srgbClr val="F9F3E6"/>
                </a:solidFill>
                <a:latin typeface="Aptos"/>
              </a:rPr>
              <a:t>Seek Ye First</a:t>
            </a:r>
          </a:p>
        </p:txBody>
      </p:sp>
      <p:sp>
        <p:nvSpPr>
          <p:cNvPr id="9" name="TextBox 8"/>
          <p:cNvSpPr txBox="1"/>
          <p:nvPr/>
        </p:nvSpPr>
        <p:spPr>
          <a:xfrm>
            <a:off x="960120" y="2340864"/>
            <a:ext cx="1783080" cy="228600"/>
          </a:xfrm>
          <a:prstGeom prst="rect">
            <a:avLst/>
          </a:prstGeom>
          <a:noFill/>
        </p:spPr>
        <p:txBody>
          <a:bodyPr wrap="square" lIns="73152" rIns="73152" tIns="36576" bIns="36576">
            <a:spAutoFit/>
          </a:bodyPr>
          <a:lstStyle/>
          <a:p>
            <a:pPr algn="l"/>
            <a:r>
              <a:rPr sz="1200" b="1" i="0">
                <a:solidFill>
                  <a:srgbClr val="C58F41"/>
                </a:solidFill>
                <a:latin typeface="Aptos"/>
              </a:rPr>
              <a:t>First line</a:t>
            </a:r>
          </a:p>
        </p:txBody>
      </p:sp>
      <p:sp>
        <p:nvSpPr>
          <p:cNvPr id="10" name="TextBox 9"/>
          <p:cNvSpPr txBox="1"/>
          <p:nvPr/>
        </p:nvSpPr>
        <p:spPr>
          <a:xfrm>
            <a:off x="2743200" y="2313432"/>
            <a:ext cx="3200400" cy="292608"/>
          </a:xfrm>
          <a:prstGeom prst="rect">
            <a:avLst/>
          </a:prstGeom>
          <a:noFill/>
        </p:spPr>
        <p:txBody>
          <a:bodyPr wrap="square" lIns="73152" rIns="73152" tIns="36576" bIns="36576">
            <a:spAutoFit/>
          </a:bodyPr>
          <a:lstStyle/>
          <a:p>
            <a:pPr algn="l"/>
            <a:r>
              <a:rPr sz="1200" b="0" i="0">
                <a:solidFill>
                  <a:srgbClr val="F9F3E6"/>
                </a:solidFill>
                <a:latin typeface="Aptos"/>
              </a:rPr>
              <a:t>Seek ye first the kingdom of God</a:t>
            </a:r>
          </a:p>
        </p:txBody>
      </p:sp>
      <p:sp>
        <p:nvSpPr>
          <p:cNvPr id="11" name="TextBox 10"/>
          <p:cNvSpPr txBox="1"/>
          <p:nvPr/>
        </p:nvSpPr>
        <p:spPr>
          <a:xfrm>
            <a:off x="960120" y="2962656"/>
            <a:ext cx="1783080" cy="228600"/>
          </a:xfrm>
          <a:prstGeom prst="rect">
            <a:avLst/>
          </a:prstGeom>
          <a:noFill/>
        </p:spPr>
        <p:txBody>
          <a:bodyPr wrap="square" lIns="73152" rIns="73152" tIns="36576" bIns="36576">
            <a:spAutoFit/>
          </a:bodyPr>
          <a:lstStyle/>
          <a:p>
            <a:pPr algn="l"/>
            <a:r>
              <a:rPr sz="1200" b="1" i="0">
                <a:solidFill>
                  <a:srgbClr val="C58F41"/>
                </a:solidFill>
                <a:latin typeface="Aptos"/>
              </a:rPr>
              <a:t>Writer and composer</a:t>
            </a:r>
          </a:p>
        </p:txBody>
      </p:sp>
      <p:sp>
        <p:nvSpPr>
          <p:cNvPr id="12" name="TextBox 11"/>
          <p:cNvSpPr txBox="1"/>
          <p:nvPr/>
        </p:nvSpPr>
        <p:spPr>
          <a:xfrm>
            <a:off x="2743200" y="2935224"/>
            <a:ext cx="3200400" cy="292608"/>
          </a:xfrm>
          <a:prstGeom prst="rect">
            <a:avLst/>
          </a:prstGeom>
          <a:noFill/>
        </p:spPr>
        <p:txBody>
          <a:bodyPr wrap="square" lIns="73152" rIns="73152" tIns="36576" bIns="36576">
            <a:spAutoFit/>
          </a:bodyPr>
          <a:lstStyle/>
          <a:p>
            <a:pPr algn="l"/>
            <a:r>
              <a:rPr sz="1200" b="0" i="0">
                <a:solidFill>
                  <a:srgbClr val="F9F3E6"/>
                </a:solidFill>
                <a:latin typeface="Aptos"/>
              </a:rPr>
              <a:t>Karen Lafferty</a:t>
            </a:r>
          </a:p>
        </p:txBody>
      </p:sp>
      <p:sp>
        <p:nvSpPr>
          <p:cNvPr id="13" name="TextBox 12"/>
          <p:cNvSpPr txBox="1"/>
          <p:nvPr/>
        </p:nvSpPr>
        <p:spPr>
          <a:xfrm>
            <a:off x="960120" y="3584448"/>
            <a:ext cx="1783080" cy="228600"/>
          </a:xfrm>
          <a:prstGeom prst="rect">
            <a:avLst/>
          </a:prstGeom>
          <a:noFill/>
        </p:spPr>
        <p:txBody>
          <a:bodyPr wrap="square" lIns="73152" rIns="73152" tIns="36576" bIns="36576">
            <a:spAutoFit/>
          </a:bodyPr>
          <a:lstStyle/>
          <a:p>
            <a:pPr algn="l"/>
            <a:r>
              <a:rPr sz="1200" b="1" i="0">
                <a:solidFill>
                  <a:srgbClr val="C58F41"/>
                </a:solidFill>
                <a:latin typeface="Aptos"/>
              </a:rPr>
              <a:t>Common date</a:t>
            </a:r>
          </a:p>
        </p:txBody>
      </p:sp>
      <p:sp>
        <p:nvSpPr>
          <p:cNvPr id="14" name="TextBox 13"/>
          <p:cNvSpPr txBox="1"/>
          <p:nvPr/>
        </p:nvSpPr>
        <p:spPr>
          <a:xfrm>
            <a:off x="2743200" y="3557016"/>
            <a:ext cx="3200400" cy="292608"/>
          </a:xfrm>
          <a:prstGeom prst="rect">
            <a:avLst/>
          </a:prstGeom>
          <a:noFill/>
        </p:spPr>
        <p:txBody>
          <a:bodyPr wrap="square" lIns="73152" rIns="73152" tIns="36576" bIns="36576">
            <a:spAutoFit/>
          </a:bodyPr>
          <a:lstStyle/>
          <a:p>
            <a:pPr algn="l"/>
            <a:r>
              <a:rPr sz="1200" b="0" i="0">
                <a:solidFill>
                  <a:srgbClr val="F9F3E6"/>
                </a:solidFill>
                <a:latin typeface="Aptos"/>
              </a:rPr>
              <a:t>1972</a:t>
            </a:r>
          </a:p>
        </p:txBody>
      </p:sp>
      <p:sp>
        <p:nvSpPr>
          <p:cNvPr id="15" name="TextBox 14"/>
          <p:cNvSpPr txBox="1"/>
          <p:nvPr/>
        </p:nvSpPr>
        <p:spPr>
          <a:xfrm>
            <a:off x="960120" y="4206240"/>
            <a:ext cx="1783080" cy="228600"/>
          </a:xfrm>
          <a:prstGeom prst="rect">
            <a:avLst/>
          </a:prstGeom>
          <a:noFill/>
        </p:spPr>
        <p:txBody>
          <a:bodyPr wrap="square" lIns="73152" rIns="73152" tIns="36576" bIns="36576">
            <a:spAutoFit/>
          </a:bodyPr>
          <a:lstStyle/>
          <a:p>
            <a:pPr algn="l"/>
            <a:r>
              <a:rPr sz="1200" b="1" i="0">
                <a:solidFill>
                  <a:srgbClr val="C58F41"/>
                </a:solidFill>
                <a:latin typeface="Aptos"/>
              </a:rPr>
              <a:t>Tune names</a:t>
            </a:r>
          </a:p>
        </p:txBody>
      </p:sp>
      <p:sp>
        <p:nvSpPr>
          <p:cNvPr id="16" name="TextBox 15"/>
          <p:cNvSpPr txBox="1"/>
          <p:nvPr/>
        </p:nvSpPr>
        <p:spPr>
          <a:xfrm>
            <a:off x="2743200" y="4178807"/>
            <a:ext cx="3200400" cy="292608"/>
          </a:xfrm>
          <a:prstGeom prst="rect">
            <a:avLst/>
          </a:prstGeom>
          <a:noFill/>
        </p:spPr>
        <p:txBody>
          <a:bodyPr wrap="square" lIns="73152" rIns="73152" tIns="36576" bIns="36576">
            <a:spAutoFit/>
          </a:bodyPr>
          <a:lstStyle/>
          <a:p>
            <a:pPr algn="l"/>
            <a:r>
              <a:rPr sz="1200" b="0" i="0">
                <a:solidFill>
                  <a:srgbClr val="F9F3E6"/>
                </a:solidFill>
                <a:latin typeface="Aptos"/>
              </a:rPr>
              <a:t>SEEK YE FIRST, LAFFERTY, or SEEK YE</a:t>
            </a:r>
          </a:p>
        </p:txBody>
      </p:sp>
      <p:sp>
        <p:nvSpPr>
          <p:cNvPr id="17" name="TextBox 16"/>
          <p:cNvSpPr txBox="1"/>
          <p:nvPr/>
        </p:nvSpPr>
        <p:spPr>
          <a:xfrm>
            <a:off x="960120" y="4828032"/>
            <a:ext cx="1783080" cy="228600"/>
          </a:xfrm>
          <a:prstGeom prst="rect">
            <a:avLst/>
          </a:prstGeom>
          <a:noFill/>
        </p:spPr>
        <p:txBody>
          <a:bodyPr wrap="square" lIns="73152" rIns="73152" tIns="36576" bIns="36576">
            <a:spAutoFit/>
          </a:bodyPr>
          <a:lstStyle/>
          <a:p>
            <a:pPr algn="l"/>
            <a:r>
              <a:rPr sz="1200" b="1" i="0">
                <a:solidFill>
                  <a:srgbClr val="C58F41"/>
                </a:solidFill>
                <a:latin typeface="Aptos"/>
              </a:rPr>
              <a:t>Form</a:t>
            </a:r>
          </a:p>
        </p:txBody>
      </p:sp>
      <p:sp>
        <p:nvSpPr>
          <p:cNvPr id="18" name="TextBox 17"/>
          <p:cNvSpPr txBox="1"/>
          <p:nvPr/>
        </p:nvSpPr>
        <p:spPr>
          <a:xfrm>
            <a:off x="2743200" y="4800600"/>
            <a:ext cx="3200400" cy="292608"/>
          </a:xfrm>
          <a:prstGeom prst="rect">
            <a:avLst/>
          </a:prstGeom>
          <a:noFill/>
        </p:spPr>
        <p:txBody>
          <a:bodyPr wrap="square" lIns="73152" rIns="73152" tIns="36576" bIns="36576">
            <a:spAutoFit/>
          </a:bodyPr>
          <a:lstStyle/>
          <a:p>
            <a:pPr algn="l"/>
            <a:r>
              <a:rPr sz="1200" b="0" i="0">
                <a:solidFill>
                  <a:srgbClr val="F9F3E6"/>
                </a:solidFill>
                <a:latin typeface="Aptos"/>
              </a:rPr>
              <a:t>Scripture song with alleluia response; irregular meter</a:t>
            </a:r>
          </a:p>
        </p:txBody>
      </p:sp>
      <p:pic>
        <p:nvPicPr>
          <p:cNvPr id="19" name="Picture 18" descr="open_bible.jpg"/>
          <p:cNvPicPr>
            <a:picLocks noChangeAspect="1"/>
          </p:cNvPicPr>
          <p:nvPr/>
        </p:nvPicPr>
        <p:blipFill>
          <a:blip r:embed="rId3"/>
          <a:stretch>
            <a:fillRect/>
          </a:stretch>
        </p:blipFill>
        <p:spPr>
          <a:xfrm>
            <a:off x="6629400" y="1508760"/>
            <a:ext cx="4754880" cy="4114800"/>
          </a:xfrm>
          <a:prstGeom prst="rect">
            <a:avLst/>
          </a:prstGeom>
        </p:spPr>
      </p:pic>
      <p:sp>
        <p:nvSpPr>
          <p:cNvPr id="20" name="TextBox 19"/>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oor.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Historical Background</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A Scripture chorus from the worship renewal of the early 1970s</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6400800" cy="470916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5806440" cy="4023360"/>
          </a:xfrm>
          <a:prstGeom prst="rect">
            <a:avLst/>
          </a:prstGeom>
          <a:noFill/>
        </p:spPr>
        <p:txBody>
          <a:bodyPr wrap="square">
            <a:spAutoFit/>
          </a:bodyPr>
          <a:lstStyle/>
          <a:p>
            <a:pPr>
              <a:spcAft>
                <a:spcPts val="800"/>
              </a:spcAft>
              <a:defRPr sz="1600">
                <a:solidFill>
                  <a:srgbClr val="223038"/>
                </a:solidFill>
                <a:latin typeface="Aptos"/>
              </a:defRPr>
            </a:pPr>
            <a:r>
              <a:t>Karen Lafferty wrote the song in the early 1970s, in a setting where Scripture was being memorized and sung in simple musical forms.</a:t>
            </a:r>
          </a:p>
          <a:p>
            <a:pPr>
              <a:spcAft>
                <a:spcPts val="800"/>
              </a:spcAft>
              <a:defRPr sz="1600">
                <a:solidFill>
                  <a:srgbClr val="223038"/>
                </a:solidFill>
                <a:latin typeface="Aptos"/>
              </a:defRPr>
            </a:pPr>
            <a:r>
              <a:t>Its opening line draws directly from Jesus’ teaching in the Sermon on the Mount.</a:t>
            </a:r>
          </a:p>
          <a:p>
            <a:pPr>
              <a:spcAft>
                <a:spcPts val="800"/>
              </a:spcAft>
              <a:defRPr sz="1600">
                <a:solidFill>
                  <a:srgbClr val="223038"/>
                </a:solidFill>
                <a:latin typeface="Aptos"/>
              </a:defRPr>
            </a:pPr>
            <a:r>
              <a:t>The song spread through prayer meetings, youth gatherings, renewal fellowships, and later denominational hymnals.</a:t>
            </a:r>
          </a:p>
          <a:p>
            <a:pPr>
              <a:spcAft>
                <a:spcPts val="800"/>
              </a:spcAft>
              <a:defRPr sz="1600">
                <a:solidFill>
                  <a:srgbClr val="223038"/>
                </a:solidFill>
                <a:latin typeface="Aptos"/>
              </a:defRPr>
            </a:pPr>
            <a:r>
              <a:t>Its strength is not length or complexity, but the way it lets Scripture become congregational prayer.</a:t>
            </a:r>
          </a:p>
        </p:txBody>
      </p:sp>
      <p:sp>
        <p:nvSpPr>
          <p:cNvPr id="8" name="TextBox 7"/>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field.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Why This Hymn Matters Today</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A sung reordering of Christian priorities</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822960" y="1508760"/>
            <a:ext cx="5029200" cy="1874519"/>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24128" y="1673351"/>
            <a:ext cx="4626864" cy="320040"/>
          </a:xfrm>
          <a:prstGeom prst="rect">
            <a:avLst/>
          </a:prstGeom>
          <a:noFill/>
        </p:spPr>
        <p:txBody>
          <a:bodyPr wrap="square" lIns="73152" rIns="73152" tIns="36576" bIns="36576">
            <a:spAutoFit/>
          </a:bodyPr>
          <a:lstStyle/>
          <a:p>
            <a:pPr algn="l"/>
            <a:r>
              <a:rPr sz="1600" b="1" i="0">
                <a:solidFill>
                  <a:srgbClr val="223038"/>
                </a:solidFill>
                <a:latin typeface="Aptos"/>
              </a:rPr>
              <a:t>For anxious hearts</a:t>
            </a:r>
          </a:p>
        </p:txBody>
      </p:sp>
      <p:sp>
        <p:nvSpPr>
          <p:cNvPr id="8" name="TextBox 7"/>
          <p:cNvSpPr txBox="1"/>
          <p:nvPr/>
        </p:nvSpPr>
        <p:spPr>
          <a:xfrm>
            <a:off x="1024128" y="2057400"/>
            <a:ext cx="4626864" cy="1188719"/>
          </a:xfrm>
          <a:prstGeom prst="rect">
            <a:avLst/>
          </a:prstGeom>
          <a:noFill/>
        </p:spPr>
        <p:txBody>
          <a:bodyPr wrap="square" lIns="73152" rIns="73152" tIns="36576" bIns="36576">
            <a:spAutoFit/>
          </a:bodyPr>
          <a:lstStyle/>
          <a:p>
            <a:pPr algn="l"/>
            <a:r>
              <a:rPr sz="1100" b="0" i="0">
                <a:solidFill>
                  <a:srgbClr val="36403C"/>
                </a:solidFill>
                <a:latin typeface="Aptos"/>
              </a:rPr>
              <a:t>The song places daily needs under the Father’s care rather than under fear.</a:t>
            </a:r>
          </a:p>
        </p:txBody>
      </p:sp>
      <p:sp>
        <p:nvSpPr>
          <p:cNvPr id="9" name="Rounded Rectangle 8"/>
          <p:cNvSpPr/>
          <p:nvPr/>
        </p:nvSpPr>
        <p:spPr>
          <a:xfrm>
            <a:off x="6355080" y="1508760"/>
            <a:ext cx="5029200" cy="1874519"/>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56248" y="1673351"/>
            <a:ext cx="4626864" cy="320040"/>
          </a:xfrm>
          <a:prstGeom prst="rect">
            <a:avLst/>
          </a:prstGeom>
          <a:noFill/>
        </p:spPr>
        <p:txBody>
          <a:bodyPr wrap="square" lIns="73152" rIns="73152" tIns="36576" bIns="36576">
            <a:spAutoFit/>
          </a:bodyPr>
          <a:lstStyle/>
          <a:p>
            <a:pPr algn="l"/>
            <a:r>
              <a:rPr sz="1600" b="1" i="0">
                <a:solidFill>
                  <a:srgbClr val="223038"/>
                </a:solidFill>
                <a:latin typeface="Aptos"/>
              </a:rPr>
              <a:t>For busy churches</a:t>
            </a:r>
          </a:p>
        </p:txBody>
      </p:sp>
      <p:sp>
        <p:nvSpPr>
          <p:cNvPr id="11" name="TextBox 10"/>
          <p:cNvSpPr txBox="1"/>
          <p:nvPr/>
        </p:nvSpPr>
        <p:spPr>
          <a:xfrm>
            <a:off x="6556248" y="2057400"/>
            <a:ext cx="4626864" cy="1188719"/>
          </a:xfrm>
          <a:prstGeom prst="rect">
            <a:avLst/>
          </a:prstGeom>
          <a:noFill/>
        </p:spPr>
        <p:txBody>
          <a:bodyPr wrap="square" lIns="73152" rIns="73152" tIns="36576" bIns="36576">
            <a:spAutoFit/>
          </a:bodyPr>
          <a:lstStyle/>
          <a:p>
            <a:pPr algn="l"/>
            <a:r>
              <a:rPr sz="1100" b="0" i="0">
                <a:solidFill>
                  <a:srgbClr val="36403C"/>
                </a:solidFill>
                <a:latin typeface="Aptos"/>
              </a:rPr>
              <a:t>It asks whether ministry activity is still ordered by God’s kingdom.</a:t>
            </a:r>
          </a:p>
        </p:txBody>
      </p:sp>
      <p:sp>
        <p:nvSpPr>
          <p:cNvPr id="12" name="Rounded Rectangle 11"/>
          <p:cNvSpPr/>
          <p:nvPr/>
        </p:nvSpPr>
        <p:spPr>
          <a:xfrm>
            <a:off x="822960" y="3794760"/>
            <a:ext cx="5029200" cy="1874519"/>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24128" y="3959352"/>
            <a:ext cx="4626864" cy="320040"/>
          </a:xfrm>
          <a:prstGeom prst="rect">
            <a:avLst/>
          </a:prstGeom>
          <a:noFill/>
        </p:spPr>
        <p:txBody>
          <a:bodyPr wrap="square" lIns="73152" rIns="73152" tIns="36576" bIns="36576">
            <a:spAutoFit/>
          </a:bodyPr>
          <a:lstStyle/>
          <a:p>
            <a:pPr algn="l"/>
            <a:r>
              <a:rPr sz="1600" b="1" i="0">
                <a:solidFill>
                  <a:srgbClr val="223038"/>
                </a:solidFill>
                <a:latin typeface="Aptos"/>
              </a:rPr>
              <a:t>For worship formation</a:t>
            </a:r>
          </a:p>
        </p:txBody>
      </p:sp>
      <p:sp>
        <p:nvSpPr>
          <p:cNvPr id="14" name="TextBox 13"/>
          <p:cNvSpPr txBox="1"/>
          <p:nvPr/>
        </p:nvSpPr>
        <p:spPr>
          <a:xfrm>
            <a:off x="1024128" y="4343400"/>
            <a:ext cx="4626864" cy="1188719"/>
          </a:xfrm>
          <a:prstGeom prst="rect">
            <a:avLst/>
          </a:prstGeom>
          <a:noFill/>
        </p:spPr>
        <p:txBody>
          <a:bodyPr wrap="square" lIns="73152" rIns="73152" tIns="36576" bIns="36576">
            <a:spAutoFit/>
          </a:bodyPr>
          <a:lstStyle/>
          <a:p>
            <a:pPr algn="l"/>
            <a:r>
              <a:rPr sz="1100" b="0" i="0">
                <a:solidFill>
                  <a:srgbClr val="36403C"/>
                </a:solidFill>
                <a:latin typeface="Aptos"/>
              </a:rPr>
              <a:t>It helps Scripture move from the page to memory, prayer, and obedience.</a:t>
            </a:r>
          </a:p>
        </p:txBody>
      </p:sp>
      <p:sp>
        <p:nvSpPr>
          <p:cNvPr id="15" name="Rounded Rectangle 14"/>
          <p:cNvSpPr/>
          <p:nvPr/>
        </p:nvSpPr>
        <p:spPr>
          <a:xfrm>
            <a:off x="6355080" y="3794760"/>
            <a:ext cx="5029200" cy="1874519"/>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556248" y="3959352"/>
            <a:ext cx="4626864" cy="320040"/>
          </a:xfrm>
          <a:prstGeom prst="rect">
            <a:avLst/>
          </a:prstGeom>
          <a:noFill/>
        </p:spPr>
        <p:txBody>
          <a:bodyPr wrap="square" lIns="73152" rIns="73152" tIns="36576" bIns="36576">
            <a:spAutoFit/>
          </a:bodyPr>
          <a:lstStyle/>
          <a:p>
            <a:pPr algn="l"/>
            <a:r>
              <a:rPr sz="1600" b="1" i="0">
                <a:solidFill>
                  <a:srgbClr val="223038"/>
                </a:solidFill>
                <a:latin typeface="Aptos"/>
              </a:rPr>
              <a:t>For discipleship</a:t>
            </a:r>
          </a:p>
        </p:txBody>
      </p:sp>
      <p:sp>
        <p:nvSpPr>
          <p:cNvPr id="17" name="TextBox 16"/>
          <p:cNvSpPr txBox="1"/>
          <p:nvPr/>
        </p:nvSpPr>
        <p:spPr>
          <a:xfrm>
            <a:off x="6556248" y="4343400"/>
            <a:ext cx="4626864" cy="1188719"/>
          </a:xfrm>
          <a:prstGeom prst="rect">
            <a:avLst/>
          </a:prstGeom>
          <a:noFill/>
        </p:spPr>
        <p:txBody>
          <a:bodyPr wrap="square" lIns="73152" rIns="73152" tIns="36576" bIns="36576">
            <a:spAutoFit/>
          </a:bodyPr>
          <a:lstStyle/>
          <a:p>
            <a:pPr algn="l"/>
            <a:r>
              <a:rPr sz="1100" b="0" i="0">
                <a:solidFill>
                  <a:srgbClr val="36403C"/>
                </a:solidFill>
                <a:latin typeface="Aptos"/>
              </a:rPr>
              <a:t>It joins seeking, asking, trusting, and living by God’s word.</a:t>
            </a:r>
          </a:p>
        </p:txBody>
      </p:sp>
      <p:sp>
        <p:nvSpPr>
          <p:cNvPr id="18" name="TextBox 17"/>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open_bible.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Biblical Foundation</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The song belongs inside the Sermon on the Mount</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40080" y="1298448"/>
            <a:ext cx="10881360" cy="4956048"/>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960120" y="1691640"/>
            <a:ext cx="4800600" cy="1353312"/>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61288" y="1856232"/>
            <a:ext cx="4398264" cy="320040"/>
          </a:xfrm>
          <a:prstGeom prst="rect">
            <a:avLst/>
          </a:prstGeom>
          <a:noFill/>
        </p:spPr>
        <p:txBody>
          <a:bodyPr wrap="square" lIns="73152" rIns="73152" tIns="36576" bIns="36576">
            <a:spAutoFit/>
          </a:bodyPr>
          <a:lstStyle/>
          <a:p>
            <a:pPr algn="l"/>
            <a:r>
              <a:rPr sz="1600" b="1" i="0">
                <a:solidFill>
                  <a:srgbClr val="223038"/>
                </a:solidFill>
                <a:latin typeface="Aptos"/>
              </a:rPr>
              <a:t>Matthew 6:33</a:t>
            </a:r>
          </a:p>
        </p:txBody>
      </p:sp>
      <p:sp>
        <p:nvSpPr>
          <p:cNvPr id="9" name="TextBox 8"/>
          <p:cNvSpPr txBox="1"/>
          <p:nvPr/>
        </p:nvSpPr>
        <p:spPr>
          <a:xfrm>
            <a:off x="1161288" y="2240280"/>
            <a:ext cx="4398264" cy="667512"/>
          </a:xfrm>
          <a:prstGeom prst="rect">
            <a:avLst/>
          </a:prstGeom>
          <a:noFill/>
        </p:spPr>
        <p:txBody>
          <a:bodyPr wrap="square" lIns="73152" rIns="73152" tIns="36576" bIns="36576">
            <a:spAutoFit/>
          </a:bodyPr>
          <a:lstStyle/>
          <a:p>
            <a:pPr algn="l"/>
            <a:r>
              <a:rPr sz="1100" b="0" i="0">
                <a:solidFill>
                  <a:srgbClr val="36403C"/>
                </a:solidFill>
                <a:latin typeface="Aptos"/>
              </a:rPr>
              <a:t>Kingdom priority and trust in the Father’s provision</a:t>
            </a:r>
          </a:p>
        </p:txBody>
      </p:sp>
      <p:sp>
        <p:nvSpPr>
          <p:cNvPr id="10" name="Rounded Rectangle 9"/>
          <p:cNvSpPr/>
          <p:nvPr/>
        </p:nvSpPr>
        <p:spPr>
          <a:xfrm>
            <a:off x="6217920" y="1691640"/>
            <a:ext cx="4800600" cy="1353312"/>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19088" y="1856232"/>
            <a:ext cx="4398264" cy="320040"/>
          </a:xfrm>
          <a:prstGeom prst="rect">
            <a:avLst/>
          </a:prstGeom>
          <a:noFill/>
        </p:spPr>
        <p:txBody>
          <a:bodyPr wrap="square" lIns="73152" rIns="73152" tIns="36576" bIns="36576">
            <a:spAutoFit/>
          </a:bodyPr>
          <a:lstStyle/>
          <a:p>
            <a:pPr algn="l"/>
            <a:r>
              <a:rPr sz="1600" b="1" i="0">
                <a:solidFill>
                  <a:srgbClr val="223038"/>
                </a:solidFill>
                <a:latin typeface="Aptos"/>
              </a:rPr>
              <a:t>Matthew 7:7-8</a:t>
            </a:r>
          </a:p>
        </p:txBody>
      </p:sp>
      <p:sp>
        <p:nvSpPr>
          <p:cNvPr id="12" name="TextBox 11"/>
          <p:cNvSpPr txBox="1"/>
          <p:nvPr/>
        </p:nvSpPr>
        <p:spPr>
          <a:xfrm>
            <a:off x="6419088" y="2240280"/>
            <a:ext cx="4398264" cy="667512"/>
          </a:xfrm>
          <a:prstGeom prst="rect">
            <a:avLst/>
          </a:prstGeom>
          <a:noFill/>
        </p:spPr>
        <p:txBody>
          <a:bodyPr wrap="square" lIns="73152" rIns="73152" tIns="36576" bIns="36576">
            <a:spAutoFit/>
          </a:bodyPr>
          <a:lstStyle/>
          <a:p>
            <a:pPr algn="l"/>
            <a:r>
              <a:rPr sz="1100" b="0" i="0">
                <a:solidFill>
                  <a:srgbClr val="36403C"/>
                </a:solidFill>
                <a:latin typeface="Aptos"/>
              </a:rPr>
              <a:t>Persistent prayer: ask, seek, and knock</a:t>
            </a:r>
          </a:p>
        </p:txBody>
      </p:sp>
      <p:sp>
        <p:nvSpPr>
          <p:cNvPr id="13" name="Rounded Rectangle 12"/>
          <p:cNvSpPr/>
          <p:nvPr/>
        </p:nvSpPr>
        <p:spPr>
          <a:xfrm>
            <a:off x="960120" y="3520440"/>
            <a:ext cx="4800600" cy="1353312"/>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161288" y="3685032"/>
            <a:ext cx="4398264" cy="320040"/>
          </a:xfrm>
          <a:prstGeom prst="rect">
            <a:avLst/>
          </a:prstGeom>
          <a:noFill/>
        </p:spPr>
        <p:txBody>
          <a:bodyPr wrap="square" lIns="73152" rIns="73152" tIns="36576" bIns="36576">
            <a:spAutoFit/>
          </a:bodyPr>
          <a:lstStyle/>
          <a:p>
            <a:pPr algn="l"/>
            <a:r>
              <a:rPr sz="1600" b="1" i="0">
                <a:solidFill>
                  <a:srgbClr val="223038"/>
                </a:solidFill>
                <a:latin typeface="Aptos"/>
              </a:rPr>
              <a:t>Matthew 4:4 / Deuteronomy 8:3</a:t>
            </a:r>
          </a:p>
        </p:txBody>
      </p:sp>
      <p:sp>
        <p:nvSpPr>
          <p:cNvPr id="15" name="TextBox 14"/>
          <p:cNvSpPr txBox="1"/>
          <p:nvPr/>
        </p:nvSpPr>
        <p:spPr>
          <a:xfrm>
            <a:off x="1161288" y="4069080"/>
            <a:ext cx="4398264" cy="667512"/>
          </a:xfrm>
          <a:prstGeom prst="rect">
            <a:avLst/>
          </a:prstGeom>
          <a:noFill/>
        </p:spPr>
        <p:txBody>
          <a:bodyPr wrap="square" lIns="73152" rIns="73152" tIns="36576" bIns="36576">
            <a:spAutoFit/>
          </a:bodyPr>
          <a:lstStyle/>
          <a:p>
            <a:pPr algn="l"/>
            <a:r>
              <a:rPr sz="1100" b="0" i="0">
                <a:solidFill>
                  <a:srgbClr val="36403C"/>
                </a:solidFill>
                <a:latin typeface="Aptos"/>
              </a:rPr>
              <a:t>Life sustained by the word that proceeds from God</a:t>
            </a:r>
          </a:p>
        </p:txBody>
      </p:sp>
      <p:sp>
        <p:nvSpPr>
          <p:cNvPr id="16" name="Rounded Rectangle 15"/>
          <p:cNvSpPr/>
          <p:nvPr/>
        </p:nvSpPr>
        <p:spPr>
          <a:xfrm>
            <a:off x="6217920" y="3520440"/>
            <a:ext cx="4800600" cy="1353312"/>
          </a:xfrm>
          <a:prstGeom prst="roundRect">
            <a:avLst/>
          </a:prstGeom>
          <a:solidFill>
            <a:srgbClr val="FFFAEF"/>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19088" y="3685032"/>
            <a:ext cx="4398264" cy="320040"/>
          </a:xfrm>
          <a:prstGeom prst="rect">
            <a:avLst/>
          </a:prstGeom>
          <a:noFill/>
        </p:spPr>
        <p:txBody>
          <a:bodyPr wrap="square" lIns="73152" rIns="73152" tIns="36576" bIns="36576">
            <a:spAutoFit/>
          </a:bodyPr>
          <a:lstStyle/>
          <a:p>
            <a:pPr algn="l"/>
            <a:r>
              <a:rPr sz="1600" b="1" i="0">
                <a:solidFill>
                  <a:srgbClr val="223038"/>
                </a:solidFill>
                <a:latin typeface="Aptos"/>
              </a:rPr>
              <a:t>Luke 12:31</a:t>
            </a:r>
          </a:p>
        </p:txBody>
      </p:sp>
      <p:sp>
        <p:nvSpPr>
          <p:cNvPr id="18" name="TextBox 17"/>
          <p:cNvSpPr txBox="1"/>
          <p:nvPr/>
        </p:nvSpPr>
        <p:spPr>
          <a:xfrm>
            <a:off x="6419088" y="4069080"/>
            <a:ext cx="4398264" cy="667512"/>
          </a:xfrm>
          <a:prstGeom prst="rect">
            <a:avLst/>
          </a:prstGeom>
          <a:noFill/>
        </p:spPr>
        <p:txBody>
          <a:bodyPr wrap="square" lIns="73152" rIns="73152" tIns="36576" bIns="36576">
            <a:spAutoFit/>
          </a:bodyPr>
          <a:lstStyle/>
          <a:p>
            <a:pPr algn="l"/>
            <a:r>
              <a:rPr sz="1100" b="0" i="0">
                <a:solidFill>
                  <a:srgbClr val="36403C"/>
                </a:solidFill>
                <a:latin typeface="Aptos"/>
              </a:rPr>
              <a:t>A parallel kingdom command joined to freedom from anxiety</a:t>
            </a:r>
          </a:p>
        </p:txBody>
      </p:sp>
      <p:sp>
        <p:nvSpPr>
          <p:cNvPr id="19" name="TextBox 18"/>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music.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914400" y="1463040"/>
            <a:ext cx="5760720" cy="640080"/>
          </a:xfrm>
          <a:prstGeom prst="rect">
            <a:avLst/>
          </a:prstGeom>
          <a:noFill/>
        </p:spPr>
        <p:txBody>
          <a:bodyPr wrap="square" lIns="73152" rIns="73152" tIns="36576" bIns="36576">
            <a:spAutoFit/>
          </a:bodyPr>
          <a:lstStyle/>
          <a:p>
            <a:pPr algn="l"/>
            <a:r>
              <a:rPr sz="4400" b="1" i="0">
                <a:solidFill>
                  <a:srgbClr val="FFFFFF"/>
                </a:solidFill>
                <a:latin typeface="Georgia"/>
              </a:rPr>
              <a:t>Sung Scripture</a:t>
            </a:r>
          </a:p>
        </p:txBody>
      </p:sp>
      <p:sp>
        <p:nvSpPr>
          <p:cNvPr id="4" name="TextBox 3"/>
          <p:cNvSpPr txBox="1"/>
          <p:nvPr/>
        </p:nvSpPr>
        <p:spPr>
          <a:xfrm>
            <a:off x="960120" y="2240280"/>
            <a:ext cx="6126480" cy="731520"/>
          </a:xfrm>
          <a:prstGeom prst="rect">
            <a:avLst/>
          </a:prstGeom>
          <a:noFill/>
        </p:spPr>
        <p:txBody>
          <a:bodyPr wrap="square" lIns="73152" rIns="73152" tIns="36576" bIns="36576">
            <a:spAutoFit/>
          </a:bodyPr>
          <a:lstStyle/>
          <a:p>
            <a:pPr algn="l"/>
            <a:r>
              <a:rPr sz="2200" b="0" i="0">
                <a:solidFill>
                  <a:srgbClr val="F9F3E6"/>
                </a:solidFill>
                <a:latin typeface="Aptos"/>
              </a:rPr>
              <a:t>When biblical words are sung, they can lodge in memory and shape ordinary choices.</a:t>
            </a:r>
          </a:p>
        </p:txBody>
      </p:sp>
      <p:sp>
        <p:nvSpPr>
          <p:cNvPr id="5" name="TextBox 4"/>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field.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Hymn Section Study 1</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Seeking the kingdom first</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6766560" cy="461772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6217920" cy="3749039"/>
          </a:xfrm>
          <a:prstGeom prst="rect">
            <a:avLst/>
          </a:prstGeom>
          <a:noFill/>
        </p:spPr>
        <p:txBody>
          <a:bodyPr wrap="square">
            <a:spAutoFit/>
          </a:bodyPr>
          <a:lstStyle/>
          <a:p>
            <a:pPr>
              <a:spcAft>
                <a:spcPts val="800"/>
              </a:spcAft>
              <a:defRPr sz="1700">
                <a:solidFill>
                  <a:srgbClr val="223038"/>
                </a:solidFill>
                <a:latin typeface="Aptos"/>
              </a:defRPr>
            </a:pPr>
            <a:r>
              <a:t>The opening movement takes the disciple to Jesus’ words about priority, trust, and righteousness.</a:t>
            </a:r>
          </a:p>
          <a:p>
            <a:pPr>
              <a:spcAft>
                <a:spcPts val="800"/>
              </a:spcAft>
              <a:defRPr sz="1700">
                <a:solidFill>
                  <a:srgbClr val="223038"/>
                </a:solidFill>
                <a:latin typeface="Aptos"/>
              </a:defRPr>
            </a:pPr>
            <a:r>
              <a:t>In Matthew 6, seeking first is not a religious slogan; it is a response to anxiety, divided loyalty, and daily need.</a:t>
            </a:r>
          </a:p>
          <a:p>
            <a:pPr>
              <a:spcAft>
                <a:spcPts val="800"/>
              </a:spcAft>
              <a:defRPr sz="1700">
                <a:solidFill>
                  <a:srgbClr val="223038"/>
                </a:solidFill>
                <a:latin typeface="Aptos"/>
              </a:defRPr>
            </a:pPr>
            <a:r>
              <a:t>Teaching emphasis: the kingdom of God becomes the organizing center of life, not a decorative add-on to life.</a:t>
            </a:r>
          </a:p>
        </p:txBody>
      </p:sp>
      <p:sp>
        <p:nvSpPr>
          <p:cNvPr id="8" name="TextBox 7"/>
          <p:cNvSpPr txBox="1"/>
          <p:nvPr/>
        </p:nvSpPr>
        <p:spPr>
          <a:xfrm>
            <a:off x="7818120" y="1965960"/>
            <a:ext cx="3337560" cy="2103120"/>
          </a:xfrm>
          <a:prstGeom prst="rect">
            <a:avLst/>
          </a:prstGeom>
          <a:noFill/>
        </p:spPr>
        <p:txBody>
          <a:bodyPr wrap="square" lIns="73152" rIns="73152" tIns="36576" bIns="36576">
            <a:spAutoFit/>
          </a:bodyPr>
          <a:lstStyle/>
          <a:p>
            <a:pPr algn="l"/>
            <a:r>
              <a:rPr sz="2100" b="1" i="0">
                <a:solidFill>
                  <a:srgbClr val="ECD9B2"/>
                </a:solidFill>
                <a:latin typeface="Georgia"/>
              </a:rPr>
              <a:t>Teacher prompt: Where do church members most feel pressure to put God’s kingdom second?</a:t>
            </a:r>
          </a:p>
        </p:txBody>
      </p:sp>
      <p:sp>
        <p:nvSpPr>
          <p:cNvPr id="9" name="TextBox 8"/>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lantern.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7315200" cy="457200"/>
          </a:xfrm>
          <a:prstGeom prst="rect">
            <a:avLst/>
          </a:prstGeom>
          <a:noFill/>
        </p:spPr>
        <p:txBody>
          <a:bodyPr wrap="square" lIns="73152" rIns="73152" tIns="36576" bIns="36576">
            <a:spAutoFit/>
          </a:bodyPr>
          <a:lstStyle/>
          <a:p>
            <a:pPr algn="l"/>
            <a:r>
              <a:rPr sz="2100" b="1" i="0">
                <a:solidFill>
                  <a:srgbClr val="C58F41"/>
                </a:solidFill>
                <a:latin typeface="Aptos"/>
              </a:rPr>
              <a:t>Hymn Section Study 2</a:t>
            </a:r>
          </a:p>
        </p:txBody>
      </p:sp>
      <p:sp>
        <p:nvSpPr>
          <p:cNvPr id="4" name="TextBox 3"/>
          <p:cNvSpPr txBox="1"/>
          <p:nvPr/>
        </p:nvSpPr>
        <p:spPr>
          <a:xfrm>
            <a:off x="621792" y="868680"/>
            <a:ext cx="9144000" cy="320040"/>
          </a:xfrm>
          <a:prstGeom prst="rect">
            <a:avLst/>
          </a:prstGeom>
          <a:noFill/>
        </p:spPr>
        <p:txBody>
          <a:bodyPr wrap="square" lIns="73152" rIns="73152" tIns="36576" bIns="36576">
            <a:spAutoFit/>
          </a:bodyPr>
          <a:lstStyle/>
          <a:p>
            <a:pPr algn="l"/>
            <a:r>
              <a:rPr sz="1100" b="0" i="0">
                <a:solidFill>
                  <a:srgbClr val="ECD9B2"/>
                </a:solidFill>
                <a:latin typeface="Aptos"/>
              </a:rPr>
              <a:t>Prayer that keeps seeking</a:t>
            </a:r>
          </a:p>
        </p:txBody>
      </p:sp>
      <p:sp>
        <p:nvSpPr>
          <p:cNvPr id="5" name="Rectangle 4"/>
          <p:cNvSpPr/>
          <p:nvPr/>
        </p:nvSpPr>
        <p:spPr>
          <a:xfrm>
            <a:off x="594360" y="1170432"/>
            <a:ext cx="2743200" cy="18288"/>
          </a:xfrm>
          <a:prstGeom prst="rect">
            <a:avLst/>
          </a:prstGeom>
          <a:solidFill>
            <a:srgbClr val="C58F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85800" y="1417320"/>
            <a:ext cx="6766560" cy="4617720"/>
          </a:xfrm>
          <a:prstGeom prst="roundRect">
            <a:avLst/>
          </a:prstGeom>
          <a:solidFill>
            <a:srgbClr val="FAF6EC"/>
          </a:solidFill>
          <a:ln>
            <a:solidFill>
              <a:srgbClr val="C58F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6217920" cy="3749039"/>
          </a:xfrm>
          <a:prstGeom prst="rect">
            <a:avLst/>
          </a:prstGeom>
          <a:noFill/>
        </p:spPr>
        <p:txBody>
          <a:bodyPr wrap="square">
            <a:spAutoFit/>
          </a:bodyPr>
          <a:lstStyle/>
          <a:p>
            <a:pPr>
              <a:spcAft>
                <a:spcPts val="800"/>
              </a:spcAft>
              <a:defRPr sz="1700">
                <a:solidFill>
                  <a:srgbClr val="223038"/>
                </a:solidFill>
                <a:latin typeface="Aptos"/>
              </a:defRPr>
            </a:pPr>
            <a:r>
              <a:t>The song also draws worshipers toward Jesus’ teaching on asking, seeking, and knocking.</a:t>
            </a:r>
          </a:p>
          <a:p>
            <a:pPr>
              <a:spcAft>
                <a:spcPts val="800"/>
              </a:spcAft>
              <a:defRPr sz="1700">
                <a:solidFill>
                  <a:srgbClr val="223038"/>
                </a:solidFill>
                <a:latin typeface="Aptos"/>
              </a:defRPr>
            </a:pPr>
            <a:r>
              <a:t>Prayer is not presented as technique, but as trusting persistence before a generous Father.</a:t>
            </a:r>
          </a:p>
          <a:p>
            <a:pPr>
              <a:spcAft>
                <a:spcPts val="800"/>
              </a:spcAft>
              <a:defRPr sz="1700">
                <a:solidFill>
                  <a:srgbClr val="223038"/>
                </a:solidFill>
                <a:latin typeface="Aptos"/>
              </a:defRPr>
            </a:pPr>
            <a:r>
              <a:t>The movement from seeking the kingdom to asking in prayer keeps obedience from becoming self-reliance.</a:t>
            </a:r>
          </a:p>
        </p:txBody>
      </p:sp>
      <p:sp>
        <p:nvSpPr>
          <p:cNvPr id="8" name="TextBox 7"/>
          <p:cNvSpPr txBox="1"/>
          <p:nvPr/>
        </p:nvSpPr>
        <p:spPr>
          <a:xfrm>
            <a:off x="7818120" y="2057400"/>
            <a:ext cx="3337560" cy="1920240"/>
          </a:xfrm>
          <a:prstGeom prst="rect">
            <a:avLst/>
          </a:prstGeom>
          <a:noFill/>
        </p:spPr>
        <p:txBody>
          <a:bodyPr wrap="square" lIns="73152" rIns="73152" tIns="36576" bIns="36576">
            <a:spAutoFit/>
          </a:bodyPr>
          <a:lstStyle/>
          <a:p>
            <a:pPr algn="l"/>
            <a:r>
              <a:rPr sz="2200" b="1" i="0">
                <a:solidFill>
                  <a:srgbClr val="F9F3E6"/>
                </a:solidFill>
                <a:latin typeface="Georgia"/>
              </a:rPr>
              <a:t>Congregational connection: Prayer becomes the breath of kingdom-first living.</a:t>
            </a:r>
          </a:p>
        </p:txBody>
      </p:sp>
      <p:sp>
        <p:nvSpPr>
          <p:cNvPr id="9" name="TextBox 8"/>
          <p:cNvSpPr txBox="1"/>
          <p:nvPr/>
        </p:nvSpPr>
        <p:spPr>
          <a:xfrm>
            <a:off x="594360" y="6446520"/>
            <a:ext cx="6035040" cy="228600"/>
          </a:xfrm>
          <a:prstGeom prst="rect">
            <a:avLst/>
          </a:prstGeom>
          <a:noFill/>
        </p:spPr>
        <p:txBody>
          <a:bodyPr wrap="square" lIns="73152" rIns="73152" tIns="36576" bIns="36576">
            <a:spAutoFit/>
          </a:bodyPr>
          <a:lstStyle/>
          <a:p>
            <a:pPr algn="l"/>
            <a:r>
              <a:rPr sz="800" b="0" i="0">
                <a:solidFill>
                  <a:srgbClr val="DFD6C3"/>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HymnInfo.com</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Seek Ye First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