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slideLayouts/_rels/slideLayout9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_rels/slide5.xml.rels" ContentType="application/vnd.openxmlformats-package.relationships+xml"/>
  <Override PartName="/ppt/slides/_rels/slide21.xml.rels" ContentType="application/vnd.openxmlformats-package.relationships+xml"/>
  <Override PartName="/ppt/slides/_rels/slide19.xml.rels" ContentType="application/vnd.openxmlformats-package.relationships+xml"/>
  <Override PartName="/ppt/slides/_rels/slide4.xml.rels" ContentType="application/vnd.openxmlformats-package.relationships+xml"/>
  <Override PartName="/ppt/slides/_rels/slide20.xml.rels" ContentType="application/vnd.openxmlformats-package.relationships+xml"/>
  <Override PartName="/ppt/slides/_rels/slide18.xml.rels" ContentType="application/vnd.openxmlformats-package.relationships+xml"/>
  <Override PartName="/ppt/slides/_rels/slide3.xml.rels" ContentType="application/vnd.openxmlformats-package.relationships+xml"/>
  <Override PartName="/ppt/slides/_rels/slide17.xml.rels" ContentType="application/vnd.openxmlformats-package.relationships+xml"/>
  <Override PartName="/ppt/slides/_rels/slide2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9.xml.rels" ContentType="application/vnd.openxmlformats-package.relationships+xml"/>
  <Override PartName="/ppt/slides/_rels/slide11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22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.xml.rels" ContentType="application/vnd.openxmlformats-package.relationships+xml"/>
  <Override PartName="/ppt/slides/_rels/slide16.xml.rels" ContentType="application/vnd.openxmlformats-package.relationships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22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17.xml" ContentType="application/vnd.openxmlformats-officedocument.presentationml.slide+xml"/>
  <Override PartName="/ppt/slides/slide3.xml" ContentType="application/vnd.openxmlformats-officedocument.presentationml.slide+xml"/>
  <Override PartName="/ppt/slides/slide18.xml" ContentType="application/vnd.openxmlformats-officedocument.presentationml.slide+xml"/>
  <Override PartName="/ppt/slides/slide20.xml" ContentType="application/vnd.openxmlformats-officedocument.presentationml.slide+xml"/>
  <Override PartName="/ppt/slides/slide4.xml" ContentType="application/vnd.openxmlformats-officedocument.presentationml.slide+xml"/>
  <Override PartName="/ppt/slides/slide19.xml" ContentType="application/vnd.openxmlformats-officedocument.presentationml.slide+xml"/>
  <Override PartName="/ppt/slides/slide5.xml" ContentType="application/vnd.openxmlformats-officedocument.presentationml.slide+xml"/>
  <Override PartName="/ppt/slides/slide21.xml" ContentType="application/vnd.openxmlformats-officedocument.presentationml.slide+xml"/>
  <Override PartName="/ppt/_rels/presentation.xml.rels" ContentType="application/vnd.openxmlformats-package.relationships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10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</Types>
</file>

<file path=_rels/.rels><?xml version="1.0" encoding="UTF-8"?>
<Relationships xmlns="http://schemas.openxmlformats.org/package/2006/relationships"><Relationship Id="rId1" Type="http://schemas.openxmlformats.org/officedocument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 Slid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 idx="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F2DDCBA5-AC1F-4436-8E25-DA7B8B3B7E8C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Title and Vertical Tex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dt" idx="4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ftr" idx="5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sldNum" idx="6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B532DF34-EAED-4F93-83D3-5267A51D15BF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Vertical Title and Tex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629400" y="274680"/>
            <a:ext cx="2057040" cy="5851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 vert="eaVert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274680"/>
            <a:ext cx="6019560" cy="5851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dt" idx="7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" name="PlaceHolder 4"/>
          <p:cNvSpPr>
            <a:spLocks noGrp="1"/>
          </p:cNvSpPr>
          <p:nvPr>
            <p:ph type="ftr" idx="8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" name="PlaceHolder 5"/>
          <p:cNvSpPr>
            <a:spLocks noGrp="1"/>
          </p:cNvSpPr>
          <p:nvPr>
            <p:ph type="sldNum" idx="9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4B7E0FE0-99C2-4036-A3ED-DBC3EC97630F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dt" idx="10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ftr" idx="11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" name="PlaceHolder 5"/>
          <p:cNvSpPr>
            <a:spLocks noGrp="1"/>
          </p:cNvSpPr>
          <p:nvPr>
            <p:ph type="sldNum" idx="12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ACC36DF1-378E-43BF-912A-32059A335A92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ection Head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72040" cy="1361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457200">
              <a:lnSpc>
                <a:spcPct val="100000"/>
              </a:lnSpc>
              <a:buNone/>
            </a:pPr>
            <a:r>
              <a:rPr b="1" lang="en-US" sz="4000" strike="noStrike" u="none" cap="all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722160" y="2906640"/>
            <a:ext cx="7772040" cy="1499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0" lang="en-US" sz="20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dt" idx="13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ftr" idx="14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" name="PlaceHolder 5"/>
          <p:cNvSpPr>
            <a:spLocks noGrp="1"/>
          </p:cNvSpPr>
          <p:nvPr>
            <p:ph type="sldNum" idx="15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DF2EBB0E-369C-4ADB-8E26-2131F13E2209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wo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464832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dt" idx="16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" name="PlaceHolder 5"/>
          <p:cNvSpPr>
            <a:spLocks noGrp="1"/>
          </p:cNvSpPr>
          <p:nvPr>
            <p:ph type="ftr" idx="17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" name="PlaceHolder 6"/>
          <p:cNvSpPr>
            <a:spLocks noGrp="1"/>
          </p:cNvSpPr>
          <p:nvPr>
            <p:ph type="sldNum" idx="18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A3ED6228-EF05-4408-AC39-BBB1C4BCB88B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mparis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920" cy="3951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1360" cy="639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1360" cy="3951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5" name="PlaceHolder 6"/>
          <p:cNvSpPr>
            <a:spLocks noGrp="1"/>
          </p:cNvSpPr>
          <p:nvPr>
            <p:ph type="dt" idx="19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" name="PlaceHolder 7"/>
          <p:cNvSpPr>
            <a:spLocks noGrp="1"/>
          </p:cNvSpPr>
          <p:nvPr>
            <p:ph type="ftr" idx="20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" name="PlaceHolder 8"/>
          <p:cNvSpPr>
            <a:spLocks noGrp="1"/>
          </p:cNvSpPr>
          <p:nvPr>
            <p:ph type="sldNum" idx="21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358011C5-1D17-4631-B1E8-81EAB54F2227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dt" idx="22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ftr" idx="23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sldNum" idx="24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3BCC7B50-3A7C-4AFC-A91E-4AECFECD0987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dt" idx="25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ftr" idx="26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sldNum" idx="27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42263014-76DD-408A-8151-E0CAAF401A90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5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the title text format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6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ntent with Capti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72880"/>
            <a:ext cx="3007800" cy="1161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buNone/>
            </a:pPr>
            <a:r>
              <a:rPr b="1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3575160" y="272880"/>
            <a:ext cx="5111280" cy="5852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57200" y="1434960"/>
            <a:ext cx="3007800" cy="4690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457200"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1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0" name="PlaceHolder 4"/>
          <p:cNvSpPr>
            <a:spLocks noGrp="1"/>
          </p:cNvSpPr>
          <p:nvPr>
            <p:ph type="dt" idx="28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1" name="PlaceHolder 5"/>
          <p:cNvSpPr>
            <a:spLocks noGrp="1"/>
          </p:cNvSpPr>
          <p:nvPr>
            <p:ph type="ftr" idx="29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2" name="PlaceHolder 6"/>
          <p:cNvSpPr>
            <a:spLocks noGrp="1"/>
          </p:cNvSpPr>
          <p:nvPr>
            <p:ph type="sldNum" idx="30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879BCD79-200D-45B1-8B7C-969CBFB56469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icture with Capti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1792440" y="4800600"/>
            <a:ext cx="5486040" cy="566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buNone/>
            </a:pPr>
            <a:r>
              <a:rPr b="1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1792440" y="61272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1792440" y="5367240"/>
            <a:ext cx="5486040" cy="804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457200"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1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dt" idx="3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7" name="PlaceHolder 5"/>
          <p:cNvSpPr>
            <a:spLocks noGrp="1"/>
          </p:cNvSpPr>
          <p:nvPr>
            <p:ph type="ftr" idx="3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8" name="PlaceHolder 6"/>
          <p:cNvSpPr>
            <a:spLocks noGrp="1"/>
          </p:cNvSpPr>
          <p:nvPr>
            <p:ph type="sldNum" idx="3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3FA45517-099B-447C-B126-FFC0BEAB769B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9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9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9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9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9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9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9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9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9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9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9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9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9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9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9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9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9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9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slideLayout" Target="../slideLayouts/slideLayout9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slideLayout" Target="../slideLayouts/slideLayout9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9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Picture 1" descr="atcross_visual_1.jpg"/>
          <p:cNvPicPr/>
          <p:nvPr/>
        </p:nvPicPr>
        <p:blipFill>
          <a:blip r:embed="rId1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0" name="Rounded Rectangle 2"/>
          <p:cNvSpPr/>
          <p:nvPr/>
        </p:nvSpPr>
        <p:spPr>
          <a:xfrm>
            <a:off x="502920" y="685800"/>
            <a:ext cx="6354720" cy="2559960"/>
          </a:xfrm>
          <a:prstGeom prst="roundRect">
            <a:avLst>
              <a:gd name="adj" fmla="val 16667"/>
            </a:avLst>
          </a:prstGeom>
          <a:solidFill>
            <a:srgbClr val="190f0f"/>
          </a:solidFill>
          <a:ln w="15240">
            <a:solidFill>
              <a:srgbClr val="cfa35c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1" name="TextBox 3"/>
          <p:cNvSpPr/>
          <p:nvPr/>
        </p:nvSpPr>
        <p:spPr>
          <a:xfrm>
            <a:off x="685800" y="960120"/>
            <a:ext cx="6766200" cy="191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5200" strike="noStrike" u="none">
                <a:solidFill>
                  <a:srgbClr val="fff5e1"/>
                </a:solidFill>
                <a:effectLst/>
                <a:uFillTx/>
                <a:latin typeface="Georgia"/>
              </a:rPr>
              <a:t>At the Cross</a:t>
            </a:r>
            <a:endParaRPr b="0" lang="en-US" sz="5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i="1" lang="en-US" sz="2200" strike="noStrike" u="none">
                <a:solidFill>
                  <a:srgbClr val="eed0af"/>
                </a:solidFill>
                <a:effectLst/>
                <a:uFillTx/>
                <a:latin typeface="Aptos"/>
              </a:rPr>
              <a:t>Alas! and did my Savior bleed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1500" strike="noStrike" u="none">
                <a:solidFill>
                  <a:srgbClr val="eed0af"/>
                </a:solidFill>
                <a:effectLst/>
                <a:uFillTx/>
                <a:latin typeface="Aptos"/>
              </a:rPr>
              <a:t>Isaac Watts - Ralph E. Hudson • 1707 / 1885 gospel-song form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" name="Rounded Rectangle 4"/>
          <p:cNvSpPr/>
          <p:nvPr/>
        </p:nvSpPr>
        <p:spPr>
          <a:xfrm>
            <a:off x="713160" y="5212080"/>
            <a:ext cx="5028840" cy="594000"/>
          </a:xfrm>
          <a:prstGeom prst="roundRect">
            <a:avLst>
              <a:gd name="adj" fmla="val 16667"/>
            </a:avLst>
          </a:prstGeom>
          <a:solidFill>
            <a:srgbClr val="641e19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3" name="TextBox 5"/>
          <p:cNvSpPr/>
          <p:nvPr/>
        </p:nvSpPr>
        <p:spPr>
          <a:xfrm>
            <a:off x="896040" y="5340240"/>
            <a:ext cx="46630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1600" strike="noStrike" u="none">
                <a:solidFill>
                  <a:srgbClr val="ffeecd"/>
                </a:solidFill>
                <a:effectLst/>
                <a:uFillTx/>
                <a:latin typeface="Aptos"/>
              </a:rPr>
              <a:t>Primary Scripture: Galatians 2:20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" name="TextBox 6"/>
          <p:cNvSpPr/>
          <p:nvPr/>
        </p:nvSpPr>
        <p:spPr>
          <a:xfrm>
            <a:off x="365760" y="6519600"/>
            <a:ext cx="68576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850" strike="noStrike" u="none">
                <a:solidFill>
                  <a:srgbClr val="ebe6dc"/>
                </a:solidFill>
                <a:effectLst/>
                <a:uFillTx/>
                <a:latin typeface="Aptos"/>
              </a:rPr>
              <a:t>Prepared for teaching and small group use - hymninfo.com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Picture 1" descr="atcross_visual_2_dark.jpg"/>
          <p:cNvPicPr/>
          <p:nvPr/>
        </p:nvPicPr>
        <p:blipFill>
          <a:blip r:embed="rId1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6" name="TextBox 2"/>
          <p:cNvSpPr/>
          <p:nvPr/>
        </p:nvSpPr>
        <p:spPr>
          <a:xfrm>
            <a:off x="594360" y="411480"/>
            <a:ext cx="713196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3400" strike="noStrike" u="none">
                <a:solidFill>
                  <a:srgbClr val="fff8ea"/>
                </a:solidFill>
                <a:effectLst/>
                <a:uFillTx/>
                <a:latin typeface="Georgia"/>
              </a:rPr>
              <a:t>Teaching Aim</a:t>
            </a:r>
            <a:endParaRPr b="0" lang="en-US" sz="3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1600" strike="noStrike" u="none">
                <a:solidFill>
                  <a:srgbClr val="f0dec4"/>
                </a:solidFill>
                <a:effectLst/>
                <a:uFillTx/>
                <a:latin typeface="Aptos"/>
              </a:rPr>
              <a:t>What this lesson should form in heart and practice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" name="TextBox 3"/>
          <p:cNvSpPr/>
          <p:nvPr/>
        </p:nvSpPr>
        <p:spPr>
          <a:xfrm>
            <a:off x="822960" y="1645920"/>
            <a:ext cx="5394600" cy="20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92500" lnSpcReduction="9999"/>
          </a:bodyPr>
          <a:p>
            <a:pPr defTabSz="457200">
              <a:lnSpc>
                <a:spcPct val="100000"/>
              </a:lnSpc>
              <a:spcAft>
                <a:spcPts val="700"/>
              </a:spcAft>
            </a:pPr>
            <a:r>
              <a:rPr b="0" lang="en-US" sz="2200" strike="noStrike" u="none">
                <a:solidFill>
                  <a:srgbClr val="fff8ea"/>
                </a:solidFill>
                <a:effectLst/>
                <a:uFillTx/>
                <a:latin typeface="Aptos"/>
              </a:rPr>
              <a:t>Understand the cross as Christ's saving self-giving love.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700"/>
              </a:spcAft>
            </a:pPr>
            <a:r>
              <a:rPr b="0" lang="en-US" sz="2200" strike="noStrike" u="none">
                <a:solidFill>
                  <a:srgbClr val="fff8ea"/>
                </a:solidFill>
                <a:effectLst/>
                <a:uFillTx/>
                <a:latin typeface="Aptos"/>
              </a:rPr>
              <a:t>Feel holy sorrow over sin joined with grateful assurance.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700"/>
              </a:spcAft>
            </a:pPr>
            <a:r>
              <a:rPr b="0" lang="en-US" sz="2200" strike="noStrike" u="none">
                <a:solidFill>
                  <a:srgbClr val="fff8ea"/>
                </a:solidFill>
                <a:effectLst/>
                <a:uFillTx/>
                <a:latin typeface="Aptos"/>
              </a:rPr>
              <a:t>Practice repentance, faith, and surrendered discipleship.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" name="Oval 4"/>
          <p:cNvSpPr/>
          <p:nvPr/>
        </p:nvSpPr>
        <p:spPr>
          <a:xfrm>
            <a:off x="7315200" y="1828800"/>
            <a:ext cx="658080" cy="658080"/>
          </a:xfrm>
          <a:prstGeom prst="ellipse">
            <a:avLst/>
          </a:prstGeom>
          <a:solidFill>
            <a:srgbClr val="7e3c2c"/>
          </a:solidFill>
          <a:ln w="15240">
            <a:solidFill>
              <a:srgbClr val="f5c476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9" name="TextBox 5"/>
          <p:cNvSpPr/>
          <p:nvPr/>
        </p:nvSpPr>
        <p:spPr>
          <a:xfrm>
            <a:off x="7315200" y="1938600"/>
            <a:ext cx="6580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b="1" lang="en-US" sz="2200" strike="noStrike" u="none">
                <a:solidFill>
                  <a:srgbClr val="fff5e1"/>
                </a:solidFill>
                <a:effectLst/>
                <a:uFillTx/>
                <a:latin typeface="Aptos"/>
              </a:rPr>
              <a:t>✚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" name="TextBox 6"/>
          <p:cNvSpPr/>
          <p:nvPr/>
        </p:nvSpPr>
        <p:spPr>
          <a:xfrm>
            <a:off x="6949440" y="2578680"/>
            <a:ext cx="1389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b="0" lang="en-US" sz="1150" strike="noStrike" u="none">
                <a:solidFill>
                  <a:srgbClr val="fff0d2"/>
                </a:solidFill>
                <a:effectLst/>
                <a:uFillTx/>
                <a:latin typeface="Aptos"/>
              </a:rPr>
              <a:t>Understand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" name="Oval 7"/>
          <p:cNvSpPr/>
          <p:nvPr/>
        </p:nvSpPr>
        <p:spPr>
          <a:xfrm>
            <a:off x="8732520" y="1828800"/>
            <a:ext cx="658080" cy="658080"/>
          </a:xfrm>
          <a:prstGeom prst="ellipse">
            <a:avLst/>
          </a:prstGeom>
          <a:solidFill>
            <a:srgbClr val="68302c"/>
          </a:solidFill>
          <a:ln w="15240">
            <a:solidFill>
              <a:srgbClr val="f5c476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2" name="TextBox 8"/>
          <p:cNvSpPr/>
          <p:nvPr/>
        </p:nvSpPr>
        <p:spPr>
          <a:xfrm>
            <a:off x="8732520" y="1938600"/>
            <a:ext cx="6580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b="1" lang="en-US" sz="2200" strike="noStrike" u="none">
                <a:solidFill>
                  <a:srgbClr val="fff5e1"/>
                </a:solidFill>
                <a:effectLst/>
                <a:uFillTx/>
                <a:latin typeface="Aptos"/>
              </a:rPr>
              <a:t>♥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" name="TextBox 9"/>
          <p:cNvSpPr/>
          <p:nvPr/>
        </p:nvSpPr>
        <p:spPr>
          <a:xfrm>
            <a:off x="8366760" y="2578680"/>
            <a:ext cx="1389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b="0" lang="en-US" sz="1150" strike="noStrike" u="none">
                <a:solidFill>
                  <a:srgbClr val="fff0d2"/>
                </a:solidFill>
                <a:effectLst/>
                <a:uFillTx/>
                <a:latin typeface="Aptos"/>
              </a:rPr>
              <a:t>Feel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" name="Oval 10"/>
          <p:cNvSpPr/>
          <p:nvPr/>
        </p:nvSpPr>
        <p:spPr>
          <a:xfrm>
            <a:off x="10149840" y="1828800"/>
            <a:ext cx="658080" cy="658080"/>
          </a:xfrm>
          <a:prstGeom prst="ellipse">
            <a:avLst/>
          </a:prstGeom>
          <a:solidFill>
            <a:srgbClr val="584b34"/>
          </a:solidFill>
          <a:ln w="15240">
            <a:solidFill>
              <a:srgbClr val="f5c476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5" name="TextBox 11"/>
          <p:cNvSpPr/>
          <p:nvPr/>
        </p:nvSpPr>
        <p:spPr>
          <a:xfrm>
            <a:off x="10149840" y="1938600"/>
            <a:ext cx="6580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b="1" lang="en-US" sz="2200" strike="noStrike" u="none">
                <a:solidFill>
                  <a:srgbClr val="fff5e1"/>
                </a:solidFill>
                <a:effectLst/>
                <a:uFillTx/>
                <a:latin typeface="Aptos"/>
              </a:rPr>
              <a:t>→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" name="TextBox 12"/>
          <p:cNvSpPr/>
          <p:nvPr/>
        </p:nvSpPr>
        <p:spPr>
          <a:xfrm>
            <a:off x="9784080" y="2578680"/>
            <a:ext cx="1389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b="0" lang="en-US" sz="1150" strike="noStrike" u="none">
                <a:solidFill>
                  <a:srgbClr val="fff0d2"/>
                </a:solidFill>
                <a:effectLst/>
                <a:uFillTx/>
                <a:latin typeface="Aptos"/>
              </a:rPr>
              <a:t>Practice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" name="TextBox 13"/>
          <p:cNvSpPr/>
          <p:nvPr/>
        </p:nvSpPr>
        <p:spPr>
          <a:xfrm>
            <a:off x="365760" y="6519600"/>
            <a:ext cx="68576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850" strike="noStrike" u="none">
                <a:solidFill>
                  <a:srgbClr val="ebe6dc"/>
                </a:solidFill>
                <a:effectLst/>
                <a:uFillTx/>
                <a:latin typeface="Aptos"/>
              </a:rPr>
              <a:t>Prepared for teaching and small group use - hymninfo.com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Picture 1" descr="atcross_visual_3_dark.jpg"/>
          <p:cNvPicPr/>
          <p:nvPr/>
        </p:nvPicPr>
        <p:blipFill>
          <a:blip r:embed="rId1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9" name="TextBox 2"/>
          <p:cNvSpPr/>
          <p:nvPr/>
        </p:nvSpPr>
        <p:spPr>
          <a:xfrm>
            <a:off x="594360" y="411480"/>
            <a:ext cx="713196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3400" strike="noStrike" u="none">
                <a:solidFill>
                  <a:srgbClr val="fff8ea"/>
                </a:solidFill>
                <a:effectLst/>
                <a:uFillTx/>
                <a:latin typeface="Georgia"/>
              </a:rPr>
              <a:t>Hymn Identity</a:t>
            </a:r>
            <a:endParaRPr b="0" lang="en-US" sz="3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1600" strike="noStrike" u="none">
                <a:solidFill>
                  <a:srgbClr val="f0dec4"/>
                </a:solidFill>
                <a:effectLst/>
                <a:uFillTx/>
                <a:latin typeface="Aptos"/>
              </a:rPr>
              <a:t>A classic cross-centered text in gospel-song form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" name="Rounded Rectangle 3"/>
          <p:cNvSpPr/>
          <p:nvPr/>
        </p:nvSpPr>
        <p:spPr>
          <a:xfrm>
            <a:off x="786240" y="1554480"/>
            <a:ext cx="2605680" cy="749520"/>
          </a:xfrm>
          <a:prstGeom prst="roundRect">
            <a:avLst>
              <a:gd name="adj" fmla="val 16667"/>
            </a:avLst>
          </a:prstGeom>
          <a:solidFill>
            <a:srgbClr val="372627"/>
          </a:solidFill>
          <a:ln w="15240">
            <a:solidFill>
              <a:srgbClr val="cfa35c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1" name="TextBox 4"/>
          <p:cNvSpPr/>
          <p:nvPr/>
        </p:nvSpPr>
        <p:spPr>
          <a:xfrm>
            <a:off x="923400" y="1636920"/>
            <a:ext cx="2331360" cy="55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1050" strike="noStrike" u="none">
                <a:solidFill>
                  <a:srgbClr val="ebbe82"/>
                </a:solidFill>
                <a:effectLst/>
                <a:uFillTx/>
                <a:latin typeface="Aptos"/>
              </a:rPr>
              <a:t>Title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1330" strike="noStrike" u="none">
                <a:solidFill>
                  <a:srgbClr val="fff8e6"/>
                </a:solidFill>
                <a:effectLst/>
                <a:uFillTx/>
                <a:latin typeface="Aptos"/>
              </a:rPr>
              <a:t>At the Cross</a:t>
            </a:r>
            <a:endParaRPr b="0" lang="en-US" sz="133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" name="Rounded Rectangle 5"/>
          <p:cNvSpPr/>
          <p:nvPr/>
        </p:nvSpPr>
        <p:spPr>
          <a:xfrm>
            <a:off x="3666600" y="1554480"/>
            <a:ext cx="2605680" cy="749520"/>
          </a:xfrm>
          <a:prstGeom prst="roundRect">
            <a:avLst>
              <a:gd name="adj" fmla="val 16667"/>
            </a:avLst>
          </a:prstGeom>
          <a:solidFill>
            <a:srgbClr val="372627"/>
          </a:solidFill>
          <a:ln w="15240">
            <a:solidFill>
              <a:srgbClr val="cfa35c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3" name="TextBox 6"/>
          <p:cNvSpPr/>
          <p:nvPr/>
        </p:nvSpPr>
        <p:spPr>
          <a:xfrm>
            <a:off x="3803760" y="1636920"/>
            <a:ext cx="2331360" cy="55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1050" strike="noStrike" u="none">
                <a:solidFill>
                  <a:srgbClr val="ebbe82"/>
                </a:solidFill>
                <a:effectLst/>
                <a:uFillTx/>
                <a:latin typeface="Aptos"/>
              </a:rPr>
              <a:t>First line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1330" strike="noStrike" u="none">
                <a:solidFill>
                  <a:srgbClr val="fff8e6"/>
                </a:solidFill>
                <a:effectLst/>
                <a:uFillTx/>
                <a:latin typeface="Aptos"/>
              </a:rPr>
              <a:t>Alas! and did my Savior bleed</a:t>
            </a:r>
            <a:endParaRPr b="0" lang="en-US" sz="133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" name="Rounded Rectangle 7"/>
          <p:cNvSpPr/>
          <p:nvPr/>
        </p:nvSpPr>
        <p:spPr>
          <a:xfrm>
            <a:off x="786240" y="2606040"/>
            <a:ext cx="2605680" cy="749520"/>
          </a:xfrm>
          <a:prstGeom prst="roundRect">
            <a:avLst>
              <a:gd name="adj" fmla="val 16667"/>
            </a:avLst>
          </a:prstGeom>
          <a:solidFill>
            <a:srgbClr val="372627"/>
          </a:solidFill>
          <a:ln w="15240">
            <a:solidFill>
              <a:srgbClr val="cfa35c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5" name="TextBox 8"/>
          <p:cNvSpPr/>
          <p:nvPr/>
        </p:nvSpPr>
        <p:spPr>
          <a:xfrm>
            <a:off x="923400" y="2688480"/>
            <a:ext cx="2331360" cy="55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1050" strike="noStrike" u="none">
                <a:solidFill>
                  <a:srgbClr val="ebbe82"/>
                </a:solidFill>
                <a:effectLst/>
                <a:uFillTx/>
                <a:latin typeface="Aptos"/>
              </a:rPr>
              <a:t>Text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1330" strike="noStrike" u="none">
                <a:solidFill>
                  <a:srgbClr val="fff8e6"/>
                </a:solidFill>
                <a:effectLst/>
                <a:uFillTx/>
                <a:latin typeface="Aptos"/>
              </a:rPr>
              <a:t>Isaac Watts, 1707</a:t>
            </a:r>
            <a:endParaRPr b="0" lang="en-US" sz="133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" name="Rounded Rectangle 9"/>
          <p:cNvSpPr/>
          <p:nvPr/>
        </p:nvSpPr>
        <p:spPr>
          <a:xfrm>
            <a:off x="3666600" y="2606040"/>
            <a:ext cx="2605680" cy="749520"/>
          </a:xfrm>
          <a:prstGeom prst="roundRect">
            <a:avLst>
              <a:gd name="adj" fmla="val 16667"/>
            </a:avLst>
          </a:prstGeom>
          <a:solidFill>
            <a:srgbClr val="372627"/>
          </a:solidFill>
          <a:ln w="15240">
            <a:solidFill>
              <a:srgbClr val="cfa35c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7" name="TextBox 10"/>
          <p:cNvSpPr/>
          <p:nvPr/>
        </p:nvSpPr>
        <p:spPr>
          <a:xfrm>
            <a:off x="3803760" y="2688480"/>
            <a:ext cx="2331360" cy="55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1050" strike="noStrike" u="none">
                <a:solidFill>
                  <a:srgbClr val="ebbe82"/>
                </a:solidFill>
                <a:effectLst/>
                <a:uFillTx/>
                <a:latin typeface="Aptos"/>
              </a:rPr>
              <a:t>Refrain and tune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1330" strike="noStrike" u="none">
                <a:solidFill>
                  <a:srgbClr val="fff8e6"/>
                </a:solidFill>
                <a:effectLst/>
                <a:uFillTx/>
                <a:latin typeface="Aptos"/>
              </a:rPr>
              <a:t>Ralph Erskine Hudson, 1885</a:t>
            </a:r>
            <a:endParaRPr b="0" lang="en-US" sz="133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" name="Rounded Rectangle 11"/>
          <p:cNvSpPr/>
          <p:nvPr/>
        </p:nvSpPr>
        <p:spPr>
          <a:xfrm>
            <a:off x="786240" y="3657600"/>
            <a:ext cx="2605680" cy="749520"/>
          </a:xfrm>
          <a:prstGeom prst="roundRect">
            <a:avLst>
              <a:gd name="adj" fmla="val 16667"/>
            </a:avLst>
          </a:prstGeom>
          <a:solidFill>
            <a:srgbClr val="372627"/>
          </a:solidFill>
          <a:ln w="15240">
            <a:solidFill>
              <a:srgbClr val="cfa35c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9" name="TextBox 12"/>
          <p:cNvSpPr/>
          <p:nvPr/>
        </p:nvSpPr>
        <p:spPr>
          <a:xfrm>
            <a:off x="923400" y="3740040"/>
            <a:ext cx="2331360" cy="55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1050" strike="noStrike" u="none">
                <a:solidFill>
                  <a:srgbClr val="ebbe82"/>
                </a:solidFill>
                <a:effectLst/>
                <a:uFillTx/>
                <a:latin typeface="Aptos"/>
              </a:rPr>
              <a:t>Tune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1330" strike="noStrike" u="none">
                <a:solidFill>
                  <a:srgbClr val="fff8e6"/>
                </a:solidFill>
                <a:effectLst/>
                <a:uFillTx/>
                <a:latin typeface="Aptos"/>
              </a:rPr>
              <a:t>HUDSON</a:t>
            </a:r>
            <a:endParaRPr b="0" lang="en-US" sz="133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" name="Rounded Rectangle 13"/>
          <p:cNvSpPr/>
          <p:nvPr/>
        </p:nvSpPr>
        <p:spPr>
          <a:xfrm>
            <a:off x="3666600" y="3657600"/>
            <a:ext cx="2605680" cy="749520"/>
          </a:xfrm>
          <a:prstGeom prst="roundRect">
            <a:avLst>
              <a:gd name="adj" fmla="val 16667"/>
            </a:avLst>
          </a:prstGeom>
          <a:solidFill>
            <a:srgbClr val="372627"/>
          </a:solidFill>
          <a:ln w="15240">
            <a:solidFill>
              <a:srgbClr val="cfa35c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91" name="TextBox 14"/>
          <p:cNvSpPr/>
          <p:nvPr/>
        </p:nvSpPr>
        <p:spPr>
          <a:xfrm>
            <a:off x="3803760" y="3740040"/>
            <a:ext cx="2331360" cy="55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1050" strike="noStrike" u="none">
                <a:solidFill>
                  <a:srgbClr val="ebbe82"/>
                </a:solidFill>
                <a:effectLst/>
                <a:uFillTx/>
                <a:latin typeface="Aptos"/>
              </a:rPr>
              <a:t>Meter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1330" strike="noStrike" u="none">
                <a:solidFill>
                  <a:srgbClr val="fff8e6"/>
                </a:solidFill>
                <a:effectLst/>
                <a:uFillTx/>
                <a:latin typeface="Aptos"/>
              </a:rPr>
              <a:t>Common Meter with refrain</a:t>
            </a:r>
            <a:endParaRPr b="0" lang="en-US" sz="133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" name="TextBox 15"/>
          <p:cNvSpPr/>
          <p:nvPr/>
        </p:nvSpPr>
        <p:spPr>
          <a:xfrm>
            <a:off x="365760" y="6519600"/>
            <a:ext cx="68576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850" strike="noStrike" u="none">
                <a:solidFill>
                  <a:srgbClr val="ebe6dc"/>
                </a:solidFill>
                <a:effectLst/>
                <a:uFillTx/>
                <a:latin typeface="Aptos"/>
              </a:rPr>
              <a:t>Prepared for teaching and small group use - hymninfo.com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Picture 1" descr="atcross_visual_4.jpg"/>
          <p:cNvPicPr/>
          <p:nvPr/>
        </p:nvPicPr>
        <p:blipFill>
          <a:blip r:embed="rId1"/>
          <a:stretch/>
        </p:blipFill>
        <p:spPr>
          <a:xfrm>
            <a:off x="6629400" y="0"/>
            <a:ext cx="555912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4" name="Rectangle 2"/>
          <p:cNvSpPr/>
          <p:nvPr/>
        </p:nvSpPr>
        <p:spPr>
          <a:xfrm>
            <a:off x="0" y="0"/>
            <a:ext cx="6720480" cy="6857640"/>
          </a:xfrm>
          <a:prstGeom prst="rect">
            <a:avLst/>
          </a:prstGeom>
          <a:solidFill>
            <a:srgbClr val="24191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95" name="TextBox 3"/>
          <p:cNvSpPr/>
          <p:nvPr/>
        </p:nvSpPr>
        <p:spPr>
          <a:xfrm>
            <a:off x="594360" y="411480"/>
            <a:ext cx="713196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3400" strike="noStrike" u="none">
                <a:solidFill>
                  <a:srgbClr val="fff8ea"/>
                </a:solidFill>
                <a:effectLst/>
                <a:uFillTx/>
                <a:latin typeface="Georgia"/>
              </a:rPr>
              <a:t>Historical Background</a:t>
            </a:r>
            <a:endParaRPr b="0" lang="en-US" sz="3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" name="TextBox 4"/>
          <p:cNvSpPr/>
          <p:nvPr/>
        </p:nvSpPr>
        <p:spPr>
          <a:xfrm>
            <a:off x="713160" y="1508760"/>
            <a:ext cx="5440320" cy="4525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457200">
              <a:lnSpc>
                <a:spcPct val="100000"/>
              </a:lnSpc>
              <a:spcAft>
                <a:spcPts val="700"/>
              </a:spcAft>
            </a:pPr>
            <a:r>
              <a:rPr b="0" lang="en-US" sz="1900" strike="noStrike" u="none">
                <a:solidFill>
                  <a:srgbClr val="fff8ea"/>
                </a:solidFill>
                <a:effectLst/>
                <a:uFillTx/>
                <a:latin typeface="Aptos"/>
              </a:rPr>
              <a:t>Watts first published the text in 1707 under the heading Godly Sorrow Arising from the Sufferings of Christ.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700"/>
              </a:spcAft>
            </a:pPr>
            <a:r>
              <a:rPr b="0" lang="en-US" sz="1900" strike="noStrike" u="none">
                <a:solidFill>
                  <a:srgbClr val="fff8ea"/>
                </a:solidFill>
                <a:effectLst/>
                <a:uFillTx/>
                <a:latin typeface="Aptos"/>
              </a:rPr>
              <a:t>The familiar gospel-song form came later when Hudson added the refrain and tune.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700"/>
              </a:spcAft>
            </a:pPr>
            <a:r>
              <a:rPr b="0" lang="en-US" sz="1900" strike="noStrike" u="none">
                <a:solidFill>
                  <a:srgbClr val="fff8ea"/>
                </a:solidFill>
                <a:effectLst/>
                <a:uFillTx/>
                <a:latin typeface="Aptos"/>
              </a:rPr>
              <a:t>The hymn joins English devotional hymnody with American revival-song testimony.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" name="TextBox 5"/>
          <p:cNvSpPr/>
          <p:nvPr/>
        </p:nvSpPr>
        <p:spPr>
          <a:xfrm>
            <a:off x="365760" y="6519600"/>
            <a:ext cx="68576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850" strike="noStrike" u="none">
                <a:solidFill>
                  <a:srgbClr val="ebe6dc"/>
                </a:solidFill>
                <a:effectLst/>
                <a:uFillTx/>
                <a:latin typeface="Aptos"/>
              </a:rPr>
              <a:t>Prepared for teaching and small group use - hymninfo.com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Picture 1" descr="atcross_visual_1.jpg"/>
          <p:cNvPicPr/>
          <p:nvPr/>
        </p:nvPicPr>
        <p:blipFill>
          <a:blip r:embed="rId1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9" name="Rounded Rectangle 2"/>
          <p:cNvSpPr/>
          <p:nvPr/>
        </p:nvSpPr>
        <p:spPr>
          <a:xfrm>
            <a:off x="786240" y="1965960"/>
            <a:ext cx="7040520" cy="1965600"/>
          </a:xfrm>
          <a:prstGeom prst="roundRect">
            <a:avLst>
              <a:gd name="adj" fmla="val 16667"/>
            </a:avLst>
          </a:prstGeom>
          <a:solidFill>
            <a:srgbClr val="1e1212"/>
          </a:solidFill>
          <a:ln w="15240">
            <a:solidFill>
              <a:srgbClr val="cfa35c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00" name="TextBox 3"/>
          <p:cNvSpPr/>
          <p:nvPr/>
        </p:nvSpPr>
        <p:spPr>
          <a:xfrm>
            <a:off x="1005840" y="2221920"/>
            <a:ext cx="6537600" cy="11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3800" strike="noStrike" u="none">
                <a:solidFill>
                  <a:srgbClr val="fff5e6"/>
                </a:solidFill>
                <a:effectLst/>
                <a:uFillTx/>
                <a:latin typeface="Georgia"/>
              </a:rPr>
              <a:t>The Cross and the Conscience</a:t>
            </a:r>
            <a:endParaRPr b="0" lang="en-US" sz="3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1800" strike="noStrike" u="none">
                <a:solidFill>
                  <a:srgbClr val="eccaa0"/>
                </a:solidFill>
                <a:effectLst/>
                <a:uFillTx/>
                <a:latin typeface="Aptos"/>
              </a:rPr>
              <a:t>The hymn begins where Christian faith must begin: at Calvary.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1" name="TextBox 4"/>
          <p:cNvSpPr/>
          <p:nvPr/>
        </p:nvSpPr>
        <p:spPr>
          <a:xfrm>
            <a:off x="365760" y="6519600"/>
            <a:ext cx="68576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850" strike="noStrike" u="none">
                <a:solidFill>
                  <a:srgbClr val="ebe6dc"/>
                </a:solidFill>
                <a:effectLst/>
                <a:uFillTx/>
                <a:latin typeface="Aptos"/>
              </a:rPr>
              <a:t>Prepared for teaching and small group use - hymninfo.com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Picture 1" descr="atcross_visual_5.jpg"/>
          <p:cNvPicPr/>
          <p:nvPr/>
        </p:nvPicPr>
        <p:blipFill>
          <a:blip r:embed="rId1"/>
          <a:stretch/>
        </p:blipFill>
        <p:spPr>
          <a:xfrm>
            <a:off x="6629400" y="0"/>
            <a:ext cx="555912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3" name="Rectangle 2"/>
          <p:cNvSpPr/>
          <p:nvPr/>
        </p:nvSpPr>
        <p:spPr>
          <a:xfrm>
            <a:off x="0" y="0"/>
            <a:ext cx="6720480" cy="6857640"/>
          </a:xfrm>
          <a:prstGeom prst="rect">
            <a:avLst/>
          </a:prstGeom>
          <a:solidFill>
            <a:srgbClr val="24191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04" name="TextBox 3"/>
          <p:cNvSpPr/>
          <p:nvPr/>
        </p:nvSpPr>
        <p:spPr>
          <a:xfrm>
            <a:off x="594360" y="411480"/>
            <a:ext cx="713196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3400" strike="noStrike" u="none">
                <a:solidFill>
                  <a:srgbClr val="fff8ea"/>
                </a:solidFill>
                <a:effectLst/>
                <a:uFillTx/>
                <a:latin typeface="Georgia"/>
              </a:rPr>
              <a:t>Why This Hymn Matters Today</a:t>
            </a:r>
            <a:endParaRPr b="0" lang="en-US" sz="3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5" name="TextBox 4"/>
          <p:cNvSpPr/>
          <p:nvPr/>
        </p:nvSpPr>
        <p:spPr>
          <a:xfrm>
            <a:off x="713160" y="1508760"/>
            <a:ext cx="5440320" cy="4525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457200">
              <a:lnSpc>
                <a:spcPct val="100000"/>
              </a:lnSpc>
              <a:spcAft>
                <a:spcPts val="700"/>
              </a:spcAft>
            </a:pPr>
            <a:r>
              <a:rPr b="0" lang="en-US" sz="1900" strike="noStrike" u="none">
                <a:solidFill>
                  <a:srgbClr val="fff8ea"/>
                </a:solidFill>
                <a:effectLst/>
                <a:uFillTx/>
                <a:latin typeface="Aptos"/>
              </a:rPr>
              <a:t>It gives worshipers words for repentance without despair.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700"/>
              </a:spcAft>
            </a:pPr>
            <a:r>
              <a:rPr b="0" lang="en-US" sz="1900" strike="noStrike" u="none">
                <a:solidFill>
                  <a:srgbClr val="fff8ea"/>
                </a:solidFill>
                <a:effectLst/>
                <a:uFillTx/>
                <a:latin typeface="Aptos"/>
              </a:rPr>
              <a:t>It teaches that assurance rests on Christ's finished work, not human merit.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700"/>
              </a:spcAft>
            </a:pPr>
            <a:r>
              <a:rPr b="0" lang="en-US" sz="1900" strike="noStrike" u="none">
                <a:solidFill>
                  <a:srgbClr val="fff8ea"/>
                </a:solidFill>
                <a:effectLst/>
                <a:uFillTx/>
                <a:latin typeface="Aptos"/>
              </a:rPr>
              <a:t>It helps congregations sing both grief over sin and joy in grace.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6" name="TextBox 5"/>
          <p:cNvSpPr/>
          <p:nvPr/>
        </p:nvSpPr>
        <p:spPr>
          <a:xfrm>
            <a:off x="365760" y="6519600"/>
            <a:ext cx="68576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850" strike="noStrike" u="none">
                <a:solidFill>
                  <a:srgbClr val="ebe6dc"/>
                </a:solidFill>
                <a:effectLst/>
                <a:uFillTx/>
                <a:latin typeface="Aptos"/>
              </a:rPr>
              <a:t>Prepared for teaching and small group use - hymninfo.com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Picture 1" descr="atcross_visual_2_dark.jpg"/>
          <p:cNvPicPr/>
          <p:nvPr/>
        </p:nvPicPr>
        <p:blipFill>
          <a:blip r:embed="rId1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8" name="TextBox 2"/>
          <p:cNvSpPr/>
          <p:nvPr/>
        </p:nvSpPr>
        <p:spPr>
          <a:xfrm>
            <a:off x="594360" y="411480"/>
            <a:ext cx="713196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3400" strike="noStrike" u="none">
                <a:solidFill>
                  <a:srgbClr val="fff8ea"/>
                </a:solidFill>
                <a:effectLst/>
                <a:uFillTx/>
                <a:latin typeface="Georgia"/>
              </a:rPr>
              <a:t>Biblical Foundation</a:t>
            </a:r>
            <a:endParaRPr b="0" lang="en-US" sz="3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1600" strike="noStrike" u="none">
                <a:solidFill>
                  <a:srgbClr val="f0dec4"/>
                </a:solidFill>
                <a:effectLst/>
                <a:uFillTx/>
                <a:latin typeface="Aptos"/>
              </a:rPr>
              <a:t>Five texts that frame the hymn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9" name="Rounded Rectangle 3"/>
          <p:cNvSpPr/>
          <p:nvPr/>
        </p:nvSpPr>
        <p:spPr>
          <a:xfrm>
            <a:off x="777240" y="1417320"/>
            <a:ext cx="5486040" cy="529920"/>
          </a:xfrm>
          <a:prstGeom prst="roundRect">
            <a:avLst>
              <a:gd name="adj" fmla="val 16667"/>
            </a:avLst>
          </a:prstGeom>
          <a:solidFill>
            <a:srgbClr val="3a2323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10" name="TextBox 4"/>
          <p:cNvSpPr/>
          <p:nvPr/>
        </p:nvSpPr>
        <p:spPr>
          <a:xfrm>
            <a:off x="960120" y="1490400"/>
            <a:ext cx="512028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520" strike="noStrike" u="none">
                <a:solidFill>
                  <a:srgbClr val="fff2dc"/>
                </a:solidFill>
                <a:effectLst/>
                <a:uFillTx/>
                <a:latin typeface="Aptos"/>
              </a:rPr>
              <a:t>Galatians 2:20 — Christ loved me and gave himself for me.</a:t>
            </a:r>
            <a:endParaRPr b="0" lang="en-US" sz="15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1" name="Rounded Rectangle 5"/>
          <p:cNvSpPr/>
          <p:nvPr/>
        </p:nvSpPr>
        <p:spPr>
          <a:xfrm>
            <a:off x="777240" y="2167200"/>
            <a:ext cx="5486040" cy="529920"/>
          </a:xfrm>
          <a:prstGeom prst="roundRect">
            <a:avLst>
              <a:gd name="adj" fmla="val 16667"/>
            </a:avLst>
          </a:prstGeom>
          <a:solidFill>
            <a:srgbClr val="3a2323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12" name="TextBox 6"/>
          <p:cNvSpPr/>
          <p:nvPr/>
        </p:nvSpPr>
        <p:spPr>
          <a:xfrm>
            <a:off x="960120" y="2240280"/>
            <a:ext cx="512028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520" strike="noStrike" u="none">
                <a:solidFill>
                  <a:srgbClr val="fff2dc"/>
                </a:solidFill>
                <a:effectLst/>
                <a:uFillTx/>
                <a:latin typeface="Aptos"/>
              </a:rPr>
              <a:t>Isaiah 53:4-5 — The suffering servant bears our griefs and wounds.</a:t>
            </a:r>
            <a:endParaRPr b="0" lang="en-US" sz="15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3" name="Rounded Rectangle 7"/>
          <p:cNvSpPr/>
          <p:nvPr/>
        </p:nvSpPr>
        <p:spPr>
          <a:xfrm>
            <a:off x="777240" y="2917080"/>
            <a:ext cx="5486040" cy="529920"/>
          </a:xfrm>
          <a:prstGeom prst="roundRect">
            <a:avLst>
              <a:gd name="adj" fmla="val 16667"/>
            </a:avLst>
          </a:prstGeom>
          <a:solidFill>
            <a:srgbClr val="3a2323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14" name="TextBox 8"/>
          <p:cNvSpPr/>
          <p:nvPr/>
        </p:nvSpPr>
        <p:spPr>
          <a:xfrm>
            <a:off x="960120" y="2990160"/>
            <a:ext cx="512028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520" strike="noStrike" u="none">
                <a:solidFill>
                  <a:srgbClr val="fff2dc"/>
                </a:solidFill>
                <a:effectLst/>
                <a:uFillTx/>
                <a:latin typeface="Aptos"/>
              </a:rPr>
              <a:t>Romans 5:8 — God shows love while we are still sinners.</a:t>
            </a:r>
            <a:endParaRPr b="0" lang="en-US" sz="15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5" name="Rounded Rectangle 9"/>
          <p:cNvSpPr/>
          <p:nvPr/>
        </p:nvSpPr>
        <p:spPr>
          <a:xfrm>
            <a:off x="777240" y="3666600"/>
            <a:ext cx="5486040" cy="529920"/>
          </a:xfrm>
          <a:prstGeom prst="roundRect">
            <a:avLst>
              <a:gd name="adj" fmla="val 16667"/>
            </a:avLst>
          </a:prstGeom>
          <a:solidFill>
            <a:srgbClr val="3a2323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16" name="TextBox 10"/>
          <p:cNvSpPr/>
          <p:nvPr/>
        </p:nvSpPr>
        <p:spPr>
          <a:xfrm>
            <a:off x="960120" y="3740040"/>
            <a:ext cx="512028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520" strike="noStrike" u="none">
                <a:solidFill>
                  <a:srgbClr val="fff2dc"/>
                </a:solidFill>
                <a:effectLst/>
                <a:uFillTx/>
                <a:latin typeface="Aptos"/>
              </a:rPr>
              <a:t>1 Peter 2:24 — Christ bears sins so we might live to righteousness.</a:t>
            </a:r>
            <a:endParaRPr b="0" lang="en-US" sz="15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7" name="Rounded Rectangle 11"/>
          <p:cNvSpPr/>
          <p:nvPr/>
        </p:nvSpPr>
        <p:spPr>
          <a:xfrm>
            <a:off x="777240" y="4416480"/>
            <a:ext cx="5486040" cy="529920"/>
          </a:xfrm>
          <a:prstGeom prst="roundRect">
            <a:avLst>
              <a:gd name="adj" fmla="val 16667"/>
            </a:avLst>
          </a:prstGeom>
          <a:solidFill>
            <a:srgbClr val="3a2323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18" name="TextBox 12"/>
          <p:cNvSpPr/>
          <p:nvPr/>
        </p:nvSpPr>
        <p:spPr>
          <a:xfrm>
            <a:off x="960120" y="4489560"/>
            <a:ext cx="512028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520" strike="noStrike" u="none">
                <a:solidFill>
                  <a:srgbClr val="fff2dc"/>
                </a:solidFill>
                <a:effectLst/>
                <a:uFillTx/>
                <a:latin typeface="Aptos"/>
              </a:rPr>
              <a:t>Colossians 2:13-14 — The record against us is nailed to the cross.</a:t>
            </a:r>
            <a:endParaRPr b="0" lang="en-US" sz="15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" name="TextBox 13"/>
          <p:cNvSpPr/>
          <p:nvPr/>
        </p:nvSpPr>
        <p:spPr>
          <a:xfrm>
            <a:off x="365760" y="6519600"/>
            <a:ext cx="68576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850" strike="noStrike" u="none">
                <a:solidFill>
                  <a:srgbClr val="ebe6dc"/>
                </a:solidFill>
                <a:effectLst/>
                <a:uFillTx/>
                <a:latin typeface="Aptos"/>
              </a:rPr>
              <a:t>Prepared for teaching and small group use - hymninfo.com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Picture 1" descr="atcross_visual_6.jpg"/>
          <p:cNvPicPr/>
          <p:nvPr/>
        </p:nvPicPr>
        <p:blipFill>
          <a:blip r:embed="rId1"/>
          <a:stretch/>
        </p:blipFill>
        <p:spPr>
          <a:xfrm>
            <a:off x="6629400" y="0"/>
            <a:ext cx="555912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1" name="Rectangle 2"/>
          <p:cNvSpPr/>
          <p:nvPr/>
        </p:nvSpPr>
        <p:spPr>
          <a:xfrm>
            <a:off x="0" y="0"/>
            <a:ext cx="6720480" cy="6857640"/>
          </a:xfrm>
          <a:prstGeom prst="rect">
            <a:avLst/>
          </a:prstGeom>
          <a:solidFill>
            <a:srgbClr val="24191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22" name="TextBox 3"/>
          <p:cNvSpPr/>
          <p:nvPr/>
        </p:nvSpPr>
        <p:spPr>
          <a:xfrm>
            <a:off x="594360" y="411480"/>
            <a:ext cx="713196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3400" strike="noStrike" u="none">
                <a:solidFill>
                  <a:srgbClr val="fff8ea"/>
                </a:solidFill>
                <a:effectLst/>
                <a:uFillTx/>
                <a:latin typeface="Georgia"/>
              </a:rPr>
              <a:t>Galatians 2:20</a:t>
            </a:r>
            <a:endParaRPr b="0" lang="en-US" sz="3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3" name="TextBox 4"/>
          <p:cNvSpPr/>
          <p:nvPr/>
        </p:nvSpPr>
        <p:spPr>
          <a:xfrm>
            <a:off x="713160" y="1508760"/>
            <a:ext cx="5440320" cy="4525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457200">
              <a:lnSpc>
                <a:spcPct val="100000"/>
              </a:lnSpc>
              <a:spcAft>
                <a:spcPts val="700"/>
              </a:spcAft>
            </a:pPr>
            <a:r>
              <a:rPr b="0" lang="en-US" sz="1900" strike="noStrike" u="none">
                <a:solidFill>
                  <a:srgbClr val="fff8ea"/>
                </a:solidFill>
                <a:effectLst/>
                <a:uFillTx/>
                <a:latin typeface="Aptos"/>
              </a:rPr>
              <a:t>The cross is personal without becoming private.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700"/>
              </a:spcAft>
            </a:pPr>
            <a:r>
              <a:rPr b="0" lang="en-US" sz="1900" strike="noStrike" u="none">
                <a:solidFill>
                  <a:srgbClr val="fff8ea"/>
                </a:solidFill>
                <a:effectLst/>
                <a:uFillTx/>
                <a:latin typeface="Aptos"/>
              </a:rPr>
              <a:t>Paul speaks of Christ's love and self-giving as the ground of his new life.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700"/>
              </a:spcAft>
            </a:pPr>
            <a:r>
              <a:rPr b="0" lang="en-US" sz="1900" strike="noStrike" u="none">
                <a:solidFill>
                  <a:srgbClr val="fff8ea"/>
                </a:solidFill>
                <a:effectLst/>
                <a:uFillTx/>
                <a:latin typeface="Aptos"/>
              </a:rPr>
              <a:t>The hymn leads the singer to say: this mercy is not abstract; it has claimed me.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4" name="TextBox 5"/>
          <p:cNvSpPr/>
          <p:nvPr/>
        </p:nvSpPr>
        <p:spPr>
          <a:xfrm>
            <a:off x="365760" y="6519600"/>
            <a:ext cx="68576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850" strike="noStrike" u="none">
                <a:solidFill>
                  <a:srgbClr val="ebe6dc"/>
                </a:solidFill>
                <a:effectLst/>
                <a:uFillTx/>
                <a:latin typeface="Aptos"/>
              </a:rPr>
              <a:t>Prepared for teaching and small group use - hymninfo.com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Picture 1" descr="atcross_visual_1.jpg"/>
          <p:cNvPicPr/>
          <p:nvPr/>
        </p:nvPicPr>
        <p:blipFill>
          <a:blip r:embed="rId1"/>
          <a:stretch/>
        </p:blipFill>
        <p:spPr>
          <a:xfrm>
            <a:off x="6629400" y="0"/>
            <a:ext cx="555912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6" name="Rectangle 2"/>
          <p:cNvSpPr/>
          <p:nvPr/>
        </p:nvSpPr>
        <p:spPr>
          <a:xfrm>
            <a:off x="0" y="0"/>
            <a:ext cx="6720480" cy="6857640"/>
          </a:xfrm>
          <a:prstGeom prst="rect">
            <a:avLst/>
          </a:prstGeom>
          <a:solidFill>
            <a:srgbClr val="24191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27" name="TextBox 3"/>
          <p:cNvSpPr/>
          <p:nvPr/>
        </p:nvSpPr>
        <p:spPr>
          <a:xfrm>
            <a:off x="594360" y="411480"/>
            <a:ext cx="713196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3400" strike="noStrike" u="none">
                <a:solidFill>
                  <a:srgbClr val="fff8ea"/>
                </a:solidFill>
                <a:effectLst/>
                <a:uFillTx/>
                <a:latin typeface="Georgia"/>
              </a:rPr>
              <a:t>Isaiah 53: The Wounded Servant</a:t>
            </a:r>
            <a:endParaRPr b="0" lang="en-US" sz="3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" name="TextBox 4"/>
          <p:cNvSpPr/>
          <p:nvPr/>
        </p:nvSpPr>
        <p:spPr>
          <a:xfrm>
            <a:off x="713160" y="1508760"/>
            <a:ext cx="5440320" cy="4525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457200">
              <a:lnSpc>
                <a:spcPct val="100000"/>
              </a:lnSpc>
              <a:spcAft>
                <a:spcPts val="700"/>
              </a:spcAft>
            </a:pPr>
            <a:r>
              <a:rPr b="0" lang="en-US" sz="1900" strike="noStrike" u="none">
                <a:solidFill>
                  <a:srgbClr val="fff8ea"/>
                </a:solidFill>
                <a:effectLst/>
                <a:uFillTx/>
                <a:latin typeface="Aptos"/>
              </a:rPr>
              <a:t>The hymn's sorrow makes sense only because Scripture says sin is serious.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700"/>
              </a:spcAft>
            </a:pPr>
            <a:r>
              <a:rPr b="0" lang="en-US" sz="1900" strike="noStrike" u="none">
                <a:solidFill>
                  <a:srgbClr val="fff8ea"/>
                </a:solidFill>
                <a:effectLst/>
                <a:uFillTx/>
                <a:latin typeface="Aptos"/>
              </a:rPr>
              <a:t>Christ bears what sinners could not bear.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700"/>
              </a:spcAft>
            </a:pPr>
            <a:r>
              <a:rPr b="0" lang="en-US" sz="1900" strike="noStrike" u="none">
                <a:solidFill>
                  <a:srgbClr val="fff8ea"/>
                </a:solidFill>
                <a:effectLst/>
                <a:uFillTx/>
                <a:latin typeface="Aptos"/>
              </a:rPr>
              <a:t>The Savior's wounds become the place where healing begins.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9" name="TextBox 5"/>
          <p:cNvSpPr/>
          <p:nvPr/>
        </p:nvSpPr>
        <p:spPr>
          <a:xfrm>
            <a:off x="365760" y="6519600"/>
            <a:ext cx="68576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850" strike="noStrike" u="none">
                <a:solidFill>
                  <a:srgbClr val="ebe6dc"/>
                </a:solidFill>
                <a:effectLst/>
                <a:uFillTx/>
                <a:latin typeface="Aptos"/>
              </a:rPr>
              <a:t>Prepared for teaching and small group use - hymninfo.com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Picture 1" descr="atcross_visual_3.jpg"/>
          <p:cNvPicPr/>
          <p:nvPr/>
        </p:nvPicPr>
        <p:blipFill>
          <a:blip r:embed="rId1"/>
          <a:stretch/>
        </p:blipFill>
        <p:spPr>
          <a:xfrm>
            <a:off x="6629400" y="0"/>
            <a:ext cx="555912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1" name="Rectangle 2"/>
          <p:cNvSpPr/>
          <p:nvPr/>
        </p:nvSpPr>
        <p:spPr>
          <a:xfrm>
            <a:off x="0" y="0"/>
            <a:ext cx="6720480" cy="6857640"/>
          </a:xfrm>
          <a:prstGeom prst="rect">
            <a:avLst/>
          </a:prstGeom>
          <a:solidFill>
            <a:srgbClr val="24191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32" name="TextBox 3"/>
          <p:cNvSpPr/>
          <p:nvPr/>
        </p:nvSpPr>
        <p:spPr>
          <a:xfrm>
            <a:off x="594360" y="411480"/>
            <a:ext cx="713196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3400" strike="noStrike" u="none">
                <a:solidFill>
                  <a:srgbClr val="fff8ea"/>
                </a:solidFill>
                <a:effectLst/>
                <a:uFillTx/>
                <a:latin typeface="Georgia"/>
              </a:rPr>
              <a:t>Romans 5:8: Love Proven at the Cross</a:t>
            </a:r>
            <a:endParaRPr b="0" lang="en-US" sz="3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3" name="TextBox 4"/>
          <p:cNvSpPr/>
          <p:nvPr/>
        </p:nvSpPr>
        <p:spPr>
          <a:xfrm>
            <a:off x="713160" y="1508760"/>
            <a:ext cx="5440320" cy="4525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457200">
              <a:lnSpc>
                <a:spcPct val="100000"/>
              </a:lnSpc>
              <a:spcAft>
                <a:spcPts val="700"/>
              </a:spcAft>
            </a:pPr>
            <a:r>
              <a:rPr b="0" lang="en-US" sz="1900" strike="noStrike" u="none">
                <a:solidFill>
                  <a:srgbClr val="fff8ea"/>
                </a:solidFill>
                <a:effectLst/>
                <a:uFillTx/>
                <a:latin typeface="Aptos"/>
              </a:rPr>
              <a:t>The cross is God's public demonstration of love.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700"/>
              </a:spcAft>
            </a:pPr>
            <a:r>
              <a:rPr b="0" lang="en-US" sz="1900" strike="noStrike" u="none">
                <a:solidFill>
                  <a:srgbClr val="fff8ea"/>
                </a:solidFill>
                <a:effectLst/>
                <a:uFillTx/>
                <a:latin typeface="Aptos"/>
              </a:rPr>
              <a:t>The hymn does not flatter the worshiper; it magnifies the Savior.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700"/>
              </a:spcAft>
            </a:pPr>
            <a:r>
              <a:rPr b="0" lang="en-US" sz="1900" strike="noStrike" u="none">
                <a:solidFill>
                  <a:srgbClr val="fff8ea"/>
                </a:solidFill>
                <a:effectLst/>
                <a:uFillTx/>
                <a:latin typeface="Aptos"/>
              </a:rPr>
              <a:t>Grace meets sinners before they can make themselves worthy.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4" name="TextBox 5"/>
          <p:cNvSpPr/>
          <p:nvPr/>
        </p:nvSpPr>
        <p:spPr>
          <a:xfrm>
            <a:off x="365760" y="6519600"/>
            <a:ext cx="68576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850" strike="noStrike" u="none">
                <a:solidFill>
                  <a:srgbClr val="ebe6dc"/>
                </a:solidFill>
                <a:effectLst/>
                <a:uFillTx/>
                <a:latin typeface="Aptos"/>
              </a:rPr>
              <a:t>Prepared for teaching and small group use - hymninfo.com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Picture 1" descr="atcross_visual_4.jpg"/>
          <p:cNvPicPr/>
          <p:nvPr/>
        </p:nvPicPr>
        <p:blipFill>
          <a:blip r:embed="rId1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6" name="Rounded Rectangle 2"/>
          <p:cNvSpPr/>
          <p:nvPr/>
        </p:nvSpPr>
        <p:spPr>
          <a:xfrm>
            <a:off x="786240" y="1965960"/>
            <a:ext cx="7040520" cy="1965600"/>
          </a:xfrm>
          <a:prstGeom prst="roundRect">
            <a:avLst>
              <a:gd name="adj" fmla="val 16667"/>
            </a:avLst>
          </a:prstGeom>
          <a:solidFill>
            <a:srgbClr val="1e1212"/>
          </a:solidFill>
          <a:ln w="15240">
            <a:solidFill>
              <a:srgbClr val="cfa35c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37" name="TextBox 3"/>
          <p:cNvSpPr/>
          <p:nvPr/>
        </p:nvSpPr>
        <p:spPr>
          <a:xfrm>
            <a:off x="1005840" y="2221920"/>
            <a:ext cx="6537600" cy="11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3800" strike="noStrike" u="none">
                <a:solidFill>
                  <a:srgbClr val="fff5e6"/>
                </a:solidFill>
                <a:effectLst/>
                <a:uFillTx/>
                <a:latin typeface="Georgia"/>
              </a:rPr>
              <a:t>The Hymn's Devotional Movement</a:t>
            </a:r>
            <a:endParaRPr b="0" lang="en-US" sz="3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1800" strike="noStrike" u="none">
                <a:solidFill>
                  <a:srgbClr val="eccaa0"/>
                </a:solidFill>
                <a:effectLst/>
                <a:uFillTx/>
                <a:latin typeface="Aptos"/>
              </a:rPr>
              <a:t>Wonder - Conviction - Gratitude - Surrender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8" name="TextBox 4"/>
          <p:cNvSpPr/>
          <p:nvPr/>
        </p:nvSpPr>
        <p:spPr>
          <a:xfrm>
            <a:off x="365760" y="6519600"/>
            <a:ext cx="68576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850" strike="noStrike" u="none">
                <a:solidFill>
                  <a:srgbClr val="ebe6dc"/>
                </a:solidFill>
                <a:effectLst/>
                <a:uFillTx/>
                <a:latin typeface="Aptos"/>
              </a:rPr>
              <a:t>Prepared for teaching and small group use - hymninfo.com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Picture 1" descr="atcross_visual_1.jpg"/>
          <p:cNvPicPr/>
          <p:nvPr/>
        </p:nvPicPr>
        <p:blipFill>
          <a:blip r:embed="rId1"/>
          <a:stretch/>
        </p:blipFill>
        <p:spPr>
          <a:xfrm>
            <a:off x="6629400" y="0"/>
            <a:ext cx="555912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0" name="Rectangle 2"/>
          <p:cNvSpPr/>
          <p:nvPr/>
        </p:nvSpPr>
        <p:spPr>
          <a:xfrm>
            <a:off x="0" y="0"/>
            <a:ext cx="6720480" cy="6857640"/>
          </a:xfrm>
          <a:prstGeom prst="rect">
            <a:avLst/>
          </a:prstGeom>
          <a:solidFill>
            <a:srgbClr val="24191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41" name="TextBox 3"/>
          <p:cNvSpPr/>
          <p:nvPr/>
        </p:nvSpPr>
        <p:spPr>
          <a:xfrm>
            <a:off x="594360" y="411480"/>
            <a:ext cx="713196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3400" strike="noStrike" u="none">
                <a:solidFill>
                  <a:srgbClr val="fff8ea"/>
                </a:solidFill>
                <a:effectLst/>
                <a:uFillTx/>
                <a:latin typeface="Georgia"/>
              </a:rPr>
              <a:t>Stanza Movement 1: Wonder</a:t>
            </a:r>
            <a:endParaRPr b="0" lang="en-US" sz="3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2" name="TextBox 4"/>
          <p:cNvSpPr/>
          <p:nvPr/>
        </p:nvSpPr>
        <p:spPr>
          <a:xfrm>
            <a:off x="713160" y="1508760"/>
            <a:ext cx="5440320" cy="4525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457200">
              <a:lnSpc>
                <a:spcPct val="100000"/>
              </a:lnSpc>
              <a:spcAft>
                <a:spcPts val="700"/>
              </a:spcAft>
            </a:pPr>
            <a:r>
              <a:rPr b="0" lang="en-US" sz="1900" strike="noStrike" u="none">
                <a:solidFill>
                  <a:srgbClr val="fff8ea"/>
                </a:solidFill>
                <a:effectLst/>
                <a:uFillTx/>
                <a:latin typeface="Aptos"/>
              </a:rPr>
              <a:t>The opening question is not cold doctrine; it is astonished worship.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700"/>
              </a:spcAft>
            </a:pPr>
            <a:r>
              <a:rPr b="0" lang="en-US" sz="1900" strike="noStrike" u="none">
                <a:solidFill>
                  <a:srgbClr val="fff8ea"/>
                </a:solidFill>
                <a:effectLst/>
                <a:uFillTx/>
                <a:latin typeface="Aptos"/>
              </a:rPr>
              <a:t>The singer stands before the suffering Savior and asks why such mercy should be given.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700"/>
              </a:spcAft>
            </a:pPr>
            <a:r>
              <a:rPr b="0" lang="en-US" sz="1900" strike="noStrike" u="none">
                <a:solidFill>
                  <a:srgbClr val="fff8ea"/>
                </a:solidFill>
                <a:effectLst/>
                <a:uFillTx/>
                <a:latin typeface="Aptos"/>
              </a:rPr>
              <a:t>Teaching emphasis: begin with holy wonder before moving to explanation.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3" name="TextBox 5"/>
          <p:cNvSpPr/>
          <p:nvPr/>
        </p:nvSpPr>
        <p:spPr>
          <a:xfrm>
            <a:off x="365760" y="6519600"/>
            <a:ext cx="68576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850" strike="noStrike" u="none">
                <a:solidFill>
                  <a:srgbClr val="ebe6dc"/>
                </a:solidFill>
                <a:effectLst/>
                <a:uFillTx/>
                <a:latin typeface="Aptos"/>
              </a:rPr>
              <a:t>Prepared for teaching and small group use - hymninfo.com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Picture 1" descr="atcross_visual_4.jpg"/>
          <p:cNvPicPr/>
          <p:nvPr/>
        </p:nvPicPr>
        <p:blipFill>
          <a:blip r:embed="rId1"/>
          <a:stretch/>
        </p:blipFill>
        <p:spPr>
          <a:xfrm>
            <a:off x="6629400" y="0"/>
            <a:ext cx="555912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5" name="Rectangle 2"/>
          <p:cNvSpPr/>
          <p:nvPr/>
        </p:nvSpPr>
        <p:spPr>
          <a:xfrm>
            <a:off x="0" y="0"/>
            <a:ext cx="6720480" cy="6857640"/>
          </a:xfrm>
          <a:prstGeom prst="rect">
            <a:avLst/>
          </a:prstGeom>
          <a:solidFill>
            <a:srgbClr val="24191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46" name="TextBox 3"/>
          <p:cNvSpPr/>
          <p:nvPr/>
        </p:nvSpPr>
        <p:spPr>
          <a:xfrm>
            <a:off x="594360" y="411480"/>
            <a:ext cx="713196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3400" strike="noStrike" u="none">
                <a:solidFill>
                  <a:srgbClr val="fff8ea"/>
                </a:solidFill>
                <a:effectLst/>
                <a:uFillTx/>
                <a:latin typeface="Georgia"/>
              </a:rPr>
              <a:t>Stanza Movement 2: Creation Responds</a:t>
            </a:r>
            <a:endParaRPr b="0" lang="en-US" sz="3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7" name="TextBox 4"/>
          <p:cNvSpPr/>
          <p:nvPr/>
        </p:nvSpPr>
        <p:spPr>
          <a:xfrm>
            <a:off x="713160" y="1508760"/>
            <a:ext cx="5440320" cy="4525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457200">
              <a:lnSpc>
                <a:spcPct val="100000"/>
              </a:lnSpc>
              <a:spcAft>
                <a:spcPts val="700"/>
              </a:spcAft>
            </a:pPr>
            <a:r>
              <a:rPr b="0" lang="en-US" sz="1900" strike="noStrike" u="none">
                <a:solidFill>
                  <a:srgbClr val="fff8ea"/>
                </a:solidFill>
                <a:effectLst/>
                <a:uFillTx/>
                <a:latin typeface="Aptos"/>
              </a:rPr>
              <a:t>Watts uses creation imagery to underline the weight of Calvary.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700"/>
              </a:spcAft>
            </a:pPr>
            <a:r>
              <a:rPr b="0" lang="en-US" sz="1900" strike="noStrike" u="none">
                <a:solidFill>
                  <a:srgbClr val="fff8ea"/>
                </a:solidFill>
                <a:effectLst/>
                <a:uFillTx/>
                <a:latin typeface="Aptos"/>
              </a:rPr>
              <a:t>The darkened sun and shaken creation echo the seriousness of sin and the glory of redemption.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700"/>
              </a:spcAft>
            </a:pPr>
            <a:r>
              <a:rPr b="0" lang="en-US" sz="1900" strike="noStrike" u="none">
                <a:solidFill>
                  <a:srgbClr val="fff8ea"/>
                </a:solidFill>
                <a:effectLst/>
                <a:uFillTx/>
                <a:latin typeface="Aptos"/>
              </a:rPr>
              <a:t>Teaching emphasis: the cross is the turning point of the world, not merely a private religious moment.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8" name="TextBox 5"/>
          <p:cNvSpPr/>
          <p:nvPr/>
        </p:nvSpPr>
        <p:spPr>
          <a:xfrm>
            <a:off x="365760" y="6519600"/>
            <a:ext cx="68576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850" strike="noStrike" u="none">
                <a:solidFill>
                  <a:srgbClr val="ebe6dc"/>
                </a:solidFill>
                <a:effectLst/>
                <a:uFillTx/>
                <a:latin typeface="Aptos"/>
              </a:rPr>
              <a:t>Prepared for teaching and small group use - hymninfo.com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Picture 1" descr="atcross_visual_3.jpg"/>
          <p:cNvPicPr/>
          <p:nvPr/>
        </p:nvPicPr>
        <p:blipFill>
          <a:blip r:embed="rId1"/>
          <a:stretch/>
        </p:blipFill>
        <p:spPr>
          <a:xfrm>
            <a:off x="6629400" y="0"/>
            <a:ext cx="555912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0" name="Rectangle 2"/>
          <p:cNvSpPr/>
          <p:nvPr/>
        </p:nvSpPr>
        <p:spPr>
          <a:xfrm>
            <a:off x="0" y="0"/>
            <a:ext cx="6720480" cy="6857640"/>
          </a:xfrm>
          <a:prstGeom prst="rect">
            <a:avLst/>
          </a:prstGeom>
          <a:solidFill>
            <a:srgbClr val="24191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51" name="TextBox 3"/>
          <p:cNvSpPr/>
          <p:nvPr/>
        </p:nvSpPr>
        <p:spPr>
          <a:xfrm>
            <a:off x="594360" y="411480"/>
            <a:ext cx="713196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3400" strike="noStrike" u="none">
                <a:solidFill>
                  <a:srgbClr val="fff8ea"/>
                </a:solidFill>
                <a:effectLst/>
                <a:uFillTx/>
                <a:latin typeface="Georgia"/>
              </a:rPr>
              <a:t>Stanza Movement 3: Personal Conviction</a:t>
            </a:r>
            <a:endParaRPr b="0" lang="en-US" sz="3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2" name="TextBox 4"/>
          <p:cNvSpPr/>
          <p:nvPr/>
        </p:nvSpPr>
        <p:spPr>
          <a:xfrm>
            <a:off x="713160" y="1508760"/>
            <a:ext cx="5440320" cy="4525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457200">
              <a:lnSpc>
                <a:spcPct val="100000"/>
              </a:lnSpc>
              <a:spcAft>
                <a:spcPts val="700"/>
              </a:spcAft>
            </a:pPr>
            <a:r>
              <a:rPr b="0" lang="en-US" sz="1900" strike="noStrike" u="none">
                <a:solidFill>
                  <a:srgbClr val="fff8ea"/>
                </a:solidFill>
                <a:effectLst/>
                <a:uFillTx/>
                <a:latin typeface="Aptos"/>
              </a:rPr>
              <a:t>The hymn moves from Christ's suffering to the worshiper's own need.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700"/>
              </a:spcAft>
            </a:pPr>
            <a:r>
              <a:rPr b="0" lang="en-US" sz="1900" strike="noStrike" u="none">
                <a:solidFill>
                  <a:srgbClr val="fff8ea"/>
                </a:solidFill>
                <a:effectLst/>
                <a:uFillTx/>
                <a:latin typeface="Aptos"/>
              </a:rPr>
              <a:t>True cross-centered worship includes repentance, not vague admiration.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700"/>
              </a:spcAft>
            </a:pPr>
            <a:r>
              <a:rPr b="0" lang="en-US" sz="1900" strike="noStrike" u="none">
                <a:solidFill>
                  <a:srgbClr val="fff8ea"/>
                </a:solidFill>
                <a:effectLst/>
                <a:uFillTx/>
                <a:latin typeface="Aptos"/>
              </a:rPr>
              <a:t>Teaching emphasis: conviction is a doorway to grace, not a dead end.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3" name="TextBox 5"/>
          <p:cNvSpPr/>
          <p:nvPr/>
        </p:nvSpPr>
        <p:spPr>
          <a:xfrm>
            <a:off x="365760" y="6519600"/>
            <a:ext cx="68576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850" strike="noStrike" u="none">
                <a:solidFill>
                  <a:srgbClr val="ebe6dc"/>
                </a:solidFill>
                <a:effectLst/>
                <a:uFillTx/>
                <a:latin typeface="Aptos"/>
              </a:rPr>
              <a:t>Prepared for teaching and small group use - hymninfo.com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Picture 1" descr="atcross_visual_6.jpg"/>
          <p:cNvPicPr/>
          <p:nvPr/>
        </p:nvPicPr>
        <p:blipFill>
          <a:blip r:embed="rId1"/>
          <a:stretch/>
        </p:blipFill>
        <p:spPr>
          <a:xfrm>
            <a:off x="6629400" y="0"/>
            <a:ext cx="555912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5" name="Rectangle 2"/>
          <p:cNvSpPr/>
          <p:nvPr/>
        </p:nvSpPr>
        <p:spPr>
          <a:xfrm>
            <a:off x="0" y="0"/>
            <a:ext cx="6720480" cy="6857640"/>
          </a:xfrm>
          <a:prstGeom prst="rect">
            <a:avLst/>
          </a:prstGeom>
          <a:solidFill>
            <a:srgbClr val="24191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56" name="TextBox 3"/>
          <p:cNvSpPr/>
          <p:nvPr/>
        </p:nvSpPr>
        <p:spPr>
          <a:xfrm>
            <a:off x="594360" y="411480"/>
            <a:ext cx="713196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3400" strike="noStrike" u="none">
                <a:solidFill>
                  <a:srgbClr val="fff8ea"/>
                </a:solidFill>
                <a:effectLst/>
                <a:uFillTx/>
                <a:latin typeface="Georgia"/>
              </a:rPr>
              <a:t>Stanza Movement 4: Gratitude and Surrender</a:t>
            </a:r>
            <a:endParaRPr b="0" lang="en-US" sz="3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7" name="TextBox 4"/>
          <p:cNvSpPr/>
          <p:nvPr/>
        </p:nvSpPr>
        <p:spPr>
          <a:xfrm>
            <a:off x="713160" y="1508760"/>
            <a:ext cx="5440320" cy="4525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457200">
              <a:lnSpc>
                <a:spcPct val="100000"/>
              </a:lnSpc>
              <a:spcAft>
                <a:spcPts val="700"/>
              </a:spcAft>
            </a:pPr>
            <a:r>
              <a:rPr b="0" lang="en-US" sz="1900" strike="noStrike" u="none">
                <a:solidFill>
                  <a:srgbClr val="fff8ea"/>
                </a:solidFill>
                <a:effectLst/>
                <a:uFillTx/>
                <a:latin typeface="Aptos"/>
              </a:rPr>
              <a:t>Tears alone cannot repay redeeming love.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700"/>
              </a:spcAft>
            </a:pPr>
            <a:r>
              <a:rPr b="0" lang="en-US" sz="1900" strike="noStrike" u="none">
                <a:solidFill>
                  <a:srgbClr val="fff8ea"/>
                </a:solidFill>
                <a:effectLst/>
                <a:uFillTx/>
                <a:latin typeface="Aptos"/>
              </a:rPr>
              <a:t>The fitting response is the whole self offered to God.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700"/>
              </a:spcAft>
            </a:pPr>
            <a:r>
              <a:rPr b="0" lang="en-US" sz="1900" strike="noStrike" u="none">
                <a:solidFill>
                  <a:srgbClr val="fff8ea"/>
                </a:solidFill>
                <a:effectLst/>
                <a:uFillTx/>
                <a:latin typeface="Aptos"/>
              </a:rPr>
              <a:t>Teaching emphasis: grace does not end at feeling; it forms a surrendered life.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8" name="TextBox 5"/>
          <p:cNvSpPr/>
          <p:nvPr/>
        </p:nvSpPr>
        <p:spPr>
          <a:xfrm>
            <a:off x="365760" y="6519600"/>
            <a:ext cx="68576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850" strike="noStrike" u="none">
                <a:solidFill>
                  <a:srgbClr val="ebe6dc"/>
                </a:solidFill>
                <a:effectLst/>
                <a:uFillTx/>
                <a:latin typeface="Aptos"/>
              </a:rPr>
              <a:t>Prepared for teaching and small group use - hymninfo.com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Picture 1" descr="atcross_visual_5.jpg"/>
          <p:cNvPicPr/>
          <p:nvPr/>
        </p:nvPicPr>
        <p:blipFill>
          <a:blip r:embed="rId1"/>
          <a:stretch/>
        </p:blipFill>
        <p:spPr>
          <a:xfrm>
            <a:off x="6629400" y="0"/>
            <a:ext cx="555912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0" name="Rectangle 2"/>
          <p:cNvSpPr/>
          <p:nvPr/>
        </p:nvSpPr>
        <p:spPr>
          <a:xfrm>
            <a:off x="0" y="0"/>
            <a:ext cx="6720480" cy="6857640"/>
          </a:xfrm>
          <a:prstGeom prst="rect">
            <a:avLst/>
          </a:prstGeom>
          <a:solidFill>
            <a:srgbClr val="24191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61" name="TextBox 3"/>
          <p:cNvSpPr/>
          <p:nvPr/>
        </p:nvSpPr>
        <p:spPr>
          <a:xfrm>
            <a:off x="594360" y="411480"/>
            <a:ext cx="713196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3400" strike="noStrike" u="none">
                <a:solidFill>
                  <a:srgbClr val="fff8ea"/>
                </a:solidFill>
                <a:effectLst/>
                <a:uFillTx/>
                <a:latin typeface="Georgia"/>
              </a:rPr>
              <a:t>The Gospel Refrain</a:t>
            </a:r>
            <a:endParaRPr b="0" lang="en-US" sz="3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2" name="TextBox 4"/>
          <p:cNvSpPr/>
          <p:nvPr/>
        </p:nvSpPr>
        <p:spPr>
          <a:xfrm>
            <a:off x="713160" y="1508760"/>
            <a:ext cx="5440320" cy="4525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457200">
              <a:lnSpc>
                <a:spcPct val="100000"/>
              </a:lnSpc>
              <a:spcAft>
                <a:spcPts val="700"/>
              </a:spcAft>
            </a:pPr>
            <a:r>
              <a:rPr b="0" lang="en-US" sz="1900" strike="noStrike" u="none">
                <a:solidFill>
                  <a:srgbClr val="fff8ea"/>
                </a:solidFill>
                <a:effectLst/>
                <a:uFillTx/>
                <a:latin typeface="Aptos"/>
              </a:rPr>
              <a:t>Hudson's refrain gives the hymn a testimony-shaped climax.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700"/>
              </a:spcAft>
            </a:pPr>
            <a:r>
              <a:rPr b="0" lang="en-US" sz="1900" strike="noStrike" u="none">
                <a:solidFill>
                  <a:srgbClr val="fff8ea"/>
                </a:solidFill>
                <a:effectLst/>
                <a:uFillTx/>
                <a:latin typeface="Aptos"/>
              </a:rPr>
              <a:t>The cross becomes the place where spiritual sight is given and guilt is lifted.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700"/>
              </a:spcAft>
            </a:pPr>
            <a:r>
              <a:rPr b="0" lang="en-US" sz="1900" strike="noStrike" u="none">
                <a:solidFill>
                  <a:srgbClr val="fff8ea"/>
                </a:solidFill>
                <a:effectLst/>
                <a:uFillTx/>
                <a:latin typeface="Aptos"/>
              </a:rPr>
              <a:t>In congregational singing, the refrain turns meditation into shared confession.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3" name="TextBox 5"/>
          <p:cNvSpPr/>
          <p:nvPr/>
        </p:nvSpPr>
        <p:spPr>
          <a:xfrm>
            <a:off x="365760" y="6519600"/>
            <a:ext cx="68576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850" strike="noStrike" u="none">
                <a:solidFill>
                  <a:srgbClr val="ebe6dc"/>
                </a:solidFill>
                <a:effectLst/>
                <a:uFillTx/>
                <a:latin typeface="Aptos"/>
              </a:rPr>
              <a:t>Prepared for teaching and small group use - hymninfo.com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Picture 1" descr="atcross_visual_4_dark.jpg"/>
          <p:cNvPicPr/>
          <p:nvPr/>
        </p:nvPicPr>
        <p:blipFill>
          <a:blip r:embed="rId1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5" name="TextBox 2"/>
          <p:cNvSpPr/>
          <p:nvPr/>
        </p:nvSpPr>
        <p:spPr>
          <a:xfrm>
            <a:off x="594360" y="411480"/>
            <a:ext cx="713196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3400" strike="noStrike" u="none">
                <a:solidFill>
                  <a:srgbClr val="fff8ea"/>
                </a:solidFill>
                <a:effectLst/>
                <a:uFillTx/>
                <a:latin typeface="Georgia"/>
              </a:rPr>
              <a:t>Theological Themes</a:t>
            </a:r>
            <a:endParaRPr b="0" lang="en-US" sz="3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1600" strike="noStrike" u="none">
                <a:solidFill>
                  <a:srgbClr val="f0dec4"/>
                </a:solidFill>
                <a:effectLst/>
                <a:uFillTx/>
                <a:latin typeface="Aptos"/>
              </a:rPr>
              <a:t>The doctrine carried by the song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6" name="Rounded Rectangle 3"/>
          <p:cNvSpPr/>
          <p:nvPr/>
        </p:nvSpPr>
        <p:spPr>
          <a:xfrm>
            <a:off x="731520" y="1481400"/>
            <a:ext cx="3245760" cy="959760"/>
          </a:xfrm>
          <a:prstGeom prst="roundRect">
            <a:avLst>
              <a:gd name="adj" fmla="val 16667"/>
            </a:avLst>
          </a:prstGeom>
          <a:solidFill>
            <a:srgbClr val="30202a"/>
          </a:solidFill>
          <a:ln w="15240">
            <a:solidFill>
              <a:srgbClr val="cfa35c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67" name="TextBox 4"/>
          <p:cNvSpPr/>
          <p:nvPr/>
        </p:nvSpPr>
        <p:spPr>
          <a:xfrm>
            <a:off x="896040" y="1600200"/>
            <a:ext cx="288000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1800" strike="noStrike" u="none">
                <a:solidFill>
                  <a:srgbClr val="ffe1aa"/>
                </a:solidFill>
                <a:effectLst/>
                <a:uFillTx/>
                <a:latin typeface="Georgia"/>
              </a:rPr>
              <a:t>Atonement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1350" strike="noStrike" u="none">
                <a:solidFill>
                  <a:srgbClr val="fff2e1"/>
                </a:solidFill>
                <a:effectLst/>
                <a:uFillTx/>
                <a:latin typeface="Aptos"/>
              </a:rPr>
              <a:t>Christ bears sin for sinners.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8" name="Rounded Rectangle 5"/>
          <p:cNvSpPr/>
          <p:nvPr/>
        </p:nvSpPr>
        <p:spPr>
          <a:xfrm>
            <a:off x="4434840" y="1481400"/>
            <a:ext cx="3245760" cy="959760"/>
          </a:xfrm>
          <a:prstGeom prst="roundRect">
            <a:avLst>
              <a:gd name="adj" fmla="val 16667"/>
            </a:avLst>
          </a:prstGeom>
          <a:solidFill>
            <a:srgbClr val="30202a"/>
          </a:solidFill>
          <a:ln w="15240">
            <a:solidFill>
              <a:srgbClr val="cfa35c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69" name="TextBox 6"/>
          <p:cNvSpPr/>
          <p:nvPr/>
        </p:nvSpPr>
        <p:spPr>
          <a:xfrm>
            <a:off x="4599360" y="1600200"/>
            <a:ext cx="288000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1800" strike="noStrike" u="none">
                <a:solidFill>
                  <a:srgbClr val="ffe1aa"/>
                </a:solidFill>
                <a:effectLst/>
                <a:uFillTx/>
                <a:latin typeface="Georgia"/>
              </a:rPr>
              <a:t>Grace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1350" strike="noStrike" u="none">
                <a:solidFill>
                  <a:srgbClr val="fff2e1"/>
                </a:solidFill>
                <a:effectLst/>
                <a:uFillTx/>
                <a:latin typeface="Aptos"/>
              </a:rPr>
              <a:t>Mercy comes before merit.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0" name="Rounded Rectangle 7"/>
          <p:cNvSpPr/>
          <p:nvPr/>
        </p:nvSpPr>
        <p:spPr>
          <a:xfrm>
            <a:off x="8138160" y="1481400"/>
            <a:ext cx="3245760" cy="959760"/>
          </a:xfrm>
          <a:prstGeom prst="roundRect">
            <a:avLst>
              <a:gd name="adj" fmla="val 16667"/>
            </a:avLst>
          </a:prstGeom>
          <a:solidFill>
            <a:srgbClr val="30202a"/>
          </a:solidFill>
          <a:ln w="15240">
            <a:solidFill>
              <a:srgbClr val="cfa35c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71" name="TextBox 8"/>
          <p:cNvSpPr/>
          <p:nvPr/>
        </p:nvSpPr>
        <p:spPr>
          <a:xfrm>
            <a:off x="8302680" y="1600200"/>
            <a:ext cx="288000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1800" strike="noStrike" u="none">
                <a:solidFill>
                  <a:srgbClr val="ffe1aa"/>
                </a:solidFill>
                <a:effectLst/>
                <a:uFillTx/>
                <a:latin typeface="Georgia"/>
              </a:rPr>
              <a:t>Repentance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1350" strike="noStrike" u="none">
                <a:solidFill>
                  <a:srgbClr val="fff2e1"/>
                </a:solidFill>
                <a:effectLst/>
                <a:uFillTx/>
                <a:latin typeface="Aptos"/>
              </a:rPr>
              <a:t>The heart turns honestly toward God.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2" name="Rounded Rectangle 9"/>
          <p:cNvSpPr/>
          <p:nvPr/>
        </p:nvSpPr>
        <p:spPr>
          <a:xfrm>
            <a:off x="731520" y="2898720"/>
            <a:ext cx="3245760" cy="959760"/>
          </a:xfrm>
          <a:prstGeom prst="roundRect">
            <a:avLst>
              <a:gd name="adj" fmla="val 16667"/>
            </a:avLst>
          </a:prstGeom>
          <a:solidFill>
            <a:srgbClr val="30202a"/>
          </a:solidFill>
          <a:ln w="15240">
            <a:solidFill>
              <a:srgbClr val="cfa35c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73" name="TextBox 10"/>
          <p:cNvSpPr/>
          <p:nvPr/>
        </p:nvSpPr>
        <p:spPr>
          <a:xfrm>
            <a:off x="896040" y="3017520"/>
            <a:ext cx="288000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1800" strike="noStrike" u="none">
                <a:solidFill>
                  <a:srgbClr val="ffe1aa"/>
                </a:solidFill>
                <a:effectLst/>
                <a:uFillTx/>
                <a:latin typeface="Georgia"/>
              </a:rPr>
              <a:t>Assurance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1350" strike="noStrike" u="none">
                <a:solidFill>
                  <a:srgbClr val="fff2e1"/>
                </a:solidFill>
                <a:effectLst/>
                <a:uFillTx/>
                <a:latin typeface="Aptos"/>
              </a:rPr>
              <a:t>Forgiveness rests on Christ.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4" name="Rounded Rectangle 11"/>
          <p:cNvSpPr/>
          <p:nvPr/>
        </p:nvSpPr>
        <p:spPr>
          <a:xfrm>
            <a:off x="4434840" y="2898720"/>
            <a:ext cx="3245760" cy="959760"/>
          </a:xfrm>
          <a:prstGeom prst="roundRect">
            <a:avLst>
              <a:gd name="adj" fmla="val 16667"/>
            </a:avLst>
          </a:prstGeom>
          <a:solidFill>
            <a:srgbClr val="30202a"/>
          </a:solidFill>
          <a:ln w="15240">
            <a:solidFill>
              <a:srgbClr val="cfa35c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75" name="TextBox 12"/>
          <p:cNvSpPr/>
          <p:nvPr/>
        </p:nvSpPr>
        <p:spPr>
          <a:xfrm>
            <a:off x="4599360" y="3017520"/>
            <a:ext cx="288000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1800" strike="noStrike" u="none">
                <a:solidFill>
                  <a:srgbClr val="ffe1aa"/>
                </a:solidFill>
                <a:effectLst/>
                <a:uFillTx/>
                <a:latin typeface="Georgia"/>
              </a:rPr>
              <a:t>Discipleship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1350" strike="noStrike" u="none">
                <a:solidFill>
                  <a:srgbClr val="fff2e1"/>
                </a:solidFill>
                <a:effectLst/>
                <a:uFillTx/>
                <a:latin typeface="Aptos"/>
              </a:rPr>
              <a:t>The redeemed life is offered back.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6" name="TextBox 13"/>
          <p:cNvSpPr/>
          <p:nvPr/>
        </p:nvSpPr>
        <p:spPr>
          <a:xfrm>
            <a:off x="365760" y="6519600"/>
            <a:ext cx="68576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850" strike="noStrike" u="none">
                <a:solidFill>
                  <a:srgbClr val="ebe6dc"/>
                </a:solidFill>
                <a:effectLst/>
                <a:uFillTx/>
                <a:latin typeface="Aptos"/>
              </a:rPr>
              <a:t>Prepared for teaching and small group use - hymninfo.com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Picture 1" descr="atcross_visual_4.jpg"/>
          <p:cNvPicPr/>
          <p:nvPr/>
        </p:nvPicPr>
        <p:blipFill>
          <a:blip r:embed="rId1"/>
          <a:stretch/>
        </p:blipFill>
        <p:spPr>
          <a:xfrm>
            <a:off x="6629400" y="0"/>
            <a:ext cx="555912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8" name="Rectangle 2"/>
          <p:cNvSpPr/>
          <p:nvPr/>
        </p:nvSpPr>
        <p:spPr>
          <a:xfrm>
            <a:off x="0" y="0"/>
            <a:ext cx="6720480" cy="6857640"/>
          </a:xfrm>
          <a:prstGeom prst="rect">
            <a:avLst/>
          </a:prstGeom>
          <a:solidFill>
            <a:srgbClr val="24191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79" name="TextBox 3"/>
          <p:cNvSpPr/>
          <p:nvPr/>
        </p:nvSpPr>
        <p:spPr>
          <a:xfrm>
            <a:off x="594360" y="411480"/>
            <a:ext cx="713196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3400" strike="noStrike" u="none">
                <a:solidFill>
                  <a:srgbClr val="fff8ea"/>
                </a:solidFill>
                <a:effectLst/>
                <a:uFillTx/>
                <a:latin typeface="Georgia"/>
              </a:rPr>
              <a:t>Literary and Musical Observations</a:t>
            </a:r>
            <a:endParaRPr b="0" lang="en-US" sz="3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0" name="TextBox 4"/>
          <p:cNvSpPr/>
          <p:nvPr/>
        </p:nvSpPr>
        <p:spPr>
          <a:xfrm>
            <a:off x="713160" y="1508760"/>
            <a:ext cx="5440320" cy="4525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457200">
              <a:lnSpc>
                <a:spcPct val="100000"/>
              </a:lnSpc>
              <a:spcAft>
                <a:spcPts val="700"/>
              </a:spcAft>
            </a:pPr>
            <a:r>
              <a:rPr b="0" lang="en-US" sz="1900" strike="noStrike" u="none">
                <a:solidFill>
                  <a:srgbClr val="fff8ea"/>
                </a:solidFill>
                <a:effectLst/>
                <a:uFillTx/>
                <a:latin typeface="Aptos"/>
              </a:rPr>
              <a:t>Watts uses questions to awaken conscience and wonder.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700"/>
              </a:spcAft>
            </a:pPr>
            <a:r>
              <a:rPr b="0" lang="en-US" sz="1900" strike="noStrike" u="none">
                <a:solidFill>
                  <a:srgbClr val="fff8ea"/>
                </a:solidFill>
                <a:effectLst/>
                <a:uFillTx/>
                <a:latin typeface="Aptos"/>
              </a:rPr>
              <a:t>The older stanzas are reflective and tightly theological.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700"/>
              </a:spcAft>
            </a:pPr>
            <a:r>
              <a:rPr b="0" lang="en-US" sz="1900" strike="noStrike" u="none">
                <a:solidFill>
                  <a:srgbClr val="fff8ea"/>
                </a:solidFill>
                <a:effectLst/>
                <a:uFillTx/>
                <a:latin typeface="Aptos"/>
              </a:rPr>
              <a:t>Hudson's tune and refrain add gospel-song warmth, memorability, and congregational lift.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1" name="TextBox 5"/>
          <p:cNvSpPr/>
          <p:nvPr/>
        </p:nvSpPr>
        <p:spPr>
          <a:xfrm>
            <a:off x="365760" y="6519600"/>
            <a:ext cx="68576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850" strike="noStrike" u="none">
                <a:solidFill>
                  <a:srgbClr val="ebe6dc"/>
                </a:solidFill>
                <a:effectLst/>
                <a:uFillTx/>
                <a:latin typeface="Aptos"/>
              </a:rPr>
              <a:t>Prepared for teaching and small group use - hymninfo.com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Picture 1" descr="atcross_visual_5.jpg"/>
          <p:cNvPicPr/>
          <p:nvPr/>
        </p:nvPicPr>
        <p:blipFill>
          <a:blip r:embed="rId1"/>
          <a:stretch/>
        </p:blipFill>
        <p:spPr>
          <a:xfrm>
            <a:off x="6629400" y="0"/>
            <a:ext cx="555912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3" name="Rectangle 2"/>
          <p:cNvSpPr/>
          <p:nvPr/>
        </p:nvSpPr>
        <p:spPr>
          <a:xfrm>
            <a:off x="0" y="0"/>
            <a:ext cx="6720480" cy="6857640"/>
          </a:xfrm>
          <a:prstGeom prst="rect">
            <a:avLst/>
          </a:prstGeom>
          <a:solidFill>
            <a:srgbClr val="24191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84" name="TextBox 3"/>
          <p:cNvSpPr/>
          <p:nvPr/>
        </p:nvSpPr>
        <p:spPr>
          <a:xfrm>
            <a:off x="594360" y="411480"/>
            <a:ext cx="713196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3400" strike="noStrike" u="none">
                <a:solidFill>
                  <a:srgbClr val="fff8ea"/>
                </a:solidFill>
                <a:effectLst/>
                <a:uFillTx/>
                <a:latin typeface="Georgia"/>
              </a:rPr>
              <a:t>Pastoral and Worship Use</a:t>
            </a:r>
            <a:endParaRPr b="0" lang="en-US" sz="3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5" name="TextBox 4"/>
          <p:cNvSpPr/>
          <p:nvPr/>
        </p:nvSpPr>
        <p:spPr>
          <a:xfrm>
            <a:off x="713160" y="1508760"/>
            <a:ext cx="5440320" cy="4525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457200">
              <a:lnSpc>
                <a:spcPct val="100000"/>
              </a:lnSpc>
              <a:spcAft>
                <a:spcPts val="700"/>
              </a:spcAft>
            </a:pPr>
            <a:r>
              <a:rPr b="0" lang="en-US" sz="1900" strike="noStrike" u="none">
                <a:solidFill>
                  <a:srgbClr val="fff8ea"/>
                </a:solidFill>
                <a:effectLst/>
                <a:uFillTx/>
                <a:latin typeface="Aptos"/>
              </a:rPr>
              <a:t>Strong for Lent, Good Friday, Communion, evangelistic services, and calls to repentance.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700"/>
              </a:spcAft>
            </a:pPr>
            <a:r>
              <a:rPr b="0" lang="en-US" sz="1900" strike="noStrike" u="none">
                <a:solidFill>
                  <a:srgbClr val="fff8ea"/>
                </a:solidFill>
                <a:effectLst/>
                <a:uFillTx/>
                <a:latin typeface="Aptos"/>
              </a:rPr>
              <a:t>Useful with learners who need assurance that forgiveness rests on Christ's work.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700"/>
              </a:spcAft>
            </a:pPr>
            <a:r>
              <a:rPr b="0" lang="en-US" sz="1900" strike="noStrike" u="none">
                <a:solidFill>
                  <a:srgbClr val="fff8ea"/>
                </a:solidFill>
                <a:effectLst/>
                <a:uFillTx/>
                <a:latin typeface="Aptos"/>
              </a:rPr>
              <a:t>Choirs can help the congregation sing the refrain with grateful confidence, not haste.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6" name="TextBox 5"/>
          <p:cNvSpPr/>
          <p:nvPr/>
        </p:nvSpPr>
        <p:spPr>
          <a:xfrm>
            <a:off x="365760" y="6519600"/>
            <a:ext cx="68576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850" strike="noStrike" u="none">
                <a:solidFill>
                  <a:srgbClr val="ebe6dc"/>
                </a:solidFill>
                <a:effectLst/>
                <a:uFillTx/>
                <a:latin typeface="Aptos"/>
              </a:rPr>
              <a:t>Prepared for teaching and small group use - hymninfo.com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Picture 1" descr="atcross_visual_6_dark.jpg"/>
          <p:cNvPicPr/>
          <p:nvPr/>
        </p:nvPicPr>
        <p:blipFill>
          <a:blip r:embed="rId1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8" name="TextBox 2"/>
          <p:cNvSpPr/>
          <p:nvPr/>
        </p:nvSpPr>
        <p:spPr>
          <a:xfrm>
            <a:off x="594360" y="411480"/>
            <a:ext cx="713196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3400" strike="noStrike" u="none">
                <a:solidFill>
                  <a:srgbClr val="fff8ea"/>
                </a:solidFill>
                <a:effectLst/>
                <a:uFillTx/>
                <a:latin typeface="Georgia"/>
              </a:rPr>
              <a:t>Questions for Teaching</a:t>
            </a:r>
            <a:endParaRPr b="0" lang="en-US" sz="3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1600" strike="noStrike" u="none">
                <a:solidFill>
                  <a:srgbClr val="f0dec4"/>
                </a:solidFill>
                <a:effectLst/>
                <a:uFillTx/>
                <a:latin typeface="Aptos"/>
              </a:rPr>
              <a:t>Move from observation to response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9" name="TextBox 3"/>
          <p:cNvSpPr/>
          <p:nvPr/>
        </p:nvSpPr>
        <p:spPr>
          <a:xfrm>
            <a:off x="777240" y="1417320"/>
            <a:ext cx="5623200" cy="3200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457200">
              <a:lnSpc>
                <a:spcPct val="100000"/>
              </a:lnSpc>
              <a:spcAft>
                <a:spcPts val="700"/>
              </a:spcAft>
            </a:pPr>
            <a:r>
              <a:rPr b="0" lang="en-US" sz="2100" strike="noStrike" u="none">
                <a:solidFill>
                  <a:srgbClr val="fff8ea"/>
                </a:solidFill>
                <a:effectLst/>
                <a:uFillTx/>
                <a:latin typeface="Aptos"/>
              </a:rPr>
              <a:t>What does the cross reveal about sin?</a:t>
            </a:r>
            <a:endParaRPr b="0" lang="en-US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700"/>
              </a:spcAft>
            </a:pPr>
            <a:r>
              <a:rPr b="0" lang="en-US" sz="2100" strike="noStrike" u="none">
                <a:solidFill>
                  <a:srgbClr val="fff8ea"/>
                </a:solidFill>
                <a:effectLst/>
                <a:uFillTx/>
                <a:latin typeface="Aptos"/>
              </a:rPr>
              <a:t>What does the cross reveal about God's love?</a:t>
            </a:r>
            <a:endParaRPr b="0" lang="en-US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700"/>
              </a:spcAft>
            </a:pPr>
            <a:r>
              <a:rPr b="0" lang="en-US" sz="2100" strike="noStrike" u="none">
                <a:solidFill>
                  <a:srgbClr val="fff8ea"/>
                </a:solidFill>
                <a:effectLst/>
                <a:uFillTx/>
                <a:latin typeface="Aptos"/>
              </a:rPr>
              <a:t>How does the hymn move from sorrow to assurance?</a:t>
            </a:r>
            <a:endParaRPr b="0" lang="en-US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700"/>
              </a:spcAft>
            </a:pPr>
            <a:r>
              <a:rPr b="0" lang="en-US" sz="2100" strike="noStrike" u="none">
                <a:solidFill>
                  <a:srgbClr val="fff8ea"/>
                </a:solidFill>
                <a:effectLst/>
                <a:uFillTx/>
                <a:latin typeface="Aptos"/>
              </a:rPr>
              <a:t>What would surrendered gratitude look like this week?</a:t>
            </a:r>
            <a:endParaRPr b="0" lang="en-US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0" name="Rounded Rectangle 4"/>
          <p:cNvSpPr/>
          <p:nvPr/>
        </p:nvSpPr>
        <p:spPr>
          <a:xfrm>
            <a:off x="7315200" y="1600200"/>
            <a:ext cx="3931560" cy="2468520"/>
          </a:xfrm>
          <a:prstGeom prst="roundRect">
            <a:avLst>
              <a:gd name="adj" fmla="val 16667"/>
            </a:avLst>
          </a:prstGeom>
          <a:solidFill>
            <a:srgbClr val="592823"/>
          </a:solidFill>
          <a:ln w="15240">
            <a:solidFill>
              <a:srgbClr val="cfa35c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91" name="TextBox 5"/>
          <p:cNvSpPr/>
          <p:nvPr/>
        </p:nvSpPr>
        <p:spPr>
          <a:xfrm>
            <a:off x="7543800" y="1828800"/>
            <a:ext cx="3474360" cy="20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2400" strike="noStrike" u="none">
                <a:solidFill>
                  <a:srgbClr val="ffe1aa"/>
                </a:solidFill>
                <a:effectLst/>
                <a:uFillTx/>
                <a:latin typeface="Georgia"/>
              </a:rPr>
              <a:t>Application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1700" strike="noStrike" u="none">
                <a:solidFill>
                  <a:srgbClr val="fff2e1"/>
                </a:solidFill>
                <a:effectLst/>
                <a:uFillTx/>
                <a:latin typeface="Aptos"/>
              </a:rPr>
              <a:t>Come to Christ honestly, receive grace gladly, and offer yourself fully.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2" name="TextBox 6"/>
          <p:cNvSpPr/>
          <p:nvPr/>
        </p:nvSpPr>
        <p:spPr>
          <a:xfrm>
            <a:off x="365760" y="6519600"/>
            <a:ext cx="68576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850" strike="noStrike" u="none">
                <a:solidFill>
                  <a:srgbClr val="ebe6dc"/>
                </a:solidFill>
                <a:effectLst/>
                <a:uFillTx/>
                <a:latin typeface="Aptos"/>
              </a:rPr>
              <a:t>Prepared for teaching and small group use - hymninfo.com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Picture 1" descr="atcross_visual_5_dark.jpg"/>
          <p:cNvPicPr/>
          <p:nvPr/>
        </p:nvPicPr>
        <p:blipFill>
          <a:blip r:embed="rId1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4" name="TextBox 2"/>
          <p:cNvSpPr/>
          <p:nvPr/>
        </p:nvSpPr>
        <p:spPr>
          <a:xfrm>
            <a:off x="594360" y="411480"/>
            <a:ext cx="713196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3400" strike="noStrike" u="none">
                <a:solidFill>
                  <a:srgbClr val="fff8ea"/>
                </a:solidFill>
                <a:effectLst/>
                <a:uFillTx/>
                <a:latin typeface="Georgia"/>
              </a:rPr>
              <a:t>Suggested Lesson Flow</a:t>
            </a:r>
            <a:endParaRPr b="0" lang="en-US" sz="3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1600" strike="noStrike" u="none">
                <a:solidFill>
                  <a:srgbClr val="f0dec4"/>
                </a:solidFill>
                <a:effectLst/>
                <a:uFillTx/>
                <a:latin typeface="Aptos"/>
              </a:rPr>
              <a:t>Two usable formats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5" name="Rounded Rectangle 3"/>
          <p:cNvSpPr/>
          <p:nvPr/>
        </p:nvSpPr>
        <p:spPr>
          <a:xfrm>
            <a:off x="822960" y="1508760"/>
            <a:ext cx="5120280" cy="4114440"/>
          </a:xfrm>
          <a:prstGeom prst="roundRect">
            <a:avLst>
              <a:gd name="adj" fmla="val 16667"/>
            </a:avLst>
          </a:prstGeom>
          <a:solidFill>
            <a:srgbClr val="372122"/>
          </a:solidFill>
          <a:ln w="15240">
            <a:solidFill>
              <a:srgbClr val="cfa35c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96" name="Rounded Rectangle 4"/>
          <p:cNvSpPr/>
          <p:nvPr/>
        </p:nvSpPr>
        <p:spPr>
          <a:xfrm>
            <a:off x="6263640" y="1508760"/>
            <a:ext cx="5120280" cy="4114440"/>
          </a:xfrm>
          <a:prstGeom prst="roundRect">
            <a:avLst>
              <a:gd name="adj" fmla="val 16667"/>
            </a:avLst>
          </a:prstGeom>
          <a:solidFill>
            <a:srgbClr val="372122"/>
          </a:solidFill>
          <a:ln w="15240">
            <a:solidFill>
              <a:srgbClr val="cfa35c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97" name="TextBox 5"/>
          <p:cNvSpPr/>
          <p:nvPr/>
        </p:nvSpPr>
        <p:spPr>
          <a:xfrm>
            <a:off x="1051560" y="1755720"/>
            <a:ext cx="4663080" cy="342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2600" strike="noStrike" u="none">
                <a:solidFill>
                  <a:srgbClr val="ffe1aa"/>
                </a:solidFill>
                <a:effectLst/>
                <a:uFillTx/>
                <a:latin typeface="Georgia"/>
              </a:rPr>
              <a:t>30 minutes</a:t>
            </a:r>
            <a:endParaRPr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700"/>
              </a:spcAft>
            </a:pPr>
            <a:r>
              <a:rPr b="0" lang="en-US" sz="1800" strike="noStrike" u="none">
                <a:solidFill>
                  <a:srgbClr val="fff2e1"/>
                </a:solidFill>
                <a:effectLst/>
                <a:uFillTx/>
                <a:latin typeface="Aptos"/>
              </a:rPr>
              <a:t>- Read Galatians 2:20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700"/>
              </a:spcAft>
            </a:pPr>
            <a:r>
              <a:rPr b="0" lang="en-US" sz="1800" strike="noStrike" u="none">
                <a:solidFill>
                  <a:srgbClr val="fff2e1"/>
                </a:solidFill>
                <a:effectLst/>
                <a:uFillTx/>
                <a:latin typeface="Aptos"/>
              </a:rPr>
              <a:t>- Teach hymn identity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700"/>
              </a:spcAft>
            </a:pPr>
            <a:r>
              <a:rPr b="0" lang="en-US" sz="1800" strike="noStrike" u="none">
                <a:solidFill>
                  <a:srgbClr val="fff2e1"/>
                </a:solidFill>
                <a:effectLst/>
                <a:uFillTx/>
                <a:latin typeface="Aptos"/>
              </a:rPr>
              <a:t>- Trace the stanza movement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700"/>
              </a:spcAft>
            </a:pPr>
            <a:r>
              <a:rPr b="0" lang="en-US" sz="1800" strike="noStrike" u="none">
                <a:solidFill>
                  <a:srgbClr val="fff2e1"/>
                </a:solidFill>
                <a:effectLst/>
                <a:uFillTx/>
                <a:latin typeface="Aptos"/>
              </a:rPr>
              <a:t>- Discuss one application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8" name="TextBox 6"/>
          <p:cNvSpPr/>
          <p:nvPr/>
        </p:nvSpPr>
        <p:spPr>
          <a:xfrm>
            <a:off x="6492240" y="1755720"/>
            <a:ext cx="4663080" cy="342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2600" strike="noStrike" u="none">
                <a:solidFill>
                  <a:srgbClr val="ffe1aa"/>
                </a:solidFill>
                <a:effectLst/>
                <a:uFillTx/>
                <a:latin typeface="Georgia"/>
              </a:rPr>
              <a:t>60 minutes</a:t>
            </a:r>
            <a:endParaRPr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700"/>
              </a:spcAft>
            </a:pPr>
            <a:r>
              <a:rPr b="0" lang="en-US" sz="1800" strike="noStrike" u="none">
                <a:solidFill>
                  <a:srgbClr val="fff2e1"/>
                </a:solidFill>
                <a:effectLst/>
                <a:uFillTx/>
                <a:latin typeface="Aptos"/>
              </a:rPr>
              <a:t>- Add Isaiah 53 and Romans 5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700"/>
              </a:spcAft>
            </a:pPr>
            <a:r>
              <a:rPr b="0" lang="en-US" sz="1800" strike="noStrike" u="none">
                <a:solidFill>
                  <a:srgbClr val="fff2e1"/>
                </a:solidFill>
                <a:effectLst/>
                <a:uFillTx/>
                <a:latin typeface="Aptos"/>
              </a:rPr>
              <a:t>- Compare Watts and Hudson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700"/>
              </a:spcAft>
            </a:pPr>
            <a:r>
              <a:rPr b="0" lang="en-US" sz="1800" strike="noStrike" u="none">
                <a:solidFill>
                  <a:srgbClr val="fff2e1"/>
                </a:solidFill>
                <a:effectLst/>
                <a:uFillTx/>
                <a:latin typeface="Aptos"/>
              </a:rPr>
              <a:t>- Use group questions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700"/>
              </a:spcAft>
            </a:pPr>
            <a:r>
              <a:rPr b="0" lang="en-US" sz="1800" strike="noStrike" u="none">
                <a:solidFill>
                  <a:srgbClr val="fff2e1"/>
                </a:solidFill>
                <a:effectLst/>
                <a:uFillTx/>
                <a:latin typeface="Aptos"/>
              </a:rPr>
              <a:t>- Close with prayer and singing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9" name="TextBox 7"/>
          <p:cNvSpPr/>
          <p:nvPr/>
        </p:nvSpPr>
        <p:spPr>
          <a:xfrm>
            <a:off x="365760" y="6519600"/>
            <a:ext cx="68576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850" strike="noStrike" u="none">
                <a:solidFill>
                  <a:srgbClr val="ebe6dc"/>
                </a:solidFill>
                <a:effectLst/>
                <a:uFillTx/>
                <a:latin typeface="Aptos"/>
              </a:rPr>
              <a:t>Prepared for teaching and small group use - hymninfo.com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Picture 1" descr="atcross_visual_2_dark.jpg"/>
          <p:cNvPicPr/>
          <p:nvPr/>
        </p:nvPicPr>
        <p:blipFill>
          <a:blip r:embed="rId1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01" name="Rounded Rectangle 2"/>
          <p:cNvSpPr/>
          <p:nvPr/>
        </p:nvSpPr>
        <p:spPr>
          <a:xfrm>
            <a:off x="502920" y="502920"/>
            <a:ext cx="6994800" cy="5074560"/>
          </a:xfrm>
          <a:prstGeom prst="roundRect">
            <a:avLst>
              <a:gd name="adj" fmla="val 16667"/>
            </a:avLst>
          </a:prstGeom>
          <a:solidFill>
            <a:srgbClr val="180f0f"/>
          </a:solidFill>
          <a:ln w="15240">
            <a:solidFill>
              <a:srgbClr val="cfa35c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02" name="TextBox 3"/>
          <p:cNvSpPr/>
          <p:nvPr/>
        </p:nvSpPr>
        <p:spPr>
          <a:xfrm>
            <a:off x="594360" y="411480"/>
            <a:ext cx="713196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3400" strike="noStrike" u="none">
                <a:solidFill>
                  <a:srgbClr val="fff8ea"/>
                </a:solidFill>
                <a:effectLst/>
                <a:uFillTx/>
                <a:latin typeface="Georgia"/>
              </a:rPr>
              <a:t>Closing Summary and Prayer</a:t>
            </a:r>
            <a:endParaRPr b="0" lang="en-US" sz="3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1600" strike="noStrike" u="none">
                <a:solidFill>
                  <a:srgbClr val="f0dec4"/>
                </a:solidFill>
                <a:effectLst/>
                <a:uFillTx/>
                <a:latin typeface="Aptos"/>
              </a:rPr>
              <a:t>The cross is where sorrow becomes grace-filled hope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3" name="TextBox 4"/>
          <p:cNvSpPr/>
          <p:nvPr/>
        </p:nvSpPr>
        <p:spPr>
          <a:xfrm>
            <a:off x="777240" y="1737360"/>
            <a:ext cx="6491880" cy="3382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457200">
              <a:lnSpc>
                <a:spcPct val="100000"/>
              </a:lnSpc>
              <a:spcAft>
                <a:spcPts val="700"/>
              </a:spcAft>
            </a:pPr>
            <a:r>
              <a:rPr b="0" lang="en-US" sz="2000" strike="noStrike" u="none">
                <a:solidFill>
                  <a:srgbClr val="fff8ea"/>
                </a:solidFill>
                <a:effectLst/>
                <a:uFillTx/>
                <a:latin typeface="Aptos"/>
              </a:rPr>
              <a:t>Lord Jesus Christ, keep our eyes fixed on your cross. Give us honest repentance, grateful faith, and a life surrendered to your redeeming love. Amen.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700"/>
              </a:spcAft>
            </a:pPr>
            <a:r>
              <a:rPr b="0" lang="en-US" sz="2000" strike="noStrike" u="none">
                <a:solidFill>
                  <a:srgbClr val="fff8ea"/>
                </a:solidFill>
                <a:effectLst/>
                <a:uFillTx/>
                <a:latin typeface="Aptos"/>
              </a:rPr>
              <a:t>© HymnInfo.com. Free for personal, church, classroom, and small-group teaching use. Please do not sell, repost, or redistribute as downloadable files without permission.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4" name="TextBox 5"/>
          <p:cNvSpPr/>
          <p:nvPr/>
        </p:nvSpPr>
        <p:spPr>
          <a:xfrm>
            <a:off x="365760" y="6519600"/>
            <a:ext cx="68576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850" strike="noStrike" u="none">
                <a:solidFill>
                  <a:srgbClr val="ebe6dc"/>
                </a:solidFill>
                <a:effectLst/>
                <a:uFillTx/>
                <a:latin typeface="Aptos"/>
              </a:rPr>
              <a:t>Prepared for teaching and small group use - hymninfo.com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Application>LibreOffice/25.2.3.2$Linux_X86_64 LibreOffice_project/520$Build-2</Application>
  <AppVersion>15.0000</AppVersion>
  <Words>0</Words>
  <Paragraphs>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2013-01-27T09:14:16Z</dcterms:created>
  <dc:creator>HymnInfo.com</dc:creator>
  <dc:description>generated using python-pptx</dc:description>
  <cp:keywords>hymn study Christian worship church teaching HymnInfo</cp:keywords>
  <dc:language>en-US</dc:language>
  <cp:lastModifiedBy>Steve Canny</cp:lastModifiedBy>
  <dcterms:modified xsi:type="dcterms:W3CDTF">2013-01-27T09:15:58Z</dcterms:modified>
  <cp:revision>1</cp:revision>
  <dc:subject>Hymn study resource</dc:subject>
  <dc:title>At the Cross Teaching Guide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On-screen Show (4:3)</vt:lpwstr>
  </property>
</Properties>
</file>