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_rels/slide18.xml.rels" ContentType="application/vnd.openxmlformats-package.relationships+xml"/>
  <Override PartName="/ppt/slides/_rels/slide4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7A91D96-871A-4E61-9CCA-BCC865D58CD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4EDB8CE-FC6C-4D87-89C1-3C1469D45A10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1488998-62FF-4DB0-AF1D-09A9D74D6DC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03D6626-A9B4-433A-A83F-2F1DC5A6266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F8526E0-8AAD-444B-83D6-F40BAFC5453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8E86A93-E7A5-4D28-AF4F-37621A0AE00C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en-US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ECD70BD-EA11-4431-885E-DAD28E0F13D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96E45CB-1C19-411B-AD84-84F77674706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0C6A0FC-BAE7-405C-BA61-E032C3D9FFF1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DFA9498-9911-4FDA-B531-DB09145AA6D2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29860D7-A1A7-401D-9C79-26AB095FB8B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1" descr="hero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" name="Rounded Rectangle 3"/>
          <p:cNvSpPr/>
          <p:nvPr/>
        </p:nvSpPr>
        <p:spPr>
          <a:xfrm>
            <a:off x="502920" y="594360"/>
            <a:ext cx="6674760" cy="4114440"/>
          </a:xfrm>
          <a:prstGeom prst="roundRect">
            <a:avLst>
              <a:gd name="adj" fmla="val 16667"/>
            </a:avLst>
          </a:prstGeom>
          <a:solidFill>
            <a:srgbClr val="0f0f1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" name="TextBox 4"/>
          <p:cNvSpPr/>
          <p:nvPr/>
        </p:nvSpPr>
        <p:spPr>
          <a:xfrm>
            <a:off x="777240" y="960120"/>
            <a:ext cx="612612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Something Beautiful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A hymn study on grace, restoration, and new creation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5"/>
          <p:cNvSpPr/>
          <p:nvPr/>
        </p:nvSpPr>
        <p:spPr>
          <a:xfrm>
            <a:off x="868680" y="2788920"/>
            <a:ext cx="5760360" cy="15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6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First line: “Something beautiful, something good”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6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Words: Gloria Gaither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6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Music: William James Gaither • 1971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6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Primary Scripture: 2 Corinthians 5:17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Box 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40676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99" name="Picture 2" descr="restoration.jpg"/>
          <p:cNvPicPr/>
          <p:nvPr/>
        </p:nvPicPr>
        <p:blipFill>
          <a:blip r:embed="rId1"/>
          <a:stretch/>
        </p:blipFill>
        <p:spPr>
          <a:xfrm>
            <a:off x="6355080" y="0"/>
            <a:ext cx="583344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Rectangle 3"/>
          <p:cNvSpPr/>
          <p:nvPr/>
        </p:nvSpPr>
        <p:spPr>
          <a:xfrm>
            <a:off x="6355080" y="0"/>
            <a:ext cx="583344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1" name="Diamond 4"/>
          <p:cNvSpPr/>
          <p:nvPr/>
        </p:nvSpPr>
        <p:spPr>
          <a:xfrm>
            <a:off x="7909560" y="2103120"/>
            <a:ext cx="1028520" cy="849960"/>
          </a:xfrm>
          <a:prstGeom prst="diamond">
            <a:avLst/>
          </a:prstGeom>
          <a:solidFill>
            <a:srgbClr val="8e48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2" name="Hexagon 5"/>
          <p:cNvSpPr/>
          <p:nvPr/>
        </p:nvSpPr>
        <p:spPr>
          <a:xfrm>
            <a:off x="8664120" y="2350080"/>
            <a:ext cx="1028520" cy="84996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0676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3" name="Diamond 6"/>
          <p:cNvSpPr/>
          <p:nvPr/>
        </p:nvSpPr>
        <p:spPr>
          <a:xfrm>
            <a:off x="9418320" y="2034360"/>
            <a:ext cx="1028520" cy="849960"/>
          </a:xfrm>
          <a:prstGeom prst="diamond">
            <a:avLst/>
          </a:prstGeom>
          <a:solidFill>
            <a:srgbClr val="deab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4" name="Hexagon 7"/>
          <p:cNvSpPr/>
          <p:nvPr/>
        </p:nvSpPr>
        <p:spPr>
          <a:xfrm>
            <a:off x="8389800" y="3063240"/>
            <a:ext cx="1028520" cy="84996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56304c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5" name="Oval 8"/>
          <p:cNvSpPr/>
          <p:nvPr/>
        </p:nvSpPr>
        <p:spPr>
          <a:xfrm>
            <a:off x="9418320" y="4229280"/>
            <a:ext cx="617040" cy="38376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6" name="Oval 9"/>
          <p:cNvSpPr/>
          <p:nvPr/>
        </p:nvSpPr>
        <p:spPr>
          <a:xfrm>
            <a:off x="9198720" y="4514040"/>
            <a:ext cx="617040" cy="38376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7" name="Oval 10"/>
          <p:cNvSpPr/>
          <p:nvPr/>
        </p:nvSpPr>
        <p:spPr>
          <a:xfrm>
            <a:off x="8759880" y="4514040"/>
            <a:ext cx="617040" cy="38376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8" name="Oval 11"/>
          <p:cNvSpPr/>
          <p:nvPr/>
        </p:nvSpPr>
        <p:spPr>
          <a:xfrm>
            <a:off x="8540640" y="4229280"/>
            <a:ext cx="617040" cy="38376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9" name="Oval 12"/>
          <p:cNvSpPr/>
          <p:nvPr/>
        </p:nvSpPr>
        <p:spPr>
          <a:xfrm>
            <a:off x="8759880" y="3944160"/>
            <a:ext cx="617040" cy="38376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0" name="Oval 13"/>
          <p:cNvSpPr/>
          <p:nvPr/>
        </p:nvSpPr>
        <p:spPr>
          <a:xfrm>
            <a:off x="9198720" y="3944160"/>
            <a:ext cx="617040" cy="38376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1" name="Oval 14"/>
          <p:cNvSpPr/>
          <p:nvPr/>
        </p:nvSpPr>
        <p:spPr>
          <a:xfrm>
            <a:off x="9144000" y="4297680"/>
            <a:ext cx="328680" cy="328680"/>
          </a:xfrm>
          <a:prstGeom prst="ellipse">
            <a:avLst/>
          </a:prstGeom>
          <a:solidFill>
            <a:srgbClr val="faefd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2" name="Rectangle 15"/>
          <p:cNvSpPr/>
          <p:nvPr/>
        </p:nvSpPr>
        <p:spPr>
          <a:xfrm>
            <a:off x="10792800" y="5074920"/>
            <a:ext cx="140400" cy="90504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3" name="Rectangle 16"/>
          <p:cNvSpPr/>
          <p:nvPr/>
        </p:nvSpPr>
        <p:spPr>
          <a:xfrm>
            <a:off x="10561320" y="5356440"/>
            <a:ext cx="603000" cy="14040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4" name="TextBox 17"/>
          <p:cNvSpPr/>
          <p:nvPr/>
        </p:nvSpPr>
        <p:spPr>
          <a:xfrm>
            <a:off x="685800" y="685800"/>
            <a:ext cx="54860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Grace Makes New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2 Corinthians 5:17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Box 18"/>
          <p:cNvSpPr/>
          <p:nvPr/>
        </p:nvSpPr>
        <p:spPr>
          <a:xfrm>
            <a:off x="777240" y="1920240"/>
            <a:ext cx="5120280" cy="306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1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The gospel does not merely rename the old life; it brings a new creation in Christ.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1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The beauty God makes is not cosmetic. It is redemptive and creative.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1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This song works best when connected to the finished work of Christ and the new life He gives.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19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8eed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8" name="TextBox 2"/>
          <p:cNvSpPr/>
          <p:nvPr/>
        </p:nvSpPr>
        <p:spPr>
          <a:xfrm>
            <a:off x="594360" y="502920"/>
            <a:ext cx="100580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Saved by Grace, Remade for Purpose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Ephesians 2:8–10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Oval 3"/>
          <p:cNvSpPr/>
          <p:nvPr/>
        </p:nvSpPr>
        <p:spPr>
          <a:xfrm>
            <a:off x="914400" y="2423160"/>
            <a:ext cx="594000" cy="594000"/>
          </a:xfrm>
          <a:prstGeom prst="ellipse">
            <a:avLst/>
          </a:prstGeom>
          <a:solidFill>
            <a:srgbClr val="8e48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0" name="Rectangle 4"/>
          <p:cNvSpPr/>
          <p:nvPr/>
        </p:nvSpPr>
        <p:spPr>
          <a:xfrm>
            <a:off x="1508760" y="2697480"/>
            <a:ext cx="1416960" cy="5436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9720" bIns="9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1" name="Oval 5"/>
          <p:cNvSpPr/>
          <p:nvPr/>
        </p:nvSpPr>
        <p:spPr>
          <a:xfrm>
            <a:off x="2926080" y="2423160"/>
            <a:ext cx="594000" cy="5940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2" name="Rectangle 6"/>
          <p:cNvSpPr/>
          <p:nvPr/>
        </p:nvSpPr>
        <p:spPr>
          <a:xfrm>
            <a:off x="3520440" y="2697480"/>
            <a:ext cx="1416960" cy="5436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9720" bIns="9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3" name="Oval 7"/>
          <p:cNvSpPr/>
          <p:nvPr/>
        </p:nvSpPr>
        <p:spPr>
          <a:xfrm>
            <a:off x="4937760" y="2423160"/>
            <a:ext cx="594000" cy="594000"/>
          </a:xfrm>
          <a:prstGeom prst="ellipse">
            <a:avLst/>
          </a:prstGeom>
          <a:solidFill>
            <a:srgbClr val="40676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4" name="Rectangle 8"/>
          <p:cNvSpPr/>
          <p:nvPr/>
        </p:nvSpPr>
        <p:spPr>
          <a:xfrm>
            <a:off x="5532120" y="2697480"/>
            <a:ext cx="1416960" cy="5436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9720" bIns="9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5" name="Oval 9"/>
          <p:cNvSpPr/>
          <p:nvPr/>
        </p:nvSpPr>
        <p:spPr>
          <a:xfrm>
            <a:off x="6949440" y="2423160"/>
            <a:ext cx="594000" cy="594000"/>
          </a:xfrm>
          <a:prstGeom prst="ellipse">
            <a:avLst/>
          </a:prstGeom>
          <a:solidFill>
            <a:srgbClr val="56304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6" name="Rectangle 10"/>
          <p:cNvSpPr/>
          <p:nvPr/>
        </p:nvSpPr>
        <p:spPr>
          <a:xfrm>
            <a:off x="7543800" y="2697480"/>
            <a:ext cx="1416960" cy="5436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9720" bIns="9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7" name="Oval 11"/>
          <p:cNvSpPr/>
          <p:nvPr/>
        </p:nvSpPr>
        <p:spPr>
          <a:xfrm>
            <a:off x="8961120" y="2423160"/>
            <a:ext cx="594000" cy="5940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8" name="TextBox 12"/>
          <p:cNvSpPr/>
          <p:nvPr/>
        </p:nvSpPr>
        <p:spPr>
          <a:xfrm>
            <a:off x="658440" y="3173040"/>
            <a:ext cx="1188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Grace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Box 13"/>
          <p:cNvSpPr/>
          <p:nvPr/>
        </p:nvSpPr>
        <p:spPr>
          <a:xfrm>
            <a:off x="2670120" y="3173040"/>
            <a:ext cx="1188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Faith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Box 14"/>
          <p:cNvSpPr/>
          <p:nvPr/>
        </p:nvSpPr>
        <p:spPr>
          <a:xfrm>
            <a:off x="4681800" y="3173040"/>
            <a:ext cx="1188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New Life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Box 15"/>
          <p:cNvSpPr/>
          <p:nvPr/>
        </p:nvSpPr>
        <p:spPr>
          <a:xfrm>
            <a:off x="6693480" y="3173040"/>
            <a:ext cx="1188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Good Works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Box 16"/>
          <p:cNvSpPr/>
          <p:nvPr/>
        </p:nvSpPr>
        <p:spPr>
          <a:xfrm>
            <a:off x="8705160" y="3173040"/>
            <a:ext cx="1188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Witness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Box 17"/>
          <p:cNvSpPr/>
          <p:nvPr/>
        </p:nvSpPr>
        <p:spPr>
          <a:xfrm>
            <a:off x="1097280" y="4160520"/>
            <a:ext cx="987516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Grace is God’s gift, not human achievement.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God’s workmanship becomes visible in a life that now walks in prepared works.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Testimony should point to the Maker more than to the material He remade.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Box 18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Picture 1" descr="hero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6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7" name="Rounded Rectangle 3"/>
          <p:cNvSpPr/>
          <p:nvPr/>
        </p:nvSpPr>
        <p:spPr>
          <a:xfrm>
            <a:off x="5715000" y="731520"/>
            <a:ext cx="5714640" cy="52574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8" name="TextBox 4"/>
          <p:cNvSpPr/>
          <p:nvPr/>
        </p:nvSpPr>
        <p:spPr>
          <a:xfrm>
            <a:off x="5989320" y="1051560"/>
            <a:ext cx="51202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Beauty in God’s Time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Ecclesiastes 3:11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Box 5"/>
          <p:cNvSpPr/>
          <p:nvPr/>
        </p:nvSpPr>
        <p:spPr>
          <a:xfrm>
            <a:off x="6053400" y="2011680"/>
            <a:ext cx="489168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Bible does not promise that every wound is instantly explained.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It does testify that God can work with time, weakness, repentance, and mercy.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This song is most faithful when it lets God’s timing remain God’s timing, while still proclaiming His restorative grace.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Box 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icture 1" descr="worship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2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3" name="TextBox 3"/>
          <p:cNvSpPr/>
          <p:nvPr/>
        </p:nvSpPr>
        <p:spPr>
          <a:xfrm>
            <a:off x="685800" y="502920"/>
            <a:ext cx="768060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Theological Themes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Six teaching windows into the song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Rounded Rectangle 4"/>
          <p:cNvSpPr/>
          <p:nvPr/>
        </p:nvSpPr>
        <p:spPr>
          <a:xfrm>
            <a:off x="777240" y="1600200"/>
            <a:ext cx="3337200" cy="117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5" name="TextBox 5"/>
          <p:cNvSpPr/>
          <p:nvPr/>
        </p:nvSpPr>
        <p:spPr>
          <a:xfrm>
            <a:off x="960120" y="1764720"/>
            <a:ext cx="29257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7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Grace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Box 6"/>
          <p:cNvSpPr/>
          <p:nvPr/>
        </p:nvSpPr>
        <p:spPr>
          <a:xfrm>
            <a:off x="960120" y="211212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6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God acts first in mercy.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Rounded Rectangle 7"/>
          <p:cNvSpPr/>
          <p:nvPr/>
        </p:nvSpPr>
        <p:spPr>
          <a:xfrm>
            <a:off x="4572000" y="1600200"/>
            <a:ext cx="3337200" cy="117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8" name="TextBox 8"/>
          <p:cNvSpPr/>
          <p:nvPr/>
        </p:nvSpPr>
        <p:spPr>
          <a:xfrm>
            <a:off x="4754880" y="1764720"/>
            <a:ext cx="29257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7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Forgiveness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Box 9"/>
          <p:cNvSpPr/>
          <p:nvPr/>
        </p:nvSpPr>
        <p:spPr>
          <a:xfrm>
            <a:off x="4754880" y="211212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6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Shame is answered by Christ.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Rounded Rectangle 10"/>
          <p:cNvSpPr/>
          <p:nvPr/>
        </p:nvSpPr>
        <p:spPr>
          <a:xfrm>
            <a:off x="8366760" y="1600200"/>
            <a:ext cx="3337200" cy="117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1" name="TextBox 11"/>
          <p:cNvSpPr/>
          <p:nvPr/>
        </p:nvSpPr>
        <p:spPr>
          <a:xfrm>
            <a:off x="8549640" y="1764720"/>
            <a:ext cx="29257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7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Restoration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Box 12"/>
          <p:cNvSpPr/>
          <p:nvPr/>
        </p:nvSpPr>
        <p:spPr>
          <a:xfrm>
            <a:off x="8549640" y="211212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6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Brokenness is not the final word.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Rounded Rectangle 13"/>
          <p:cNvSpPr/>
          <p:nvPr/>
        </p:nvSpPr>
        <p:spPr>
          <a:xfrm>
            <a:off x="777240" y="3200400"/>
            <a:ext cx="3337200" cy="117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4" name="TextBox 14"/>
          <p:cNvSpPr/>
          <p:nvPr/>
        </p:nvSpPr>
        <p:spPr>
          <a:xfrm>
            <a:off x="960120" y="3364920"/>
            <a:ext cx="29257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7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New Creation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Box 15"/>
          <p:cNvSpPr/>
          <p:nvPr/>
        </p:nvSpPr>
        <p:spPr>
          <a:xfrm>
            <a:off x="960120" y="371232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6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old gives way to life in Christ.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Rounded Rectangle 16"/>
          <p:cNvSpPr/>
          <p:nvPr/>
        </p:nvSpPr>
        <p:spPr>
          <a:xfrm>
            <a:off x="4572000" y="3200400"/>
            <a:ext cx="3337200" cy="117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7" name="TextBox 17"/>
          <p:cNvSpPr/>
          <p:nvPr/>
        </p:nvSpPr>
        <p:spPr>
          <a:xfrm>
            <a:off x="4754880" y="3364920"/>
            <a:ext cx="29257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7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Assurance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Box 18"/>
          <p:cNvSpPr/>
          <p:nvPr/>
        </p:nvSpPr>
        <p:spPr>
          <a:xfrm>
            <a:off x="4754880" y="371232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6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sinner may come honestly.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Rounded Rectangle 19"/>
          <p:cNvSpPr/>
          <p:nvPr/>
        </p:nvSpPr>
        <p:spPr>
          <a:xfrm>
            <a:off x="8366760" y="3200400"/>
            <a:ext cx="3337200" cy="117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0" name="TextBox 20"/>
          <p:cNvSpPr/>
          <p:nvPr/>
        </p:nvSpPr>
        <p:spPr>
          <a:xfrm>
            <a:off x="8549640" y="3364920"/>
            <a:ext cx="29257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7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Testimony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TextBox 21"/>
          <p:cNvSpPr/>
          <p:nvPr/>
        </p:nvSpPr>
        <p:spPr>
          <a:xfrm>
            <a:off x="8549640" y="371232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6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story points to God’s mercy.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Box 22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7ecd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4" name="Rectangle 2"/>
          <p:cNvSpPr/>
          <p:nvPr/>
        </p:nvSpPr>
        <p:spPr>
          <a:xfrm>
            <a:off x="502920" y="141732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5" name="Rectangle 3"/>
          <p:cNvSpPr/>
          <p:nvPr/>
        </p:nvSpPr>
        <p:spPr>
          <a:xfrm>
            <a:off x="502920" y="155448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6" name="Rectangle 4"/>
          <p:cNvSpPr/>
          <p:nvPr/>
        </p:nvSpPr>
        <p:spPr>
          <a:xfrm>
            <a:off x="502920" y="169164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7" name="Rectangle 5"/>
          <p:cNvSpPr/>
          <p:nvPr/>
        </p:nvSpPr>
        <p:spPr>
          <a:xfrm>
            <a:off x="502920" y="182880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8" name="Rectangle 6"/>
          <p:cNvSpPr/>
          <p:nvPr/>
        </p:nvSpPr>
        <p:spPr>
          <a:xfrm>
            <a:off x="502920" y="196596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9" name="Rectangle 7"/>
          <p:cNvSpPr/>
          <p:nvPr/>
        </p:nvSpPr>
        <p:spPr>
          <a:xfrm>
            <a:off x="502920" y="507492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0" name="Rectangle 8"/>
          <p:cNvSpPr/>
          <p:nvPr/>
        </p:nvSpPr>
        <p:spPr>
          <a:xfrm>
            <a:off x="502920" y="521208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1" name="Rectangle 9"/>
          <p:cNvSpPr/>
          <p:nvPr/>
        </p:nvSpPr>
        <p:spPr>
          <a:xfrm>
            <a:off x="502920" y="534924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2" name="Rectangle 10"/>
          <p:cNvSpPr/>
          <p:nvPr/>
        </p:nvSpPr>
        <p:spPr>
          <a:xfrm>
            <a:off x="502920" y="548640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3" name="Rectangle 11"/>
          <p:cNvSpPr/>
          <p:nvPr/>
        </p:nvSpPr>
        <p:spPr>
          <a:xfrm>
            <a:off x="502920" y="5623560"/>
            <a:ext cx="11155320" cy="8640"/>
          </a:xfrm>
          <a:prstGeom prst="rect">
            <a:avLst/>
          </a:prstGeom>
          <a:solidFill>
            <a:srgbClr val="ba9a6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4" name="Oval 12"/>
          <p:cNvSpPr/>
          <p:nvPr/>
        </p:nvSpPr>
        <p:spPr>
          <a:xfrm>
            <a:off x="8412480" y="1572840"/>
            <a:ext cx="164160" cy="127800"/>
          </a:xfrm>
          <a:prstGeom prst="ellipse">
            <a:avLst/>
          </a:prstGeom>
          <a:solidFill>
            <a:srgbClr val="56304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5" name="Oval 13"/>
          <p:cNvSpPr/>
          <p:nvPr/>
        </p:nvSpPr>
        <p:spPr>
          <a:xfrm>
            <a:off x="8869680" y="1865520"/>
            <a:ext cx="164160" cy="127800"/>
          </a:xfrm>
          <a:prstGeom prst="ellipse">
            <a:avLst/>
          </a:prstGeom>
          <a:solidFill>
            <a:srgbClr val="56304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6" name="Oval 14"/>
          <p:cNvSpPr/>
          <p:nvPr/>
        </p:nvSpPr>
        <p:spPr>
          <a:xfrm>
            <a:off x="9372600" y="1572840"/>
            <a:ext cx="164160" cy="127800"/>
          </a:xfrm>
          <a:prstGeom prst="ellipse">
            <a:avLst/>
          </a:prstGeom>
          <a:solidFill>
            <a:srgbClr val="56304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7" name="Oval 15"/>
          <p:cNvSpPr/>
          <p:nvPr/>
        </p:nvSpPr>
        <p:spPr>
          <a:xfrm>
            <a:off x="9857160" y="1865520"/>
            <a:ext cx="164160" cy="127800"/>
          </a:xfrm>
          <a:prstGeom prst="ellipse">
            <a:avLst/>
          </a:prstGeom>
          <a:solidFill>
            <a:srgbClr val="56304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8" name="Oval 16"/>
          <p:cNvSpPr/>
          <p:nvPr/>
        </p:nvSpPr>
        <p:spPr>
          <a:xfrm>
            <a:off x="10314360" y="1572840"/>
            <a:ext cx="164160" cy="127800"/>
          </a:xfrm>
          <a:prstGeom prst="ellipse">
            <a:avLst/>
          </a:prstGeom>
          <a:solidFill>
            <a:srgbClr val="56304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9" name="TextBox 17"/>
          <p:cNvSpPr/>
          <p:nvPr/>
        </p:nvSpPr>
        <p:spPr>
          <a:xfrm>
            <a:off x="640080" y="457200"/>
            <a:ext cx="87778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Literary and Musical Observations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Box 18"/>
          <p:cNvSpPr/>
          <p:nvPr/>
        </p:nvSpPr>
        <p:spPr>
          <a:xfrm>
            <a:off x="822960" y="2331720"/>
            <a:ext cx="10423800" cy="260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Short form: the song works as a concentrated testimony rather than a developed hymn argument.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Movement: human insufficiency gives way to God’s gracious rebuilding work.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Melody: simple, reflective, and easy to sing as a response after prayer or confession.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Leadership: use a gentle tempo and avoid turning the song into a performance piece.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Box 19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1" descr="worship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4" name="TextBox 3"/>
          <p:cNvSpPr/>
          <p:nvPr/>
        </p:nvSpPr>
        <p:spPr>
          <a:xfrm>
            <a:off x="685800" y="594360"/>
            <a:ext cx="91436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Pastoral and Worship Use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Best used as a prayerful response of assurance.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Rounded Rectangle 4"/>
          <p:cNvSpPr/>
          <p:nvPr/>
        </p:nvSpPr>
        <p:spPr>
          <a:xfrm>
            <a:off x="868680" y="1737360"/>
            <a:ext cx="4983120" cy="109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6" name="TextBox 5"/>
          <p:cNvSpPr/>
          <p:nvPr/>
        </p:nvSpPr>
        <p:spPr>
          <a:xfrm>
            <a:off x="1069920" y="19018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After confession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Box 6"/>
          <p:cNvSpPr/>
          <p:nvPr/>
        </p:nvSpPr>
        <p:spPr>
          <a:xfrm>
            <a:off x="1069920" y="2267640"/>
            <a:ext cx="4571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Grace answers shame with mercy.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Rounded Rectangle 7"/>
          <p:cNvSpPr/>
          <p:nvPr/>
        </p:nvSpPr>
        <p:spPr>
          <a:xfrm>
            <a:off x="6400800" y="1737360"/>
            <a:ext cx="4983120" cy="109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9" name="TextBox 8"/>
          <p:cNvSpPr/>
          <p:nvPr/>
        </p:nvSpPr>
        <p:spPr>
          <a:xfrm>
            <a:off x="6602040" y="19018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After testimony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Box 9"/>
          <p:cNvSpPr/>
          <p:nvPr/>
        </p:nvSpPr>
        <p:spPr>
          <a:xfrm>
            <a:off x="6602040" y="2267640"/>
            <a:ext cx="4571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focus remains on God’s restoring work.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Rounded Rectangle 10"/>
          <p:cNvSpPr/>
          <p:nvPr/>
        </p:nvSpPr>
        <p:spPr>
          <a:xfrm>
            <a:off x="868680" y="3429000"/>
            <a:ext cx="4983120" cy="109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2" name="TextBox 11"/>
          <p:cNvSpPr/>
          <p:nvPr/>
        </p:nvSpPr>
        <p:spPr>
          <a:xfrm>
            <a:off x="1069920" y="359352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After preaching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Box 12"/>
          <p:cNvSpPr/>
          <p:nvPr/>
        </p:nvSpPr>
        <p:spPr>
          <a:xfrm>
            <a:off x="1069920" y="3959280"/>
            <a:ext cx="4571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A fitting response to new creation or grace.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Rounded Rectangle 13"/>
          <p:cNvSpPr/>
          <p:nvPr/>
        </p:nvSpPr>
        <p:spPr>
          <a:xfrm>
            <a:off x="6400800" y="3429000"/>
            <a:ext cx="4983120" cy="109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5" name="TextBox 14"/>
          <p:cNvSpPr/>
          <p:nvPr/>
        </p:nvSpPr>
        <p:spPr>
          <a:xfrm>
            <a:off x="6602040" y="359352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In care settings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Box 15"/>
          <p:cNvSpPr/>
          <p:nvPr/>
        </p:nvSpPr>
        <p:spPr>
          <a:xfrm>
            <a:off x="6602040" y="3959280"/>
            <a:ext cx="4571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3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Gentle language for those rebuilding trust and hope.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TextBox 1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8efd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99" name="Picture 2" descr="prayer.jpg"/>
          <p:cNvPicPr/>
          <p:nvPr/>
        </p:nvPicPr>
        <p:blipFill>
          <a:blip r:embed="rId1"/>
          <a:stretch/>
        </p:blipFill>
        <p:spPr>
          <a:xfrm>
            <a:off x="7406640" y="0"/>
            <a:ext cx="47818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0" name="Rectangle 3"/>
          <p:cNvSpPr/>
          <p:nvPr/>
        </p:nvSpPr>
        <p:spPr>
          <a:xfrm>
            <a:off x="7406640" y="0"/>
            <a:ext cx="478188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1" name="Diamond 4"/>
          <p:cNvSpPr/>
          <p:nvPr/>
        </p:nvSpPr>
        <p:spPr>
          <a:xfrm>
            <a:off x="8549640" y="2148840"/>
            <a:ext cx="856800" cy="708480"/>
          </a:xfrm>
          <a:prstGeom prst="diamond">
            <a:avLst/>
          </a:prstGeom>
          <a:solidFill>
            <a:srgbClr val="8e48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2" name="Hexagon 5"/>
          <p:cNvSpPr/>
          <p:nvPr/>
        </p:nvSpPr>
        <p:spPr>
          <a:xfrm>
            <a:off x="9178200" y="2354760"/>
            <a:ext cx="856800" cy="7084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0676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3" name="Diamond 6"/>
          <p:cNvSpPr/>
          <p:nvPr/>
        </p:nvSpPr>
        <p:spPr>
          <a:xfrm>
            <a:off x="9807120" y="2091600"/>
            <a:ext cx="856800" cy="708480"/>
          </a:xfrm>
          <a:prstGeom prst="diamond">
            <a:avLst/>
          </a:prstGeom>
          <a:solidFill>
            <a:srgbClr val="deab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4" name="Hexagon 7"/>
          <p:cNvSpPr/>
          <p:nvPr/>
        </p:nvSpPr>
        <p:spPr>
          <a:xfrm>
            <a:off x="8949600" y="2949120"/>
            <a:ext cx="856800" cy="7084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56304c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5" name="Oval 8"/>
          <p:cNvSpPr/>
          <p:nvPr/>
        </p:nvSpPr>
        <p:spPr>
          <a:xfrm>
            <a:off x="9807120" y="392040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6" name="Oval 9"/>
          <p:cNvSpPr/>
          <p:nvPr/>
        </p:nvSpPr>
        <p:spPr>
          <a:xfrm>
            <a:off x="9623880" y="415800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7" name="Oval 10"/>
          <p:cNvSpPr/>
          <p:nvPr/>
        </p:nvSpPr>
        <p:spPr>
          <a:xfrm>
            <a:off x="9258480" y="415800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8" name="Oval 11"/>
          <p:cNvSpPr/>
          <p:nvPr/>
        </p:nvSpPr>
        <p:spPr>
          <a:xfrm>
            <a:off x="9075240" y="392040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9" name="Oval 12"/>
          <p:cNvSpPr/>
          <p:nvPr/>
        </p:nvSpPr>
        <p:spPr>
          <a:xfrm>
            <a:off x="9258480" y="368280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0" name="Oval 13"/>
          <p:cNvSpPr/>
          <p:nvPr/>
        </p:nvSpPr>
        <p:spPr>
          <a:xfrm>
            <a:off x="9623880" y="368280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1" name="Oval 14"/>
          <p:cNvSpPr/>
          <p:nvPr/>
        </p:nvSpPr>
        <p:spPr>
          <a:xfrm>
            <a:off x="9578520" y="3977640"/>
            <a:ext cx="273960" cy="273960"/>
          </a:xfrm>
          <a:prstGeom prst="ellipse">
            <a:avLst/>
          </a:prstGeom>
          <a:solidFill>
            <a:srgbClr val="faefd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2" name="Rectangle 15"/>
          <p:cNvSpPr/>
          <p:nvPr/>
        </p:nvSpPr>
        <p:spPr>
          <a:xfrm>
            <a:off x="10490040" y="4800600"/>
            <a:ext cx="178920" cy="115164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3" name="Rectangle 16"/>
          <p:cNvSpPr/>
          <p:nvPr/>
        </p:nvSpPr>
        <p:spPr>
          <a:xfrm>
            <a:off x="10195560" y="5159160"/>
            <a:ext cx="767880" cy="17892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4" name="TextBox 17"/>
          <p:cNvSpPr/>
          <p:nvPr/>
        </p:nvSpPr>
        <p:spPr>
          <a:xfrm>
            <a:off x="594360" y="502920"/>
            <a:ext cx="64004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Teaching Questions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TextBox 18"/>
          <p:cNvSpPr/>
          <p:nvPr/>
        </p:nvSpPr>
        <p:spPr>
          <a:xfrm>
            <a:off x="822960" y="1417320"/>
            <a:ext cx="6217560" cy="438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Where do people usually look for beauty, worth, or a new beginning?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What does 2 Corinthians 5:17 say God does in Christ?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How does Ephesians 2:8–10 protect us from boasting and despair?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How can testimony honor Christ without centering the self?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8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What pastoral care is needed when someone’s restoration feels unfinished?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TextBox 19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2f202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8" name="TextBox 2"/>
          <p:cNvSpPr/>
          <p:nvPr/>
        </p:nvSpPr>
        <p:spPr>
          <a:xfrm>
            <a:off x="685800" y="502920"/>
            <a:ext cx="91436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Suggested Lesson Flow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A ready path for 30 or 60 minutes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Rounded Rectangle 3"/>
          <p:cNvSpPr/>
          <p:nvPr/>
        </p:nvSpPr>
        <p:spPr>
          <a:xfrm>
            <a:off x="777240" y="1417320"/>
            <a:ext cx="5257440" cy="4343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0" name="Rounded Rectangle 4"/>
          <p:cNvSpPr/>
          <p:nvPr/>
        </p:nvSpPr>
        <p:spPr>
          <a:xfrm>
            <a:off x="6172200" y="1417320"/>
            <a:ext cx="5257440" cy="4343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1" name="TextBox 5"/>
          <p:cNvSpPr/>
          <p:nvPr/>
        </p:nvSpPr>
        <p:spPr>
          <a:xfrm>
            <a:off x="1005840" y="1691640"/>
            <a:ext cx="4663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8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30-minute plan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TextBox 6"/>
          <p:cNvSpPr/>
          <p:nvPr/>
        </p:nvSpPr>
        <p:spPr>
          <a:xfrm>
            <a:off x="1005840" y="2240280"/>
            <a:ext cx="448020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Open with 2 Corinthians 5:17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Give brief song background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Teach three movements: need, grace, restoration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Discuss one question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Close with prayer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Box 7"/>
          <p:cNvSpPr/>
          <p:nvPr/>
        </p:nvSpPr>
        <p:spPr>
          <a:xfrm>
            <a:off x="6400800" y="1691640"/>
            <a:ext cx="4663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8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60-minute plan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TextBox 8"/>
          <p:cNvSpPr/>
          <p:nvPr/>
        </p:nvSpPr>
        <p:spPr>
          <a:xfrm>
            <a:off x="6400800" y="2240280"/>
            <a:ext cx="448020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Add Isaiah 61:3 and Ephesians 2:8–10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Invite testimony-shaped reflection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Discuss pastoral uses in worship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Plan a concrete act of encouragement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5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Close with a sung or spoken response</a:t>
            </a:r>
            <a:endParaRPr b="0" lang="en-US" sz="15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Box 9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Picture 1" descr="prayer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8" name="Rounded Rectangle 3"/>
          <p:cNvSpPr/>
          <p:nvPr/>
        </p:nvSpPr>
        <p:spPr>
          <a:xfrm>
            <a:off x="685800" y="685800"/>
            <a:ext cx="6034680" cy="5074560"/>
          </a:xfrm>
          <a:prstGeom prst="roundRect">
            <a:avLst>
              <a:gd name="adj" fmla="val 16667"/>
            </a:avLst>
          </a:prstGeom>
          <a:solidFill>
            <a:srgbClr val="0f0f1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9" name="TextBox 4"/>
          <p:cNvSpPr/>
          <p:nvPr/>
        </p:nvSpPr>
        <p:spPr>
          <a:xfrm>
            <a:off x="960120" y="960120"/>
            <a:ext cx="539460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Closing Summary and Prayer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God can make a restored life into a testimony of grace.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Box 5"/>
          <p:cNvSpPr/>
          <p:nvPr/>
        </p:nvSpPr>
        <p:spPr>
          <a:xfrm>
            <a:off x="1005840" y="2331720"/>
            <a:ext cx="5211720" cy="187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Lord Jesus, receive what is broken, ashamed, and confused in us.</a:t>
            </a:r>
            <a:endParaRPr b="0" lang="en-US" sz="1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Make us new by Your grace.</a:t>
            </a:r>
            <a:endParaRPr b="0" lang="en-US" sz="1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Teach us to live as Your workmanship and to bear witness to Your mercy. Amen.</a:t>
            </a:r>
            <a:endParaRPr b="0" lang="en-US" sz="1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TextBox 6"/>
          <p:cNvSpPr/>
          <p:nvPr/>
        </p:nvSpPr>
        <p:spPr>
          <a:xfrm>
            <a:off x="731520" y="6108120"/>
            <a:ext cx="109724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74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  <a:endParaRPr b="0" lang="en-US" sz="74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Box 7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8efd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66" name="Picture 2" descr="restoration.jpg"/>
          <p:cNvPicPr/>
          <p:nvPr/>
        </p:nvPicPr>
        <p:blipFill>
          <a:blip r:embed="rId1"/>
          <a:stretch/>
        </p:blipFill>
        <p:spPr>
          <a:xfrm>
            <a:off x="7635240" y="0"/>
            <a:ext cx="45532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Rectangle 3"/>
          <p:cNvSpPr/>
          <p:nvPr/>
        </p:nvSpPr>
        <p:spPr>
          <a:xfrm>
            <a:off x="7635240" y="0"/>
            <a:ext cx="455328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" name="Diamond 4"/>
          <p:cNvSpPr/>
          <p:nvPr/>
        </p:nvSpPr>
        <p:spPr>
          <a:xfrm>
            <a:off x="8458200" y="1874520"/>
            <a:ext cx="856800" cy="708480"/>
          </a:xfrm>
          <a:prstGeom prst="diamond">
            <a:avLst/>
          </a:prstGeom>
          <a:solidFill>
            <a:srgbClr val="8e48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9" name="Hexagon 5"/>
          <p:cNvSpPr/>
          <p:nvPr/>
        </p:nvSpPr>
        <p:spPr>
          <a:xfrm>
            <a:off x="9086760" y="2080440"/>
            <a:ext cx="856800" cy="7084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0676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" name="Diamond 6"/>
          <p:cNvSpPr/>
          <p:nvPr/>
        </p:nvSpPr>
        <p:spPr>
          <a:xfrm>
            <a:off x="9715680" y="1817280"/>
            <a:ext cx="856800" cy="708480"/>
          </a:xfrm>
          <a:prstGeom prst="diamond">
            <a:avLst/>
          </a:prstGeom>
          <a:solidFill>
            <a:srgbClr val="deab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Hexagon 7"/>
          <p:cNvSpPr/>
          <p:nvPr/>
        </p:nvSpPr>
        <p:spPr>
          <a:xfrm>
            <a:off x="8858160" y="2674800"/>
            <a:ext cx="856800" cy="7084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56304c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" name="Oval 8"/>
          <p:cNvSpPr/>
          <p:nvPr/>
        </p:nvSpPr>
        <p:spPr>
          <a:xfrm>
            <a:off x="9715680" y="364608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Oval 9"/>
          <p:cNvSpPr/>
          <p:nvPr/>
        </p:nvSpPr>
        <p:spPr>
          <a:xfrm>
            <a:off x="9532440" y="388368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Oval 10"/>
          <p:cNvSpPr/>
          <p:nvPr/>
        </p:nvSpPr>
        <p:spPr>
          <a:xfrm>
            <a:off x="9167040" y="388368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" name="Oval 11"/>
          <p:cNvSpPr/>
          <p:nvPr/>
        </p:nvSpPr>
        <p:spPr>
          <a:xfrm>
            <a:off x="8984160" y="364608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" name="Oval 12"/>
          <p:cNvSpPr/>
          <p:nvPr/>
        </p:nvSpPr>
        <p:spPr>
          <a:xfrm>
            <a:off x="9166680" y="340848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7" name="Oval 13"/>
          <p:cNvSpPr/>
          <p:nvPr/>
        </p:nvSpPr>
        <p:spPr>
          <a:xfrm>
            <a:off x="9532440" y="3408480"/>
            <a:ext cx="514080" cy="31968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8" name="Oval 14"/>
          <p:cNvSpPr/>
          <p:nvPr/>
        </p:nvSpPr>
        <p:spPr>
          <a:xfrm>
            <a:off x="9487080" y="3703320"/>
            <a:ext cx="273960" cy="273960"/>
          </a:xfrm>
          <a:prstGeom prst="ellipse">
            <a:avLst/>
          </a:prstGeom>
          <a:solidFill>
            <a:srgbClr val="faefd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" name="Rectangle 15"/>
          <p:cNvSpPr/>
          <p:nvPr/>
        </p:nvSpPr>
        <p:spPr>
          <a:xfrm>
            <a:off x="10521720" y="4800600"/>
            <a:ext cx="198000" cy="127512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0" name="Rectangle 16"/>
          <p:cNvSpPr/>
          <p:nvPr/>
        </p:nvSpPr>
        <p:spPr>
          <a:xfrm>
            <a:off x="10195560" y="5197320"/>
            <a:ext cx="849960" cy="19800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" name="TextBox 17"/>
          <p:cNvSpPr/>
          <p:nvPr/>
        </p:nvSpPr>
        <p:spPr>
          <a:xfrm>
            <a:off x="594360" y="502920"/>
            <a:ext cx="68576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Teaching Aim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Move from brokenness to grace-filled witness.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Oval 18"/>
          <p:cNvSpPr/>
          <p:nvPr/>
        </p:nvSpPr>
        <p:spPr>
          <a:xfrm>
            <a:off x="914400" y="1737360"/>
            <a:ext cx="959760" cy="959760"/>
          </a:xfrm>
          <a:prstGeom prst="ellipse">
            <a:avLst/>
          </a:prstGeom>
          <a:solidFill>
            <a:srgbClr val="406762"/>
          </a:solidFill>
          <a:ln w="15875"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TextBox 19"/>
          <p:cNvSpPr/>
          <p:nvPr/>
        </p:nvSpPr>
        <p:spPr>
          <a:xfrm>
            <a:off x="914400" y="1828800"/>
            <a:ext cx="959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2500" strike="noStrike" u="none">
                <a:solidFill>
                  <a:srgbClr val="faefd3"/>
                </a:solidFill>
                <a:effectLst/>
                <a:uFillTx/>
                <a:latin typeface="Segoe UI Symbol"/>
              </a:rPr>
              <a:t>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20"/>
          <p:cNvSpPr/>
          <p:nvPr/>
        </p:nvSpPr>
        <p:spPr>
          <a:xfrm>
            <a:off x="658440" y="2770560"/>
            <a:ext cx="14626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Understand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Oval 21"/>
          <p:cNvSpPr/>
          <p:nvPr/>
        </p:nvSpPr>
        <p:spPr>
          <a:xfrm>
            <a:off x="2971800" y="1737360"/>
            <a:ext cx="959760" cy="959760"/>
          </a:xfrm>
          <a:prstGeom prst="ellipse">
            <a:avLst/>
          </a:prstGeom>
          <a:solidFill>
            <a:srgbClr val="406762"/>
          </a:solidFill>
          <a:ln w="15875"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6" name="TextBox 22"/>
          <p:cNvSpPr/>
          <p:nvPr/>
        </p:nvSpPr>
        <p:spPr>
          <a:xfrm>
            <a:off x="2971800" y="1828800"/>
            <a:ext cx="959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2500" strike="noStrike" u="none">
                <a:solidFill>
                  <a:srgbClr val="faefd3"/>
                </a:solidFill>
                <a:effectLst/>
                <a:uFillTx/>
                <a:latin typeface="Segoe UI Symbol"/>
              </a:rPr>
              <a:t>♡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Box 23"/>
          <p:cNvSpPr/>
          <p:nvPr/>
        </p:nvSpPr>
        <p:spPr>
          <a:xfrm>
            <a:off x="2715840" y="2770560"/>
            <a:ext cx="14626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Feel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Oval 24"/>
          <p:cNvSpPr/>
          <p:nvPr/>
        </p:nvSpPr>
        <p:spPr>
          <a:xfrm>
            <a:off x="5074920" y="1737360"/>
            <a:ext cx="959760" cy="959760"/>
          </a:xfrm>
          <a:prstGeom prst="ellipse">
            <a:avLst/>
          </a:prstGeom>
          <a:solidFill>
            <a:srgbClr val="406762"/>
          </a:solidFill>
          <a:ln w="15875"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" name="TextBox 25"/>
          <p:cNvSpPr/>
          <p:nvPr/>
        </p:nvSpPr>
        <p:spPr>
          <a:xfrm>
            <a:off x="5074920" y="1828800"/>
            <a:ext cx="959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2500" strike="noStrike" u="none">
                <a:solidFill>
                  <a:srgbClr val="faefd3"/>
                </a:solidFill>
                <a:effectLst/>
                <a:uFillTx/>
                <a:latin typeface="Segoe UI Symbol"/>
              </a:rPr>
              <a:t>→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26"/>
          <p:cNvSpPr/>
          <p:nvPr/>
        </p:nvSpPr>
        <p:spPr>
          <a:xfrm>
            <a:off x="4818960" y="2770560"/>
            <a:ext cx="14626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Practice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Box 27"/>
          <p:cNvSpPr/>
          <p:nvPr/>
        </p:nvSpPr>
        <p:spPr>
          <a:xfrm>
            <a:off x="777240" y="3337560"/>
            <a:ext cx="6309000" cy="21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God does not merely improve appearances; in Christ, He makes a new creation.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Grace gives hope to people who know guilt, shame, confusion, or failure.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A restored life becomes a testimony that points to God’s mercy, not human achievement.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28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7ebc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" name="Rectangle 2"/>
          <p:cNvSpPr/>
          <p:nvPr/>
        </p:nvSpPr>
        <p:spPr>
          <a:xfrm>
            <a:off x="548640" y="105156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Rectangle 3"/>
          <p:cNvSpPr/>
          <p:nvPr/>
        </p:nvSpPr>
        <p:spPr>
          <a:xfrm>
            <a:off x="548640" y="112464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" name="Rectangle 4"/>
          <p:cNvSpPr/>
          <p:nvPr/>
        </p:nvSpPr>
        <p:spPr>
          <a:xfrm>
            <a:off x="548640" y="119772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7" name="Rectangle 5"/>
          <p:cNvSpPr/>
          <p:nvPr/>
        </p:nvSpPr>
        <p:spPr>
          <a:xfrm>
            <a:off x="548640" y="127116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8" name="Rectangle 6"/>
          <p:cNvSpPr/>
          <p:nvPr/>
        </p:nvSpPr>
        <p:spPr>
          <a:xfrm>
            <a:off x="548640" y="134424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9" name="Rectangle 7"/>
          <p:cNvSpPr/>
          <p:nvPr/>
        </p:nvSpPr>
        <p:spPr>
          <a:xfrm>
            <a:off x="548640" y="513900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Rectangle 8"/>
          <p:cNvSpPr/>
          <p:nvPr/>
        </p:nvSpPr>
        <p:spPr>
          <a:xfrm>
            <a:off x="548640" y="521208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Rectangle 9"/>
          <p:cNvSpPr/>
          <p:nvPr/>
        </p:nvSpPr>
        <p:spPr>
          <a:xfrm>
            <a:off x="548640" y="528516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2" name="Rectangle 10"/>
          <p:cNvSpPr/>
          <p:nvPr/>
        </p:nvSpPr>
        <p:spPr>
          <a:xfrm>
            <a:off x="548640" y="535824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Rectangle 11"/>
          <p:cNvSpPr/>
          <p:nvPr/>
        </p:nvSpPr>
        <p:spPr>
          <a:xfrm>
            <a:off x="548640" y="5431680"/>
            <a:ext cx="11063880" cy="8640"/>
          </a:xfrm>
          <a:prstGeom prst="rect">
            <a:avLst/>
          </a:prstGeom>
          <a:solidFill>
            <a:srgbClr val="ccac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36000" bIns="-36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" name="TextBox 12"/>
          <p:cNvSpPr/>
          <p:nvPr/>
        </p:nvSpPr>
        <p:spPr>
          <a:xfrm>
            <a:off x="594360" y="320040"/>
            <a:ext cx="68576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Hymn Identity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Rounded Rectangle 13"/>
          <p:cNvSpPr/>
          <p:nvPr/>
        </p:nvSpPr>
        <p:spPr>
          <a:xfrm>
            <a:off x="777240" y="14173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6" name="TextBox 14"/>
          <p:cNvSpPr/>
          <p:nvPr/>
        </p:nvSpPr>
        <p:spPr>
          <a:xfrm>
            <a:off x="941760" y="15177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Title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Box 15"/>
          <p:cNvSpPr/>
          <p:nvPr/>
        </p:nvSpPr>
        <p:spPr>
          <a:xfrm>
            <a:off x="2148840" y="15087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Something Beautiful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Rounded Rectangle 16"/>
          <p:cNvSpPr/>
          <p:nvPr/>
        </p:nvSpPr>
        <p:spPr>
          <a:xfrm>
            <a:off x="777240" y="23317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TextBox 17"/>
          <p:cNvSpPr/>
          <p:nvPr/>
        </p:nvSpPr>
        <p:spPr>
          <a:xfrm>
            <a:off x="941760" y="24321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First line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18"/>
          <p:cNvSpPr/>
          <p:nvPr/>
        </p:nvSpPr>
        <p:spPr>
          <a:xfrm>
            <a:off x="2148840" y="24231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Something beautiful, something good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Rounded Rectangle 19"/>
          <p:cNvSpPr/>
          <p:nvPr/>
        </p:nvSpPr>
        <p:spPr>
          <a:xfrm>
            <a:off x="777240" y="32461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" name="TextBox 20"/>
          <p:cNvSpPr/>
          <p:nvPr/>
        </p:nvSpPr>
        <p:spPr>
          <a:xfrm>
            <a:off x="941760" y="33465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Lyricist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Box 21"/>
          <p:cNvSpPr/>
          <p:nvPr/>
        </p:nvSpPr>
        <p:spPr>
          <a:xfrm>
            <a:off x="2148840" y="33375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Gloria Gaither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Rounded Rectangle 22"/>
          <p:cNvSpPr/>
          <p:nvPr/>
        </p:nvSpPr>
        <p:spPr>
          <a:xfrm>
            <a:off x="777240" y="41605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5" name="TextBox 23"/>
          <p:cNvSpPr/>
          <p:nvPr/>
        </p:nvSpPr>
        <p:spPr>
          <a:xfrm>
            <a:off x="941760" y="42609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Composer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Box 24"/>
          <p:cNvSpPr/>
          <p:nvPr/>
        </p:nvSpPr>
        <p:spPr>
          <a:xfrm>
            <a:off x="2148840" y="42519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William James Gaither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Rounded Rectangle 25"/>
          <p:cNvSpPr/>
          <p:nvPr/>
        </p:nvSpPr>
        <p:spPr>
          <a:xfrm>
            <a:off x="6217920" y="14173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8" name="TextBox 26"/>
          <p:cNvSpPr/>
          <p:nvPr/>
        </p:nvSpPr>
        <p:spPr>
          <a:xfrm>
            <a:off x="6382440" y="15177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Tune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Box 27"/>
          <p:cNvSpPr/>
          <p:nvPr/>
        </p:nvSpPr>
        <p:spPr>
          <a:xfrm>
            <a:off x="7589520" y="15087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SOMETHING BEAUTIFUL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Rounded Rectangle 28"/>
          <p:cNvSpPr/>
          <p:nvPr/>
        </p:nvSpPr>
        <p:spPr>
          <a:xfrm>
            <a:off x="6217920" y="23317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TextBox 29"/>
          <p:cNvSpPr/>
          <p:nvPr/>
        </p:nvSpPr>
        <p:spPr>
          <a:xfrm>
            <a:off x="6382440" y="24321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Form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Box 30"/>
          <p:cNvSpPr/>
          <p:nvPr/>
        </p:nvSpPr>
        <p:spPr>
          <a:xfrm>
            <a:off x="7589520" y="24231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Brief gospel chorus / irregular meter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Rounded Rectangle 31"/>
          <p:cNvSpPr/>
          <p:nvPr/>
        </p:nvSpPr>
        <p:spPr>
          <a:xfrm>
            <a:off x="6217920" y="32461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4" name="TextBox 32"/>
          <p:cNvSpPr/>
          <p:nvPr/>
        </p:nvSpPr>
        <p:spPr>
          <a:xfrm>
            <a:off x="6382440" y="33465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Date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Box 33"/>
          <p:cNvSpPr/>
          <p:nvPr/>
        </p:nvSpPr>
        <p:spPr>
          <a:xfrm>
            <a:off x="7589520" y="33375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1971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Rounded Rectangle 34"/>
          <p:cNvSpPr/>
          <p:nvPr/>
        </p:nvSpPr>
        <p:spPr>
          <a:xfrm>
            <a:off x="6217920" y="4160520"/>
            <a:ext cx="4891680" cy="658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7" name="TextBox 35"/>
          <p:cNvSpPr/>
          <p:nvPr/>
        </p:nvSpPr>
        <p:spPr>
          <a:xfrm>
            <a:off x="6382440" y="4260960"/>
            <a:ext cx="1371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Primary themes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Box 36"/>
          <p:cNvSpPr/>
          <p:nvPr/>
        </p:nvSpPr>
        <p:spPr>
          <a:xfrm>
            <a:off x="7589520" y="4251960"/>
            <a:ext cx="3428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Grace, forgiveness, restoration, new creation, testimony</a:t>
            </a:r>
            <a:endParaRPr b="0" lang="en-US" sz="12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Box 37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" descr="scripture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2" name="Rounded Rectangle 3"/>
          <p:cNvSpPr/>
          <p:nvPr/>
        </p:nvSpPr>
        <p:spPr>
          <a:xfrm>
            <a:off x="594360" y="502920"/>
            <a:ext cx="10972440" cy="5668920"/>
          </a:xfrm>
          <a:prstGeom prst="roundRect">
            <a:avLst>
              <a:gd name="adj" fmla="val 16667"/>
            </a:avLst>
          </a:prstGeom>
          <a:solidFill>
            <a:srgbClr val="fffaed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TextBox 4"/>
          <p:cNvSpPr/>
          <p:nvPr/>
        </p:nvSpPr>
        <p:spPr>
          <a:xfrm>
            <a:off x="868680" y="777240"/>
            <a:ext cx="103323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Historical Background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A short gospel chorus that gave ordinary believers testimony language.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5"/>
          <p:cNvSpPr/>
          <p:nvPr/>
        </p:nvSpPr>
        <p:spPr>
          <a:xfrm>
            <a:off x="960120" y="1874520"/>
            <a:ext cx="10058040" cy="33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Written in the early 1970s by Gloria Gaither, with music by William J. Gaither.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Associated with the Bill Gaither Trio and the wider Gaither music ministry.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Known both as a brief chorus and in relation to a longer testimony text printed in some songbooks.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9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Received into many evangelical and denominational hymnals as a simple song of grace and restoration.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Box 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2f202c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37" name="Picture 2" descr="restoration.jpg"/>
          <p:cNvPicPr/>
          <p:nvPr/>
        </p:nvPicPr>
        <p:blipFill>
          <a:blip r:embed="rId1"/>
          <a:stretch/>
        </p:blipFill>
        <p:spPr>
          <a:xfrm>
            <a:off x="0" y="0"/>
            <a:ext cx="55774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" name="Rectangle 3"/>
          <p:cNvSpPr/>
          <p:nvPr/>
        </p:nvSpPr>
        <p:spPr>
          <a:xfrm>
            <a:off x="0" y="0"/>
            <a:ext cx="557748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9" name="Diamond 4"/>
          <p:cNvSpPr/>
          <p:nvPr/>
        </p:nvSpPr>
        <p:spPr>
          <a:xfrm>
            <a:off x="1371600" y="2743200"/>
            <a:ext cx="993960" cy="821520"/>
          </a:xfrm>
          <a:prstGeom prst="diamond">
            <a:avLst/>
          </a:prstGeom>
          <a:solidFill>
            <a:srgbClr val="8e48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Hexagon 5"/>
          <p:cNvSpPr/>
          <p:nvPr/>
        </p:nvSpPr>
        <p:spPr>
          <a:xfrm>
            <a:off x="2100960" y="2981880"/>
            <a:ext cx="993960" cy="82152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40676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1" name="Diamond 6"/>
          <p:cNvSpPr/>
          <p:nvPr/>
        </p:nvSpPr>
        <p:spPr>
          <a:xfrm>
            <a:off x="2829960" y="2676960"/>
            <a:ext cx="993960" cy="821520"/>
          </a:xfrm>
          <a:prstGeom prst="diamond">
            <a:avLst/>
          </a:prstGeom>
          <a:solidFill>
            <a:srgbClr val="deab57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2" name="Hexagon 7"/>
          <p:cNvSpPr/>
          <p:nvPr/>
        </p:nvSpPr>
        <p:spPr>
          <a:xfrm>
            <a:off x="1835640" y="3671280"/>
            <a:ext cx="993960" cy="82152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56304c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Oval 8"/>
          <p:cNvSpPr/>
          <p:nvPr/>
        </p:nvSpPr>
        <p:spPr>
          <a:xfrm>
            <a:off x="2829960" y="4798440"/>
            <a:ext cx="596160" cy="3708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4" name="Oval 9"/>
          <p:cNvSpPr/>
          <p:nvPr/>
        </p:nvSpPr>
        <p:spPr>
          <a:xfrm>
            <a:off x="2617920" y="5073840"/>
            <a:ext cx="596160" cy="3708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5" name="Oval 10"/>
          <p:cNvSpPr/>
          <p:nvPr/>
        </p:nvSpPr>
        <p:spPr>
          <a:xfrm>
            <a:off x="2193480" y="5073840"/>
            <a:ext cx="596160" cy="3708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6" name="Oval 11"/>
          <p:cNvSpPr/>
          <p:nvPr/>
        </p:nvSpPr>
        <p:spPr>
          <a:xfrm>
            <a:off x="1981440" y="4798440"/>
            <a:ext cx="596160" cy="3708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7" name="Oval 12"/>
          <p:cNvSpPr/>
          <p:nvPr/>
        </p:nvSpPr>
        <p:spPr>
          <a:xfrm>
            <a:off x="2193480" y="4522680"/>
            <a:ext cx="596160" cy="3708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8" name="Oval 13"/>
          <p:cNvSpPr/>
          <p:nvPr/>
        </p:nvSpPr>
        <p:spPr>
          <a:xfrm>
            <a:off x="2617920" y="4522680"/>
            <a:ext cx="596160" cy="370800"/>
          </a:xfrm>
          <a:prstGeom prst="ellipse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9" name="Oval 14"/>
          <p:cNvSpPr/>
          <p:nvPr/>
        </p:nvSpPr>
        <p:spPr>
          <a:xfrm>
            <a:off x="2565000" y="4864680"/>
            <a:ext cx="317880" cy="317880"/>
          </a:xfrm>
          <a:prstGeom prst="ellipse">
            <a:avLst/>
          </a:prstGeom>
          <a:solidFill>
            <a:srgbClr val="faefd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0" name="Rectangle 15"/>
          <p:cNvSpPr/>
          <p:nvPr/>
        </p:nvSpPr>
        <p:spPr>
          <a:xfrm>
            <a:off x="4585320" y="868680"/>
            <a:ext cx="146880" cy="94608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1" name="Rectangle 16"/>
          <p:cNvSpPr/>
          <p:nvPr/>
        </p:nvSpPr>
        <p:spPr>
          <a:xfrm>
            <a:off x="4343400" y="1163160"/>
            <a:ext cx="630720" cy="14688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2" name="TextBox 17"/>
          <p:cNvSpPr/>
          <p:nvPr/>
        </p:nvSpPr>
        <p:spPr>
          <a:xfrm>
            <a:off x="5897880" y="594360"/>
            <a:ext cx="566892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Why This Song Matters Today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Rounded Rectangle 18"/>
          <p:cNvSpPr/>
          <p:nvPr/>
        </p:nvSpPr>
        <p:spPr>
          <a:xfrm>
            <a:off x="5989320" y="1600200"/>
            <a:ext cx="53946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4" name="TextBox 19"/>
          <p:cNvSpPr/>
          <p:nvPr/>
        </p:nvSpPr>
        <p:spPr>
          <a:xfrm>
            <a:off x="6263640" y="1737360"/>
            <a:ext cx="48459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For wounded people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Box 20"/>
          <p:cNvSpPr/>
          <p:nvPr/>
        </p:nvSpPr>
        <p:spPr>
          <a:xfrm>
            <a:off x="6263640" y="2030040"/>
            <a:ext cx="489168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It names the honest starting point of guilt, shame, confusion, and need.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Rounded Rectangle 21"/>
          <p:cNvSpPr/>
          <p:nvPr/>
        </p:nvSpPr>
        <p:spPr>
          <a:xfrm>
            <a:off x="5989320" y="2926080"/>
            <a:ext cx="53946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7" name="TextBox 22"/>
          <p:cNvSpPr/>
          <p:nvPr/>
        </p:nvSpPr>
        <p:spPr>
          <a:xfrm>
            <a:off x="6263640" y="3063240"/>
            <a:ext cx="48459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For congregations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Box 23"/>
          <p:cNvSpPr/>
          <p:nvPr/>
        </p:nvSpPr>
        <p:spPr>
          <a:xfrm>
            <a:off x="6263640" y="3355920"/>
            <a:ext cx="489168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It gives a gentle response after confession, testimony, or preaching on renewal.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Rounded Rectangle 24"/>
          <p:cNvSpPr/>
          <p:nvPr/>
        </p:nvSpPr>
        <p:spPr>
          <a:xfrm>
            <a:off x="5989320" y="4251960"/>
            <a:ext cx="5394600" cy="959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0" name="TextBox 25"/>
          <p:cNvSpPr/>
          <p:nvPr/>
        </p:nvSpPr>
        <p:spPr>
          <a:xfrm>
            <a:off x="6263640" y="4389120"/>
            <a:ext cx="4845960" cy="2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600" strike="noStrike" u="none">
                <a:solidFill>
                  <a:srgbClr val="deab57"/>
                </a:solidFill>
                <a:effectLst/>
                <a:uFillTx/>
                <a:latin typeface="Georgia"/>
              </a:rPr>
              <a:t>For teachers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26"/>
          <p:cNvSpPr/>
          <p:nvPr/>
        </p:nvSpPr>
        <p:spPr>
          <a:xfrm>
            <a:off x="6263640" y="4681800"/>
            <a:ext cx="489168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It opens a clear path into new creation, grace, and God’s workmanship.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Box 27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1" descr="scripture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5" name="TextBox 3"/>
          <p:cNvSpPr/>
          <p:nvPr/>
        </p:nvSpPr>
        <p:spPr>
          <a:xfrm>
            <a:off x="685800" y="2057400"/>
            <a:ext cx="8777880" cy="12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Scripture and Grace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The chorus rests on the biblical promise that God renews what is broken.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Rectangle 4"/>
          <p:cNvSpPr/>
          <p:nvPr/>
        </p:nvSpPr>
        <p:spPr>
          <a:xfrm>
            <a:off x="10834560" y="5257800"/>
            <a:ext cx="165960" cy="106956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7" name="Rectangle 5"/>
          <p:cNvSpPr/>
          <p:nvPr/>
        </p:nvSpPr>
        <p:spPr>
          <a:xfrm>
            <a:off x="10561320" y="5590800"/>
            <a:ext cx="712800" cy="165960"/>
          </a:xfrm>
          <a:prstGeom prst="rect">
            <a:avLst/>
          </a:prstGeom>
          <a:solidFill>
            <a:srgbClr val="deab57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8" name="TextBox 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6edd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70" name="Picture 2" descr="scripture.jpg"/>
          <p:cNvPicPr/>
          <p:nvPr/>
        </p:nvPicPr>
        <p:blipFill>
          <a:blip r:embed="rId1"/>
          <a:stretch/>
        </p:blipFill>
        <p:spPr>
          <a:xfrm>
            <a:off x="7498080" y="411480"/>
            <a:ext cx="4251600" cy="6034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TextBox 3"/>
          <p:cNvSpPr/>
          <p:nvPr/>
        </p:nvSpPr>
        <p:spPr>
          <a:xfrm>
            <a:off x="594360" y="502920"/>
            <a:ext cx="65833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Biblical Foundation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Rounded Rectangle 4"/>
          <p:cNvSpPr/>
          <p:nvPr/>
        </p:nvSpPr>
        <p:spPr>
          <a:xfrm>
            <a:off x="731520" y="1417320"/>
            <a:ext cx="6263280" cy="804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3" name="TextBox 5"/>
          <p:cNvSpPr/>
          <p:nvPr/>
        </p:nvSpPr>
        <p:spPr>
          <a:xfrm>
            <a:off x="960120" y="1536120"/>
            <a:ext cx="2011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Isaiah 61:3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Box 6"/>
          <p:cNvSpPr/>
          <p:nvPr/>
        </p:nvSpPr>
        <p:spPr>
          <a:xfrm>
            <a:off x="2743200" y="1508760"/>
            <a:ext cx="393156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God gives beauty, joy, and praise in place of ashes and heaviness.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Rounded Rectangle 7"/>
          <p:cNvSpPr/>
          <p:nvPr/>
        </p:nvSpPr>
        <p:spPr>
          <a:xfrm>
            <a:off x="731520" y="2477880"/>
            <a:ext cx="6263280" cy="804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6" name="TextBox 8"/>
          <p:cNvSpPr/>
          <p:nvPr/>
        </p:nvSpPr>
        <p:spPr>
          <a:xfrm>
            <a:off x="960120" y="2597040"/>
            <a:ext cx="2011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2 Corinthians 5:17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Box 9"/>
          <p:cNvSpPr/>
          <p:nvPr/>
        </p:nvSpPr>
        <p:spPr>
          <a:xfrm>
            <a:off x="2743200" y="2569320"/>
            <a:ext cx="393156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In Christ, the old has passed; new creation has come.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Rounded Rectangle 10"/>
          <p:cNvSpPr/>
          <p:nvPr/>
        </p:nvSpPr>
        <p:spPr>
          <a:xfrm>
            <a:off x="731520" y="3538800"/>
            <a:ext cx="6263280" cy="804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9" name="TextBox 11"/>
          <p:cNvSpPr/>
          <p:nvPr/>
        </p:nvSpPr>
        <p:spPr>
          <a:xfrm>
            <a:off x="960120" y="3657600"/>
            <a:ext cx="2011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Ephesians 2:8–10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Box 12"/>
          <p:cNvSpPr/>
          <p:nvPr/>
        </p:nvSpPr>
        <p:spPr>
          <a:xfrm>
            <a:off x="2743200" y="3630240"/>
            <a:ext cx="393156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Grace saves, and grace reshapes believers as God’s workmanship.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Rounded Rectangle 13"/>
          <p:cNvSpPr/>
          <p:nvPr/>
        </p:nvSpPr>
        <p:spPr>
          <a:xfrm>
            <a:off x="731520" y="4599360"/>
            <a:ext cx="6263280" cy="8042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2" name="TextBox 14"/>
          <p:cNvSpPr/>
          <p:nvPr/>
        </p:nvSpPr>
        <p:spPr>
          <a:xfrm>
            <a:off x="960120" y="4718160"/>
            <a:ext cx="2011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406762"/>
                </a:solidFill>
                <a:effectLst/>
                <a:uFillTx/>
                <a:latin typeface="Aptos"/>
              </a:rPr>
              <a:t>Ecclesiastes 3:11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Box 15"/>
          <p:cNvSpPr/>
          <p:nvPr/>
        </p:nvSpPr>
        <p:spPr>
          <a:xfrm>
            <a:off x="2743200" y="4690800"/>
            <a:ext cx="393156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8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God makes all things beautiful in His time.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Box 1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bf1dd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6" name="TextBox 2"/>
          <p:cNvSpPr/>
          <p:nvPr/>
        </p:nvSpPr>
        <p:spPr>
          <a:xfrm>
            <a:off x="594360" y="502920"/>
            <a:ext cx="96008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2f202c"/>
                </a:solidFill>
                <a:effectLst/>
                <a:uFillTx/>
                <a:latin typeface="Georgia"/>
              </a:rPr>
              <a:t>The Honest Starting Point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song begins where many testimonies begin: with need.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Cloud 3"/>
          <p:cNvSpPr/>
          <p:nvPr/>
        </p:nvSpPr>
        <p:spPr>
          <a:xfrm>
            <a:off x="1005840" y="2011680"/>
            <a:ext cx="1051200" cy="868320"/>
          </a:xfrm>
          <a:prstGeom prst="cloud">
            <a:avLst/>
          </a:prstGeom>
          <a:solidFill>
            <a:srgbClr val="8e4857"/>
          </a:solidFill>
          <a:ln w="12700">
            <a:solidFill>
              <a:srgbClr val="ffff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8" name="Cloud 4"/>
          <p:cNvSpPr/>
          <p:nvPr/>
        </p:nvSpPr>
        <p:spPr>
          <a:xfrm>
            <a:off x="1920240" y="1691640"/>
            <a:ext cx="1051200" cy="868320"/>
          </a:xfrm>
          <a:prstGeom prst="cloud">
            <a:avLst/>
          </a:prstGeom>
          <a:solidFill>
            <a:srgbClr val="406762"/>
          </a:solidFill>
          <a:ln w="12700">
            <a:solidFill>
              <a:srgbClr val="ffff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9" name="Cloud 5"/>
          <p:cNvSpPr/>
          <p:nvPr/>
        </p:nvSpPr>
        <p:spPr>
          <a:xfrm>
            <a:off x="2697480" y="2331720"/>
            <a:ext cx="1051200" cy="868320"/>
          </a:xfrm>
          <a:prstGeom prst="cloud">
            <a:avLst/>
          </a:prstGeom>
          <a:solidFill>
            <a:srgbClr val="deab57"/>
          </a:solidFill>
          <a:ln w="12700">
            <a:solidFill>
              <a:srgbClr val="fffff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0" name="TextBox 6"/>
          <p:cNvSpPr/>
          <p:nvPr/>
        </p:nvSpPr>
        <p:spPr>
          <a:xfrm>
            <a:off x="4297680" y="1554480"/>
            <a:ext cx="6583320" cy="31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1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The chorus does not begin with religious success. It begins with human limits.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1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Guilt and shame are not problems we can decorate away. They must be brought into the light of grace.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210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For pastoral teaching, this is a doorway into confession without despair.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Box 7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2f202c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1" descr="prayer.jpg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Rectangle 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4" name="Rounded Rectangle 3"/>
          <p:cNvSpPr/>
          <p:nvPr/>
        </p:nvSpPr>
        <p:spPr>
          <a:xfrm>
            <a:off x="685800" y="731520"/>
            <a:ext cx="5668920" cy="5166000"/>
          </a:xfrm>
          <a:prstGeom prst="roundRect">
            <a:avLst>
              <a:gd name="adj" fmla="val 16667"/>
            </a:avLst>
          </a:prstGeom>
          <a:solidFill>
            <a:srgbClr val="0f0f12"/>
          </a:solidFill>
          <a:ln>
            <a:solidFill>
              <a:srgbClr val="deab57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95" name="TextBox 4"/>
          <p:cNvSpPr/>
          <p:nvPr/>
        </p:nvSpPr>
        <p:spPr>
          <a:xfrm>
            <a:off x="960120" y="960120"/>
            <a:ext cx="5028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201"/>
              </a:spcAft>
            </a:pPr>
            <a:r>
              <a:rPr b="1" lang="en-US" sz="3400" strike="noStrike" u="none">
                <a:solidFill>
                  <a:srgbClr val="faefd3"/>
                </a:solidFill>
                <a:effectLst/>
                <a:uFillTx/>
                <a:latin typeface="Georgia"/>
              </a:rPr>
              <a:t>God Understands and Receives</a:t>
            </a:r>
            <a:endParaRPr b="0" lang="en-US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5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Grace is not surprised by the truth about us.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Box 5"/>
          <p:cNvSpPr/>
          <p:nvPr/>
        </p:nvSpPr>
        <p:spPr>
          <a:xfrm>
            <a:off x="987480" y="2240280"/>
            <a:ext cx="49831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3080" rIns="73080" tIns="45000" bIns="45000" anchor="t">
            <a:spAutoFit/>
          </a:bodyPr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Isaiah 61 speaks of exchange: ashes for beauty, heaviness for praise.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The song’s pastoral power is the assurance that God sees clearly and still acts mercifully.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799"/>
              </a:spcAft>
            </a:pPr>
            <a:r>
              <a:rPr b="0" lang="en-US" sz="170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Teaching emphasis: honest confession becomes possible because God’s mercy is stronger than shame.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Box 6"/>
          <p:cNvSpPr/>
          <p:nvPr/>
        </p:nvSpPr>
        <p:spPr>
          <a:xfrm>
            <a:off x="411480" y="6546960"/>
            <a:ext cx="56689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750" strike="noStrike" u="none">
                <a:solidFill>
                  <a:srgbClr val="faefd3"/>
                </a:solidFill>
                <a:effectLst/>
                <a:uFillTx/>
                <a:latin typeface="Aptos"/>
              </a:rPr>
              <a:t>Prepared for teaching and small group use - hymninfo.com</a:t>
            </a:r>
            <a:endParaRPr b="0" lang="en-US" sz="7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LibreOffice/25.2.3.2$Linux_X86_64 LibreOffice_project/520$Build-2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>HymnInfo.com</dc:creator>
  <dc:description>generated using python-pptx</dc:description>
  <cp:keywords>hymn study Christian worship church teaching HymnInfo</cp:keywords>
  <dc:language>en-US</dc:language>
  <cp:lastModifiedBy>Steve Canny</cp:lastModifiedBy>
  <dcterms:modified xsi:type="dcterms:W3CDTF">2013-01-27T09:15:58Z</dcterms:modified>
  <cp:revision>1</cp:revision>
  <dc:subject>Hymn study resource</dc:subject>
  <dc:title>Something Beautiful Teaching Guide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