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soon_assets_internal/bg1.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72000"/>
            </a:srgbClr>
          </a:solidFill>
          <a:ln w="12700">
            <a:solidFill>
              <a:srgbClr val="000000">
                <a:alpha val="0"/>
              </a:srgbClr>
            </a:solidFill>
            <a:prstDash val="solid"/>
          </a:ln>
        </p:spPr>
      </p:sp>
      <p:sp>
        <p:nvSpPr>
          <p:cNvPr id="4" name="Shape 1"/>
          <p:cNvSpPr/>
          <p:nvPr/>
        </p:nvSpPr>
        <p:spPr>
          <a:xfrm>
            <a:off x="594360" y="676656"/>
            <a:ext cx="6172200" cy="5349240"/>
          </a:xfrm>
          <a:prstGeom prst="rect">
            <a:avLst/>
          </a:prstGeom>
          <a:solidFill>
            <a:srgbClr val="071A2E">
              <a:alpha val="88000"/>
            </a:srgbClr>
          </a:solidFill>
          <a:ln w="12700">
            <a:solidFill>
              <a:srgbClr val="D8A533">
                <a:alpha val="40000"/>
              </a:srgbClr>
            </a:solidFill>
            <a:prstDash val="solid"/>
          </a:ln>
        </p:spPr>
      </p:sp>
      <p:sp>
        <p:nvSpPr>
          <p:cNvPr id="5" name="Text 2"/>
          <p:cNvSpPr/>
          <p:nvPr/>
        </p:nvSpPr>
        <p:spPr>
          <a:xfrm>
            <a:off x="932688" y="1060704"/>
            <a:ext cx="5486400" cy="1115568"/>
          </a:xfrm>
          <a:prstGeom prst="rect">
            <a:avLst/>
          </a:prstGeom>
          <a:noFill/>
          <a:ln/>
        </p:spPr>
        <p:txBody>
          <a:bodyPr wrap="square" lIns="0" tIns="0" rIns="0" bIns="0" rtlCol="0" anchor="ctr">
            <a:normAutofit/>
          </a:bodyPr>
          <a:lstStyle/>
          <a:p>
            <a:pPr indent="0" marL="0">
              <a:buNone/>
            </a:pPr>
            <a:r>
              <a:rPr lang="en-US" sz="4400" b="1" dirty="0">
                <a:solidFill>
                  <a:srgbClr val="FFFFFF"/>
                </a:solidFill>
                <a:latin typeface="Aptos Display" pitchFamily="34" charset="0"/>
                <a:ea typeface="Aptos Display" pitchFamily="34" charset="-122"/>
                <a:cs typeface="Aptos Display" pitchFamily="34" charset="-120"/>
              </a:rPr>
              <a:t>Soon and Very Soon</a:t>
            </a:r>
            <a:endParaRPr lang="en-US" sz="4400" dirty="0"/>
          </a:p>
        </p:txBody>
      </p:sp>
      <p:sp>
        <p:nvSpPr>
          <p:cNvPr id="6" name="Text 3"/>
          <p:cNvSpPr/>
          <p:nvPr/>
        </p:nvSpPr>
        <p:spPr>
          <a:xfrm>
            <a:off x="960120" y="2359152"/>
            <a:ext cx="5120640" cy="402336"/>
          </a:xfrm>
          <a:prstGeom prst="rect">
            <a:avLst/>
          </a:prstGeom>
          <a:noFill/>
          <a:ln/>
        </p:spPr>
        <p:txBody>
          <a:bodyPr wrap="square" lIns="0" tIns="0" rIns="0" bIns="0" rtlCol="0" anchor="ctr"/>
          <a:lstStyle/>
          <a:p>
            <a:pPr indent="0" marL="0">
              <a:buNone/>
            </a:pPr>
            <a:r>
              <a:rPr lang="en-US" sz="2100" b="1" dirty="0">
                <a:solidFill>
                  <a:srgbClr val="D8A533"/>
                </a:solidFill>
                <a:latin typeface="Aptos" pitchFamily="34" charset="0"/>
                <a:ea typeface="Aptos" pitchFamily="34" charset="-122"/>
                <a:cs typeface="Aptos" pitchFamily="34" charset="-120"/>
              </a:rPr>
              <a:t>Teaching Guide</a:t>
            </a:r>
            <a:endParaRPr lang="en-US" sz="2100" dirty="0"/>
          </a:p>
        </p:txBody>
      </p:sp>
      <p:sp>
        <p:nvSpPr>
          <p:cNvPr id="7" name="Text 4"/>
          <p:cNvSpPr/>
          <p:nvPr/>
        </p:nvSpPr>
        <p:spPr>
          <a:xfrm>
            <a:off x="960120" y="2907792"/>
            <a:ext cx="4937760" cy="685800"/>
          </a:xfrm>
          <a:prstGeom prst="rect">
            <a:avLst/>
          </a:prstGeom>
          <a:noFill/>
          <a:ln/>
        </p:spPr>
        <p:txBody>
          <a:bodyPr wrap="square" lIns="0" tIns="0" rIns="0" bIns="0" rtlCol="0" anchor="ctr">
            <a:normAutofit/>
          </a:bodyPr>
          <a:lstStyle/>
          <a:p>
            <a:pPr indent="0" marL="0">
              <a:buNone/>
            </a:pPr>
            <a:r>
              <a:rPr lang="en-US" sz="1700" i="1" dirty="0">
                <a:solidFill>
                  <a:srgbClr val="F7E8C0"/>
                </a:solidFill>
                <a:latin typeface="Aptos" pitchFamily="34" charset="0"/>
                <a:ea typeface="Aptos" pitchFamily="34" charset="-122"/>
                <a:cs typeface="Aptos" pitchFamily="34" charset="-120"/>
              </a:rPr>
              <a:t>Christian hope, resurrection promise, and the joy of seeing Christ the King</a:t>
            </a:r>
            <a:endParaRPr lang="en-US" sz="1700" dirty="0"/>
          </a:p>
        </p:txBody>
      </p:sp>
      <p:sp>
        <p:nvSpPr>
          <p:cNvPr id="8" name="Text 5"/>
          <p:cNvSpPr/>
          <p:nvPr/>
        </p:nvSpPr>
        <p:spPr>
          <a:xfrm>
            <a:off x="960120" y="4892040"/>
            <a:ext cx="5394960" cy="347472"/>
          </a:xfrm>
          <a:prstGeom prst="rect">
            <a:avLst/>
          </a:prstGeom>
          <a:noFill/>
          <a:ln/>
        </p:spPr>
        <p:txBody>
          <a:bodyPr wrap="square" lIns="0" tIns="0" rIns="0" bIns="0" rtlCol="0" anchor="ctr"/>
          <a:lstStyle/>
          <a:p>
            <a:pPr indent="0" marL="0">
              <a:buNone/>
            </a:pPr>
            <a:r>
              <a:rPr lang="en-US" sz="1200" dirty="0">
                <a:solidFill>
                  <a:srgbClr val="DADADA"/>
                </a:solidFill>
                <a:latin typeface="Aptos" pitchFamily="34" charset="0"/>
                <a:ea typeface="Aptos" pitchFamily="34" charset="-122"/>
                <a:cs typeface="Aptos" pitchFamily="34" charset="-120"/>
              </a:rPr>
              <a:t>Andraé Crouch • 1976 • Revelation 22:20</a:t>
            </a:r>
            <a:endParaRPr lang="en-US" sz="1200" dirty="0"/>
          </a:p>
        </p:txBody>
      </p:sp>
      <p:sp>
        <p:nvSpPr>
          <p:cNvPr id="9" name="Text 6"/>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Teaching Aim</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What this lesson should form in the church</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31520" y="1508760"/>
            <a:ext cx="3337560" cy="4389120"/>
          </a:xfrm>
          <a:prstGeom prst="roundRect">
            <a:avLst>
              <a:gd name="adj" fmla="val 1918"/>
            </a:avLst>
          </a:prstGeom>
          <a:solidFill>
            <a:srgbClr val="FFFFFF">
              <a:alpha val="95000"/>
            </a:srgbClr>
          </a:solidFill>
          <a:ln w="12700">
            <a:solidFill>
              <a:srgbClr val="D1B36A">
                <a:alpha val="60000"/>
              </a:srgbClr>
            </a:solidFill>
            <a:prstDash val="solid"/>
          </a:ln>
        </p:spPr>
      </p:sp>
      <p:sp>
        <p:nvSpPr>
          <p:cNvPr id="8" name="Shape 5"/>
          <p:cNvSpPr/>
          <p:nvPr/>
        </p:nvSpPr>
        <p:spPr>
          <a:xfrm>
            <a:off x="4416552" y="1508760"/>
            <a:ext cx="3337560" cy="4389120"/>
          </a:xfrm>
          <a:prstGeom prst="roundRect">
            <a:avLst>
              <a:gd name="adj" fmla="val 1918"/>
            </a:avLst>
          </a:prstGeom>
          <a:solidFill>
            <a:srgbClr val="FFFFFF">
              <a:alpha val="95000"/>
            </a:srgbClr>
          </a:solidFill>
          <a:ln w="12700">
            <a:solidFill>
              <a:srgbClr val="D1B36A">
                <a:alpha val="60000"/>
              </a:srgbClr>
            </a:solidFill>
            <a:prstDash val="solid"/>
          </a:ln>
        </p:spPr>
      </p:sp>
      <p:sp>
        <p:nvSpPr>
          <p:cNvPr id="9" name="Shape 6"/>
          <p:cNvSpPr/>
          <p:nvPr/>
        </p:nvSpPr>
        <p:spPr>
          <a:xfrm>
            <a:off x="8092440" y="1508760"/>
            <a:ext cx="3337560" cy="4389120"/>
          </a:xfrm>
          <a:prstGeom prst="roundRect">
            <a:avLst>
              <a:gd name="adj" fmla="val 1918"/>
            </a:avLst>
          </a:prstGeom>
          <a:solidFill>
            <a:srgbClr val="FFFFFF">
              <a:alpha val="95000"/>
            </a:srgbClr>
          </a:solidFill>
          <a:ln w="12700">
            <a:solidFill>
              <a:srgbClr val="D1B36A">
                <a:alpha val="60000"/>
              </a:srgbClr>
            </a:solidFill>
            <a:prstDash val="solid"/>
          </a:ln>
        </p:spPr>
      </p:sp>
      <p:sp>
        <p:nvSpPr>
          <p:cNvPr id="10" name="Shape 7"/>
          <p:cNvSpPr/>
          <p:nvPr/>
        </p:nvSpPr>
        <p:spPr>
          <a:xfrm>
            <a:off x="2075688" y="1828800"/>
            <a:ext cx="621792" cy="621792"/>
          </a:xfrm>
          <a:prstGeom prst="ellipse">
            <a:avLst/>
          </a:prstGeom>
          <a:solidFill>
            <a:srgbClr val="244B78"/>
          </a:solidFill>
          <a:ln w="12700">
            <a:solidFill>
              <a:srgbClr val="FFFFFF">
                <a:alpha val="25000"/>
              </a:srgbClr>
            </a:solidFill>
            <a:prstDash val="solid"/>
          </a:ln>
        </p:spPr>
      </p:sp>
      <p:sp>
        <p:nvSpPr>
          <p:cNvPr id="11" name="Text 8"/>
          <p:cNvSpPr/>
          <p:nvPr/>
        </p:nvSpPr>
        <p:spPr>
          <a:xfrm>
            <a:off x="2075688" y="1920240"/>
            <a:ext cx="621792" cy="320040"/>
          </a:xfrm>
          <a:prstGeom prst="rect">
            <a:avLst/>
          </a:prstGeom>
          <a:noFill/>
          <a:ln/>
        </p:spPr>
        <p:txBody>
          <a:bodyPr wrap="square" lIns="0" tIns="0" rIns="0" bIns="0" rtlCol="0" anchor="ctr"/>
          <a:lstStyle/>
          <a:p>
            <a:pPr algn="ctr" indent="0" marL="0">
              <a:buNone/>
            </a:pPr>
            <a:r>
              <a:rPr lang="en-US" sz="1800" b="1" dirty="0">
                <a:solidFill>
                  <a:srgbClr val="FFFFFF"/>
                </a:solidFill>
                <a:latin typeface="Aptos Display" pitchFamily="34" charset="0"/>
                <a:ea typeface="Aptos Display" pitchFamily="34" charset="-122"/>
                <a:cs typeface="Aptos Display" pitchFamily="34" charset="-120"/>
              </a:rPr>
              <a:t>U</a:t>
            </a:r>
            <a:endParaRPr lang="en-US" sz="1800" dirty="0"/>
          </a:p>
        </p:txBody>
      </p:sp>
      <p:sp>
        <p:nvSpPr>
          <p:cNvPr id="12" name="Text 9"/>
          <p:cNvSpPr/>
          <p:nvPr/>
        </p:nvSpPr>
        <p:spPr>
          <a:xfrm>
            <a:off x="1755648" y="2542032"/>
            <a:ext cx="1261872" cy="329184"/>
          </a:xfrm>
          <a:prstGeom prst="rect">
            <a:avLst/>
          </a:prstGeom>
          <a:noFill/>
          <a:ln/>
        </p:spPr>
        <p:txBody>
          <a:bodyPr wrap="square" lIns="0" tIns="0" rIns="0" bIns="0" rtlCol="0" anchor="ctr">
            <a:normAutofit/>
          </a:bodyPr>
          <a:lstStyle/>
          <a:p>
            <a:pPr algn="ctr" indent="0" marL="0">
              <a:buNone/>
            </a:pPr>
            <a:r>
              <a:rPr lang="en-US" sz="950" b="1" dirty="0">
                <a:solidFill>
                  <a:srgbClr val="0E223A"/>
                </a:solidFill>
                <a:latin typeface="Aptos" pitchFamily="34" charset="0"/>
                <a:ea typeface="Aptos" pitchFamily="34" charset="-122"/>
                <a:cs typeface="Aptos" pitchFamily="34" charset="-120"/>
              </a:rPr>
              <a:t>Understand</a:t>
            </a:r>
            <a:endParaRPr lang="en-US" sz="950" dirty="0"/>
          </a:p>
        </p:txBody>
      </p:sp>
      <p:sp>
        <p:nvSpPr>
          <p:cNvPr id="13" name="Shape 10"/>
          <p:cNvSpPr/>
          <p:nvPr/>
        </p:nvSpPr>
        <p:spPr>
          <a:xfrm>
            <a:off x="5760720" y="1828800"/>
            <a:ext cx="621792" cy="621792"/>
          </a:xfrm>
          <a:prstGeom prst="ellipse">
            <a:avLst/>
          </a:prstGeom>
          <a:solidFill>
            <a:srgbClr val="526A3A"/>
          </a:solidFill>
          <a:ln w="12700">
            <a:solidFill>
              <a:srgbClr val="FFFFFF">
                <a:alpha val="25000"/>
              </a:srgbClr>
            </a:solidFill>
            <a:prstDash val="solid"/>
          </a:ln>
        </p:spPr>
      </p:sp>
      <p:sp>
        <p:nvSpPr>
          <p:cNvPr id="14" name="Text 11"/>
          <p:cNvSpPr/>
          <p:nvPr/>
        </p:nvSpPr>
        <p:spPr>
          <a:xfrm>
            <a:off x="5760720" y="1920240"/>
            <a:ext cx="621792" cy="320040"/>
          </a:xfrm>
          <a:prstGeom prst="rect">
            <a:avLst/>
          </a:prstGeom>
          <a:noFill/>
          <a:ln/>
        </p:spPr>
        <p:txBody>
          <a:bodyPr wrap="square" lIns="0" tIns="0" rIns="0" bIns="0" rtlCol="0" anchor="ctr"/>
          <a:lstStyle/>
          <a:p>
            <a:pPr algn="ctr" indent="0" marL="0">
              <a:buNone/>
            </a:pPr>
            <a:r>
              <a:rPr lang="en-US" sz="1800" b="1" dirty="0">
                <a:solidFill>
                  <a:srgbClr val="FFFFFF"/>
                </a:solidFill>
                <a:latin typeface="Aptos Display" pitchFamily="34" charset="0"/>
                <a:ea typeface="Aptos Display" pitchFamily="34" charset="-122"/>
                <a:cs typeface="Aptos Display" pitchFamily="34" charset="-120"/>
              </a:rPr>
              <a:t>H</a:t>
            </a:r>
            <a:endParaRPr lang="en-US" sz="1800" dirty="0"/>
          </a:p>
        </p:txBody>
      </p:sp>
      <p:sp>
        <p:nvSpPr>
          <p:cNvPr id="15" name="Text 12"/>
          <p:cNvSpPr/>
          <p:nvPr/>
        </p:nvSpPr>
        <p:spPr>
          <a:xfrm>
            <a:off x="5440680" y="2542032"/>
            <a:ext cx="1261872" cy="329184"/>
          </a:xfrm>
          <a:prstGeom prst="rect">
            <a:avLst/>
          </a:prstGeom>
          <a:noFill/>
          <a:ln/>
        </p:spPr>
        <p:txBody>
          <a:bodyPr wrap="square" lIns="0" tIns="0" rIns="0" bIns="0" rtlCol="0" anchor="ctr">
            <a:normAutofit/>
          </a:bodyPr>
          <a:lstStyle/>
          <a:p>
            <a:pPr algn="ctr" indent="0" marL="0">
              <a:buNone/>
            </a:pPr>
            <a:r>
              <a:rPr lang="en-US" sz="950" b="1" dirty="0">
                <a:solidFill>
                  <a:srgbClr val="0E223A"/>
                </a:solidFill>
                <a:latin typeface="Aptos" pitchFamily="34" charset="0"/>
                <a:ea typeface="Aptos" pitchFamily="34" charset="-122"/>
                <a:cs typeface="Aptos" pitchFamily="34" charset="-120"/>
              </a:rPr>
              <a:t>Hope</a:t>
            </a:r>
            <a:endParaRPr lang="en-US" sz="950" dirty="0"/>
          </a:p>
        </p:txBody>
      </p:sp>
      <p:sp>
        <p:nvSpPr>
          <p:cNvPr id="16" name="Shape 13"/>
          <p:cNvSpPr/>
          <p:nvPr/>
        </p:nvSpPr>
        <p:spPr>
          <a:xfrm>
            <a:off x="9436608" y="1828800"/>
            <a:ext cx="621792" cy="621792"/>
          </a:xfrm>
          <a:prstGeom prst="ellipse">
            <a:avLst/>
          </a:prstGeom>
          <a:solidFill>
            <a:srgbClr val="2E245E"/>
          </a:solidFill>
          <a:ln w="12700">
            <a:solidFill>
              <a:srgbClr val="FFFFFF">
                <a:alpha val="25000"/>
              </a:srgbClr>
            </a:solidFill>
            <a:prstDash val="solid"/>
          </a:ln>
        </p:spPr>
      </p:sp>
      <p:sp>
        <p:nvSpPr>
          <p:cNvPr id="17" name="Text 14"/>
          <p:cNvSpPr/>
          <p:nvPr/>
        </p:nvSpPr>
        <p:spPr>
          <a:xfrm>
            <a:off x="9436608" y="1920240"/>
            <a:ext cx="621792" cy="320040"/>
          </a:xfrm>
          <a:prstGeom prst="rect">
            <a:avLst/>
          </a:prstGeom>
          <a:noFill/>
          <a:ln/>
        </p:spPr>
        <p:txBody>
          <a:bodyPr wrap="square" lIns="0" tIns="0" rIns="0" bIns="0" rtlCol="0" anchor="ctr"/>
          <a:lstStyle/>
          <a:p>
            <a:pPr algn="ctr" indent="0" marL="0">
              <a:buNone/>
            </a:pPr>
            <a:r>
              <a:rPr lang="en-US" sz="1800" b="1" dirty="0">
                <a:solidFill>
                  <a:srgbClr val="FFFFFF"/>
                </a:solidFill>
                <a:latin typeface="Aptos Display" pitchFamily="34" charset="0"/>
                <a:ea typeface="Aptos Display" pitchFamily="34" charset="-122"/>
                <a:cs typeface="Aptos Display" pitchFamily="34" charset="-120"/>
              </a:rPr>
              <a:t>P</a:t>
            </a:r>
            <a:endParaRPr lang="en-US" sz="1800" dirty="0"/>
          </a:p>
        </p:txBody>
      </p:sp>
      <p:sp>
        <p:nvSpPr>
          <p:cNvPr id="18" name="Text 15"/>
          <p:cNvSpPr/>
          <p:nvPr/>
        </p:nvSpPr>
        <p:spPr>
          <a:xfrm>
            <a:off x="9116568" y="2542032"/>
            <a:ext cx="1261872" cy="329184"/>
          </a:xfrm>
          <a:prstGeom prst="rect">
            <a:avLst/>
          </a:prstGeom>
          <a:noFill/>
          <a:ln/>
        </p:spPr>
        <p:txBody>
          <a:bodyPr wrap="square" lIns="0" tIns="0" rIns="0" bIns="0" rtlCol="0" anchor="ctr">
            <a:normAutofit/>
          </a:bodyPr>
          <a:lstStyle/>
          <a:p>
            <a:pPr algn="ctr" indent="0" marL="0">
              <a:buNone/>
            </a:pPr>
            <a:r>
              <a:rPr lang="en-US" sz="950" b="1" dirty="0">
                <a:solidFill>
                  <a:srgbClr val="0E223A"/>
                </a:solidFill>
                <a:latin typeface="Aptos" pitchFamily="34" charset="0"/>
                <a:ea typeface="Aptos" pitchFamily="34" charset="-122"/>
                <a:cs typeface="Aptos" pitchFamily="34" charset="-120"/>
              </a:rPr>
              <a:t>Practice</a:t>
            </a:r>
            <a:endParaRPr lang="en-US" sz="950" dirty="0"/>
          </a:p>
        </p:txBody>
      </p:sp>
      <p:sp>
        <p:nvSpPr>
          <p:cNvPr id="19" name="Text 16"/>
          <p:cNvSpPr/>
          <p:nvPr/>
        </p:nvSpPr>
        <p:spPr>
          <a:xfrm>
            <a:off x="987552" y="2834640"/>
            <a:ext cx="2834640" cy="1143000"/>
          </a:xfrm>
          <a:prstGeom prst="rect">
            <a:avLst/>
          </a:prstGeom>
          <a:noFill/>
          <a:ln/>
        </p:spPr>
        <p:txBody>
          <a:bodyPr wrap="square" lIns="1016" tIns="1016" rIns="1016" bIns="1016" rtlCol="0" anchor="ctr">
            <a:normAutofit/>
          </a:bodyPr>
          <a:lstStyle/>
          <a:p>
            <a:pPr algn="ctr" indent="0" marL="0">
              <a:buNone/>
            </a:pPr>
            <a:r>
              <a:rPr lang="en-US" sz="1600" dirty="0">
                <a:solidFill>
                  <a:srgbClr val="152238"/>
                </a:solidFill>
              </a:rPr>
              <a:t>Learners will understand the biblical hope of Christ’s return, resurrection, and the end of sorrow.</a:t>
            </a:r>
            <a:endParaRPr lang="en-US" sz="1600" dirty="0"/>
          </a:p>
        </p:txBody>
      </p:sp>
      <p:sp>
        <p:nvSpPr>
          <p:cNvPr id="20" name="Text 17"/>
          <p:cNvSpPr/>
          <p:nvPr/>
        </p:nvSpPr>
        <p:spPr>
          <a:xfrm>
            <a:off x="4663440" y="2834640"/>
            <a:ext cx="2834640" cy="1143000"/>
          </a:xfrm>
          <a:prstGeom prst="rect">
            <a:avLst/>
          </a:prstGeom>
          <a:noFill/>
          <a:ln/>
        </p:spPr>
        <p:txBody>
          <a:bodyPr wrap="square" lIns="1016" tIns="1016" rIns="1016" bIns="1016" rtlCol="0" anchor="ctr">
            <a:normAutofit/>
          </a:bodyPr>
          <a:lstStyle/>
          <a:p>
            <a:pPr algn="ctr" indent="0" marL="0">
              <a:buNone/>
            </a:pPr>
            <a:r>
              <a:rPr lang="en-US" sz="1600" dirty="0">
                <a:solidFill>
                  <a:srgbClr val="152238"/>
                </a:solidFill>
              </a:rPr>
              <a:t>Learners will feel the courage of Christian hope without denying grief, pain, or waiting.</a:t>
            </a:r>
            <a:endParaRPr lang="en-US" sz="1600" dirty="0"/>
          </a:p>
        </p:txBody>
      </p:sp>
      <p:sp>
        <p:nvSpPr>
          <p:cNvPr id="21" name="Text 18"/>
          <p:cNvSpPr/>
          <p:nvPr/>
        </p:nvSpPr>
        <p:spPr>
          <a:xfrm>
            <a:off x="8348472" y="2834640"/>
            <a:ext cx="2834640" cy="1143000"/>
          </a:xfrm>
          <a:prstGeom prst="rect">
            <a:avLst/>
          </a:prstGeom>
          <a:noFill/>
          <a:ln/>
        </p:spPr>
        <p:txBody>
          <a:bodyPr wrap="square" lIns="1016" tIns="1016" rIns="1016" bIns="1016" rtlCol="0" anchor="ctr">
            <a:normAutofit/>
          </a:bodyPr>
          <a:lstStyle/>
          <a:p>
            <a:pPr algn="ctr" indent="0" marL="0">
              <a:buNone/>
            </a:pPr>
            <a:r>
              <a:rPr lang="en-US" sz="1600" dirty="0">
                <a:solidFill>
                  <a:srgbClr val="152238"/>
                </a:solidFill>
              </a:rPr>
              <a:t>Learners will comfort one another and live as people who belong to Christ’s coming kingdom.</a:t>
            </a:r>
            <a:endParaRPr lang="en-US" sz="1600" dirty="0"/>
          </a:p>
        </p:txBody>
      </p:sp>
      <p:sp>
        <p:nvSpPr>
          <p:cNvPr id="22" name="Text 19"/>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soon_assets_internal/bg5.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42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Hymn Snapshot</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Identity and worship placement</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31520" y="1417320"/>
            <a:ext cx="5212080" cy="4617720"/>
          </a:xfrm>
          <a:prstGeom prst="roundRect">
            <a:avLst>
              <a:gd name="adj" fmla="val 1386"/>
            </a:avLst>
          </a:prstGeom>
          <a:solidFill>
            <a:srgbClr val="FFFFFF">
              <a:alpha val="97000"/>
            </a:srgbClr>
          </a:solidFill>
          <a:ln w="12700">
            <a:solidFill>
              <a:srgbClr val="D1B36A">
                <a:alpha val="60000"/>
              </a:srgbClr>
            </a:solidFill>
            <a:prstDash val="solid"/>
          </a:ln>
        </p:spPr>
      </p:sp>
      <p:sp>
        <p:nvSpPr>
          <p:cNvPr id="8" name="Shape 5"/>
          <p:cNvSpPr/>
          <p:nvPr/>
        </p:nvSpPr>
        <p:spPr>
          <a:xfrm>
            <a:off x="6400800" y="1417320"/>
            <a:ext cx="5074920" cy="4617720"/>
          </a:xfrm>
          <a:prstGeom prst="roundRect">
            <a:avLst>
              <a:gd name="adj" fmla="val 1386"/>
            </a:avLst>
          </a:prstGeom>
          <a:solidFill>
            <a:srgbClr val="0E223A">
              <a:alpha val="95000"/>
            </a:srgbClr>
          </a:solidFill>
          <a:ln w="12700">
            <a:solidFill>
              <a:srgbClr val="D1B36A">
                <a:alpha val="60000"/>
              </a:srgbClr>
            </a:solidFill>
            <a:prstDash val="solid"/>
          </a:ln>
        </p:spPr>
      </p:sp>
      <p:sp>
        <p:nvSpPr>
          <p:cNvPr id="9" name="Shape 6"/>
          <p:cNvSpPr/>
          <p:nvPr/>
        </p:nvSpPr>
        <p:spPr>
          <a:xfrm>
            <a:off x="987552" y="1837944"/>
            <a:ext cx="109728" cy="109728"/>
          </a:xfrm>
          <a:prstGeom prst="ellipse">
            <a:avLst/>
          </a:prstGeom>
          <a:solidFill>
            <a:srgbClr val="D8A533"/>
          </a:solidFill>
          <a:ln w="12700">
            <a:solidFill>
              <a:srgbClr val="D8A533">
                <a:alpha val="0"/>
              </a:srgbClr>
            </a:solidFill>
            <a:prstDash val="solid"/>
          </a:ln>
        </p:spPr>
      </p:sp>
      <p:sp>
        <p:nvSpPr>
          <p:cNvPr id="10" name="Text 7"/>
          <p:cNvSpPr/>
          <p:nvPr/>
        </p:nvSpPr>
        <p:spPr>
          <a:xfrm>
            <a:off x="1207008" y="1737360"/>
            <a:ext cx="4352544" cy="403799"/>
          </a:xfrm>
          <a:prstGeom prst="rect">
            <a:avLst/>
          </a:prstGeom>
          <a:noFill/>
          <a:ln/>
        </p:spPr>
        <p:txBody>
          <a:bodyPr wrap="square" lIns="254" tIns="254" rIns="254" bIns="254" rtlCol="0" anchor="ctr">
            <a:normAutofit/>
          </a:bodyPr>
          <a:lstStyle/>
          <a:p>
            <a:pPr indent="0" marL="0">
              <a:buNone/>
            </a:pPr>
            <a:r>
              <a:rPr lang="en-US" sz="1450" dirty="0">
                <a:solidFill>
                  <a:srgbClr val="152238"/>
                </a:solidFill>
                <a:latin typeface="Aptos" pitchFamily="34" charset="0"/>
                <a:ea typeface="Aptos" pitchFamily="34" charset="-122"/>
                <a:cs typeface="Aptos" pitchFamily="34" charset="-120"/>
              </a:rPr>
              <a:t>Title: Soon and Very Soon</a:t>
            </a:r>
            <a:endParaRPr lang="en-US" sz="1450" dirty="0"/>
          </a:p>
        </p:txBody>
      </p:sp>
      <p:sp>
        <p:nvSpPr>
          <p:cNvPr id="11" name="Shape 8"/>
          <p:cNvSpPr/>
          <p:nvPr/>
        </p:nvSpPr>
        <p:spPr>
          <a:xfrm>
            <a:off x="987552" y="2276856"/>
            <a:ext cx="109728" cy="109728"/>
          </a:xfrm>
          <a:prstGeom prst="ellipse">
            <a:avLst/>
          </a:prstGeom>
          <a:solidFill>
            <a:srgbClr val="D8A533"/>
          </a:solidFill>
          <a:ln w="12700">
            <a:solidFill>
              <a:srgbClr val="D8A533">
                <a:alpha val="0"/>
              </a:srgbClr>
            </a:solidFill>
            <a:prstDash val="solid"/>
          </a:ln>
        </p:spPr>
      </p:sp>
      <p:sp>
        <p:nvSpPr>
          <p:cNvPr id="12" name="Text 9"/>
          <p:cNvSpPr/>
          <p:nvPr/>
        </p:nvSpPr>
        <p:spPr>
          <a:xfrm>
            <a:off x="1207008" y="2176272"/>
            <a:ext cx="4352544" cy="403799"/>
          </a:xfrm>
          <a:prstGeom prst="rect">
            <a:avLst/>
          </a:prstGeom>
          <a:noFill/>
          <a:ln/>
        </p:spPr>
        <p:txBody>
          <a:bodyPr wrap="square" lIns="254" tIns="254" rIns="254" bIns="254" rtlCol="0" anchor="ctr">
            <a:normAutofit/>
          </a:bodyPr>
          <a:lstStyle/>
          <a:p>
            <a:pPr indent="0" marL="0">
              <a:buNone/>
            </a:pPr>
            <a:r>
              <a:rPr lang="en-US" sz="1450" dirty="0">
                <a:solidFill>
                  <a:srgbClr val="152238"/>
                </a:solidFill>
                <a:latin typeface="Aptos" pitchFamily="34" charset="0"/>
                <a:ea typeface="Aptos" pitchFamily="34" charset="-122"/>
                <a:cs typeface="Aptos" pitchFamily="34" charset="-120"/>
              </a:rPr>
              <a:t>First line: Soon and very soon, we are going to see the King</a:t>
            </a:r>
            <a:endParaRPr lang="en-US" sz="1450" dirty="0"/>
          </a:p>
        </p:txBody>
      </p:sp>
      <p:sp>
        <p:nvSpPr>
          <p:cNvPr id="13" name="Shape 10"/>
          <p:cNvSpPr/>
          <p:nvPr/>
        </p:nvSpPr>
        <p:spPr>
          <a:xfrm>
            <a:off x="987552" y="2715768"/>
            <a:ext cx="109728" cy="109728"/>
          </a:xfrm>
          <a:prstGeom prst="ellipse">
            <a:avLst/>
          </a:prstGeom>
          <a:solidFill>
            <a:srgbClr val="D8A533"/>
          </a:solidFill>
          <a:ln w="12700">
            <a:solidFill>
              <a:srgbClr val="D8A533">
                <a:alpha val="0"/>
              </a:srgbClr>
            </a:solidFill>
            <a:prstDash val="solid"/>
          </a:ln>
        </p:spPr>
      </p:sp>
      <p:sp>
        <p:nvSpPr>
          <p:cNvPr id="14" name="Text 11"/>
          <p:cNvSpPr/>
          <p:nvPr/>
        </p:nvSpPr>
        <p:spPr>
          <a:xfrm>
            <a:off x="1207008" y="2615184"/>
            <a:ext cx="4352544" cy="403799"/>
          </a:xfrm>
          <a:prstGeom prst="rect">
            <a:avLst/>
          </a:prstGeom>
          <a:noFill/>
          <a:ln/>
        </p:spPr>
        <p:txBody>
          <a:bodyPr wrap="square" lIns="254" tIns="254" rIns="254" bIns="254" rtlCol="0" anchor="ctr">
            <a:normAutofit/>
          </a:bodyPr>
          <a:lstStyle/>
          <a:p>
            <a:pPr indent="0" marL="0">
              <a:buNone/>
            </a:pPr>
            <a:r>
              <a:rPr lang="en-US" sz="1450" dirty="0">
                <a:solidFill>
                  <a:srgbClr val="152238"/>
                </a:solidFill>
                <a:latin typeface="Aptos" pitchFamily="34" charset="0"/>
                <a:ea typeface="Aptos" pitchFamily="34" charset="-122"/>
                <a:cs typeface="Aptos" pitchFamily="34" charset="-120"/>
              </a:rPr>
              <a:t>Writer and composer: Andraé Crouch (1942-2015)</a:t>
            </a:r>
            <a:endParaRPr lang="en-US" sz="1450" dirty="0"/>
          </a:p>
        </p:txBody>
      </p:sp>
      <p:sp>
        <p:nvSpPr>
          <p:cNvPr id="15" name="Shape 12"/>
          <p:cNvSpPr/>
          <p:nvPr/>
        </p:nvSpPr>
        <p:spPr>
          <a:xfrm>
            <a:off x="987552" y="3154680"/>
            <a:ext cx="109728" cy="109728"/>
          </a:xfrm>
          <a:prstGeom prst="ellipse">
            <a:avLst/>
          </a:prstGeom>
          <a:solidFill>
            <a:srgbClr val="D8A533"/>
          </a:solidFill>
          <a:ln w="12700">
            <a:solidFill>
              <a:srgbClr val="D8A533">
                <a:alpha val="0"/>
              </a:srgbClr>
            </a:solidFill>
            <a:prstDash val="solid"/>
          </a:ln>
        </p:spPr>
      </p:sp>
      <p:sp>
        <p:nvSpPr>
          <p:cNvPr id="16" name="Text 13"/>
          <p:cNvSpPr/>
          <p:nvPr/>
        </p:nvSpPr>
        <p:spPr>
          <a:xfrm>
            <a:off x="1207008" y="3054096"/>
            <a:ext cx="4352544" cy="403799"/>
          </a:xfrm>
          <a:prstGeom prst="rect">
            <a:avLst/>
          </a:prstGeom>
          <a:noFill/>
          <a:ln/>
        </p:spPr>
        <p:txBody>
          <a:bodyPr wrap="square" lIns="254" tIns="254" rIns="254" bIns="254" rtlCol="0" anchor="ctr">
            <a:normAutofit/>
          </a:bodyPr>
          <a:lstStyle/>
          <a:p>
            <a:pPr indent="0" marL="0">
              <a:buNone/>
            </a:pPr>
            <a:r>
              <a:rPr lang="en-US" sz="1450" dirty="0">
                <a:solidFill>
                  <a:srgbClr val="152238"/>
                </a:solidFill>
                <a:latin typeface="Aptos" pitchFamily="34" charset="0"/>
                <a:ea typeface="Aptos" pitchFamily="34" charset="-122"/>
                <a:cs typeface="Aptos" pitchFamily="34" charset="-120"/>
              </a:rPr>
              <a:t>Year: 1976</a:t>
            </a:r>
            <a:endParaRPr lang="en-US" sz="1450" dirty="0"/>
          </a:p>
        </p:txBody>
      </p:sp>
      <p:sp>
        <p:nvSpPr>
          <p:cNvPr id="17" name="Shape 14"/>
          <p:cNvSpPr/>
          <p:nvPr/>
        </p:nvSpPr>
        <p:spPr>
          <a:xfrm>
            <a:off x="987552" y="3593592"/>
            <a:ext cx="109728" cy="109728"/>
          </a:xfrm>
          <a:prstGeom prst="ellipse">
            <a:avLst/>
          </a:prstGeom>
          <a:solidFill>
            <a:srgbClr val="D8A533"/>
          </a:solidFill>
          <a:ln w="12700">
            <a:solidFill>
              <a:srgbClr val="D8A533">
                <a:alpha val="0"/>
              </a:srgbClr>
            </a:solidFill>
            <a:prstDash val="solid"/>
          </a:ln>
        </p:spPr>
      </p:sp>
      <p:sp>
        <p:nvSpPr>
          <p:cNvPr id="18" name="Text 15"/>
          <p:cNvSpPr/>
          <p:nvPr/>
        </p:nvSpPr>
        <p:spPr>
          <a:xfrm>
            <a:off x="1207008" y="3493008"/>
            <a:ext cx="4352544" cy="403799"/>
          </a:xfrm>
          <a:prstGeom prst="rect">
            <a:avLst/>
          </a:prstGeom>
          <a:noFill/>
          <a:ln/>
        </p:spPr>
        <p:txBody>
          <a:bodyPr wrap="square" lIns="254" tIns="254" rIns="254" bIns="254" rtlCol="0" anchor="ctr">
            <a:normAutofit/>
          </a:bodyPr>
          <a:lstStyle/>
          <a:p>
            <a:pPr indent="0" marL="0">
              <a:buNone/>
            </a:pPr>
            <a:r>
              <a:rPr lang="en-US" sz="1450" dirty="0">
                <a:solidFill>
                  <a:srgbClr val="152238"/>
                </a:solidFill>
                <a:latin typeface="Aptos" pitchFamily="34" charset="0"/>
                <a:ea typeface="Aptos" pitchFamily="34" charset="-122"/>
                <a:cs typeface="Aptos" pitchFamily="34" charset="-120"/>
              </a:rPr>
              <a:t>Tradition: contemporary gospel, congregational praise</a:t>
            </a:r>
            <a:endParaRPr lang="en-US" sz="1450" dirty="0"/>
          </a:p>
        </p:txBody>
      </p:sp>
      <p:sp>
        <p:nvSpPr>
          <p:cNvPr id="19" name="Shape 16"/>
          <p:cNvSpPr/>
          <p:nvPr/>
        </p:nvSpPr>
        <p:spPr>
          <a:xfrm>
            <a:off x="987552" y="4032504"/>
            <a:ext cx="109728" cy="109728"/>
          </a:xfrm>
          <a:prstGeom prst="ellipse">
            <a:avLst/>
          </a:prstGeom>
          <a:solidFill>
            <a:srgbClr val="D8A533"/>
          </a:solidFill>
          <a:ln w="12700">
            <a:solidFill>
              <a:srgbClr val="D8A533">
                <a:alpha val="0"/>
              </a:srgbClr>
            </a:solidFill>
            <a:prstDash val="solid"/>
          </a:ln>
        </p:spPr>
      </p:sp>
      <p:sp>
        <p:nvSpPr>
          <p:cNvPr id="20" name="Text 17"/>
          <p:cNvSpPr/>
          <p:nvPr/>
        </p:nvSpPr>
        <p:spPr>
          <a:xfrm>
            <a:off x="1207008" y="3931920"/>
            <a:ext cx="4352544" cy="403799"/>
          </a:xfrm>
          <a:prstGeom prst="rect">
            <a:avLst/>
          </a:prstGeom>
          <a:noFill/>
          <a:ln/>
        </p:spPr>
        <p:txBody>
          <a:bodyPr wrap="square" lIns="254" tIns="254" rIns="254" bIns="254" rtlCol="0" anchor="ctr">
            <a:normAutofit/>
          </a:bodyPr>
          <a:lstStyle/>
          <a:p>
            <a:pPr indent="0" marL="0">
              <a:buNone/>
            </a:pPr>
            <a:r>
              <a:rPr lang="en-US" sz="1450" dirty="0">
                <a:solidFill>
                  <a:srgbClr val="152238"/>
                </a:solidFill>
                <a:latin typeface="Aptos" pitchFamily="34" charset="0"/>
                <a:ea typeface="Aptos" pitchFamily="34" charset="-122"/>
                <a:cs typeface="Aptos" pitchFamily="34" charset="-120"/>
              </a:rPr>
              <a:t>Main Scripture: Revelation 22:20</a:t>
            </a:r>
            <a:endParaRPr lang="en-US" sz="1450" dirty="0"/>
          </a:p>
        </p:txBody>
      </p:sp>
      <p:sp>
        <p:nvSpPr>
          <p:cNvPr id="21" name="Text 18"/>
          <p:cNvSpPr/>
          <p:nvPr/>
        </p:nvSpPr>
        <p:spPr>
          <a:xfrm>
            <a:off x="6812280" y="1783080"/>
            <a:ext cx="4206240" cy="320040"/>
          </a:xfrm>
          <a:prstGeom prst="rect">
            <a:avLst/>
          </a:prstGeom>
          <a:noFill/>
          <a:ln/>
        </p:spPr>
        <p:txBody>
          <a:bodyPr wrap="square" lIns="0" tIns="0" rIns="0" bIns="0" rtlCol="0" anchor="ctr"/>
          <a:lstStyle/>
          <a:p>
            <a:pPr indent="0" marL="0">
              <a:buNone/>
            </a:pPr>
            <a:r>
              <a:rPr lang="en-US" sz="2000" b="1" dirty="0">
                <a:solidFill>
                  <a:srgbClr val="FFFFFF"/>
                </a:solidFill>
              </a:rPr>
              <a:t>Ministry uses</a:t>
            </a:r>
            <a:endParaRPr lang="en-US" sz="2000" dirty="0"/>
          </a:p>
        </p:txBody>
      </p:sp>
      <p:sp>
        <p:nvSpPr>
          <p:cNvPr id="22" name="Shape 19"/>
          <p:cNvSpPr/>
          <p:nvPr/>
        </p:nvSpPr>
        <p:spPr>
          <a:xfrm>
            <a:off x="6812280" y="2432304"/>
            <a:ext cx="109728" cy="109728"/>
          </a:xfrm>
          <a:prstGeom prst="ellipse">
            <a:avLst/>
          </a:prstGeom>
          <a:solidFill>
            <a:srgbClr val="D8A533"/>
          </a:solidFill>
          <a:ln w="12700">
            <a:solidFill>
              <a:srgbClr val="D8A533">
                <a:alpha val="0"/>
              </a:srgbClr>
            </a:solidFill>
            <a:prstDash val="solid"/>
          </a:ln>
        </p:spPr>
      </p:sp>
      <p:sp>
        <p:nvSpPr>
          <p:cNvPr id="23" name="Text 20"/>
          <p:cNvSpPr/>
          <p:nvPr/>
        </p:nvSpPr>
        <p:spPr>
          <a:xfrm>
            <a:off x="7031736" y="2331720"/>
            <a:ext cx="3986784" cy="420624"/>
          </a:xfrm>
          <a:prstGeom prst="rect">
            <a:avLst/>
          </a:prstGeom>
          <a:noFill/>
          <a:ln/>
        </p:spPr>
        <p:txBody>
          <a:bodyPr wrap="square" lIns="254" tIns="254" rIns="254" bIns="254" rtlCol="0" anchor="ctr">
            <a:normAutofit/>
          </a:bodyPr>
          <a:lstStyle/>
          <a:p>
            <a:pPr indent="0" marL="0">
              <a:buNone/>
            </a:pPr>
            <a:r>
              <a:rPr lang="en-US" sz="1600" dirty="0">
                <a:solidFill>
                  <a:srgbClr val="F6EFE2"/>
                </a:solidFill>
                <a:latin typeface="Aptos" pitchFamily="34" charset="0"/>
                <a:ea typeface="Aptos" pitchFamily="34" charset="-122"/>
                <a:cs typeface="Aptos" pitchFamily="34" charset="-120"/>
              </a:rPr>
              <a:t>Advent hope</a:t>
            </a:r>
            <a:endParaRPr lang="en-US" sz="1600" dirty="0"/>
          </a:p>
        </p:txBody>
      </p:sp>
      <p:sp>
        <p:nvSpPr>
          <p:cNvPr id="24" name="Shape 21"/>
          <p:cNvSpPr/>
          <p:nvPr/>
        </p:nvSpPr>
        <p:spPr>
          <a:xfrm>
            <a:off x="6812280" y="2889504"/>
            <a:ext cx="109728" cy="109728"/>
          </a:xfrm>
          <a:prstGeom prst="ellipse">
            <a:avLst/>
          </a:prstGeom>
          <a:solidFill>
            <a:srgbClr val="D8A533"/>
          </a:solidFill>
          <a:ln w="12700">
            <a:solidFill>
              <a:srgbClr val="D8A533">
                <a:alpha val="0"/>
              </a:srgbClr>
            </a:solidFill>
            <a:prstDash val="solid"/>
          </a:ln>
        </p:spPr>
      </p:sp>
      <p:sp>
        <p:nvSpPr>
          <p:cNvPr id="25" name="Text 22"/>
          <p:cNvSpPr/>
          <p:nvPr/>
        </p:nvSpPr>
        <p:spPr>
          <a:xfrm>
            <a:off x="7031736" y="2788920"/>
            <a:ext cx="3986784" cy="420624"/>
          </a:xfrm>
          <a:prstGeom prst="rect">
            <a:avLst/>
          </a:prstGeom>
          <a:noFill/>
          <a:ln/>
        </p:spPr>
        <p:txBody>
          <a:bodyPr wrap="square" lIns="254" tIns="254" rIns="254" bIns="254" rtlCol="0" anchor="ctr">
            <a:normAutofit/>
          </a:bodyPr>
          <a:lstStyle/>
          <a:p>
            <a:pPr indent="0" marL="0">
              <a:buNone/>
            </a:pPr>
            <a:r>
              <a:rPr lang="en-US" sz="1600" dirty="0">
                <a:solidFill>
                  <a:srgbClr val="F6EFE2"/>
                </a:solidFill>
                <a:latin typeface="Aptos" pitchFamily="34" charset="0"/>
                <a:ea typeface="Aptos" pitchFamily="34" charset="-122"/>
                <a:cs typeface="Aptos" pitchFamily="34" charset="-120"/>
              </a:rPr>
              <a:t>Funeral and memorial worship</a:t>
            </a:r>
            <a:endParaRPr lang="en-US" sz="1600" dirty="0"/>
          </a:p>
        </p:txBody>
      </p:sp>
      <p:sp>
        <p:nvSpPr>
          <p:cNvPr id="26" name="Shape 23"/>
          <p:cNvSpPr/>
          <p:nvPr/>
        </p:nvSpPr>
        <p:spPr>
          <a:xfrm>
            <a:off x="6812280" y="3346704"/>
            <a:ext cx="109728" cy="109728"/>
          </a:xfrm>
          <a:prstGeom prst="ellipse">
            <a:avLst/>
          </a:prstGeom>
          <a:solidFill>
            <a:srgbClr val="D8A533"/>
          </a:solidFill>
          <a:ln w="12700">
            <a:solidFill>
              <a:srgbClr val="D8A533">
                <a:alpha val="0"/>
              </a:srgbClr>
            </a:solidFill>
            <a:prstDash val="solid"/>
          </a:ln>
        </p:spPr>
      </p:sp>
      <p:sp>
        <p:nvSpPr>
          <p:cNvPr id="27" name="Text 24"/>
          <p:cNvSpPr/>
          <p:nvPr/>
        </p:nvSpPr>
        <p:spPr>
          <a:xfrm>
            <a:off x="7031736" y="3246120"/>
            <a:ext cx="3986784" cy="420624"/>
          </a:xfrm>
          <a:prstGeom prst="rect">
            <a:avLst/>
          </a:prstGeom>
          <a:noFill/>
          <a:ln/>
        </p:spPr>
        <p:txBody>
          <a:bodyPr wrap="square" lIns="254" tIns="254" rIns="254" bIns="254" rtlCol="0" anchor="ctr">
            <a:normAutofit/>
          </a:bodyPr>
          <a:lstStyle/>
          <a:p>
            <a:pPr indent="0" marL="0">
              <a:buNone/>
            </a:pPr>
            <a:r>
              <a:rPr lang="en-US" sz="1600" dirty="0">
                <a:solidFill>
                  <a:srgbClr val="F6EFE2"/>
                </a:solidFill>
                <a:latin typeface="Aptos" pitchFamily="34" charset="0"/>
                <a:ea typeface="Aptos" pitchFamily="34" charset="-122"/>
                <a:cs typeface="Aptos" pitchFamily="34" charset="-120"/>
              </a:rPr>
              <a:t>Eastertide and resurrection themes</a:t>
            </a:r>
            <a:endParaRPr lang="en-US" sz="1600" dirty="0"/>
          </a:p>
        </p:txBody>
      </p:sp>
      <p:sp>
        <p:nvSpPr>
          <p:cNvPr id="28" name="Shape 25"/>
          <p:cNvSpPr/>
          <p:nvPr/>
        </p:nvSpPr>
        <p:spPr>
          <a:xfrm>
            <a:off x="6812280" y="3803904"/>
            <a:ext cx="109728" cy="109728"/>
          </a:xfrm>
          <a:prstGeom prst="ellipse">
            <a:avLst/>
          </a:prstGeom>
          <a:solidFill>
            <a:srgbClr val="D8A533"/>
          </a:solidFill>
          <a:ln w="12700">
            <a:solidFill>
              <a:srgbClr val="D8A533">
                <a:alpha val="0"/>
              </a:srgbClr>
            </a:solidFill>
            <a:prstDash val="solid"/>
          </a:ln>
        </p:spPr>
      </p:sp>
      <p:sp>
        <p:nvSpPr>
          <p:cNvPr id="29" name="Text 26"/>
          <p:cNvSpPr/>
          <p:nvPr/>
        </p:nvSpPr>
        <p:spPr>
          <a:xfrm>
            <a:off x="7031736" y="3703320"/>
            <a:ext cx="3986784" cy="420624"/>
          </a:xfrm>
          <a:prstGeom prst="rect">
            <a:avLst/>
          </a:prstGeom>
          <a:noFill/>
          <a:ln/>
        </p:spPr>
        <p:txBody>
          <a:bodyPr wrap="square" lIns="254" tIns="254" rIns="254" bIns="254" rtlCol="0" anchor="ctr">
            <a:normAutofit/>
          </a:bodyPr>
          <a:lstStyle/>
          <a:p>
            <a:pPr indent="0" marL="0">
              <a:buNone/>
            </a:pPr>
            <a:r>
              <a:rPr lang="en-US" sz="1600" dirty="0">
                <a:solidFill>
                  <a:srgbClr val="F6EFE2"/>
                </a:solidFill>
                <a:latin typeface="Aptos" pitchFamily="34" charset="0"/>
                <a:ea typeface="Aptos" pitchFamily="34" charset="-122"/>
                <a:cs typeface="Aptos" pitchFamily="34" charset="-120"/>
              </a:rPr>
              <a:t>Gospel choir ministry</a:t>
            </a:r>
            <a:endParaRPr lang="en-US" sz="1600" dirty="0"/>
          </a:p>
        </p:txBody>
      </p:sp>
      <p:sp>
        <p:nvSpPr>
          <p:cNvPr id="30" name="Shape 27"/>
          <p:cNvSpPr/>
          <p:nvPr/>
        </p:nvSpPr>
        <p:spPr>
          <a:xfrm>
            <a:off x="6812280" y="4261104"/>
            <a:ext cx="109728" cy="109728"/>
          </a:xfrm>
          <a:prstGeom prst="ellipse">
            <a:avLst/>
          </a:prstGeom>
          <a:solidFill>
            <a:srgbClr val="D8A533"/>
          </a:solidFill>
          <a:ln w="12700">
            <a:solidFill>
              <a:srgbClr val="D8A533">
                <a:alpha val="0"/>
              </a:srgbClr>
            </a:solidFill>
            <a:prstDash val="solid"/>
          </a:ln>
        </p:spPr>
      </p:sp>
      <p:sp>
        <p:nvSpPr>
          <p:cNvPr id="31" name="Text 28"/>
          <p:cNvSpPr/>
          <p:nvPr/>
        </p:nvSpPr>
        <p:spPr>
          <a:xfrm>
            <a:off x="7031736" y="4160520"/>
            <a:ext cx="3986784" cy="420624"/>
          </a:xfrm>
          <a:prstGeom prst="rect">
            <a:avLst/>
          </a:prstGeom>
          <a:noFill/>
          <a:ln/>
        </p:spPr>
        <p:txBody>
          <a:bodyPr wrap="square" lIns="254" tIns="254" rIns="254" bIns="254" rtlCol="0" anchor="ctr">
            <a:normAutofit/>
          </a:bodyPr>
          <a:lstStyle/>
          <a:p>
            <a:pPr indent="0" marL="0">
              <a:buNone/>
            </a:pPr>
            <a:r>
              <a:rPr lang="en-US" sz="1600" dirty="0">
                <a:solidFill>
                  <a:srgbClr val="F6EFE2"/>
                </a:solidFill>
                <a:latin typeface="Aptos" pitchFamily="34" charset="0"/>
                <a:ea typeface="Aptos" pitchFamily="34" charset="-122"/>
                <a:cs typeface="Aptos" pitchFamily="34" charset="-120"/>
              </a:rPr>
              <a:t>Congregational praise and witness</a:t>
            </a:r>
            <a:endParaRPr lang="en-US" sz="1600" dirty="0"/>
          </a:p>
        </p:txBody>
      </p:sp>
      <p:sp>
        <p:nvSpPr>
          <p:cNvPr id="32" name="Text 29"/>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Historical Background</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A modern gospel hymn that crossed church traditions</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31520" y="1417320"/>
            <a:ext cx="6629400" cy="4663440"/>
          </a:xfrm>
          <a:prstGeom prst="roundRect">
            <a:avLst>
              <a:gd name="adj" fmla="val 1373"/>
            </a:avLst>
          </a:prstGeom>
          <a:solidFill>
            <a:srgbClr val="FFFFFF">
              <a:alpha val="96000"/>
            </a:srgbClr>
          </a:solidFill>
          <a:ln w="12700">
            <a:solidFill>
              <a:srgbClr val="D1B36A">
                <a:alpha val="60000"/>
              </a:srgbClr>
            </a:solidFill>
            <a:prstDash val="solid"/>
          </a:ln>
        </p:spPr>
      </p:sp>
      <p:sp>
        <p:nvSpPr>
          <p:cNvPr id="8" name="Text 5"/>
          <p:cNvSpPr/>
          <p:nvPr/>
        </p:nvSpPr>
        <p:spPr>
          <a:xfrm>
            <a:off x="987552" y="1783080"/>
            <a:ext cx="6108192" cy="1234440"/>
          </a:xfrm>
          <a:prstGeom prst="rect">
            <a:avLst/>
          </a:prstGeom>
          <a:noFill/>
          <a:ln/>
        </p:spPr>
        <p:txBody>
          <a:bodyPr wrap="square" lIns="635" tIns="635" rIns="635" bIns="635" rtlCol="0" anchor="ctr">
            <a:normAutofit/>
          </a:bodyPr>
          <a:lstStyle/>
          <a:p>
            <a:pPr indent="0" marL="0">
              <a:buNone/>
            </a:pPr>
            <a:r>
              <a:rPr lang="en-US" sz="1650" dirty="0">
                <a:solidFill>
                  <a:srgbClr val="152238"/>
                </a:solidFill>
              </a:rPr>
              <a:t>Andraé Crouch wrote and composed the song in the mid-1970s. His music helped bring modern gospel language, rhythm, and testimony into many congregational worship settings. The hymn’s direct refrain and call-and-response feel made it usable in choirs, praise teams, and congregations beyond its original setting.</a:t>
            </a:r>
            <a:endParaRPr lang="en-US" sz="1650" dirty="0"/>
          </a:p>
        </p:txBody>
      </p:sp>
      <p:sp>
        <p:nvSpPr>
          <p:cNvPr id="9" name="Text 6"/>
          <p:cNvSpPr/>
          <p:nvPr/>
        </p:nvSpPr>
        <p:spPr>
          <a:xfrm>
            <a:off x="987552" y="3273552"/>
            <a:ext cx="6108192" cy="1051560"/>
          </a:xfrm>
          <a:prstGeom prst="rect">
            <a:avLst/>
          </a:prstGeom>
          <a:noFill/>
          <a:ln/>
        </p:spPr>
        <p:txBody>
          <a:bodyPr wrap="square" lIns="635" tIns="635" rIns="635" bIns="635" rtlCol="0" anchor="ctr">
            <a:normAutofit/>
          </a:bodyPr>
          <a:lstStyle/>
          <a:p>
            <a:pPr indent="0" marL="0">
              <a:buNone/>
            </a:pPr>
            <a:r>
              <a:rPr lang="en-US" sz="1650" dirty="0">
                <a:solidFill>
                  <a:srgbClr val="152238"/>
                </a:solidFill>
              </a:rPr>
              <a:t>Its spread into denominational hymnals showed that gospel music could carry both theological depth and congregational accessibility. The song remains especially strong where the church needs to sing hope in the face of grief.</a:t>
            </a:r>
            <a:endParaRPr lang="en-US" sz="1650" dirty="0"/>
          </a:p>
        </p:txBody>
      </p:sp>
      <p:pic>
        <p:nvPicPr>
          <p:cNvPr id="10" name="Image 1" descr="/mnt/data/soon_assets_internal/bg6.jpg">    </p:cNvPr>
          <p:cNvPicPr>
            <a:picLocks noChangeAspect="1"/>
          </p:cNvPicPr>
          <p:nvPr/>
        </p:nvPicPr>
        <p:blipFill>
          <a:blip r:embed="rId2"/>
          <a:srcRect l="26838" r="26838" t="0" b="0"/>
          <a:stretch/>
        </p:blipFill>
        <p:spPr>
          <a:xfrm>
            <a:off x="7607808" y="1417320"/>
            <a:ext cx="3840480" cy="4663440"/>
          </a:xfrm>
          <a:prstGeom prst="rect">
            <a:avLst/>
          </a:prstGeom>
        </p:spPr>
      </p:pic>
      <p:sp>
        <p:nvSpPr>
          <p:cNvPr id="11" name="Shape 7"/>
          <p:cNvSpPr/>
          <p:nvPr/>
        </p:nvSpPr>
        <p:spPr>
          <a:xfrm>
            <a:off x="7607808" y="1417320"/>
            <a:ext cx="3840480" cy="4663440"/>
          </a:xfrm>
          <a:prstGeom prst="rect">
            <a:avLst/>
          </a:prstGeom>
          <a:solidFill>
            <a:srgbClr val="000000">
              <a:alpha val="42000"/>
            </a:srgbClr>
          </a:solidFill>
          <a:ln w="12700">
            <a:solidFill>
              <a:srgbClr val="D8A533">
                <a:alpha val="40000"/>
              </a:srgbClr>
            </a:solidFill>
            <a:prstDash val="solid"/>
          </a:ln>
        </p:spPr>
      </p:sp>
      <p:sp>
        <p:nvSpPr>
          <p:cNvPr id="12" name="Text 8"/>
          <p:cNvSpPr/>
          <p:nvPr/>
        </p:nvSpPr>
        <p:spPr>
          <a:xfrm>
            <a:off x="7909560" y="4892040"/>
            <a:ext cx="3246120" cy="566928"/>
          </a:xfrm>
          <a:prstGeom prst="rect">
            <a:avLst/>
          </a:prstGeom>
          <a:noFill/>
          <a:ln/>
        </p:spPr>
        <p:txBody>
          <a:bodyPr wrap="square" lIns="635" tIns="635" rIns="635" bIns="635" rtlCol="0" anchor="ctr">
            <a:normAutofit/>
          </a:bodyPr>
          <a:lstStyle/>
          <a:p>
            <a:pPr algn="ctr" indent="0" marL="0">
              <a:buNone/>
            </a:pPr>
            <a:r>
              <a:rPr lang="en-US" sz="1450" b="1" dirty="0">
                <a:solidFill>
                  <a:srgbClr val="FFFFFF"/>
                </a:solidFill>
              </a:rPr>
              <a:t>Gospel witness: praise that carries a people through sorrow toward promise.</a:t>
            </a:r>
            <a:endParaRPr lang="en-US" sz="1450" dirty="0"/>
          </a:p>
        </p:txBody>
      </p:sp>
      <p:sp>
        <p:nvSpPr>
          <p:cNvPr id="13" name="Text 9"/>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soon_assets_internal/bg6.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Why This Hymn Matters Today</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Hope sung aloud is pastoral care</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685800" y="1481328"/>
            <a:ext cx="10972800" cy="4480560"/>
          </a:xfrm>
          <a:prstGeom prst="roundRect">
            <a:avLst>
              <a:gd name="adj" fmla="val 1429"/>
            </a:avLst>
          </a:prstGeom>
          <a:solidFill>
            <a:srgbClr val="FFFFFF">
              <a:alpha val="93000"/>
            </a:srgbClr>
          </a:solidFill>
          <a:ln w="12700">
            <a:solidFill>
              <a:srgbClr val="D1B36A">
                <a:alpha val="60000"/>
              </a:srgbClr>
            </a:solidFill>
            <a:prstDash val="solid"/>
          </a:ln>
        </p:spPr>
      </p:sp>
      <p:sp>
        <p:nvSpPr>
          <p:cNvPr id="8" name="Shape 5"/>
          <p:cNvSpPr/>
          <p:nvPr/>
        </p:nvSpPr>
        <p:spPr>
          <a:xfrm>
            <a:off x="1051560" y="1975104"/>
            <a:ext cx="109728" cy="109728"/>
          </a:xfrm>
          <a:prstGeom prst="ellipse">
            <a:avLst/>
          </a:prstGeom>
          <a:solidFill>
            <a:srgbClr val="D8A533"/>
          </a:solidFill>
          <a:ln w="12700">
            <a:solidFill>
              <a:srgbClr val="D8A533">
                <a:alpha val="0"/>
              </a:srgbClr>
            </a:solidFill>
            <a:prstDash val="solid"/>
          </a:ln>
        </p:spPr>
      </p:sp>
      <p:sp>
        <p:nvSpPr>
          <p:cNvPr id="9" name="Text 6"/>
          <p:cNvSpPr/>
          <p:nvPr/>
        </p:nvSpPr>
        <p:spPr>
          <a:xfrm>
            <a:off x="1271016" y="1874520"/>
            <a:ext cx="9838944" cy="479511"/>
          </a:xfrm>
          <a:prstGeom prst="rect">
            <a:avLst/>
          </a:prstGeom>
          <a:noFill/>
          <a:ln/>
        </p:spPr>
        <p:txBody>
          <a:bodyPr wrap="square" lIns="254" tIns="254" rIns="254" bIns="254" rtlCol="0" anchor="ctr">
            <a:normAutofit/>
          </a:bodyPr>
          <a:lstStyle/>
          <a:p>
            <a:pPr indent="0" marL="0">
              <a:buNone/>
            </a:pPr>
            <a:r>
              <a:rPr lang="en-US" sz="1800" dirty="0">
                <a:solidFill>
                  <a:srgbClr val="152238"/>
                </a:solidFill>
                <a:latin typeface="Aptos" pitchFamily="34" charset="0"/>
                <a:ea typeface="Aptos" pitchFamily="34" charset="-122"/>
                <a:cs typeface="Aptos" pitchFamily="34" charset="-120"/>
              </a:rPr>
              <a:t>It gives the church a simple, memorable confession of future hope.</a:t>
            </a:r>
            <a:endParaRPr lang="en-US" sz="1800" dirty="0"/>
          </a:p>
        </p:txBody>
      </p:sp>
      <p:sp>
        <p:nvSpPr>
          <p:cNvPr id="10" name="Shape 7"/>
          <p:cNvSpPr/>
          <p:nvPr/>
        </p:nvSpPr>
        <p:spPr>
          <a:xfrm>
            <a:off x="1051560" y="2496312"/>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1271016" y="2395728"/>
            <a:ext cx="9838944" cy="479511"/>
          </a:xfrm>
          <a:prstGeom prst="rect">
            <a:avLst/>
          </a:prstGeom>
          <a:noFill/>
          <a:ln/>
        </p:spPr>
        <p:txBody>
          <a:bodyPr wrap="square" lIns="254" tIns="254" rIns="254" bIns="254" rtlCol="0" anchor="ctr">
            <a:normAutofit/>
          </a:bodyPr>
          <a:lstStyle/>
          <a:p>
            <a:pPr indent="0" marL="0">
              <a:buNone/>
            </a:pPr>
            <a:r>
              <a:rPr lang="en-US" sz="1800" dirty="0">
                <a:solidFill>
                  <a:srgbClr val="152238"/>
                </a:solidFill>
                <a:latin typeface="Aptos" pitchFamily="34" charset="0"/>
                <a:ea typeface="Aptos" pitchFamily="34" charset="-122"/>
                <a:cs typeface="Aptos" pitchFamily="34" charset="-120"/>
              </a:rPr>
              <a:t>It lets mourners sing resurrection promise without denying sorrow.</a:t>
            </a:r>
            <a:endParaRPr lang="en-US" sz="1800" dirty="0"/>
          </a:p>
        </p:txBody>
      </p:sp>
      <p:sp>
        <p:nvSpPr>
          <p:cNvPr id="12" name="Shape 9"/>
          <p:cNvSpPr/>
          <p:nvPr/>
        </p:nvSpPr>
        <p:spPr>
          <a:xfrm>
            <a:off x="1051560" y="3017520"/>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1271016" y="2916936"/>
            <a:ext cx="9838944" cy="479511"/>
          </a:xfrm>
          <a:prstGeom prst="rect">
            <a:avLst/>
          </a:prstGeom>
          <a:noFill/>
          <a:ln/>
        </p:spPr>
        <p:txBody>
          <a:bodyPr wrap="square" lIns="254" tIns="254" rIns="254" bIns="254" rtlCol="0" anchor="ctr">
            <a:normAutofit/>
          </a:bodyPr>
          <a:lstStyle/>
          <a:p>
            <a:pPr indent="0" marL="0">
              <a:buNone/>
            </a:pPr>
            <a:r>
              <a:rPr lang="en-US" sz="1800" dirty="0">
                <a:solidFill>
                  <a:srgbClr val="152238"/>
                </a:solidFill>
                <a:latin typeface="Aptos" pitchFamily="34" charset="0"/>
                <a:ea typeface="Aptos" pitchFamily="34" charset="-122"/>
                <a:cs typeface="Aptos" pitchFamily="34" charset="-120"/>
              </a:rPr>
              <a:t>It places Christ at the center: the goal is seeing the King.</a:t>
            </a:r>
            <a:endParaRPr lang="en-US" sz="1800" dirty="0"/>
          </a:p>
        </p:txBody>
      </p:sp>
      <p:sp>
        <p:nvSpPr>
          <p:cNvPr id="14" name="Shape 11"/>
          <p:cNvSpPr/>
          <p:nvPr/>
        </p:nvSpPr>
        <p:spPr>
          <a:xfrm>
            <a:off x="1051560" y="3538728"/>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1271016" y="3438144"/>
            <a:ext cx="9838944" cy="479511"/>
          </a:xfrm>
          <a:prstGeom prst="rect">
            <a:avLst/>
          </a:prstGeom>
          <a:noFill/>
          <a:ln/>
        </p:spPr>
        <p:txBody>
          <a:bodyPr wrap="square" lIns="254" tIns="254" rIns="254" bIns="254" rtlCol="0" anchor="ctr">
            <a:normAutofit/>
          </a:bodyPr>
          <a:lstStyle/>
          <a:p>
            <a:pPr indent="0" marL="0">
              <a:buNone/>
            </a:pPr>
            <a:r>
              <a:rPr lang="en-US" sz="1800" dirty="0">
                <a:solidFill>
                  <a:srgbClr val="152238"/>
                </a:solidFill>
                <a:latin typeface="Aptos" pitchFamily="34" charset="0"/>
                <a:ea typeface="Aptos" pitchFamily="34" charset="-122"/>
                <a:cs typeface="Aptos" pitchFamily="34" charset="-120"/>
              </a:rPr>
              <a:t>It reminds worshipers that tears, death, and pain are temporary before God’s final renewal.</a:t>
            </a:r>
            <a:endParaRPr lang="en-US" sz="1800" dirty="0"/>
          </a:p>
        </p:txBody>
      </p:sp>
      <p:sp>
        <p:nvSpPr>
          <p:cNvPr id="16" name="Shape 13"/>
          <p:cNvSpPr/>
          <p:nvPr/>
        </p:nvSpPr>
        <p:spPr>
          <a:xfrm>
            <a:off x="1051560" y="4059936"/>
            <a:ext cx="109728" cy="109728"/>
          </a:xfrm>
          <a:prstGeom prst="ellipse">
            <a:avLst/>
          </a:prstGeom>
          <a:solidFill>
            <a:srgbClr val="D8A533"/>
          </a:solidFill>
          <a:ln w="12700">
            <a:solidFill>
              <a:srgbClr val="D8A533">
                <a:alpha val="0"/>
              </a:srgbClr>
            </a:solidFill>
            <a:prstDash val="solid"/>
          </a:ln>
        </p:spPr>
      </p:sp>
      <p:sp>
        <p:nvSpPr>
          <p:cNvPr id="17" name="Text 14"/>
          <p:cNvSpPr/>
          <p:nvPr/>
        </p:nvSpPr>
        <p:spPr>
          <a:xfrm>
            <a:off x="1271016" y="3959352"/>
            <a:ext cx="9838944" cy="479511"/>
          </a:xfrm>
          <a:prstGeom prst="rect">
            <a:avLst/>
          </a:prstGeom>
          <a:noFill/>
          <a:ln/>
        </p:spPr>
        <p:txBody>
          <a:bodyPr wrap="square" lIns="254" tIns="254" rIns="254" bIns="254" rtlCol="0" anchor="ctr">
            <a:normAutofit/>
          </a:bodyPr>
          <a:lstStyle/>
          <a:p>
            <a:pPr indent="0" marL="0">
              <a:buNone/>
            </a:pPr>
            <a:r>
              <a:rPr lang="en-US" sz="1800" dirty="0">
                <a:solidFill>
                  <a:srgbClr val="152238"/>
                </a:solidFill>
                <a:latin typeface="Aptos" pitchFamily="34" charset="0"/>
                <a:ea typeface="Aptos" pitchFamily="34" charset="-122"/>
                <a:cs typeface="Aptos" pitchFamily="34" charset="-120"/>
              </a:rPr>
              <a:t>It joins joy and longing in a way that fits Advent, funerals, and gospel praise.</a:t>
            </a:r>
            <a:endParaRPr lang="en-US" sz="1800" dirty="0"/>
          </a:p>
        </p:txBody>
      </p:sp>
      <p:sp>
        <p:nvSpPr>
          <p:cNvPr id="18" name="Text 15"/>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soon_assets_internal/bg2.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sp>
      <p:sp>
        <p:nvSpPr>
          <p:cNvPr id="4" name="Shape 1"/>
          <p:cNvSpPr/>
          <p:nvPr/>
        </p:nvSpPr>
        <p:spPr>
          <a:xfrm>
            <a:off x="676656" y="2084832"/>
            <a:ext cx="10844784" cy="2194560"/>
          </a:xfrm>
          <a:prstGeom prst="rect">
            <a:avLst/>
          </a:prstGeom>
          <a:solidFill>
            <a:srgbClr val="0A1C30">
              <a:alpha val="87000"/>
            </a:srgbClr>
          </a:solidFill>
          <a:ln w="12700">
            <a:solidFill>
              <a:srgbClr val="D8A533">
                <a:alpha val="50000"/>
              </a:srgbClr>
            </a:solidFill>
            <a:prstDash val="solid"/>
          </a:ln>
        </p:spPr>
      </p:sp>
      <p:sp>
        <p:nvSpPr>
          <p:cNvPr id="5" name="Text 2"/>
          <p:cNvSpPr/>
          <p:nvPr/>
        </p:nvSpPr>
        <p:spPr>
          <a:xfrm>
            <a:off x="1005840" y="2450592"/>
            <a:ext cx="10241280" cy="566928"/>
          </a:xfrm>
          <a:prstGeom prst="rect">
            <a:avLst/>
          </a:prstGeom>
          <a:noFill/>
          <a:ln/>
        </p:spPr>
        <p:txBody>
          <a:bodyPr wrap="square" lIns="0" tIns="0" rIns="0" bIns="0" rtlCol="0" anchor="ctr">
            <a:normAutofit/>
          </a:bodyPr>
          <a:lstStyle/>
          <a:p>
            <a:pPr algn="ctr" indent="0" marL="0">
              <a:buNone/>
            </a:pPr>
            <a:r>
              <a:rPr lang="en-US" sz="3800" b="1" dirty="0">
                <a:solidFill>
                  <a:srgbClr val="FFFFFF"/>
                </a:solidFill>
                <a:latin typeface="Aptos Display" pitchFamily="34" charset="0"/>
                <a:ea typeface="Aptos Display" pitchFamily="34" charset="-122"/>
                <a:cs typeface="Aptos Display" pitchFamily="34" charset="-120"/>
              </a:rPr>
              <a:t>Biblical Hope</a:t>
            </a:r>
            <a:endParaRPr lang="en-US" sz="3800" dirty="0"/>
          </a:p>
        </p:txBody>
      </p:sp>
      <p:sp>
        <p:nvSpPr>
          <p:cNvPr id="6" name="Text 3"/>
          <p:cNvSpPr/>
          <p:nvPr/>
        </p:nvSpPr>
        <p:spPr>
          <a:xfrm>
            <a:off x="1828800" y="3127248"/>
            <a:ext cx="8503920" cy="438912"/>
          </a:xfrm>
          <a:prstGeom prst="rect">
            <a:avLst/>
          </a:prstGeom>
          <a:noFill/>
          <a:ln/>
        </p:spPr>
        <p:txBody>
          <a:bodyPr wrap="square" lIns="0" tIns="0" rIns="0" bIns="0" rtlCol="0" anchor="ctr">
            <a:normAutofit/>
          </a:bodyPr>
          <a:lstStyle/>
          <a:p>
            <a:pPr algn="ctr" indent="0" marL="0">
              <a:buNone/>
            </a:pPr>
            <a:r>
              <a:rPr lang="en-US" sz="1700" i="1" dirty="0">
                <a:solidFill>
                  <a:srgbClr val="F6EFE2"/>
                </a:solidFill>
                <a:latin typeface="Aptos" pitchFamily="34" charset="0"/>
                <a:ea typeface="Aptos" pitchFamily="34" charset="-122"/>
                <a:cs typeface="Aptos" pitchFamily="34" charset="-120"/>
              </a:rPr>
              <a:t>The song sings what Scripture promises</a:t>
            </a:r>
            <a:endParaRPr lang="en-US" sz="1700" dirty="0"/>
          </a:p>
        </p:txBody>
      </p:sp>
      <p:sp>
        <p:nvSpPr>
          <p:cNvPr id="7" name="Text 4"/>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Biblical Foundation</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The promise beneath the song</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640080" y="1417320"/>
            <a:ext cx="5303520" cy="4892040"/>
          </a:xfrm>
          <a:prstGeom prst="roundRect">
            <a:avLst>
              <a:gd name="adj" fmla="val 1308"/>
            </a:avLst>
          </a:prstGeom>
          <a:solidFill>
            <a:srgbClr val="FFFFFF">
              <a:alpha val="96000"/>
            </a:srgbClr>
          </a:solidFill>
          <a:ln w="12700">
            <a:solidFill>
              <a:srgbClr val="D1B36A">
                <a:alpha val="60000"/>
              </a:srgbClr>
            </a:solidFill>
            <a:prstDash val="solid"/>
          </a:ln>
        </p:spPr>
      </p:sp>
      <p:sp>
        <p:nvSpPr>
          <p:cNvPr id="8" name="Text 5"/>
          <p:cNvSpPr/>
          <p:nvPr/>
        </p:nvSpPr>
        <p:spPr>
          <a:xfrm>
            <a:off x="960120" y="1737360"/>
            <a:ext cx="4572000" cy="320040"/>
          </a:xfrm>
          <a:prstGeom prst="rect">
            <a:avLst/>
          </a:prstGeom>
          <a:noFill/>
          <a:ln/>
        </p:spPr>
        <p:txBody>
          <a:bodyPr wrap="square" lIns="0" tIns="0" rIns="0" bIns="0" rtlCol="0" anchor="ctr"/>
          <a:lstStyle/>
          <a:p>
            <a:pPr indent="0" marL="0">
              <a:buNone/>
            </a:pPr>
            <a:r>
              <a:rPr lang="en-US" sz="2000" b="1" dirty="0">
                <a:solidFill>
                  <a:srgbClr val="17314F"/>
                </a:solidFill>
              </a:rPr>
              <a:t>Primary texts</a:t>
            </a:r>
            <a:endParaRPr lang="en-US" sz="2000" dirty="0"/>
          </a:p>
        </p:txBody>
      </p:sp>
      <p:sp>
        <p:nvSpPr>
          <p:cNvPr id="9" name="Shape 6"/>
          <p:cNvSpPr/>
          <p:nvPr/>
        </p:nvSpPr>
        <p:spPr>
          <a:xfrm>
            <a:off x="960120" y="2340864"/>
            <a:ext cx="109728" cy="109728"/>
          </a:xfrm>
          <a:prstGeom prst="ellipse">
            <a:avLst/>
          </a:prstGeom>
          <a:solidFill>
            <a:srgbClr val="D8A533"/>
          </a:solidFill>
          <a:ln w="12700">
            <a:solidFill>
              <a:srgbClr val="D8A533">
                <a:alpha val="0"/>
              </a:srgbClr>
            </a:solidFill>
            <a:prstDash val="solid"/>
          </a:ln>
        </p:spPr>
      </p:sp>
      <p:sp>
        <p:nvSpPr>
          <p:cNvPr id="10" name="Text 7"/>
          <p:cNvSpPr/>
          <p:nvPr/>
        </p:nvSpPr>
        <p:spPr>
          <a:xfrm>
            <a:off x="1179576" y="2240280"/>
            <a:ext cx="4443984" cy="504749"/>
          </a:xfrm>
          <a:prstGeom prst="rect">
            <a:avLst/>
          </a:prstGeom>
          <a:noFill/>
          <a:ln/>
        </p:spPr>
        <p:txBody>
          <a:bodyPr wrap="square" lIns="254" tIns="254" rIns="254" bIns="254" rtlCol="0" anchor="ctr">
            <a:normAutofit/>
          </a:bodyPr>
          <a:lstStyle/>
          <a:p>
            <a:pPr indent="0" marL="0">
              <a:buNone/>
            </a:pPr>
            <a:r>
              <a:rPr lang="en-US" sz="1480" dirty="0">
                <a:solidFill>
                  <a:srgbClr val="152238"/>
                </a:solidFill>
                <a:latin typeface="Aptos" pitchFamily="34" charset="0"/>
                <a:ea typeface="Aptos" pitchFamily="34" charset="-122"/>
                <a:cs typeface="Aptos" pitchFamily="34" charset="-120"/>
              </a:rPr>
              <a:t>Revelation 22:20 — “Come, Lord Jesus.”</a:t>
            </a:r>
            <a:endParaRPr lang="en-US" sz="1480" dirty="0"/>
          </a:p>
        </p:txBody>
      </p:sp>
      <p:sp>
        <p:nvSpPr>
          <p:cNvPr id="11" name="Shape 8"/>
          <p:cNvSpPr/>
          <p:nvPr/>
        </p:nvSpPr>
        <p:spPr>
          <a:xfrm>
            <a:off x="960120" y="2889504"/>
            <a:ext cx="109728" cy="109728"/>
          </a:xfrm>
          <a:prstGeom prst="ellipse">
            <a:avLst/>
          </a:prstGeom>
          <a:solidFill>
            <a:srgbClr val="D8A533"/>
          </a:solidFill>
          <a:ln w="12700">
            <a:solidFill>
              <a:srgbClr val="D8A533">
                <a:alpha val="0"/>
              </a:srgbClr>
            </a:solidFill>
            <a:prstDash val="solid"/>
          </a:ln>
        </p:spPr>
      </p:sp>
      <p:sp>
        <p:nvSpPr>
          <p:cNvPr id="12" name="Text 9"/>
          <p:cNvSpPr/>
          <p:nvPr/>
        </p:nvSpPr>
        <p:spPr>
          <a:xfrm>
            <a:off x="1179576" y="2788920"/>
            <a:ext cx="4443984" cy="504749"/>
          </a:xfrm>
          <a:prstGeom prst="rect">
            <a:avLst/>
          </a:prstGeom>
          <a:noFill/>
          <a:ln/>
        </p:spPr>
        <p:txBody>
          <a:bodyPr wrap="square" lIns="254" tIns="254" rIns="254" bIns="254" rtlCol="0" anchor="ctr">
            <a:normAutofit/>
          </a:bodyPr>
          <a:lstStyle/>
          <a:p>
            <a:pPr indent="0" marL="0">
              <a:buNone/>
            </a:pPr>
            <a:r>
              <a:rPr lang="en-US" sz="1480" dirty="0">
                <a:solidFill>
                  <a:srgbClr val="152238"/>
                </a:solidFill>
                <a:latin typeface="Aptos" pitchFamily="34" charset="0"/>
                <a:ea typeface="Aptos" pitchFamily="34" charset="-122"/>
                <a:cs typeface="Aptos" pitchFamily="34" charset="-120"/>
              </a:rPr>
              <a:t>Revelation 21:3-4 — no more tears, death, mourning, crying, or pain.</a:t>
            </a:r>
            <a:endParaRPr lang="en-US" sz="1480" dirty="0"/>
          </a:p>
        </p:txBody>
      </p:sp>
      <p:sp>
        <p:nvSpPr>
          <p:cNvPr id="13" name="Shape 10"/>
          <p:cNvSpPr/>
          <p:nvPr/>
        </p:nvSpPr>
        <p:spPr>
          <a:xfrm>
            <a:off x="960120" y="3438144"/>
            <a:ext cx="109728" cy="109728"/>
          </a:xfrm>
          <a:prstGeom prst="ellipse">
            <a:avLst/>
          </a:prstGeom>
          <a:solidFill>
            <a:srgbClr val="D8A533"/>
          </a:solidFill>
          <a:ln w="12700">
            <a:solidFill>
              <a:srgbClr val="D8A533">
                <a:alpha val="0"/>
              </a:srgbClr>
            </a:solidFill>
            <a:prstDash val="solid"/>
          </a:ln>
        </p:spPr>
      </p:sp>
      <p:sp>
        <p:nvSpPr>
          <p:cNvPr id="14" name="Text 11"/>
          <p:cNvSpPr/>
          <p:nvPr/>
        </p:nvSpPr>
        <p:spPr>
          <a:xfrm>
            <a:off x="1179576" y="3337560"/>
            <a:ext cx="4443984" cy="504749"/>
          </a:xfrm>
          <a:prstGeom prst="rect">
            <a:avLst/>
          </a:prstGeom>
          <a:noFill/>
          <a:ln/>
        </p:spPr>
        <p:txBody>
          <a:bodyPr wrap="square" lIns="254" tIns="254" rIns="254" bIns="254" rtlCol="0" anchor="ctr">
            <a:normAutofit/>
          </a:bodyPr>
          <a:lstStyle/>
          <a:p>
            <a:pPr indent="0" marL="0">
              <a:buNone/>
            </a:pPr>
            <a:r>
              <a:rPr lang="en-US" sz="1480" dirty="0">
                <a:solidFill>
                  <a:srgbClr val="152238"/>
                </a:solidFill>
                <a:latin typeface="Aptos" pitchFamily="34" charset="0"/>
                <a:ea typeface="Aptos" pitchFamily="34" charset="-122"/>
                <a:cs typeface="Aptos" pitchFamily="34" charset="-120"/>
              </a:rPr>
              <a:t>1 Thessalonians 4:16-17 — the Lord descends; the dead in Christ rise.</a:t>
            </a:r>
            <a:endParaRPr lang="en-US" sz="1480" dirty="0"/>
          </a:p>
        </p:txBody>
      </p:sp>
      <p:sp>
        <p:nvSpPr>
          <p:cNvPr id="15" name="Shape 12"/>
          <p:cNvSpPr/>
          <p:nvPr/>
        </p:nvSpPr>
        <p:spPr>
          <a:xfrm>
            <a:off x="960120" y="3986784"/>
            <a:ext cx="109728" cy="109728"/>
          </a:xfrm>
          <a:prstGeom prst="ellipse">
            <a:avLst/>
          </a:prstGeom>
          <a:solidFill>
            <a:srgbClr val="D8A533"/>
          </a:solidFill>
          <a:ln w="12700">
            <a:solidFill>
              <a:srgbClr val="D8A533">
                <a:alpha val="0"/>
              </a:srgbClr>
            </a:solidFill>
            <a:prstDash val="solid"/>
          </a:ln>
        </p:spPr>
      </p:sp>
      <p:sp>
        <p:nvSpPr>
          <p:cNvPr id="16" name="Text 13"/>
          <p:cNvSpPr/>
          <p:nvPr/>
        </p:nvSpPr>
        <p:spPr>
          <a:xfrm>
            <a:off x="1179576" y="3886200"/>
            <a:ext cx="4443984" cy="504749"/>
          </a:xfrm>
          <a:prstGeom prst="rect">
            <a:avLst/>
          </a:prstGeom>
          <a:noFill/>
          <a:ln/>
        </p:spPr>
        <p:txBody>
          <a:bodyPr wrap="square" lIns="254" tIns="254" rIns="254" bIns="254" rtlCol="0" anchor="ctr">
            <a:normAutofit/>
          </a:bodyPr>
          <a:lstStyle/>
          <a:p>
            <a:pPr indent="0" marL="0">
              <a:buNone/>
            </a:pPr>
            <a:r>
              <a:rPr lang="en-US" sz="1480" dirty="0">
                <a:solidFill>
                  <a:srgbClr val="152238"/>
                </a:solidFill>
                <a:latin typeface="Aptos" pitchFamily="34" charset="0"/>
                <a:ea typeface="Aptos" pitchFamily="34" charset="-122"/>
                <a:cs typeface="Aptos" pitchFamily="34" charset="-120"/>
              </a:rPr>
              <a:t>John 14:3 — Jesus receives his people to himself.</a:t>
            </a:r>
            <a:endParaRPr lang="en-US" sz="1480" dirty="0"/>
          </a:p>
        </p:txBody>
      </p:sp>
      <p:sp>
        <p:nvSpPr>
          <p:cNvPr id="17" name="Shape 14"/>
          <p:cNvSpPr/>
          <p:nvPr/>
        </p:nvSpPr>
        <p:spPr>
          <a:xfrm>
            <a:off x="960120" y="4535424"/>
            <a:ext cx="109728" cy="109728"/>
          </a:xfrm>
          <a:prstGeom prst="ellipse">
            <a:avLst/>
          </a:prstGeom>
          <a:solidFill>
            <a:srgbClr val="D8A533"/>
          </a:solidFill>
          <a:ln w="12700">
            <a:solidFill>
              <a:srgbClr val="D8A533">
                <a:alpha val="0"/>
              </a:srgbClr>
            </a:solidFill>
            <a:prstDash val="solid"/>
          </a:ln>
        </p:spPr>
      </p:sp>
      <p:sp>
        <p:nvSpPr>
          <p:cNvPr id="18" name="Text 15"/>
          <p:cNvSpPr/>
          <p:nvPr/>
        </p:nvSpPr>
        <p:spPr>
          <a:xfrm>
            <a:off x="1179576" y="4434840"/>
            <a:ext cx="4443984" cy="504749"/>
          </a:xfrm>
          <a:prstGeom prst="rect">
            <a:avLst/>
          </a:prstGeom>
          <a:noFill/>
          <a:ln/>
        </p:spPr>
        <p:txBody>
          <a:bodyPr wrap="square" lIns="254" tIns="254" rIns="254" bIns="254" rtlCol="0" anchor="ctr">
            <a:normAutofit/>
          </a:bodyPr>
          <a:lstStyle/>
          <a:p>
            <a:pPr indent="0" marL="0">
              <a:buNone/>
            </a:pPr>
            <a:r>
              <a:rPr lang="en-US" sz="1480" dirty="0">
                <a:solidFill>
                  <a:srgbClr val="152238"/>
                </a:solidFill>
                <a:latin typeface="Aptos" pitchFamily="34" charset="0"/>
                <a:ea typeface="Aptos" pitchFamily="34" charset="-122"/>
                <a:cs typeface="Aptos" pitchFamily="34" charset="-120"/>
              </a:rPr>
              <a:t>Philippians 3:20-21 — our citizenship and bodily hope.</a:t>
            </a:r>
            <a:endParaRPr lang="en-US" sz="1480" dirty="0"/>
          </a:p>
        </p:txBody>
      </p:sp>
      <p:pic>
        <p:nvPicPr>
          <p:cNvPr id="19" name="Image 1" descr="/mnt/data/soon_assets_internal/bg3.jpg">    </p:cNvPr>
          <p:cNvPicPr>
            <a:picLocks noChangeAspect="1"/>
          </p:cNvPicPr>
          <p:nvPr/>
        </p:nvPicPr>
        <p:blipFill>
          <a:blip r:embed="rId2"/>
          <a:srcRect l="20824" r="20824" t="0" b="0"/>
          <a:stretch/>
        </p:blipFill>
        <p:spPr>
          <a:xfrm>
            <a:off x="6446520" y="1417320"/>
            <a:ext cx="5074920" cy="4892040"/>
          </a:xfrm>
          <a:prstGeom prst="rect">
            <a:avLst/>
          </a:prstGeom>
        </p:spPr>
      </p:pic>
      <p:sp>
        <p:nvSpPr>
          <p:cNvPr id="20" name="Shape 16"/>
          <p:cNvSpPr/>
          <p:nvPr/>
        </p:nvSpPr>
        <p:spPr>
          <a:xfrm>
            <a:off x="6446520" y="1417320"/>
            <a:ext cx="5074920" cy="4892040"/>
          </a:xfrm>
          <a:prstGeom prst="rect">
            <a:avLst/>
          </a:prstGeom>
          <a:solidFill>
            <a:srgbClr val="0A1C30">
              <a:alpha val="50000"/>
            </a:srgbClr>
          </a:solidFill>
          <a:ln w="12700">
            <a:solidFill>
              <a:srgbClr val="D8A533">
                <a:alpha val="45000"/>
              </a:srgbClr>
            </a:solidFill>
            <a:prstDash val="solid"/>
          </a:ln>
        </p:spPr>
      </p:sp>
      <p:sp>
        <p:nvSpPr>
          <p:cNvPr id="21" name="Text 17"/>
          <p:cNvSpPr/>
          <p:nvPr/>
        </p:nvSpPr>
        <p:spPr>
          <a:xfrm>
            <a:off x="6903720" y="4754880"/>
            <a:ext cx="4160520" cy="777240"/>
          </a:xfrm>
          <a:prstGeom prst="rect">
            <a:avLst/>
          </a:prstGeom>
          <a:noFill/>
          <a:ln/>
        </p:spPr>
        <p:txBody>
          <a:bodyPr wrap="square" lIns="635" tIns="635" rIns="635" bIns="635" rtlCol="0" anchor="ctr">
            <a:normAutofit/>
          </a:bodyPr>
          <a:lstStyle/>
          <a:p>
            <a:pPr algn="ctr" indent="0" marL="0">
              <a:buNone/>
            </a:pPr>
            <a:r>
              <a:rPr lang="en-US" sz="1900" b="1" dirty="0">
                <a:solidFill>
                  <a:srgbClr val="FFFFFF"/>
                </a:solidFill>
              </a:rPr>
              <a:t>Christian hope is not vague optimism. It is anchored in the promise, presence, and return of Christ.</a:t>
            </a:r>
            <a:endParaRPr lang="en-US" sz="1900" dirty="0"/>
          </a:p>
        </p:txBody>
      </p:sp>
      <p:sp>
        <p:nvSpPr>
          <p:cNvPr id="22" name="Text 18"/>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soon_assets_internal/bg1.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sp>
      <p:sp>
        <p:nvSpPr>
          <p:cNvPr id="4" name="Text 1"/>
          <p:cNvSpPr/>
          <p:nvPr/>
        </p:nvSpPr>
        <p:spPr>
          <a:xfrm>
            <a:off x="777240" y="658368"/>
            <a:ext cx="4572000" cy="320040"/>
          </a:xfrm>
          <a:prstGeom prst="rect">
            <a:avLst/>
          </a:prstGeom>
          <a:noFill/>
          <a:ln/>
        </p:spPr>
        <p:txBody>
          <a:bodyPr wrap="square" lIns="0" tIns="0" rIns="0" bIns="0" rtlCol="0" anchor="ctr"/>
          <a:lstStyle/>
          <a:p>
            <a:pPr indent="0" marL="0">
              <a:buNone/>
            </a:pPr>
            <a:r>
              <a:rPr lang="en-US" sz="2200" b="1" dirty="0">
                <a:solidFill>
                  <a:srgbClr val="FFFFFF"/>
                </a:solidFill>
              </a:rPr>
              <a:t>Revelation 22:20</a:t>
            </a:r>
            <a:endParaRPr lang="en-US" sz="2200" dirty="0"/>
          </a:p>
        </p:txBody>
      </p:sp>
      <p:sp>
        <p:nvSpPr>
          <p:cNvPr id="5" name="Text 2"/>
          <p:cNvSpPr/>
          <p:nvPr/>
        </p:nvSpPr>
        <p:spPr>
          <a:xfrm>
            <a:off x="960120" y="2011680"/>
            <a:ext cx="5120640" cy="566928"/>
          </a:xfrm>
          <a:prstGeom prst="rect">
            <a:avLst/>
          </a:prstGeom>
          <a:noFill/>
          <a:ln/>
        </p:spPr>
        <p:txBody>
          <a:bodyPr wrap="square" lIns="0" tIns="0" rIns="0" bIns="0" rtlCol="0" anchor="ctr">
            <a:normAutofit/>
          </a:bodyPr>
          <a:lstStyle/>
          <a:p>
            <a:pPr indent="0" marL="0">
              <a:buNone/>
            </a:pPr>
            <a:r>
              <a:rPr lang="en-US" sz="3400" b="1" dirty="0">
                <a:solidFill>
                  <a:srgbClr val="FFFFFF"/>
                </a:solidFill>
                <a:latin typeface="Aptos Display" pitchFamily="34" charset="0"/>
                <a:ea typeface="Aptos Display" pitchFamily="34" charset="-122"/>
                <a:cs typeface="Aptos Display" pitchFamily="34" charset="-120"/>
              </a:rPr>
              <a:t>“Yes, I come quickly.”</a:t>
            </a:r>
            <a:endParaRPr lang="en-US" sz="3400" dirty="0"/>
          </a:p>
        </p:txBody>
      </p:sp>
      <p:sp>
        <p:nvSpPr>
          <p:cNvPr id="6" name="Text 3"/>
          <p:cNvSpPr/>
          <p:nvPr/>
        </p:nvSpPr>
        <p:spPr>
          <a:xfrm>
            <a:off x="960120" y="2834640"/>
            <a:ext cx="5303520" cy="777240"/>
          </a:xfrm>
          <a:prstGeom prst="rect">
            <a:avLst/>
          </a:prstGeom>
          <a:noFill/>
          <a:ln/>
        </p:spPr>
        <p:txBody>
          <a:bodyPr wrap="square" lIns="0" tIns="0" rIns="0" bIns="0" rtlCol="0" anchor="ctr">
            <a:normAutofit/>
          </a:bodyPr>
          <a:lstStyle/>
          <a:p>
            <a:pPr indent="0" marL="0">
              <a:buNone/>
            </a:pPr>
            <a:r>
              <a:rPr lang="en-US" sz="2200" dirty="0">
                <a:solidFill>
                  <a:srgbClr val="F7E8C0"/>
                </a:solidFill>
              </a:rPr>
              <a:t>The church’s answer is not fear but prayer: Come, Lord Jesus.</a:t>
            </a:r>
            <a:endParaRPr lang="en-US" sz="2200" dirty="0"/>
          </a:p>
        </p:txBody>
      </p:sp>
      <p:sp>
        <p:nvSpPr>
          <p:cNvPr id="7" name="Shape 4"/>
          <p:cNvSpPr/>
          <p:nvPr/>
        </p:nvSpPr>
        <p:spPr>
          <a:xfrm>
            <a:off x="6903720" y="1325880"/>
            <a:ext cx="4389120" cy="4297680"/>
          </a:xfrm>
          <a:prstGeom prst="roundRect">
            <a:avLst>
              <a:gd name="adj" fmla="val 1489"/>
            </a:avLst>
          </a:prstGeom>
          <a:solidFill>
            <a:srgbClr val="071A2E">
              <a:alpha val="90000"/>
            </a:srgbClr>
          </a:solidFill>
          <a:ln w="12700">
            <a:solidFill>
              <a:srgbClr val="D1B36A">
                <a:alpha val="60000"/>
              </a:srgbClr>
            </a:solidFill>
            <a:prstDash val="solid"/>
          </a:ln>
        </p:spPr>
      </p:sp>
      <p:sp>
        <p:nvSpPr>
          <p:cNvPr id="8" name="Shape 5"/>
          <p:cNvSpPr/>
          <p:nvPr/>
        </p:nvSpPr>
        <p:spPr>
          <a:xfrm>
            <a:off x="7223760" y="2066544"/>
            <a:ext cx="109728" cy="109728"/>
          </a:xfrm>
          <a:prstGeom prst="ellipse">
            <a:avLst/>
          </a:prstGeom>
          <a:solidFill>
            <a:srgbClr val="D8A533"/>
          </a:solidFill>
          <a:ln w="12700">
            <a:solidFill>
              <a:srgbClr val="D8A533">
                <a:alpha val="0"/>
              </a:srgbClr>
            </a:solidFill>
            <a:prstDash val="solid"/>
          </a:ln>
        </p:spPr>
      </p:sp>
      <p:sp>
        <p:nvSpPr>
          <p:cNvPr id="9" name="Text 6"/>
          <p:cNvSpPr/>
          <p:nvPr/>
        </p:nvSpPr>
        <p:spPr>
          <a:xfrm>
            <a:off x="7443216" y="1965960"/>
            <a:ext cx="3529584" cy="605699"/>
          </a:xfrm>
          <a:prstGeom prst="rect">
            <a:avLst/>
          </a:prstGeom>
          <a:noFill/>
          <a:ln/>
        </p:spPr>
        <p:txBody>
          <a:bodyPr wrap="square" lIns="254" tIns="254" rIns="254" bIns="254" rtlCol="0" anchor="ctr">
            <a:normAutofit/>
          </a:bodyPr>
          <a:lstStyle/>
          <a:p>
            <a:pPr indent="0" marL="0">
              <a:buNone/>
            </a:pPr>
            <a:r>
              <a:rPr lang="en-US" sz="1800" dirty="0">
                <a:solidFill>
                  <a:srgbClr val="F6EFE2"/>
                </a:solidFill>
                <a:latin typeface="Aptos" pitchFamily="34" charset="0"/>
                <a:ea typeface="Aptos" pitchFamily="34" charset="-122"/>
                <a:cs typeface="Aptos" pitchFamily="34" charset="-120"/>
              </a:rPr>
              <a:t>Christ’s promise gives the song its urgency.</a:t>
            </a:r>
            <a:endParaRPr lang="en-US" sz="1800" dirty="0"/>
          </a:p>
        </p:txBody>
      </p:sp>
      <p:sp>
        <p:nvSpPr>
          <p:cNvPr id="10" name="Shape 7"/>
          <p:cNvSpPr/>
          <p:nvPr/>
        </p:nvSpPr>
        <p:spPr>
          <a:xfrm>
            <a:off x="7223760" y="2724912"/>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7443216" y="2624328"/>
            <a:ext cx="3529584" cy="605699"/>
          </a:xfrm>
          <a:prstGeom prst="rect">
            <a:avLst/>
          </a:prstGeom>
          <a:noFill/>
          <a:ln/>
        </p:spPr>
        <p:txBody>
          <a:bodyPr wrap="square" lIns="254" tIns="254" rIns="254" bIns="254" rtlCol="0" anchor="ctr">
            <a:normAutofit/>
          </a:bodyPr>
          <a:lstStyle/>
          <a:p>
            <a:pPr indent="0" marL="0">
              <a:buNone/>
            </a:pPr>
            <a:r>
              <a:rPr lang="en-US" sz="1800" dirty="0">
                <a:solidFill>
                  <a:srgbClr val="F6EFE2"/>
                </a:solidFill>
                <a:latin typeface="Aptos" pitchFamily="34" charset="0"/>
                <a:ea typeface="Aptos" pitchFamily="34" charset="-122"/>
                <a:cs typeface="Aptos" pitchFamily="34" charset="-120"/>
              </a:rPr>
              <a:t>The repeated language becomes a prayer of readiness.</a:t>
            </a:r>
            <a:endParaRPr lang="en-US" sz="1800" dirty="0"/>
          </a:p>
        </p:txBody>
      </p:sp>
      <p:sp>
        <p:nvSpPr>
          <p:cNvPr id="12" name="Shape 9"/>
          <p:cNvSpPr/>
          <p:nvPr/>
        </p:nvSpPr>
        <p:spPr>
          <a:xfrm>
            <a:off x="7223760" y="3383280"/>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7443216" y="3282696"/>
            <a:ext cx="3529584" cy="605699"/>
          </a:xfrm>
          <a:prstGeom prst="rect">
            <a:avLst/>
          </a:prstGeom>
          <a:noFill/>
          <a:ln/>
        </p:spPr>
        <p:txBody>
          <a:bodyPr wrap="square" lIns="254" tIns="254" rIns="254" bIns="254" rtlCol="0" anchor="ctr">
            <a:normAutofit/>
          </a:bodyPr>
          <a:lstStyle/>
          <a:p>
            <a:pPr indent="0" marL="0">
              <a:buNone/>
            </a:pPr>
            <a:r>
              <a:rPr lang="en-US" sz="1800" dirty="0">
                <a:solidFill>
                  <a:srgbClr val="F6EFE2"/>
                </a:solidFill>
                <a:latin typeface="Aptos" pitchFamily="34" charset="0"/>
                <a:ea typeface="Aptos" pitchFamily="34" charset="-122"/>
                <a:cs typeface="Aptos" pitchFamily="34" charset="-120"/>
              </a:rPr>
              <a:t>Waiting is not passive; it is faithful longing.</a:t>
            </a:r>
            <a:endParaRPr lang="en-US" sz="1800" dirty="0"/>
          </a:p>
        </p:txBody>
      </p:sp>
      <p:sp>
        <p:nvSpPr>
          <p:cNvPr id="14" name="Text 11"/>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John 14 and 1 Thessalonians 4</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The King receives and raises his people</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77240" y="1463040"/>
            <a:ext cx="5074920" cy="4434840"/>
          </a:xfrm>
          <a:prstGeom prst="roundRect">
            <a:avLst>
              <a:gd name="adj" fmla="val 1443"/>
            </a:avLst>
          </a:prstGeom>
          <a:solidFill>
            <a:srgbClr val="FFFFFF">
              <a:alpha val="96000"/>
            </a:srgbClr>
          </a:solidFill>
          <a:ln w="12700">
            <a:solidFill>
              <a:srgbClr val="D1B36A">
                <a:alpha val="60000"/>
              </a:srgbClr>
            </a:solidFill>
            <a:prstDash val="solid"/>
          </a:ln>
        </p:spPr>
      </p:sp>
      <p:sp>
        <p:nvSpPr>
          <p:cNvPr id="8" name="Shape 5"/>
          <p:cNvSpPr/>
          <p:nvPr/>
        </p:nvSpPr>
        <p:spPr>
          <a:xfrm>
            <a:off x="6309360" y="1463040"/>
            <a:ext cx="5074920" cy="4434840"/>
          </a:xfrm>
          <a:prstGeom prst="roundRect">
            <a:avLst>
              <a:gd name="adj" fmla="val 1443"/>
            </a:avLst>
          </a:prstGeom>
          <a:solidFill>
            <a:srgbClr val="FFFFFF">
              <a:alpha val="96000"/>
            </a:srgbClr>
          </a:solidFill>
          <a:ln w="12700">
            <a:solidFill>
              <a:srgbClr val="D1B36A">
                <a:alpha val="60000"/>
              </a:srgbClr>
            </a:solidFill>
            <a:prstDash val="solid"/>
          </a:ln>
        </p:spPr>
      </p:sp>
      <p:sp>
        <p:nvSpPr>
          <p:cNvPr id="9" name="Text 6"/>
          <p:cNvSpPr/>
          <p:nvPr/>
        </p:nvSpPr>
        <p:spPr>
          <a:xfrm>
            <a:off x="1115568" y="1783080"/>
            <a:ext cx="4389120" cy="320040"/>
          </a:xfrm>
          <a:prstGeom prst="rect">
            <a:avLst/>
          </a:prstGeom>
          <a:noFill/>
          <a:ln/>
        </p:spPr>
        <p:txBody>
          <a:bodyPr wrap="square" lIns="0" tIns="0" rIns="0" bIns="0" rtlCol="0" anchor="ctr"/>
          <a:lstStyle/>
          <a:p>
            <a:pPr indent="0" marL="0">
              <a:buNone/>
            </a:pPr>
            <a:r>
              <a:rPr lang="en-US" sz="2000" b="1" dirty="0">
                <a:solidFill>
                  <a:srgbClr val="17314F"/>
                </a:solidFill>
              </a:rPr>
              <a:t>Jesus receives his people</a:t>
            </a:r>
            <a:endParaRPr lang="en-US" sz="2000" dirty="0"/>
          </a:p>
        </p:txBody>
      </p:sp>
      <p:sp>
        <p:nvSpPr>
          <p:cNvPr id="10" name="Text 7"/>
          <p:cNvSpPr/>
          <p:nvPr/>
        </p:nvSpPr>
        <p:spPr>
          <a:xfrm>
            <a:off x="1115568" y="2304288"/>
            <a:ext cx="4407408" cy="1280160"/>
          </a:xfrm>
          <a:prstGeom prst="rect">
            <a:avLst/>
          </a:prstGeom>
          <a:noFill/>
          <a:ln/>
        </p:spPr>
        <p:txBody>
          <a:bodyPr wrap="square" lIns="635" tIns="635" rIns="635" bIns="635" rtlCol="0" anchor="ctr">
            <a:normAutofit/>
          </a:bodyPr>
          <a:lstStyle/>
          <a:p>
            <a:pPr indent="0" marL="0">
              <a:buNone/>
            </a:pPr>
            <a:r>
              <a:rPr lang="en-US" sz="1800" dirty="0">
                <a:solidFill>
                  <a:srgbClr val="152238"/>
                </a:solidFill>
              </a:rPr>
              <a:t>“I will come again, and will receive you to myself.” Jesus makes the future personal: believers are brought to him.</a:t>
            </a:r>
            <a:endParaRPr lang="en-US" sz="1800" dirty="0"/>
          </a:p>
        </p:txBody>
      </p:sp>
      <p:sp>
        <p:nvSpPr>
          <p:cNvPr id="11" name="Text 8"/>
          <p:cNvSpPr/>
          <p:nvPr/>
        </p:nvSpPr>
        <p:spPr>
          <a:xfrm>
            <a:off x="6629400" y="1783080"/>
            <a:ext cx="4480560" cy="320040"/>
          </a:xfrm>
          <a:prstGeom prst="rect">
            <a:avLst/>
          </a:prstGeom>
          <a:noFill/>
          <a:ln/>
        </p:spPr>
        <p:txBody>
          <a:bodyPr wrap="square" lIns="0" tIns="0" rIns="0" bIns="0" rtlCol="0" anchor="ctr"/>
          <a:lstStyle/>
          <a:p>
            <a:pPr indent="0" marL="0">
              <a:buNone/>
            </a:pPr>
            <a:r>
              <a:rPr lang="en-US" sz="2000" b="1" dirty="0">
                <a:solidFill>
                  <a:srgbClr val="17314F"/>
                </a:solidFill>
              </a:rPr>
              <a:t>The Lord raises his people</a:t>
            </a:r>
            <a:endParaRPr lang="en-US" sz="2000" dirty="0"/>
          </a:p>
        </p:txBody>
      </p:sp>
      <p:sp>
        <p:nvSpPr>
          <p:cNvPr id="12" name="Text 9"/>
          <p:cNvSpPr/>
          <p:nvPr/>
        </p:nvSpPr>
        <p:spPr>
          <a:xfrm>
            <a:off x="6629400" y="2304288"/>
            <a:ext cx="4407408" cy="1417320"/>
          </a:xfrm>
          <a:prstGeom prst="rect">
            <a:avLst/>
          </a:prstGeom>
          <a:noFill/>
          <a:ln/>
        </p:spPr>
        <p:txBody>
          <a:bodyPr wrap="square" lIns="635" tIns="635" rIns="635" bIns="635" rtlCol="0" anchor="ctr">
            <a:normAutofit/>
          </a:bodyPr>
          <a:lstStyle/>
          <a:p>
            <a:pPr indent="0" marL="0">
              <a:buNone/>
            </a:pPr>
            <a:r>
              <a:rPr lang="en-US" sz="1800" dirty="0">
                <a:solidFill>
                  <a:srgbClr val="152238"/>
                </a:solidFill>
              </a:rPr>
              <a:t>Paul tells the church to comfort one another: the Lord comes, the dead in Christ rise, and we will be with the Lord forever.</a:t>
            </a:r>
            <a:endParaRPr lang="en-US" sz="1800" dirty="0"/>
          </a:p>
        </p:txBody>
      </p:sp>
      <p:sp>
        <p:nvSpPr>
          <p:cNvPr id="13" name="Shape 10"/>
          <p:cNvSpPr/>
          <p:nvPr/>
        </p:nvSpPr>
        <p:spPr>
          <a:xfrm>
            <a:off x="1828800" y="4846320"/>
            <a:ext cx="1645920" cy="438912"/>
          </a:xfrm>
          <a:prstGeom prst="roundRect">
            <a:avLst>
              <a:gd name="adj" fmla="val 16667"/>
            </a:avLst>
          </a:prstGeom>
          <a:solidFill>
            <a:srgbClr val="D8A533">
              <a:alpha val="95000"/>
            </a:srgbClr>
          </a:solidFill>
          <a:ln w="12700">
            <a:solidFill>
              <a:srgbClr val="D8A533">
                <a:alpha val="70000"/>
              </a:srgbClr>
            </a:solidFill>
            <a:prstDash val="solid"/>
          </a:ln>
        </p:spPr>
      </p:sp>
      <p:sp>
        <p:nvSpPr>
          <p:cNvPr id="14" name="Text 11"/>
          <p:cNvSpPr/>
          <p:nvPr/>
        </p:nvSpPr>
        <p:spPr>
          <a:xfrm>
            <a:off x="1874520" y="4882896"/>
            <a:ext cx="1554480" cy="365760"/>
          </a:xfrm>
          <a:prstGeom prst="rect">
            <a:avLst/>
          </a:prstGeom>
          <a:noFill/>
          <a:ln/>
        </p:spPr>
        <p:txBody>
          <a:bodyPr wrap="square" lIns="254" tIns="254" rIns="254" bIns="254" rtlCol="0" anchor="ctr">
            <a:normAutofit/>
          </a:bodyPr>
          <a:lstStyle/>
          <a:p>
            <a:pPr algn="ctr" indent="0" marL="0">
              <a:buNone/>
            </a:pPr>
            <a:r>
              <a:rPr lang="en-US" sz="1100" b="1" dirty="0">
                <a:solidFill>
                  <a:srgbClr val="0E223A"/>
                </a:solidFill>
                <a:latin typeface="Aptos" pitchFamily="34" charset="0"/>
                <a:ea typeface="Aptos" pitchFamily="34" charset="-122"/>
                <a:cs typeface="Aptos" pitchFamily="34" charset="-120"/>
              </a:rPr>
              <a:t>John 14:3</a:t>
            </a:r>
            <a:endParaRPr lang="en-US" sz="1100" dirty="0"/>
          </a:p>
        </p:txBody>
      </p:sp>
      <p:sp>
        <p:nvSpPr>
          <p:cNvPr id="15" name="Shape 12"/>
          <p:cNvSpPr/>
          <p:nvPr/>
        </p:nvSpPr>
        <p:spPr>
          <a:xfrm>
            <a:off x="7315200" y="4846320"/>
            <a:ext cx="2560320" cy="438912"/>
          </a:xfrm>
          <a:prstGeom prst="roundRect">
            <a:avLst>
              <a:gd name="adj" fmla="val 16667"/>
            </a:avLst>
          </a:prstGeom>
          <a:solidFill>
            <a:srgbClr val="D8A533">
              <a:alpha val="95000"/>
            </a:srgbClr>
          </a:solidFill>
          <a:ln w="12700">
            <a:solidFill>
              <a:srgbClr val="D8A533">
                <a:alpha val="70000"/>
              </a:srgbClr>
            </a:solidFill>
            <a:prstDash val="solid"/>
          </a:ln>
        </p:spPr>
      </p:sp>
      <p:sp>
        <p:nvSpPr>
          <p:cNvPr id="16" name="Text 13"/>
          <p:cNvSpPr/>
          <p:nvPr/>
        </p:nvSpPr>
        <p:spPr>
          <a:xfrm>
            <a:off x="7360920" y="4882896"/>
            <a:ext cx="2468880" cy="365760"/>
          </a:xfrm>
          <a:prstGeom prst="rect">
            <a:avLst/>
          </a:prstGeom>
          <a:noFill/>
          <a:ln/>
        </p:spPr>
        <p:txBody>
          <a:bodyPr wrap="square" lIns="254" tIns="254" rIns="254" bIns="254" rtlCol="0" anchor="ctr">
            <a:normAutofit/>
          </a:bodyPr>
          <a:lstStyle/>
          <a:p>
            <a:pPr algn="ctr" indent="0" marL="0">
              <a:buNone/>
            </a:pPr>
            <a:r>
              <a:rPr lang="en-US" sz="1100" b="1" dirty="0">
                <a:solidFill>
                  <a:srgbClr val="0E223A"/>
                </a:solidFill>
                <a:latin typeface="Aptos" pitchFamily="34" charset="0"/>
                <a:ea typeface="Aptos" pitchFamily="34" charset="-122"/>
                <a:cs typeface="Aptos" pitchFamily="34" charset="-120"/>
              </a:rPr>
              <a:t>1 Thessalonians 4:16-17</a:t>
            </a:r>
            <a:endParaRPr lang="en-US" sz="1100" dirty="0"/>
          </a:p>
        </p:txBody>
      </p:sp>
      <p:sp>
        <p:nvSpPr>
          <p:cNvPr id="17" name="Text 14"/>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nt/data/soon_assets_internal/bg4.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70000"/>
            </a:srgbClr>
          </a:solidFill>
          <a:ln w="12700">
            <a:solidFill>
              <a:srgbClr val="000000">
                <a:alpha val="0"/>
              </a:srgbClr>
            </a:solidFill>
            <a:prstDash val="solid"/>
          </a:ln>
        </p:spPr>
      </p:sp>
      <p:sp>
        <p:nvSpPr>
          <p:cNvPr id="4" name="Shape 1"/>
          <p:cNvSpPr/>
          <p:nvPr/>
        </p:nvSpPr>
        <p:spPr>
          <a:xfrm>
            <a:off x="685800" y="731520"/>
            <a:ext cx="5394960" cy="5440680"/>
          </a:xfrm>
          <a:prstGeom prst="rect">
            <a:avLst/>
          </a:prstGeom>
          <a:solidFill>
            <a:srgbClr val="071A2E">
              <a:alpha val="90000"/>
            </a:srgbClr>
          </a:solidFill>
          <a:ln w="12700">
            <a:solidFill>
              <a:srgbClr val="D8A533">
                <a:alpha val="50000"/>
              </a:srgbClr>
            </a:solidFill>
            <a:prstDash val="solid"/>
          </a:ln>
        </p:spPr>
      </p:sp>
      <p:sp>
        <p:nvSpPr>
          <p:cNvPr id="5" name="Text 2"/>
          <p:cNvSpPr/>
          <p:nvPr/>
        </p:nvSpPr>
        <p:spPr>
          <a:xfrm>
            <a:off x="987552" y="1024128"/>
            <a:ext cx="4389120" cy="384048"/>
          </a:xfrm>
          <a:prstGeom prst="rect">
            <a:avLst/>
          </a:prstGeom>
          <a:noFill/>
          <a:ln/>
        </p:spPr>
        <p:txBody>
          <a:bodyPr wrap="square" lIns="0" tIns="0" rIns="0" bIns="0" rtlCol="0" anchor="ctr"/>
          <a:lstStyle/>
          <a:p>
            <a:pPr indent="0" marL="0">
              <a:buNone/>
            </a:pPr>
            <a:r>
              <a:rPr lang="en-US" sz="2100" b="1" dirty="0">
                <a:solidFill>
                  <a:srgbClr val="FFFFFF"/>
                </a:solidFill>
              </a:rPr>
              <a:t>Revelation 21:3-4</a:t>
            </a:r>
            <a:endParaRPr lang="en-US" sz="2100" dirty="0"/>
          </a:p>
        </p:txBody>
      </p:sp>
      <p:sp>
        <p:nvSpPr>
          <p:cNvPr id="6" name="Text 3"/>
          <p:cNvSpPr/>
          <p:nvPr/>
        </p:nvSpPr>
        <p:spPr>
          <a:xfrm>
            <a:off x="1005840" y="1828800"/>
            <a:ext cx="4709160" cy="1508760"/>
          </a:xfrm>
          <a:prstGeom prst="rect">
            <a:avLst/>
          </a:prstGeom>
          <a:noFill/>
          <a:ln/>
        </p:spPr>
        <p:txBody>
          <a:bodyPr wrap="square" lIns="0" tIns="0" rIns="0" bIns="0" rtlCol="0" anchor="ctr">
            <a:normAutofit/>
          </a:bodyPr>
          <a:lstStyle/>
          <a:p>
            <a:pPr indent="0" marL="0">
              <a:buNone/>
            </a:pPr>
            <a:r>
              <a:rPr lang="en-US" sz="2500" b="1" dirty="0">
                <a:solidFill>
                  <a:srgbClr val="F6EFE2"/>
                </a:solidFill>
              </a:rPr>
              <a:t>God dwells with his people. Tears are wiped away. Death is no more. The first things pass away.</a:t>
            </a:r>
            <a:endParaRPr lang="en-US" sz="2500" dirty="0"/>
          </a:p>
        </p:txBody>
      </p:sp>
      <p:sp>
        <p:nvSpPr>
          <p:cNvPr id="7" name="Text 4"/>
          <p:cNvSpPr/>
          <p:nvPr/>
        </p:nvSpPr>
        <p:spPr>
          <a:xfrm>
            <a:off x="1005840" y="3931920"/>
            <a:ext cx="4480560" cy="640080"/>
          </a:xfrm>
          <a:prstGeom prst="rect">
            <a:avLst/>
          </a:prstGeom>
          <a:noFill/>
          <a:ln/>
        </p:spPr>
        <p:txBody>
          <a:bodyPr wrap="square" lIns="0" tIns="0" rIns="0" bIns="0" rtlCol="0" anchor="ctr">
            <a:normAutofit/>
          </a:bodyPr>
          <a:lstStyle/>
          <a:p>
            <a:pPr indent="0" marL="0">
              <a:buNone/>
            </a:pPr>
            <a:r>
              <a:rPr lang="en-US" sz="1700" i="1" dirty="0">
                <a:solidFill>
                  <a:srgbClr val="D8A533"/>
                </a:solidFill>
              </a:rPr>
              <a:t>The hymn is joyful because God’s future is stronger than grief.</a:t>
            </a:r>
            <a:endParaRPr lang="en-US" sz="1700" dirty="0"/>
          </a:p>
        </p:txBody>
      </p:sp>
      <p:sp>
        <p:nvSpPr>
          <p:cNvPr id="8" name="Text 5"/>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soon_assets_internal/bg3.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sp>
      <p:sp>
        <p:nvSpPr>
          <p:cNvPr id="4" name="Shape 1"/>
          <p:cNvSpPr/>
          <p:nvPr/>
        </p:nvSpPr>
        <p:spPr>
          <a:xfrm>
            <a:off x="676656" y="2084832"/>
            <a:ext cx="10844784" cy="2194560"/>
          </a:xfrm>
          <a:prstGeom prst="rect">
            <a:avLst/>
          </a:prstGeom>
          <a:solidFill>
            <a:srgbClr val="0A1C30">
              <a:alpha val="87000"/>
            </a:srgbClr>
          </a:solidFill>
          <a:ln w="12700">
            <a:solidFill>
              <a:srgbClr val="D8A533">
                <a:alpha val="50000"/>
              </a:srgbClr>
            </a:solidFill>
            <a:prstDash val="solid"/>
          </a:ln>
        </p:spPr>
      </p:sp>
      <p:sp>
        <p:nvSpPr>
          <p:cNvPr id="5" name="Text 2"/>
          <p:cNvSpPr/>
          <p:nvPr/>
        </p:nvSpPr>
        <p:spPr>
          <a:xfrm>
            <a:off x="1005840" y="2450592"/>
            <a:ext cx="10241280" cy="566928"/>
          </a:xfrm>
          <a:prstGeom prst="rect">
            <a:avLst/>
          </a:prstGeom>
          <a:noFill/>
          <a:ln/>
        </p:spPr>
        <p:txBody>
          <a:bodyPr wrap="square" lIns="0" tIns="0" rIns="0" bIns="0" rtlCol="0" anchor="ctr">
            <a:normAutofit/>
          </a:bodyPr>
          <a:lstStyle/>
          <a:p>
            <a:pPr algn="ctr" indent="0" marL="0">
              <a:buNone/>
            </a:pPr>
            <a:r>
              <a:rPr lang="en-US" sz="3800" b="1" dirty="0">
                <a:solidFill>
                  <a:srgbClr val="FFFFFF"/>
                </a:solidFill>
                <a:latin typeface="Aptos Display" pitchFamily="34" charset="0"/>
                <a:ea typeface="Aptos Display" pitchFamily="34" charset="-122"/>
                <a:cs typeface="Aptos Display" pitchFamily="34" charset="-120"/>
              </a:rPr>
              <a:t>Hymn Movement</a:t>
            </a:r>
            <a:endParaRPr lang="en-US" sz="3800" dirty="0"/>
          </a:p>
        </p:txBody>
      </p:sp>
      <p:sp>
        <p:nvSpPr>
          <p:cNvPr id="6" name="Text 3"/>
          <p:cNvSpPr/>
          <p:nvPr/>
        </p:nvSpPr>
        <p:spPr>
          <a:xfrm>
            <a:off x="1828800" y="3127248"/>
            <a:ext cx="8503920" cy="438912"/>
          </a:xfrm>
          <a:prstGeom prst="rect">
            <a:avLst/>
          </a:prstGeom>
          <a:noFill/>
          <a:ln/>
        </p:spPr>
        <p:txBody>
          <a:bodyPr wrap="square" lIns="0" tIns="0" rIns="0" bIns="0" rtlCol="0" anchor="ctr">
            <a:normAutofit/>
          </a:bodyPr>
          <a:lstStyle/>
          <a:p>
            <a:pPr algn="ctr" indent="0" marL="0">
              <a:buNone/>
            </a:pPr>
            <a:r>
              <a:rPr lang="en-US" sz="1700" i="1" dirty="0">
                <a:solidFill>
                  <a:srgbClr val="F6EFE2"/>
                </a:solidFill>
                <a:latin typeface="Aptos" pitchFamily="34" charset="0"/>
                <a:ea typeface="Aptos" pitchFamily="34" charset="-122"/>
                <a:cs typeface="Aptos" pitchFamily="34" charset="-120"/>
              </a:rPr>
              <a:t>Seeing the King, ending sorrow, defeating death</a:t>
            </a:r>
            <a:endParaRPr lang="en-US" sz="1700" dirty="0"/>
          </a:p>
        </p:txBody>
      </p:sp>
      <p:sp>
        <p:nvSpPr>
          <p:cNvPr id="7" name="Text 4"/>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Hymn Section Study: Seeing the King</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The center of hope is Christ himself</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pic>
        <p:nvPicPr>
          <p:cNvPr id="7" name="Image 1" descr="/mnt/data/soon_assets_internal/bg2.jpg">    </p:cNvPr>
          <p:cNvPicPr>
            <a:picLocks noChangeAspect="1"/>
          </p:cNvPicPr>
          <p:nvPr/>
        </p:nvPicPr>
        <p:blipFill>
          <a:blip r:embed="rId2"/>
          <a:srcRect l="19144" r="19144" t="0" b="0"/>
          <a:stretch/>
        </p:blipFill>
        <p:spPr>
          <a:xfrm>
            <a:off x="777240" y="1417320"/>
            <a:ext cx="5166360" cy="4709160"/>
          </a:xfrm>
          <a:prstGeom prst="rect">
            <a:avLst/>
          </a:prstGeom>
        </p:spPr>
      </p:pic>
      <p:sp>
        <p:nvSpPr>
          <p:cNvPr id="8" name="Shape 4"/>
          <p:cNvSpPr/>
          <p:nvPr/>
        </p:nvSpPr>
        <p:spPr>
          <a:xfrm>
            <a:off x="777240" y="1417320"/>
            <a:ext cx="5166360" cy="4709160"/>
          </a:xfrm>
          <a:prstGeom prst="rect">
            <a:avLst/>
          </a:prstGeom>
          <a:solidFill>
            <a:srgbClr val="000000">
              <a:alpha val="52000"/>
            </a:srgbClr>
          </a:solidFill>
          <a:ln w="12700">
            <a:solidFill>
              <a:srgbClr val="D8A533">
                <a:alpha val="40000"/>
              </a:srgbClr>
            </a:solidFill>
            <a:prstDash val="solid"/>
          </a:ln>
        </p:spPr>
      </p:sp>
      <p:sp>
        <p:nvSpPr>
          <p:cNvPr id="9" name="Shape 5"/>
          <p:cNvSpPr/>
          <p:nvPr/>
        </p:nvSpPr>
        <p:spPr>
          <a:xfrm>
            <a:off x="6355080" y="1417320"/>
            <a:ext cx="5074920" cy="4709160"/>
          </a:xfrm>
          <a:prstGeom prst="roundRect">
            <a:avLst>
              <a:gd name="adj" fmla="val 1359"/>
            </a:avLst>
          </a:prstGeom>
          <a:solidFill>
            <a:srgbClr val="FFFFFF">
              <a:alpha val="97000"/>
            </a:srgbClr>
          </a:solidFill>
          <a:ln w="12700">
            <a:solidFill>
              <a:srgbClr val="D1B36A">
                <a:alpha val="60000"/>
              </a:srgbClr>
            </a:solidFill>
            <a:prstDash val="solid"/>
          </a:ln>
        </p:spPr>
      </p:sp>
      <p:sp>
        <p:nvSpPr>
          <p:cNvPr id="10" name="Shape 6"/>
          <p:cNvSpPr/>
          <p:nvPr/>
        </p:nvSpPr>
        <p:spPr>
          <a:xfrm>
            <a:off x="6656832" y="1883664"/>
            <a:ext cx="109728" cy="109728"/>
          </a:xfrm>
          <a:prstGeom prst="ellipse">
            <a:avLst/>
          </a:prstGeom>
          <a:solidFill>
            <a:srgbClr val="D8A533"/>
          </a:solidFill>
          <a:ln w="12700">
            <a:solidFill>
              <a:srgbClr val="D8A533">
                <a:alpha val="0"/>
              </a:srgbClr>
            </a:solidFill>
            <a:prstDash val="solid"/>
          </a:ln>
        </p:spPr>
      </p:sp>
      <p:sp>
        <p:nvSpPr>
          <p:cNvPr id="11" name="Text 7"/>
          <p:cNvSpPr/>
          <p:nvPr/>
        </p:nvSpPr>
        <p:spPr>
          <a:xfrm>
            <a:off x="6876288" y="1783080"/>
            <a:ext cx="4215384" cy="538399"/>
          </a:xfrm>
          <a:prstGeom prst="rect">
            <a:avLst/>
          </a:prstGeom>
          <a:noFill/>
          <a:ln/>
        </p:spPr>
        <p:txBody>
          <a:bodyPr wrap="square" lIns="254" tIns="254" rIns="254" bIns="254" rtlCol="0" anchor="ctr">
            <a:normAutofit/>
          </a:bodyPr>
          <a:lstStyle/>
          <a:p>
            <a:pPr indent="0" marL="0">
              <a:buNone/>
            </a:pPr>
            <a:r>
              <a:rPr lang="en-US" sz="1650" dirty="0">
                <a:solidFill>
                  <a:srgbClr val="152238"/>
                </a:solidFill>
                <a:latin typeface="Aptos" pitchFamily="34" charset="0"/>
                <a:ea typeface="Aptos" pitchFamily="34" charset="-122"/>
                <a:cs typeface="Aptos" pitchFamily="34" charset="-120"/>
              </a:rPr>
              <a:t>The repeated hope is face-to-face: the church will see Christ the King.</a:t>
            </a:r>
            <a:endParaRPr lang="en-US" sz="1650" dirty="0"/>
          </a:p>
        </p:txBody>
      </p:sp>
      <p:sp>
        <p:nvSpPr>
          <p:cNvPr id="12" name="Shape 8"/>
          <p:cNvSpPr/>
          <p:nvPr/>
        </p:nvSpPr>
        <p:spPr>
          <a:xfrm>
            <a:off x="6656832" y="2468880"/>
            <a:ext cx="109728" cy="109728"/>
          </a:xfrm>
          <a:prstGeom prst="ellipse">
            <a:avLst/>
          </a:prstGeom>
          <a:solidFill>
            <a:srgbClr val="D8A533"/>
          </a:solidFill>
          <a:ln w="12700">
            <a:solidFill>
              <a:srgbClr val="D8A533">
                <a:alpha val="0"/>
              </a:srgbClr>
            </a:solidFill>
            <a:prstDash val="solid"/>
          </a:ln>
        </p:spPr>
      </p:sp>
      <p:sp>
        <p:nvSpPr>
          <p:cNvPr id="13" name="Text 9"/>
          <p:cNvSpPr/>
          <p:nvPr/>
        </p:nvSpPr>
        <p:spPr>
          <a:xfrm>
            <a:off x="6876288" y="2368296"/>
            <a:ext cx="4215384" cy="538399"/>
          </a:xfrm>
          <a:prstGeom prst="rect">
            <a:avLst/>
          </a:prstGeom>
          <a:noFill/>
          <a:ln/>
        </p:spPr>
        <p:txBody>
          <a:bodyPr wrap="square" lIns="254" tIns="254" rIns="254" bIns="254" rtlCol="0" anchor="ctr">
            <a:normAutofit/>
          </a:bodyPr>
          <a:lstStyle/>
          <a:p>
            <a:pPr indent="0" marL="0">
              <a:buNone/>
            </a:pPr>
            <a:r>
              <a:rPr lang="en-US" sz="1650" dirty="0">
                <a:solidFill>
                  <a:srgbClr val="152238"/>
                </a:solidFill>
                <a:latin typeface="Aptos" pitchFamily="34" charset="0"/>
                <a:ea typeface="Aptos" pitchFamily="34" charset="-122"/>
                <a:cs typeface="Aptos" pitchFamily="34" charset="-120"/>
              </a:rPr>
              <a:t>This is more than a wish for a better place; it is longing for the Lord himself.</a:t>
            </a:r>
            <a:endParaRPr lang="en-US" sz="1650" dirty="0"/>
          </a:p>
        </p:txBody>
      </p:sp>
      <p:sp>
        <p:nvSpPr>
          <p:cNvPr id="14" name="Shape 10"/>
          <p:cNvSpPr/>
          <p:nvPr/>
        </p:nvSpPr>
        <p:spPr>
          <a:xfrm>
            <a:off x="6656832" y="3054096"/>
            <a:ext cx="109728" cy="109728"/>
          </a:xfrm>
          <a:prstGeom prst="ellipse">
            <a:avLst/>
          </a:prstGeom>
          <a:solidFill>
            <a:srgbClr val="D8A533"/>
          </a:solidFill>
          <a:ln w="12700">
            <a:solidFill>
              <a:srgbClr val="D8A533">
                <a:alpha val="0"/>
              </a:srgbClr>
            </a:solidFill>
            <a:prstDash val="solid"/>
          </a:ln>
        </p:spPr>
      </p:sp>
      <p:sp>
        <p:nvSpPr>
          <p:cNvPr id="15" name="Text 11"/>
          <p:cNvSpPr/>
          <p:nvPr/>
        </p:nvSpPr>
        <p:spPr>
          <a:xfrm>
            <a:off x="6876288" y="2953512"/>
            <a:ext cx="4215384" cy="538399"/>
          </a:xfrm>
          <a:prstGeom prst="rect">
            <a:avLst/>
          </a:prstGeom>
          <a:noFill/>
          <a:ln/>
        </p:spPr>
        <p:txBody>
          <a:bodyPr wrap="square" lIns="254" tIns="254" rIns="254" bIns="254" rtlCol="0" anchor="ctr">
            <a:normAutofit/>
          </a:bodyPr>
          <a:lstStyle/>
          <a:p>
            <a:pPr indent="0" marL="0">
              <a:buNone/>
            </a:pPr>
            <a:r>
              <a:rPr lang="en-US" sz="1650" dirty="0">
                <a:solidFill>
                  <a:srgbClr val="152238"/>
                </a:solidFill>
                <a:latin typeface="Aptos" pitchFamily="34" charset="0"/>
                <a:ea typeface="Aptos" pitchFamily="34" charset="-122"/>
                <a:cs typeface="Aptos" pitchFamily="34" charset="-120"/>
              </a:rPr>
              <a:t>Teach this section from John 14:3 and Revelation 22:20.</a:t>
            </a:r>
            <a:endParaRPr lang="en-US" sz="1650" dirty="0"/>
          </a:p>
        </p:txBody>
      </p:sp>
      <p:sp>
        <p:nvSpPr>
          <p:cNvPr id="16" name="Shape 12"/>
          <p:cNvSpPr/>
          <p:nvPr/>
        </p:nvSpPr>
        <p:spPr>
          <a:xfrm>
            <a:off x="6656832" y="3639312"/>
            <a:ext cx="109728" cy="109728"/>
          </a:xfrm>
          <a:prstGeom prst="ellipse">
            <a:avLst/>
          </a:prstGeom>
          <a:solidFill>
            <a:srgbClr val="D8A533"/>
          </a:solidFill>
          <a:ln w="12700">
            <a:solidFill>
              <a:srgbClr val="D8A533">
                <a:alpha val="0"/>
              </a:srgbClr>
            </a:solidFill>
            <a:prstDash val="solid"/>
          </a:ln>
        </p:spPr>
      </p:sp>
      <p:sp>
        <p:nvSpPr>
          <p:cNvPr id="17" name="Text 13"/>
          <p:cNvSpPr/>
          <p:nvPr/>
        </p:nvSpPr>
        <p:spPr>
          <a:xfrm>
            <a:off x="6876288" y="3538728"/>
            <a:ext cx="4215384" cy="538399"/>
          </a:xfrm>
          <a:prstGeom prst="rect">
            <a:avLst/>
          </a:prstGeom>
          <a:noFill/>
          <a:ln/>
        </p:spPr>
        <p:txBody>
          <a:bodyPr wrap="square" lIns="254" tIns="254" rIns="254" bIns="254" rtlCol="0" anchor="ctr">
            <a:normAutofit/>
          </a:bodyPr>
          <a:lstStyle/>
          <a:p>
            <a:pPr indent="0" marL="0">
              <a:buNone/>
            </a:pPr>
            <a:r>
              <a:rPr lang="en-US" sz="1650" dirty="0">
                <a:solidFill>
                  <a:srgbClr val="152238"/>
                </a:solidFill>
                <a:latin typeface="Aptos" pitchFamily="34" charset="0"/>
                <a:ea typeface="Aptos" pitchFamily="34" charset="-122"/>
                <a:cs typeface="Aptos" pitchFamily="34" charset="-120"/>
              </a:rPr>
              <a:t>Pastoral emphasis: the future is personal because Jesus is personal.</a:t>
            </a:r>
            <a:endParaRPr lang="en-US" sz="1650" dirty="0"/>
          </a:p>
        </p:txBody>
      </p:sp>
      <p:sp>
        <p:nvSpPr>
          <p:cNvPr id="18" name="Text 14"/>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soon_assets_internal/bg4.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62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Hymn Section Study: Tears Ended</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Christian hope does not scold grief</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822960" y="1508760"/>
            <a:ext cx="5120640" cy="4480560"/>
          </a:xfrm>
          <a:prstGeom prst="roundRect">
            <a:avLst>
              <a:gd name="adj" fmla="val 1429"/>
            </a:avLst>
          </a:prstGeom>
          <a:solidFill>
            <a:srgbClr val="FFFFFF">
              <a:alpha val="97000"/>
            </a:srgbClr>
          </a:solidFill>
          <a:ln w="12700">
            <a:solidFill>
              <a:srgbClr val="D1B36A">
                <a:alpha val="60000"/>
              </a:srgbClr>
            </a:solidFill>
            <a:prstDash val="solid"/>
          </a:ln>
        </p:spPr>
      </p:sp>
      <p:sp>
        <p:nvSpPr>
          <p:cNvPr id="8" name="Text 5"/>
          <p:cNvSpPr/>
          <p:nvPr/>
        </p:nvSpPr>
        <p:spPr>
          <a:xfrm>
            <a:off x="1143000" y="1920240"/>
            <a:ext cx="4389120" cy="320040"/>
          </a:xfrm>
          <a:prstGeom prst="rect">
            <a:avLst/>
          </a:prstGeom>
          <a:noFill/>
          <a:ln/>
        </p:spPr>
        <p:txBody>
          <a:bodyPr wrap="square" lIns="0" tIns="0" rIns="0" bIns="0" rtlCol="0" anchor="ctr"/>
          <a:lstStyle/>
          <a:p>
            <a:pPr indent="0" marL="0">
              <a:buNone/>
            </a:pPr>
            <a:r>
              <a:rPr lang="en-US" sz="2200" b="1" dirty="0">
                <a:solidFill>
                  <a:srgbClr val="17314F"/>
                </a:solidFill>
              </a:rPr>
              <a:t>Tears are real now</a:t>
            </a:r>
            <a:endParaRPr lang="en-US" sz="2200" dirty="0"/>
          </a:p>
        </p:txBody>
      </p:sp>
      <p:sp>
        <p:nvSpPr>
          <p:cNvPr id="9" name="Text 6"/>
          <p:cNvSpPr/>
          <p:nvPr/>
        </p:nvSpPr>
        <p:spPr>
          <a:xfrm>
            <a:off x="1143000" y="2514600"/>
            <a:ext cx="4251960" cy="1664208"/>
          </a:xfrm>
          <a:prstGeom prst="rect">
            <a:avLst/>
          </a:prstGeom>
          <a:noFill/>
          <a:ln/>
        </p:spPr>
        <p:txBody>
          <a:bodyPr wrap="square" lIns="635" tIns="635" rIns="635" bIns="635" rtlCol="0" anchor="ctr">
            <a:normAutofit/>
          </a:bodyPr>
          <a:lstStyle/>
          <a:p>
            <a:pPr indent="0" marL="0">
              <a:buNone/>
            </a:pPr>
            <a:r>
              <a:rPr lang="en-US" sz="1800" dirty="0">
                <a:solidFill>
                  <a:srgbClr val="152238"/>
                </a:solidFill>
              </a:rPr>
              <a:t>Scripture does not deny mourning. It promises God’s own hand will wipe away tears. The song gives the grieving church a way to sing the future while still living in the present.</a:t>
            </a:r>
            <a:endParaRPr lang="en-US" sz="1800" dirty="0"/>
          </a:p>
        </p:txBody>
      </p:sp>
      <p:sp>
        <p:nvSpPr>
          <p:cNvPr id="10" name="Shape 7"/>
          <p:cNvSpPr/>
          <p:nvPr/>
        </p:nvSpPr>
        <p:spPr>
          <a:xfrm>
            <a:off x="2011680" y="4892040"/>
            <a:ext cx="2011680" cy="457200"/>
          </a:xfrm>
          <a:prstGeom prst="roundRect">
            <a:avLst>
              <a:gd name="adj" fmla="val 16000"/>
            </a:avLst>
          </a:prstGeom>
          <a:solidFill>
            <a:srgbClr val="D8A533">
              <a:alpha val="95000"/>
            </a:srgbClr>
          </a:solidFill>
          <a:ln w="12700">
            <a:solidFill>
              <a:srgbClr val="D8A533">
                <a:alpha val="70000"/>
              </a:srgbClr>
            </a:solidFill>
            <a:prstDash val="solid"/>
          </a:ln>
        </p:spPr>
      </p:sp>
      <p:sp>
        <p:nvSpPr>
          <p:cNvPr id="11" name="Text 8"/>
          <p:cNvSpPr/>
          <p:nvPr/>
        </p:nvSpPr>
        <p:spPr>
          <a:xfrm>
            <a:off x="2057400" y="4928616"/>
            <a:ext cx="1920240" cy="384048"/>
          </a:xfrm>
          <a:prstGeom prst="rect">
            <a:avLst/>
          </a:prstGeom>
          <a:noFill/>
          <a:ln/>
        </p:spPr>
        <p:txBody>
          <a:bodyPr wrap="square" lIns="254" tIns="254" rIns="254" bIns="254" rtlCol="0" anchor="ctr">
            <a:normAutofit/>
          </a:bodyPr>
          <a:lstStyle/>
          <a:p>
            <a:pPr algn="ctr" indent="0" marL="0">
              <a:buNone/>
            </a:pPr>
            <a:r>
              <a:rPr lang="en-US" sz="1100" b="1" dirty="0">
                <a:solidFill>
                  <a:srgbClr val="0E223A"/>
                </a:solidFill>
                <a:latin typeface="Aptos" pitchFamily="34" charset="0"/>
                <a:ea typeface="Aptos" pitchFamily="34" charset="-122"/>
                <a:cs typeface="Aptos" pitchFamily="34" charset="-120"/>
              </a:rPr>
              <a:t>Revelation 21:4</a:t>
            </a:r>
            <a:endParaRPr lang="en-US" sz="1100" dirty="0"/>
          </a:p>
        </p:txBody>
      </p:sp>
      <p:sp>
        <p:nvSpPr>
          <p:cNvPr id="12" name="Text 9"/>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soon_assets_internal/bg1.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2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Hymn Section Study: Death Defeated</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Resurrection comfort for the whole church</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6217920" y="1417320"/>
            <a:ext cx="5166360" cy="4709160"/>
          </a:xfrm>
          <a:prstGeom prst="roundRect">
            <a:avLst>
              <a:gd name="adj" fmla="val 1359"/>
            </a:avLst>
          </a:prstGeom>
          <a:solidFill>
            <a:srgbClr val="FFFFFF">
              <a:alpha val="95000"/>
            </a:srgbClr>
          </a:solidFill>
          <a:ln w="12700">
            <a:solidFill>
              <a:srgbClr val="D1B36A">
                <a:alpha val="60000"/>
              </a:srgbClr>
            </a:solidFill>
            <a:prstDash val="solid"/>
          </a:ln>
        </p:spPr>
      </p:sp>
      <p:sp>
        <p:nvSpPr>
          <p:cNvPr id="8" name="Shape 5"/>
          <p:cNvSpPr/>
          <p:nvPr/>
        </p:nvSpPr>
        <p:spPr>
          <a:xfrm>
            <a:off x="6537960" y="1947672"/>
            <a:ext cx="109728" cy="109728"/>
          </a:xfrm>
          <a:prstGeom prst="ellipse">
            <a:avLst/>
          </a:prstGeom>
          <a:solidFill>
            <a:srgbClr val="D8A533"/>
          </a:solidFill>
          <a:ln w="12700">
            <a:solidFill>
              <a:srgbClr val="D8A533">
                <a:alpha val="0"/>
              </a:srgbClr>
            </a:solidFill>
            <a:prstDash val="solid"/>
          </a:ln>
        </p:spPr>
      </p:sp>
      <p:sp>
        <p:nvSpPr>
          <p:cNvPr id="9" name="Text 6"/>
          <p:cNvSpPr/>
          <p:nvPr/>
        </p:nvSpPr>
        <p:spPr>
          <a:xfrm>
            <a:off x="6757416" y="1847088"/>
            <a:ext cx="4261104" cy="529986"/>
          </a:xfrm>
          <a:prstGeom prst="rect">
            <a:avLst/>
          </a:prstGeom>
          <a:noFill/>
          <a:ln/>
        </p:spPr>
        <p:txBody>
          <a:bodyPr wrap="square" lIns="254" tIns="254" rIns="254" bIns="254" rtlCol="0" anchor="ctr">
            <a:normAutofit/>
          </a:bodyPr>
          <a:lstStyle/>
          <a:p>
            <a:pPr indent="0" marL="0">
              <a:buNone/>
            </a:pPr>
            <a:r>
              <a:rPr lang="en-US" sz="1680" dirty="0">
                <a:solidFill>
                  <a:srgbClr val="152238"/>
                </a:solidFill>
                <a:latin typeface="Aptos" pitchFamily="34" charset="0"/>
                <a:ea typeface="Aptos" pitchFamily="34" charset="-122"/>
                <a:cs typeface="Aptos" pitchFamily="34" charset="-120"/>
              </a:rPr>
              <a:t>The hymn’s comfort belongs especially at gravesides and memorial services.</a:t>
            </a:r>
            <a:endParaRPr lang="en-US" sz="1680" dirty="0"/>
          </a:p>
        </p:txBody>
      </p:sp>
      <p:sp>
        <p:nvSpPr>
          <p:cNvPr id="10" name="Shape 7"/>
          <p:cNvSpPr/>
          <p:nvPr/>
        </p:nvSpPr>
        <p:spPr>
          <a:xfrm>
            <a:off x="6537960" y="2523744"/>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6757416" y="2423160"/>
            <a:ext cx="4261104" cy="529986"/>
          </a:xfrm>
          <a:prstGeom prst="rect">
            <a:avLst/>
          </a:prstGeom>
          <a:noFill/>
          <a:ln/>
        </p:spPr>
        <p:txBody>
          <a:bodyPr wrap="square" lIns="254" tIns="254" rIns="254" bIns="254" rtlCol="0" anchor="ctr">
            <a:normAutofit/>
          </a:bodyPr>
          <a:lstStyle/>
          <a:p>
            <a:pPr indent="0" marL="0">
              <a:buNone/>
            </a:pPr>
            <a:r>
              <a:rPr lang="en-US" sz="1680" dirty="0">
                <a:solidFill>
                  <a:srgbClr val="152238"/>
                </a:solidFill>
                <a:latin typeface="Aptos" pitchFamily="34" charset="0"/>
                <a:ea typeface="Aptos" pitchFamily="34" charset="-122"/>
                <a:cs typeface="Aptos" pitchFamily="34" charset="-120"/>
              </a:rPr>
              <a:t>Its promise rests on Christ’s resurrection and return.</a:t>
            </a:r>
            <a:endParaRPr lang="en-US" sz="1680" dirty="0"/>
          </a:p>
        </p:txBody>
      </p:sp>
      <p:sp>
        <p:nvSpPr>
          <p:cNvPr id="12" name="Shape 9"/>
          <p:cNvSpPr/>
          <p:nvPr/>
        </p:nvSpPr>
        <p:spPr>
          <a:xfrm>
            <a:off x="6537960" y="3099816"/>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6757416" y="2999232"/>
            <a:ext cx="4261104" cy="529986"/>
          </a:xfrm>
          <a:prstGeom prst="rect">
            <a:avLst/>
          </a:prstGeom>
          <a:noFill/>
          <a:ln/>
        </p:spPr>
        <p:txBody>
          <a:bodyPr wrap="square" lIns="254" tIns="254" rIns="254" bIns="254" rtlCol="0" anchor="ctr">
            <a:normAutofit/>
          </a:bodyPr>
          <a:lstStyle/>
          <a:p>
            <a:pPr indent="0" marL="0">
              <a:buNone/>
            </a:pPr>
            <a:r>
              <a:rPr lang="en-US" sz="1680" dirty="0">
                <a:solidFill>
                  <a:srgbClr val="152238"/>
                </a:solidFill>
                <a:latin typeface="Aptos" pitchFamily="34" charset="0"/>
                <a:ea typeface="Aptos" pitchFamily="34" charset="-122"/>
                <a:cs typeface="Aptos" pitchFamily="34" charset="-120"/>
              </a:rPr>
              <a:t>Paul says the church should comfort one another with this hope.</a:t>
            </a:r>
            <a:endParaRPr lang="en-US" sz="1680" dirty="0"/>
          </a:p>
        </p:txBody>
      </p:sp>
      <p:sp>
        <p:nvSpPr>
          <p:cNvPr id="14" name="Shape 11"/>
          <p:cNvSpPr/>
          <p:nvPr/>
        </p:nvSpPr>
        <p:spPr>
          <a:xfrm>
            <a:off x="6537960" y="3675888"/>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6757416" y="3575304"/>
            <a:ext cx="4261104" cy="529986"/>
          </a:xfrm>
          <a:prstGeom prst="rect">
            <a:avLst/>
          </a:prstGeom>
          <a:noFill/>
          <a:ln/>
        </p:spPr>
        <p:txBody>
          <a:bodyPr wrap="square" lIns="254" tIns="254" rIns="254" bIns="254" rtlCol="0" anchor="ctr">
            <a:normAutofit/>
          </a:bodyPr>
          <a:lstStyle/>
          <a:p>
            <a:pPr indent="0" marL="0">
              <a:buNone/>
            </a:pPr>
            <a:r>
              <a:rPr lang="en-US" sz="1680" dirty="0">
                <a:solidFill>
                  <a:srgbClr val="152238"/>
                </a:solidFill>
                <a:latin typeface="Aptos" pitchFamily="34" charset="0"/>
                <a:ea typeface="Aptos" pitchFamily="34" charset="-122"/>
                <a:cs typeface="Aptos" pitchFamily="34" charset="-120"/>
              </a:rPr>
              <a:t>Faith does not erase loss; it names death as a defeated enemy.</a:t>
            </a:r>
            <a:endParaRPr lang="en-US" sz="1680" dirty="0"/>
          </a:p>
        </p:txBody>
      </p:sp>
      <p:sp>
        <p:nvSpPr>
          <p:cNvPr id="16" name="Shape 13"/>
          <p:cNvSpPr/>
          <p:nvPr/>
        </p:nvSpPr>
        <p:spPr>
          <a:xfrm>
            <a:off x="7680960" y="4892040"/>
            <a:ext cx="2514600" cy="475488"/>
          </a:xfrm>
          <a:prstGeom prst="roundRect">
            <a:avLst>
              <a:gd name="adj" fmla="val 15385"/>
            </a:avLst>
          </a:prstGeom>
          <a:solidFill>
            <a:srgbClr val="D8A533">
              <a:alpha val="95000"/>
            </a:srgbClr>
          </a:solidFill>
          <a:ln w="12700">
            <a:solidFill>
              <a:srgbClr val="D8A533">
                <a:alpha val="70000"/>
              </a:srgbClr>
            </a:solidFill>
            <a:prstDash val="solid"/>
          </a:ln>
        </p:spPr>
      </p:sp>
      <p:sp>
        <p:nvSpPr>
          <p:cNvPr id="17" name="Text 14"/>
          <p:cNvSpPr/>
          <p:nvPr/>
        </p:nvSpPr>
        <p:spPr>
          <a:xfrm>
            <a:off x="7726680" y="4928616"/>
            <a:ext cx="2423160" cy="402336"/>
          </a:xfrm>
          <a:prstGeom prst="rect">
            <a:avLst/>
          </a:prstGeom>
          <a:noFill/>
          <a:ln/>
        </p:spPr>
        <p:txBody>
          <a:bodyPr wrap="square" lIns="254" tIns="254" rIns="254" bIns="254" rtlCol="0" anchor="ctr">
            <a:normAutofit/>
          </a:bodyPr>
          <a:lstStyle/>
          <a:p>
            <a:pPr algn="ctr" indent="0" marL="0">
              <a:buNone/>
            </a:pPr>
            <a:r>
              <a:rPr lang="en-US" sz="1100" b="1" dirty="0">
                <a:solidFill>
                  <a:srgbClr val="0E223A"/>
                </a:solidFill>
                <a:latin typeface="Aptos" pitchFamily="34" charset="0"/>
                <a:ea typeface="Aptos" pitchFamily="34" charset="-122"/>
                <a:cs typeface="Aptos" pitchFamily="34" charset="-120"/>
              </a:rPr>
              <a:t>1 Thessalonians 4:16-17</a:t>
            </a:r>
            <a:endParaRPr lang="en-US" sz="1100" dirty="0"/>
          </a:p>
        </p:txBody>
      </p:sp>
      <p:sp>
        <p:nvSpPr>
          <p:cNvPr id="18" name="Text 15"/>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mnt/data/soon_assets_internal/bg6.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Hymn Section Study: Sorrow Turned to Praise</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The gospel makes room for joy</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77240" y="1417320"/>
            <a:ext cx="5303520" cy="4709160"/>
          </a:xfrm>
          <a:prstGeom prst="roundRect">
            <a:avLst>
              <a:gd name="adj" fmla="val 1359"/>
            </a:avLst>
          </a:prstGeom>
          <a:solidFill>
            <a:srgbClr val="071A2E">
              <a:alpha val="92000"/>
            </a:srgbClr>
          </a:solidFill>
          <a:ln w="12700">
            <a:solidFill>
              <a:srgbClr val="D1B36A">
                <a:alpha val="60000"/>
              </a:srgbClr>
            </a:solidFill>
            <a:prstDash val="solid"/>
          </a:ln>
        </p:spPr>
      </p:sp>
      <p:sp>
        <p:nvSpPr>
          <p:cNvPr id="8" name="Text 5"/>
          <p:cNvSpPr/>
          <p:nvPr/>
        </p:nvSpPr>
        <p:spPr>
          <a:xfrm>
            <a:off x="1097280" y="1901952"/>
            <a:ext cx="4663440" cy="347472"/>
          </a:xfrm>
          <a:prstGeom prst="rect">
            <a:avLst/>
          </a:prstGeom>
          <a:noFill/>
          <a:ln/>
        </p:spPr>
        <p:txBody>
          <a:bodyPr wrap="square" lIns="0" tIns="0" rIns="0" bIns="0" rtlCol="0" anchor="ctr"/>
          <a:lstStyle/>
          <a:p>
            <a:pPr indent="0" marL="0">
              <a:buNone/>
            </a:pPr>
            <a:r>
              <a:rPr lang="en-US" sz="2100" b="1" dirty="0">
                <a:solidFill>
                  <a:srgbClr val="FFFFFF"/>
                </a:solidFill>
              </a:rPr>
              <a:t>This is not shallow cheerfulness.</a:t>
            </a:r>
            <a:endParaRPr lang="en-US" sz="2100" dirty="0"/>
          </a:p>
        </p:txBody>
      </p:sp>
      <p:sp>
        <p:nvSpPr>
          <p:cNvPr id="9" name="Text 6"/>
          <p:cNvSpPr/>
          <p:nvPr/>
        </p:nvSpPr>
        <p:spPr>
          <a:xfrm>
            <a:off x="1097280" y="2542032"/>
            <a:ext cx="4645152" cy="1600200"/>
          </a:xfrm>
          <a:prstGeom prst="rect">
            <a:avLst/>
          </a:prstGeom>
          <a:noFill/>
          <a:ln/>
        </p:spPr>
        <p:txBody>
          <a:bodyPr wrap="square" lIns="635" tIns="635" rIns="635" bIns="635" rtlCol="0" anchor="ctr">
            <a:normAutofit/>
          </a:bodyPr>
          <a:lstStyle/>
          <a:p>
            <a:pPr indent="0" marL="0">
              <a:buNone/>
            </a:pPr>
            <a:r>
              <a:rPr lang="en-US" sz="1900" dirty="0">
                <a:solidFill>
                  <a:srgbClr val="F6EFE2"/>
                </a:solidFill>
              </a:rPr>
              <a:t>The song’s joy comes from the victory of Christ. It can be sung in a sanctuary, at a funeral, with a choir, or by a small group because it carries a promise larger than the present pain.</a:t>
            </a:r>
            <a:endParaRPr lang="en-US" sz="1900" dirty="0"/>
          </a:p>
        </p:txBody>
      </p:sp>
      <p:sp>
        <p:nvSpPr>
          <p:cNvPr id="10" name="Text 7"/>
          <p:cNvSpPr/>
          <p:nvPr/>
        </p:nvSpPr>
        <p:spPr>
          <a:xfrm>
            <a:off x="1097280" y="4645152"/>
            <a:ext cx="4389120" cy="502920"/>
          </a:xfrm>
          <a:prstGeom prst="rect">
            <a:avLst/>
          </a:prstGeom>
          <a:noFill/>
          <a:ln/>
        </p:spPr>
        <p:txBody>
          <a:bodyPr wrap="square" lIns="0" tIns="0" rIns="0" bIns="0" rtlCol="0" anchor="ctr">
            <a:normAutofit/>
          </a:bodyPr>
          <a:lstStyle/>
          <a:p>
            <a:pPr indent="0" marL="0">
              <a:buNone/>
            </a:pPr>
            <a:r>
              <a:rPr lang="en-US" sz="1600" i="1" dirty="0">
                <a:solidFill>
                  <a:srgbClr val="D8A533"/>
                </a:solidFill>
              </a:rPr>
              <a:t>Hallelujah becomes a word of faith while the church waits.</a:t>
            </a:r>
            <a:endParaRPr lang="en-US" sz="1600" dirty="0"/>
          </a:p>
        </p:txBody>
      </p:sp>
      <p:sp>
        <p:nvSpPr>
          <p:cNvPr id="11" name="Text 8"/>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nt/data/soon_assets_internal/bg4.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sp>
      <p:sp>
        <p:nvSpPr>
          <p:cNvPr id="4" name="Shape 1"/>
          <p:cNvSpPr/>
          <p:nvPr/>
        </p:nvSpPr>
        <p:spPr>
          <a:xfrm>
            <a:off x="676656" y="2084832"/>
            <a:ext cx="10844784" cy="2194560"/>
          </a:xfrm>
          <a:prstGeom prst="rect">
            <a:avLst/>
          </a:prstGeom>
          <a:solidFill>
            <a:srgbClr val="0A1C30">
              <a:alpha val="87000"/>
            </a:srgbClr>
          </a:solidFill>
          <a:ln w="12700">
            <a:solidFill>
              <a:srgbClr val="D8A533">
                <a:alpha val="50000"/>
              </a:srgbClr>
            </a:solidFill>
            <a:prstDash val="solid"/>
          </a:ln>
        </p:spPr>
      </p:sp>
      <p:sp>
        <p:nvSpPr>
          <p:cNvPr id="5" name="Text 2"/>
          <p:cNvSpPr/>
          <p:nvPr/>
        </p:nvSpPr>
        <p:spPr>
          <a:xfrm>
            <a:off x="1005840" y="2450592"/>
            <a:ext cx="10241280" cy="566928"/>
          </a:xfrm>
          <a:prstGeom prst="rect">
            <a:avLst/>
          </a:prstGeom>
          <a:noFill/>
          <a:ln/>
        </p:spPr>
        <p:txBody>
          <a:bodyPr wrap="square" lIns="0" tIns="0" rIns="0" bIns="0" rtlCol="0" anchor="ctr">
            <a:normAutofit/>
          </a:bodyPr>
          <a:lstStyle/>
          <a:p>
            <a:pPr algn="ctr" indent="0" marL="0">
              <a:buNone/>
            </a:pPr>
            <a:r>
              <a:rPr lang="en-US" sz="3800" b="1" dirty="0">
                <a:solidFill>
                  <a:srgbClr val="FFFFFF"/>
                </a:solidFill>
                <a:latin typeface="Aptos Display" pitchFamily="34" charset="0"/>
                <a:ea typeface="Aptos Display" pitchFamily="34" charset="-122"/>
                <a:cs typeface="Aptos Display" pitchFamily="34" charset="-120"/>
              </a:rPr>
              <a:t>Theology and Worship</a:t>
            </a:r>
            <a:endParaRPr lang="en-US" sz="3800" dirty="0"/>
          </a:p>
        </p:txBody>
      </p:sp>
      <p:sp>
        <p:nvSpPr>
          <p:cNvPr id="6" name="Text 3"/>
          <p:cNvSpPr/>
          <p:nvPr/>
        </p:nvSpPr>
        <p:spPr>
          <a:xfrm>
            <a:off x="1828800" y="3127248"/>
            <a:ext cx="8503920" cy="438912"/>
          </a:xfrm>
          <a:prstGeom prst="rect">
            <a:avLst/>
          </a:prstGeom>
          <a:noFill/>
          <a:ln/>
        </p:spPr>
        <p:txBody>
          <a:bodyPr wrap="square" lIns="0" tIns="0" rIns="0" bIns="0" rtlCol="0" anchor="ctr">
            <a:normAutofit/>
          </a:bodyPr>
          <a:lstStyle/>
          <a:p>
            <a:pPr algn="ctr" indent="0" marL="0">
              <a:buNone/>
            </a:pPr>
            <a:r>
              <a:rPr lang="en-US" sz="1700" i="1" dirty="0">
                <a:solidFill>
                  <a:srgbClr val="F6EFE2"/>
                </a:solidFill>
                <a:latin typeface="Aptos" pitchFamily="34" charset="0"/>
                <a:ea typeface="Aptos" pitchFamily="34" charset="-122"/>
                <a:cs typeface="Aptos" pitchFamily="34" charset="-120"/>
              </a:rPr>
              <a:t>How the hymn forms Christian imagination</a:t>
            </a:r>
            <a:endParaRPr lang="en-US" sz="1700" dirty="0"/>
          </a:p>
        </p:txBody>
      </p:sp>
      <p:sp>
        <p:nvSpPr>
          <p:cNvPr id="7" name="Text 4"/>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Theological Themes</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Six truths the hymn places on the church’s lips</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822960" y="1600200"/>
            <a:ext cx="3246120" cy="1444752"/>
          </a:xfrm>
          <a:prstGeom prst="roundRect">
            <a:avLst>
              <a:gd name="adj" fmla="val 4430"/>
            </a:avLst>
          </a:prstGeom>
          <a:solidFill>
            <a:srgbClr val="FFFFFF">
              <a:alpha val="96000"/>
            </a:srgbClr>
          </a:solidFill>
          <a:ln w="12700">
            <a:solidFill>
              <a:srgbClr val="D1B36A">
                <a:alpha val="60000"/>
              </a:srgbClr>
            </a:solidFill>
            <a:prstDash val="solid"/>
          </a:ln>
        </p:spPr>
      </p:sp>
      <p:sp>
        <p:nvSpPr>
          <p:cNvPr id="8" name="Shape 5"/>
          <p:cNvSpPr/>
          <p:nvPr/>
        </p:nvSpPr>
        <p:spPr>
          <a:xfrm>
            <a:off x="1051560" y="1929384"/>
            <a:ext cx="530352" cy="530352"/>
          </a:xfrm>
          <a:prstGeom prst="ellipse">
            <a:avLst/>
          </a:prstGeom>
          <a:solidFill>
            <a:srgbClr val="244B78"/>
          </a:solidFill>
          <a:ln w="12700">
            <a:solidFill>
              <a:srgbClr val="244B78">
                <a:alpha val="0"/>
              </a:srgbClr>
            </a:solidFill>
            <a:prstDash val="solid"/>
          </a:ln>
        </p:spPr>
      </p:sp>
      <p:sp>
        <p:nvSpPr>
          <p:cNvPr id="9" name="Text 6"/>
          <p:cNvSpPr/>
          <p:nvPr/>
        </p:nvSpPr>
        <p:spPr>
          <a:xfrm>
            <a:off x="1719072" y="1892808"/>
            <a:ext cx="1965960" cy="320040"/>
          </a:xfrm>
          <a:prstGeom prst="rect">
            <a:avLst/>
          </a:prstGeom>
          <a:noFill/>
          <a:ln/>
        </p:spPr>
        <p:txBody>
          <a:bodyPr wrap="square" lIns="0" tIns="0" rIns="0" bIns="0" rtlCol="0" anchor="ctr">
            <a:normAutofit/>
          </a:bodyPr>
          <a:lstStyle/>
          <a:p>
            <a:pPr indent="0" marL="0">
              <a:buNone/>
            </a:pPr>
            <a:r>
              <a:rPr lang="en-US" sz="1800" b="1" dirty="0">
                <a:solidFill>
                  <a:srgbClr val="17314F"/>
                </a:solidFill>
              </a:rPr>
              <a:t>Christ’s Return</a:t>
            </a:r>
            <a:endParaRPr lang="en-US" sz="1800" dirty="0"/>
          </a:p>
        </p:txBody>
      </p:sp>
      <p:sp>
        <p:nvSpPr>
          <p:cNvPr id="10" name="Text 7"/>
          <p:cNvSpPr/>
          <p:nvPr/>
        </p:nvSpPr>
        <p:spPr>
          <a:xfrm>
            <a:off x="1719072" y="2313432"/>
            <a:ext cx="2057400" cy="347472"/>
          </a:xfrm>
          <a:prstGeom prst="rect">
            <a:avLst/>
          </a:prstGeom>
          <a:noFill/>
          <a:ln/>
        </p:spPr>
        <p:txBody>
          <a:bodyPr wrap="square" lIns="0" tIns="0" rIns="0" bIns="0" rtlCol="0" anchor="ctr">
            <a:normAutofit/>
          </a:bodyPr>
          <a:lstStyle/>
          <a:p>
            <a:pPr indent="0" marL="0">
              <a:buNone/>
            </a:pPr>
            <a:r>
              <a:rPr lang="en-US" sz="1060" dirty="0">
                <a:solidFill>
                  <a:srgbClr val="4B4B4B"/>
                </a:solidFill>
              </a:rPr>
              <a:t>The King is coming.</a:t>
            </a:r>
            <a:endParaRPr lang="en-US" sz="1060" dirty="0"/>
          </a:p>
        </p:txBody>
      </p:sp>
      <p:sp>
        <p:nvSpPr>
          <p:cNvPr id="11" name="Shape 8"/>
          <p:cNvSpPr/>
          <p:nvPr/>
        </p:nvSpPr>
        <p:spPr>
          <a:xfrm>
            <a:off x="4617720" y="1600200"/>
            <a:ext cx="3246120" cy="1444752"/>
          </a:xfrm>
          <a:prstGeom prst="roundRect">
            <a:avLst>
              <a:gd name="adj" fmla="val 4430"/>
            </a:avLst>
          </a:prstGeom>
          <a:solidFill>
            <a:srgbClr val="FFFFFF">
              <a:alpha val="96000"/>
            </a:srgbClr>
          </a:solidFill>
          <a:ln w="12700">
            <a:solidFill>
              <a:srgbClr val="D1B36A">
                <a:alpha val="60000"/>
              </a:srgbClr>
            </a:solidFill>
            <a:prstDash val="solid"/>
          </a:ln>
        </p:spPr>
      </p:sp>
      <p:sp>
        <p:nvSpPr>
          <p:cNvPr id="12" name="Shape 9"/>
          <p:cNvSpPr/>
          <p:nvPr/>
        </p:nvSpPr>
        <p:spPr>
          <a:xfrm>
            <a:off x="4846320" y="1929384"/>
            <a:ext cx="530352" cy="530352"/>
          </a:xfrm>
          <a:prstGeom prst="ellipse">
            <a:avLst/>
          </a:prstGeom>
          <a:solidFill>
            <a:srgbClr val="526A3A"/>
          </a:solidFill>
          <a:ln w="12700">
            <a:solidFill>
              <a:srgbClr val="526A3A">
                <a:alpha val="0"/>
              </a:srgbClr>
            </a:solidFill>
            <a:prstDash val="solid"/>
          </a:ln>
        </p:spPr>
      </p:sp>
      <p:sp>
        <p:nvSpPr>
          <p:cNvPr id="13" name="Text 10"/>
          <p:cNvSpPr/>
          <p:nvPr/>
        </p:nvSpPr>
        <p:spPr>
          <a:xfrm>
            <a:off x="5513832" y="1892808"/>
            <a:ext cx="1965960" cy="320040"/>
          </a:xfrm>
          <a:prstGeom prst="rect">
            <a:avLst/>
          </a:prstGeom>
          <a:noFill/>
          <a:ln/>
        </p:spPr>
        <p:txBody>
          <a:bodyPr wrap="square" lIns="0" tIns="0" rIns="0" bIns="0" rtlCol="0" anchor="ctr">
            <a:normAutofit/>
          </a:bodyPr>
          <a:lstStyle/>
          <a:p>
            <a:pPr indent="0" marL="0">
              <a:buNone/>
            </a:pPr>
            <a:r>
              <a:rPr lang="en-US" sz="1800" b="1" dirty="0">
                <a:solidFill>
                  <a:srgbClr val="17314F"/>
                </a:solidFill>
              </a:rPr>
              <a:t>Kingdom Hope</a:t>
            </a:r>
            <a:endParaRPr lang="en-US" sz="1800" dirty="0"/>
          </a:p>
        </p:txBody>
      </p:sp>
      <p:sp>
        <p:nvSpPr>
          <p:cNvPr id="14" name="Text 11"/>
          <p:cNvSpPr/>
          <p:nvPr/>
        </p:nvSpPr>
        <p:spPr>
          <a:xfrm>
            <a:off x="5513832" y="2313432"/>
            <a:ext cx="2057400" cy="347472"/>
          </a:xfrm>
          <a:prstGeom prst="rect">
            <a:avLst/>
          </a:prstGeom>
          <a:noFill/>
          <a:ln/>
        </p:spPr>
        <p:txBody>
          <a:bodyPr wrap="square" lIns="0" tIns="0" rIns="0" bIns="0" rtlCol="0" anchor="ctr">
            <a:normAutofit/>
          </a:bodyPr>
          <a:lstStyle/>
          <a:p>
            <a:pPr indent="0" marL="0">
              <a:buNone/>
            </a:pPr>
            <a:r>
              <a:rPr lang="en-US" sz="1060" dirty="0">
                <a:solidFill>
                  <a:srgbClr val="4B4B4B"/>
                </a:solidFill>
              </a:rPr>
              <a:t>God’s future rules.</a:t>
            </a:r>
            <a:endParaRPr lang="en-US" sz="1060" dirty="0"/>
          </a:p>
        </p:txBody>
      </p:sp>
      <p:sp>
        <p:nvSpPr>
          <p:cNvPr id="15" name="Shape 12"/>
          <p:cNvSpPr/>
          <p:nvPr/>
        </p:nvSpPr>
        <p:spPr>
          <a:xfrm>
            <a:off x="8412480" y="1600200"/>
            <a:ext cx="3246120" cy="1444752"/>
          </a:xfrm>
          <a:prstGeom prst="roundRect">
            <a:avLst>
              <a:gd name="adj" fmla="val 4430"/>
            </a:avLst>
          </a:prstGeom>
          <a:solidFill>
            <a:srgbClr val="FFFFFF">
              <a:alpha val="96000"/>
            </a:srgbClr>
          </a:solidFill>
          <a:ln w="12700">
            <a:solidFill>
              <a:srgbClr val="D1B36A">
                <a:alpha val="60000"/>
              </a:srgbClr>
            </a:solidFill>
            <a:prstDash val="solid"/>
          </a:ln>
        </p:spPr>
      </p:sp>
      <p:sp>
        <p:nvSpPr>
          <p:cNvPr id="16" name="Shape 13"/>
          <p:cNvSpPr/>
          <p:nvPr/>
        </p:nvSpPr>
        <p:spPr>
          <a:xfrm>
            <a:off x="8641080" y="1929384"/>
            <a:ext cx="530352" cy="530352"/>
          </a:xfrm>
          <a:prstGeom prst="ellipse">
            <a:avLst/>
          </a:prstGeom>
          <a:solidFill>
            <a:srgbClr val="2E245E"/>
          </a:solidFill>
          <a:ln w="12700">
            <a:solidFill>
              <a:srgbClr val="2E245E">
                <a:alpha val="0"/>
              </a:srgbClr>
            </a:solidFill>
            <a:prstDash val="solid"/>
          </a:ln>
        </p:spPr>
      </p:sp>
      <p:sp>
        <p:nvSpPr>
          <p:cNvPr id="17" name="Text 14"/>
          <p:cNvSpPr/>
          <p:nvPr/>
        </p:nvSpPr>
        <p:spPr>
          <a:xfrm>
            <a:off x="9308592" y="1892808"/>
            <a:ext cx="1965960" cy="320040"/>
          </a:xfrm>
          <a:prstGeom prst="rect">
            <a:avLst/>
          </a:prstGeom>
          <a:noFill/>
          <a:ln/>
        </p:spPr>
        <p:txBody>
          <a:bodyPr wrap="square" lIns="0" tIns="0" rIns="0" bIns="0" rtlCol="0" anchor="ctr">
            <a:normAutofit/>
          </a:bodyPr>
          <a:lstStyle/>
          <a:p>
            <a:pPr indent="0" marL="0">
              <a:buNone/>
            </a:pPr>
            <a:r>
              <a:rPr lang="en-US" sz="1800" b="1" dirty="0">
                <a:solidFill>
                  <a:srgbClr val="17314F"/>
                </a:solidFill>
              </a:rPr>
              <a:t>Resurrection</a:t>
            </a:r>
            <a:endParaRPr lang="en-US" sz="1800" dirty="0"/>
          </a:p>
        </p:txBody>
      </p:sp>
      <p:sp>
        <p:nvSpPr>
          <p:cNvPr id="18" name="Text 15"/>
          <p:cNvSpPr/>
          <p:nvPr/>
        </p:nvSpPr>
        <p:spPr>
          <a:xfrm>
            <a:off x="9308592" y="2313432"/>
            <a:ext cx="2057400" cy="347472"/>
          </a:xfrm>
          <a:prstGeom prst="rect">
            <a:avLst/>
          </a:prstGeom>
          <a:noFill/>
          <a:ln/>
        </p:spPr>
        <p:txBody>
          <a:bodyPr wrap="square" lIns="0" tIns="0" rIns="0" bIns="0" rtlCol="0" anchor="ctr">
            <a:normAutofit/>
          </a:bodyPr>
          <a:lstStyle/>
          <a:p>
            <a:pPr indent="0" marL="0">
              <a:buNone/>
            </a:pPr>
            <a:r>
              <a:rPr lang="en-US" sz="1060" dirty="0">
                <a:solidFill>
                  <a:srgbClr val="4B4B4B"/>
                </a:solidFill>
              </a:rPr>
              <a:t>Death will lose.</a:t>
            </a:r>
            <a:endParaRPr lang="en-US" sz="1060" dirty="0"/>
          </a:p>
        </p:txBody>
      </p:sp>
      <p:sp>
        <p:nvSpPr>
          <p:cNvPr id="19" name="Shape 16"/>
          <p:cNvSpPr/>
          <p:nvPr/>
        </p:nvSpPr>
        <p:spPr>
          <a:xfrm>
            <a:off x="822960" y="3566160"/>
            <a:ext cx="3246120" cy="1444752"/>
          </a:xfrm>
          <a:prstGeom prst="roundRect">
            <a:avLst>
              <a:gd name="adj" fmla="val 4430"/>
            </a:avLst>
          </a:prstGeom>
          <a:solidFill>
            <a:srgbClr val="FFFFFF">
              <a:alpha val="96000"/>
            </a:srgbClr>
          </a:solidFill>
          <a:ln w="12700">
            <a:solidFill>
              <a:srgbClr val="D1B36A">
                <a:alpha val="60000"/>
              </a:srgbClr>
            </a:solidFill>
            <a:prstDash val="solid"/>
          </a:ln>
        </p:spPr>
      </p:sp>
      <p:sp>
        <p:nvSpPr>
          <p:cNvPr id="20" name="Shape 17"/>
          <p:cNvSpPr/>
          <p:nvPr/>
        </p:nvSpPr>
        <p:spPr>
          <a:xfrm>
            <a:off x="1051560" y="3895344"/>
            <a:ext cx="530352" cy="530352"/>
          </a:xfrm>
          <a:prstGeom prst="ellipse">
            <a:avLst/>
          </a:prstGeom>
          <a:solidFill>
            <a:srgbClr val="D8A533"/>
          </a:solidFill>
          <a:ln w="12700">
            <a:solidFill>
              <a:srgbClr val="D8A533">
                <a:alpha val="0"/>
              </a:srgbClr>
            </a:solidFill>
            <a:prstDash val="solid"/>
          </a:ln>
        </p:spPr>
      </p:sp>
      <p:sp>
        <p:nvSpPr>
          <p:cNvPr id="21" name="Text 18"/>
          <p:cNvSpPr/>
          <p:nvPr/>
        </p:nvSpPr>
        <p:spPr>
          <a:xfrm>
            <a:off x="1719072" y="3858768"/>
            <a:ext cx="1965960" cy="320040"/>
          </a:xfrm>
          <a:prstGeom prst="rect">
            <a:avLst/>
          </a:prstGeom>
          <a:noFill/>
          <a:ln/>
        </p:spPr>
        <p:txBody>
          <a:bodyPr wrap="square" lIns="0" tIns="0" rIns="0" bIns="0" rtlCol="0" anchor="ctr">
            <a:normAutofit/>
          </a:bodyPr>
          <a:lstStyle/>
          <a:p>
            <a:pPr indent="0" marL="0">
              <a:buNone/>
            </a:pPr>
            <a:r>
              <a:rPr lang="en-US" sz="1800" b="1" dirty="0">
                <a:solidFill>
                  <a:srgbClr val="17314F"/>
                </a:solidFill>
              </a:rPr>
              <a:t>End of Tears</a:t>
            </a:r>
            <a:endParaRPr lang="en-US" sz="1800" dirty="0"/>
          </a:p>
        </p:txBody>
      </p:sp>
      <p:sp>
        <p:nvSpPr>
          <p:cNvPr id="22" name="Text 19"/>
          <p:cNvSpPr/>
          <p:nvPr/>
        </p:nvSpPr>
        <p:spPr>
          <a:xfrm>
            <a:off x="1719072" y="4279392"/>
            <a:ext cx="2057400" cy="347472"/>
          </a:xfrm>
          <a:prstGeom prst="rect">
            <a:avLst/>
          </a:prstGeom>
          <a:noFill/>
          <a:ln/>
        </p:spPr>
        <p:txBody>
          <a:bodyPr wrap="square" lIns="0" tIns="0" rIns="0" bIns="0" rtlCol="0" anchor="ctr">
            <a:normAutofit/>
          </a:bodyPr>
          <a:lstStyle/>
          <a:p>
            <a:pPr indent="0" marL="0">
              <a:buNone/>
            </a:pPr>
            <a:r>
              <a:rPr lang="en-US" sz="1060" dirty="0">
                <a:solidFill>
                  <a:srgbClr val="4B4B4B"/>
                </a:solidFill>
              </a:rPr>
              <a:t>God will comfort.</a:t>
            </a:r>
            <a:endParaRPr lang="en-US" sz="1060" dirty="0"/>
          </a:p>
        </p:txBody>
      </p:sp>
      <p:sp>
        <p:nvSpPr>
          <p:cNvPr id="23" name="Shape 20"/>
          <p:cNvSpPr/>
          <p:nvPr/>
        </p:nvSpPr>
        <p:spPr>
          <a:xfrm>
            <a:off x="4617720" y="3566160"/>
            <a:ext cx="3246120" cy="1444752"/>
          </a:xfrm>
          <a:prstGeom prst="roundRect">
            <a:avLst>
              <a:gd name="adj" fmla="val 4430"/>
            </a:avLst>
          </a:prstGeom>
          <a:solidFill>
            <a:srgbClr val="FFFFFF">
              <a:alpha val="96000"/>
            </a:srgbClr>
          </a:solidFill>
          <a:ln w="12700">
            <a:solidFill>
              <a:srgbClr val="D1B36A">
                <a:alpha val="60000"/>
              </a:srgbClr>
            </a:solidFill>
            <a:prstDash val="solid"/>
          </a:ln>
        </p:spPr>
      </p:sp>
      <p:sp>
        <p:nvSpPr>
          <p:cNvPr id="24" name="Shape 21"/>
          <p:cNvSpPr/>
          <p:nvPr/>
        </p:nvSpPr>
        <p:spPr>
          <a:xfrm>
            <a:off x="4846320" y="3895344"/>
            <a:ext cx="530352" cy="530352"/>
          </a:xfrm>
          <a:prstGeom prst="ellipse">
            <a:avLst/>
          </a:prstGeom>
          <a:solidFill>
            <a:srgbClr val="244B78"/>
          </a:solidFill>
          <a:ln w="12700">
            <a:solidFill>
              <a:srgbClr val="244B78">
                <a:alpha val="0"/>
              </a:srgbClr>
            </a:solidFill>
            <a:prstDash val="solid"/>
          </a:ln>
        </p:spPr>
      </p:sp>
      <p:sp>
        <p:nvSpPr>
          <p:cNvPr id="25" name="Text 22"/>
          <p:cNvSpPr/>
          <p:nvPr/>
        </p:nvSpPr>
        <p:spPr>
          <a:xfrm>
            <a:off x="5513832" y="3858768"/>
            <a:ext cx="1965960" cy="320040"/>
          </a:xfrm>
          <a:prstGeom prst="rect">
            <a:avLst/>
          </a:prstGeom>
          <a:noFill/>
          <a:ln/>
        </p:spPr>
        <p:txBody>
          <a:bodyPr wrap="square" lIns="0" tIns="0" rIns="0" bIns="0" rtlCol="0" anchor="ctr">
            <a:normAutofit/>
          </a:bodyPr>
          <a:lstStyle/>
          <a:p>
            <a:pPr indent="0" marL="0">
              <a:buNone/>
            </a:pPr>
            <a:r>
              <a:rPr lang="en-US" sz="1800" b="1" dirty="0">
                <a:solidFill>
                  <a:srgbClr val="17314F"/>
                </a:solidFill>
              </a:rPr>
              <a:t>Eternal Life</a:t>
            </a:r>
            <a:endParaRPr lang="en-US" sz="1800" dirty="0"/>
          </a:p>
        </p:txBody>
      </p:sp>
      <p:sp>
        <p:nvSpPr>
          <p:cNvPr id="26" name="Text 23"/>
          <p:cNvSpPr/>
          <p:nvPr/>
        </p:nvSpPr>
        <p:spPr>
          <a:xfrm>
            <a:off x="5513832" y="4279392"/>
            <a:ext cx="2057400" cy="347472"/>
          </a:xfrm>
          <a:prstGeom prst="rect">
            <a:avLst/>
          </a:prstGeom>
          <a:noFill/>
          <a:ln/>
        </p:spPr>
        <p:txBody>
          <a:bodyPr wrap="square" lIns="0" tIns="0" rIns="0" bIns="0" rtlCol="0" anchor="ctr">
            <a:normAutofit/>
          </a:bodyPr>
          <a:lstStyle/>
          <a:p>
            <a:pPr indent="0" marL="0">
              <a:buNone/>
            </a:pPr>
            <a:r>
              <a:rPr lang="en-US" sz="1060" dirty="0">
                <a:solidFill>
                  <a:srgbClr val="4B4B4B"/>
                </a:solidFill>
              </a:rPr>
              <a:t>Life with Christ endures.</a:t>
            </a:r>
            <a:endParaRPr lang="en-US" sz="1060" dirty="0"/>
          </a:p>
        </p:txBody>
      </p:sp>
      <p:sp>
        <p:nvSpPr>
          <p:cNvPr id="27" name="Shape 24"/>
          <p:cNvSpPr/>
          <p:nvPr/>
        </p:nvSpPr>
        <p:spPr>
          <a:xfrm>
            <a:off x="8412480" y="3566160"/>
            <a:ext cx="3246120" cy="1444752"/>
          </a:xfrm>
          <a:prstGeom prst="roundRect">
            <a:avLst>
              <a:gd name="adj" fmla="val 4430"/>
            </a:avLst>
          </a:prstGeom>
          <a:solidFill>
            <a:srgbClr val="FFFFFF">
              <a:alpha val="96000"/>
            </a:srgbClr>
          </a:solidFill>
          <a:ln w="12700">
            <a:solidFill>
              <a:srgbClr val="D1B36A">
                <a:alpha val="60000"/>
              </a:srgbClr>
            </a:solidFill>
            <a:prstDash val="solid"/>
          </a:ln>
        </p:spPr>
      </p:sp>
      <p:sp>
        <p:nvSpPr>
          <p:cNvPr id="28" name="Shape 25"/>
          <p:cNvSpPr/>
          <p:nvPr/>
        </p:nvSpPr>
        <p:spPr>
          <a:xfrm>
            <a:off x="8641080" y="3895344"/>
            <a:ext cx="530352" cy="530352"/>
          </a:xfrm>
          <a:prstGeom prst="ellipse">
            <a:avLst/>
          </a:prstGeom>
          <a:solidFill>
            <a:srgbClr val="526A3A"/>
          </a:solidFill>
          <a:ln w="12700">
            <a:solidFill>
              <a:srgbClr val="526A3A">
                <a:alpha val="0"/>
              </a:srgbClr>
            </a:solidFill>
            <a:prstDash val="solid"/>
          </a:ln>
        </p:spPr>
      </p:sp>
      <p:sp>
        <p:nvSpPr>
          <p:cNvPr id="29" name="Text 26"/>
          <p:cNvSpPr/>
          <p:nvPr/>
        </p:nvSpPr>
        <p:spPr>
          <a:xfrm>
            <a:off x="9308592" y="3858768"/>
            <a:ext cx="1965960" cy="320040"/>
          </a:xfrm>
          <a:prstGeom prst="rect">
            <a:avLst/>
          </a:prstGeom>
          <a:noFill/>
          <a:ln/>
        </p:spPr>
        <p:txBody>
          <a:bodyPr wrap="square" lIns="0" tIns="0" rIns="0" bIns="0" rtlCol="0" anchor="ctr">
            <a:normAutofit/>
          </a:bodyPr>
          <a:lstStyle/>
          <a:p>
            <a:pPr indent="0" marL="0">
              <a:buNone/>
            </a:pPr>
            <a:r>
              <a:rPr lang="en-US" sz="1800" b="1" dirty="0">
                <a:solidFill>
                  <a:srgbClr val="17314F"/>
                </a:solidFill>
              </a:rPr>
              <a:t>Corporate Praise</a:t>
            </a:r>
            <a:endParaRPr lang="en-US" sz="1800" dirty="0"/>
          </a:p>
        </p:txBody>
      </p:sp>
      <p:sp>
        <p:nvSpPr>
          <p:cNvPr id="30" name="Text 27"/>
          <p:cNvSpPr/>
          <p:nvPr/>
        </p:nvSpPr>
        <p:spPr>
          <a:xfrm>
            <a:off x="9308592" y="4279392"/>
            <a:ext cx="2057400" cy="347472"/>
          </a:xfrm>
          <a:prstGeom prst="rect">
            <a:avLst/>
          </a:prstGeom>
          <a:noFill/>
          <a:ln/>
        </p:spPr>
        <p:txBody>
          <a:bodyPr wrap="square" lIns="0" tIns="0" rIns="0" bIns="0" rtlCol="0" anchor="ctr">
            <a:normAutofit/>
          </a:bodyPr>
          <a:lstStyle/>
          <a:p>
            <a:pPr indent="0" marL="0">
              <a:buNone/>
            </a:pPr>
            <a:r>
              <a:rPr lang="en-US" sz="1060" dirty="0">
                <a:solidFill>
                  <a:srgbClr val="4B4B4B"/>
                </a:solidFill>
              </a:rPr>
              <a:t>The church sings together.</a:t>
            </a:r>
            <a:endParaRPr lang="en-US" sz="1060" dirty="0"/>
          </a:p>
        </p:txBody>
      </p:sp>
      <p:sp>
        <p:nvSpPr>
          <p:cNvPr id="31" name="Text 28"/>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nt/data/soon_assets_internal/bg5.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45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Literary and Musical Observations</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Simple words, strong communal power</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77240" y="1417320"/>
            <a:ext cx="5212080" cy="4709160"/>
          </a:xfrm>
          <a:prstGeom prst="roundRect">
            <a:avLst>
              <a:gd name="adj" fmla="val 1359"/>
            </a:avLst>
          </a:prstGeom>
          <a:solidFill>
            <a:srgbClr val="FFFFFF">
              <a:alpha val="96000"/>
            </a:srgbClr>
          </a:solidFill>
          <a:ln w="12700">
            <a:solidFill>
              <a:srgbClr val="D1B36A">
                <a:alpha val="60000"/>
              </a:srgbClr>
            </a:solidFill>
            <a:prstDash val="solid"/>
          </a:ln>
        </p:spPr>
      </p:sp>
      <p:sp>
        <p:nvSpPr>
          <p:cNvPr id="8" name="Shape 5"/>
          <p:cNvSpPr/>
          <p:nvPr/>
        </p:nvSpPr>
        <p:spPr>
          <a:xfrm>
            <a:off x="6400800" y="1417320"/>
            <a:ext cx="5074920" cy="4709160"/>
          </a:xfrm>
          <a:prstGeom prst="roundRect">
            <a:avLst>
              <a:gd name="adj" fmla="val 1359"/>
            </a:avLst>
          </a:prstGeom>
          <a:solidFill>
            <a:srgbClr val="FFFFFF">
              <a:alpha val="96000"/>
            </a:srgbClr>
          </a:solidFill>
          <a:ln w="12700">
            <a:solidFill>
              <a:srgbClr val="D1B36A">
                <a:alpha val="60000"/>
              </a:srgbClr>
            </a:solidFill>
            <a:prstDash val="solid"/>
          </a:ln>
        </p:spPr>
      </p:sp>
      <p:sp>
        <p:nvSpPr>
          <p:cNvPr id="9" name="Text 6"/>
          <p:cNvSpPr/>
          <p:nvPr/>
        </p:nvSpPr>
        <p:spPr>
          <a:xfrm>
            <a:off x="1097280" y="1783080"/>
            <a:ext cx="4206240" cy="320040"/>
          </a:xfrm>
          <a:prstGeom prst="rect">
            <a:avLst/>
          </a:prstGeom>
          <a:noFill/>
          <a:ln/>
        </p:spPr>
        <p:txBody>
          <a:bodyPr wrap="square" lIns="0" tIns="0" rIns="0" bIns="0" rtlCol="0" anchor="ctr"/>
          <a:lstStyle/>
          <a:p>
            <a:pPr indent="0" marL="0">
              <a:buNone/>
            </a:pPr>
            <a:r>
              <a:rPr lang="en-US" sz="2000" b="1" dirty="0">
                <a:solidFill>
                  <a:srgbClr val="17314F"/>
                </a:solidFill>
              </a:rPr>
              <a:t>Textual movement</a:t>
            </a:r>
            <a:endParaRPr lang="en-US" sz="2000" dirty="0"/>
          </a:p>
        </p:txBody>
      </p:sp>
      <p:sp>
        <p:nvSpPr>
          <p:cNvPr id="10" name="Shape 7"/>
          <p:cNvSpPr/>
          <p:nvPr/>
        </p:nvSpPr>
        <p:spPr>
          <a:xfrm>
            <a:off x="1097280" y="2340864"/>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1316736" y="2240280"/>
            <a:ext cx="421538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Direct repetition creates memory.</a:t>
            </a:r>
            <a:endParaRPr lang="en-US" sz="1560" dirty="0"/>
          </a:p>
        </p:txBody>
      </p:sp>
      <p:sp>
        <p:nvSpPr>
          <p:cNvPr id="12" name="Shape 9"/>
          <p:cNvSpPr/>
          <p:nvPr/>
        </p:nvSpPr>
        <p:spPr>
          <a:xfrm>
            <a:off x="1097280" y="2843784"/>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1316736" y="2743200"/>
            <a:ext cx="421538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Short phrases invite participation.</a:t>
            </a:r>
            <a:endParaRPr lang="en-US" sz="1560" dirty="0"/>
          </a:p>
        </p:txBody>
      </p:sp>
      <p:sp>
        <p:nvSpPr>
          <p:cNvPr id="14" name="Shape 11"/>
          <p:cNvSpPr/>
          <p:nvPr/>
        </p:nvSpPr>
        <p:spPr>
          <a:xfrm>
            <a:off x="1097280" y="3346704"/>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1316736" y="3246120"/>
            <a:ext cx="421538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The “we” makes hope corporate.</a:t>
            </a:r>
            <a:endParaRPr lang="en-US" sz="1560" dirty="0"/>
          </a:p>
        </p:txBody>
      </p:sp>
      <p:sp>
        <p:nvSpPr>
          <p:cNvPr id="16" name="Shape 13"/>
          <p:cNvSpPr/>
          <p:nvPr/>
        </p:nvSpPr>
        <p:spPr>
          <a:xfrm>
            <a:off x="1097280" y="3849624"/>
            <a:ext cx="109728" cy="109728"/>
          </a:xfrm>
          <a:prstGeom prst="ellipse">
            <a:avLst/>
          </a:prstGeom>
          <a:solidFill>
            <a:srgbClr val="D8A533"/>
          </a:solidFill>
          <a:ln w="12700">
            <a:solidFill>
              <a:srgbClr val="D8A533">
                <a:alpha val="0"/>
              </a:srgbClr>
            </a:solidFill>
            <a:prstDash val="solid"/>
          </a:ln>
        </p:spPr>
      </p:sp>
      <p:sp>
        <p:nvSpPr>
          <p:cNvPr id="17" name="Text 14"/>
          <p:cNvSpPr/>
          <p:nvPr/>
        </p:nvSpPr>
        <p:spPr>
          <a:xfrm>
            <a:off x="1316736" y="3749040"/>
            <a:ext cx="421538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The language moves from seeing Christ to the end of grief.</a:t>
            </a:r>
            <a:endParaRPr lang="en-US" sz="1560" dirty="0"/>
          </a:p>
        </p:txBody>
      </p:sp>
      <p:sp>
        <p:nvSpPr>
          <p:cNvPr id="18" name="Text 15"/>
          <p:cNvSpPr/>
          <p:nvPr/>
        </p:nvSpPr>
        <p:spPr>
          <a:xfrm>
            <a:off x="6720840" y="1783080"/>
            <a:ext cx="4206240" cy="320040"/>
          </a:xfrm>
          <a:prstGeom prst="rect">
            <a:avLst/>
          </a:prstGeom>
          <a:noFill/>
          <a:ln/>
        </p:spPr>
        <p:txBody>
          <a:bodyPr wrap="square" lIns="0" tIns="0" rIns="0" bIns="0" rtlCol="0" anchor="ctr"/>
          <a:lstStyle/>
          <a:p>
            <a:pPr indent="0" marL="0">
              <a:buNone/>
            </a:pPr>
            <a:r>
              <a:rPr lang="en-US" sz="2000" b="1" dirty="0">
                <a:solidFill>
                  <a:srgbClr val="17314F"/>
                </a:solidFill>
              </a:rPr>
              <a:t>Musical character</a:t>
            </a:r>
            <a:endParaRPr lang="en-US" sz="2000" dirty="0"/>
          </a:p>
        </p:txBody>
      </p:sp>
      <p:sp>
        <p:nvSpPr>
          <p:cNvPr id="19" name="Shape 16"/>
          <p:cNvSpPr/>
          <p:nvPr/>
        </p:nvSpPr>
        <p:spPr>
          <a:xfrm>
            <a:off x="6720840" y="2340864"/>
            <a:ext cx="109728" cy="109728"/>
          </a:xfrm>
          <a:prstGeom prst="ellipse">
            <a:avLst/>
          </a:prstGeom>
          <a:solidFill>
            <a:srgbClr val="D8A533"/>
          </a:solidFill>
          <a:ln w="12700">
            <a:solidFill>
              <a:srgbClr val="D8A533">
                <a:alpha val="0"/>
              </a:srgbClr>
            </a:solidFill>
            <a:prstDash val="solid"/>
          </a:ln>
        </p:spPr>
      </p:sp>
      <p:sp>
        <p:nvSpPr>
          <p:cNvPr id="20" name="Text 17"/>
          <p:cNvSpPr/>
          <p:nvPr/>
        </p:nvSpPr>
        <p:spPr>
          <a:xfrm>
            <a:off x="6940296" y="2240280"/>
            <a:ext cx="416966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Gospel rhythm carries energy and assurance.</a:t>
            </a:r>
            <a:endParaRPr lang="en-US" sz="1560" dirty="0"/>
          </a:p>
        </p:txBody>
      </p:sp>
      <p:sp>
        <p:nvSpPr>
          <p:cNvPr id="21" name="Shape 18"/>
          <p:cNvSpPr/>
          <p:nvPr/>
        </p:nvSpPr>
        <p:spPr>
          <a:xfrm>
            <a:off x="6720840" y="2843784"/>
            <a:ext cx="109728" cy="109728"/>
          </a:xfrm>
          <a:prstGeom prst="ellipse">
            <a:avLst/>
          </a:prstGeom>
          <a:solidFill>
            <a:srgbClr val="D8A533"/>
          </a:solidFill>
          <a:ln w="12700">
            <a:solidFill>
              <a:srgbClr val="D8A533">
                <a:alpha val="0"/>
              </a:srgbClr>
            </a:solidFill>
            <a:prstDash val="solid"/>
          </a:ln>
        </p:spPr>
      </p:sp>
      <p:sp>
        <p:nvSpPr>
          <p:cNvPr id="22" name="Text 19"/>
          <p:cNvSpPr/>
          <p:nvPr/>
        </p:nvSpPr>
        <p:spPr>
          <a:xfrm>
            <a:off x="6940296" y="2743200"/>
            <a:ext cx="416966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Call-and-response can be led by choir or cantor.</a:t>
            </a:r>
            <a:endParaRPr lang="en-US" sz="1560" dirty="0"/>
          </a:p>
        </p:txBody>
      </p:sp>
      <p:sp>
        <p:nvSpPr>
          <p:cNvPr id="23" name="Shape 20"/>
          <p:cNvSpPr/>
          <p:nvPr/>
        </p:nvSpPr>
        <p:spPr>
          <a:xfrm>
            <a:off x="6720840" y="3346704"/>
            <a:ext cx="109728" cy="109728"/>
          </a:xfrm>
          <a:prstGeom prst="ellipse">
            <a:avLst/>
          </a:prstGeom>
          <a:solidFill>
            <a:srgbClr val="D8A533"/>
          </a:solidFill>
          <a:ln w="12700">
            <a:solidFill>
              <a:srgbClr val="D8A533">
                <a:alpha val="0"/>
              </a:srgbClr>
            </a:solidFill>
            <a:prstDash val="solid"/>
          </a:ln>
        </p:spPr>
      </p:sp>
      <p:sp>
        <p:nvSpPr>
          <p:cNvPr id="24" name="Text 21"/>
          <p:cNvSpPr/>
          <p:nvPr/>
        </p:nvSpPr>
        <p:spPr>
          <a:xfrm>
            <a:off x="6940296" y="3246120"/>
            <a:ext cx="416966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The repeated refrain builds congregational courage.</a:t>
            </a:r>
            <a:endParaRPr lang="en-US" sz="1560" dirty="0"/>
          </a:p>
        </p:txBody>
      </p:sp>
      <p:sp>
        <p:nvSpPr>
          <p:cNvPr id="25" name="Shape 22"/>
          <p:cNvSpPr/>
          <p:nvPr/>
        </p:nvSpPr>
        <p:spPr>
          <a:xfrm>
            <a:off x="6720840" y="3849624"/>
            <a:ext cx="109728" cy="109728"/>
          </a:xfrm>
          <a:prstGeom prst="ellipse">
            <a:avLst/>
          </a:prstGeom>
          <a:solidFill>
            <a:srgbClr val="D8A533"/>
          </a:solidFill>
          <a:ln w="12700">
            <a:solidFill>
              <a:srgbClr val="D8A533">
                <a:alpha val="0"/>
              </a:srgbClr>
            </a:solidFill>
            <a:prstDash val="solid"/>
          </a:ln>
        </p:spPr>
      </p:sp>
      <p:sp>
        <p:nvSpPr>
          <p:cNvPr id="26" name="Text 23"/>
          <p:cNvSpPr/>
          <p:nvPr/>
        </p:nvSpPr>
        <p:spPr>
          <a:xfrm>
            <a:off x="6940296" y="3749040"/>
            <a:ext cx="4169664" cy="462686"/>
          </a:xfrm>
          <a:prstGeom prst="rect">
            <a:avLst/>
          </a:prstGeom>
          <a:noFill/>
          <a:ln/>
        </p:spPr>
        <p:txBody>
          <a:bodyPr wrap="square" lIns="254" tIns="254" rIns="254" bIns="254" rtlCol="0" anchor="ctr">
            <a:normAutofit/>
          </a:bodyPr>
          <a:lstStyle/>
          <a:p>
            <a:pPr indent="0" marL="0">
              <a:buNone/>
            </a:pPr>
            <a:r>
              <a:rPr lang="en-US" sz="1560" dirty="0">
                <a:solidFill>
                  <a:srgbClr val="152238"/>
                </a:solidFill>
                <a:latin typeface="Aptos" pitchFamily="34" charset="0"/>
                <a:ea typeface="Aptos" pitchFamily="34" charset="-122"/>
                <a:cs typeface="Aptos" pitchFamily="34" charset="-120"/>
              </a:rPr>
              <a:t>Sing with joy, not speed; the words need weight.</a:t>
            </a:r>
            <a:endParaRPr lang="en-US" sz="1560" dirty="0"/>
          </a:p>
        </p:txBody>
      </p:sp>
      <p:sp>
        <p:nvSpPr>
          <p:cNvPr id="27" name="Text 24"/>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Pastoral and Worship Use</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When and how to place the hymn</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77240" y="1417320"/>
            <a:ext cx="10972800" cy="4572000"/>
          </a:xfrm>
          <a:prstGeom prst="roundRect">
            <a:avLst>
              <a:gd name="adj" fmla="val 1400"/>
            </a:avLst>
          </a:prstGeom>
          <a:solidFill>
            <a:srgbClr val="FFFFFF">
              <a:alpha val="96000"/>
            </a:srgbClr>
          </a:solidFill>
          <a:ln w="12700">
            <a:solidFill>
              <a:srgbClr val="D1B36A">
                <a:alpha val="60000"/>
              </a:srgbClr>
            </a:solidFill>
            <a:prstDash val="solid"/>
          </a:ln>
        </p:spPr>
      </p:sp>
      <p:sp>
        <p:nvSpPr>
          <p:cNvPr id="8" name="Shape 5"/>
          <p:cNvSpPr/>
          <p:nvPr/>
        </p:nvSpPr>
        <p:spPr>
          <a:xfrm>
            <a:off x="1143000" y="1883664"/>
            <a:ext cx="109728" cy="109728"/>
          </a:xfrm>
          <a:prstGeom prst="ellipse">
            <a:avLst/>
          </a:prstGeom>
          <a:solidFill>
            <a:srgbClr val="D8A533"/>
          </a:solidFill>
          <a:ln w="12700">
            <a:solidFill>
              <a:srgbClr val="D8A533">
                <a:alpha val="0"/>
              </a:srgbClr>
            </a:solidFill>
            <a:prstDash val="solid"/>
          </a:ln>
        </p:spPr>
      </p:sp>
      <p:sp>
        <p:nvSpPr>
          <p:cNvPr id="9" name="Text 6"/>
          <p:cNvSpPr/>
          <p:nvPr/>
        </p:nvSpPr>
        <p:spPr>
          <a:xfrm>
            <a:off x="1362456" y="1783080"/>
            <a:ext cx="9930384" cy="462686"/>
          </a:xfrm>
          <a:prstGeom prst="rect">
            <a:avLst/>
          </a:prstGeom>
          <a:noFill/>
          <a:ln/>
        </p:spPr>
        <p:txBody>
          <a:bodyPr wrap="square" lIns="254" tIns="254" rIns="254" bIns="254" rtlCol="0" anchor="ctr">
            <a:normAutofit/>
          </a:bodyPr>
          <a:lstStyle/>
          <a:p>
            <a:pPr indent="0" marL="0">
              <a:buNone/>
            </a:pPr>
            <a:r>
              <a:rPr lang="en-US" sz="1700" dirty="0">
                <a:solidFill>
                  <a:srgbClr val="152238"/>
                </a:solidFill>
                <a:latin typeface="Aptos" pitchFamily="34" charset="0"/>
                <a:ea typeface="Aptos" pitchFamily="34" charset="-122"/>
                <a:cs typeface="Aptos" pitchFamily="34" charset="-120"/>
              </a:rPr>
              <a:t>Advent: longing for the returning King.</a:t>
            </a:r>
            <a:endParaRPr lang="en-US" sz="1700" dirty="0"/>
          </a:p>
        </p:txBody>
      </p:sp>
      <p:sp>
        <p:nvSpPr>
          <p:cNvPr id="10" name="Shape 7"/>
          <p:cNvSpPr/>
          <p:nvPr/>
        </p:nvSpPr>
        <p:spPr>
          <a:xfrm>
            <a:off x="1143000" y="2386584"/>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1362456" y="2286000"/>
            <a:ext cx="9930384" cy="462686"/>
          </a:xfrm>
          <a:prstGeom prst="rect">
            <a:avLst/>
          </a:prstGeom>
          <a:noFill/>
          <a:ln/>
        </p:spPr>
        <p:txBody>
          <a:bodyPr wrap="square" lIns="254" tIns="254" rIns="254" bIns="254" rtlCol="0" anchor="ctr">
            <a:normAutofit/>
          </a:bodyPr>
          <a:lstStyle/>
          <a:p>
            <a:pPr indent="0" marL="0">
              <a:buNone/>
            </a:pPr>
            <a:r>
              <a:rPr lang="en-US" sz="1700" dirty="0">
                <a:solidFill>
                  <a:srgbClr val="152238"/>
                </a:solidFill>
                <a:latin typeface="Aptos" pitchFamily="34" charset="0"/>
                <a:ea typeface="Aptos" pitchFamily="34" charset="-122"/>
                <a:cs typeface="Aptos" pitchFamily="34" charset="-120"/>
              </a:rPr>
              <a:t>Funerals and memorials: resurrection hope joined with honest grief.</a:t>
            </a:r>
            <a:endParaRPr lang="en-US" sz="1700" dirty="0"/>
          </a:p>
        </p:txBody>
      </p:sp>
      <p:sp>
        <p:nvSpPr>
          <p:cNvPr id="12" name="Shape 9"/>
          <p:cNvSpPr/>
          <p:nvPr/>
        </p:nvSpPr>
        <p:spPr>
          <a:xfrm>
            <a:off x="1143000" y="2889504"/>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1362456" y="2788920"/>
            <a:ext cx="9930384" cy="462686"/>
          </a:xfrm>
          <a:prstGeom prst="rect">
            <a:avLst/>
          </a:prstGeom>
          <a:noFill/>
          <a:ln/>
        </p:spPr>
        <p:txBody>
          <a:bodyPr wrap="square" lIns="254" tIns="254" rIns="254" bIns="254" rtlCol="0" anchor="ctr">
            <a:normAutofit/>
          </a:bodyPr>
          <a:lstStyle/>
          <a:p>
            <a:pPr indent="0" marL="0">
              <a:buNone/>
            </a:pPr>
            <a:r>
              <a:rPr lang="en-US" sz="1700" dirty="0">
                <a:solidFill>
                  <a:srgbClr val="152238"/>
                </a:solidFill>
                <a:latin typeface="Aptos" pitchFamily="34" charset="0"/>
                <a:ea typeface="Aptos" pitchFamily="34" charset="-122"/>
                <a:cs typeface="Aptos" pitchFamily="34" charset="-120"/>
              </a:rPr>
              <a:t>Easter season: the risen Christ will raise his people.</a:t>
            </a:r>
            <a:endParaRPr lang="en-US" sz="1700" dirty="0"/>
          </a:p>
        </p:txBody>
      </p:sp>
      <p:sp>
        <p:nvSpPr>
          <p:cNvPr id="14" name="Shape 11"/>
          <p:cNvSpPr/>
          <p:nvPr/>
        </p:nvSpPr>
        <p:spPr>
          <a:xfrm>
            <a:off x="1143000" y="3392424"/>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1362456" y="3291840"/>
            <a:ext cx="9930384" cy="462686"/>
          </a:xfrm>
          <a:prstGeom prst="rect">
            <a:avLst/>
          </a:prstGeom>
          <a:noFill/>
          <a:ln/>
        </p:spPr>
        <p:txBody>
          <a:bodyPr wrap="square" lIns="254" tIns="254" rIns="254" bIns="254" rtlCol="0" anchor="ctr">
            <a:normAutofit/>
          </a:bodyPr>
          <a:lstStyle/>
          <a:p>
            <a:pPr indent="0" marL="0">
              <a:buNone/>
            </a:pPr>
            <a:r>
              <a:rPr lang="en-US" sz="1700" dirty="0">
                <a:solidFill>
                  <a:srgbClr val="152238"/>
                </a:solidFill>
                <a:latin typeface="Aptos" pitchFamily="34" charset="0"/>
                <a:ea typeface="Aptos" pitchFamily="34" charset="-122"/>
                <a:cs typeface="Aptos" pitchFamily="34" charset="-120"/>
              </a:rPr>
              <a:t>Gospel choir Sundays: call-and-response praise rooted in biblical promise.</a:t>
            </a:r>
            <a:endParaRPr lang="en-US" sz="1700" dirty="0"/>
          </a:p>
        </p:txBody>
      </p:sp>
      <p:sp>
        <p:nvSpPr>
          <p:cNvPr id="16" name="Shape 13"/>
          <p:cNvSpPr/>
          <p:nvPr/>
        </p:nvSpPr>
        <p:spPr>
          <a:xfrm>
            <a:off x="1143000" y="3895344"/>
            <a:ext cx="109728" cy="109728"/>
          </a:xfrm>
          <a:prstGeom prst="ellipse">
            <a:avLst/>
          </a:prstGeom>
          <a:solidFill>
            <a:srgbClr val="D8A533"/>
          </a:solidFill>
          <a:ln w="12700">
            <a:solidFill>
              <a:srgbClr val="D8A533">
                <a:alpha val="0"/>
              </a:srgbClr>
            </a:solidFill>
            <a:prstDash val="solid"/>
          </a:ln>
        </p:spPr>
      </p:sp>
      <p:sp>
        <p:nvSpPr>
          <p:cNvPr id="17" name="Text 14"/>
          <p:cNvSpPr/>
          <p:nvPr/>
        </p:nvSpPr>
        <p:spPr>
          <a:xfrm>
            <a:off x="1362456" y="3794760"/>
            <a:ext cx="9930384" cy="462686"/>
          </a:xfrm>
          <a:prstGeom prst="rect">
            <a:avLst/>
          </a:prstGeom>
          <a:noFill/>
          <a:ln/>
        </p:spPr>
        <p:txBody>
          <a:bodyPr wrap="square" lIns="254" tIns="254" rIns="254" bIns="254" rtlCol="0" anchor="ctr">
            <a:normAutofit/>
          </a:bodyPr>
          <a:lstStyle/>
          <a:p>
            <a:pPr indent="0" marL="0">
              <a:buNone/>
            </a:pPr>
            <a:r>
              <a:rPr lang="en-US" sz="1700" dirty="0">
                <a:solidFill>
                  <a:srgbClr val="152238"/>
                </a:solidFill>
                <a:latin typeface="Aptos" pitchFamily="34" charset="0"/>
                <a:ea typeface="Aptos" pitchFamily="34" charset="-122"/>
                <a:cs typeface="Aptos" pitchFamily="34" charset="-120"/>
              </a:rPr>
              <a:t>Sermon response: after teaching on Revelation 21, Revelation 22, or 1 Thessalonians 4.</a:t>
            </a:r>
            <a:endParaRPr lang="en-US" sz="1700" dirty="0"/>
          </a:p>
        </p:txBody>
      </p:sp>
      <p:sp>
        <p:nvSpPr>
          <p:cNvPr id="18" name="Shape 15"/>
          <p:cNvSpPr/>
          <p:nvPr/>
        </p:nvSpPr>
        <p:spPr>
          <a:xfrm>
            <a:off x="1143000" y="4398264"/>
            <a:ext cx="109728" cy="109728"/>
          </a:xfrm>
          <a:prstGeom prst="ellipse">
            <a:avLst/>
          </a:prstGeom>
          <a:solidFill>
            <a:srgbClr val="D8A533"/>
          </a:solidFill>
          <a:ln w="12700">
            <a:solidFill>
              <a:srgbClr val="D8A533">
                <a:alpha val="0"/>
              </a:srgbClr>
            </a:solidFill>
            <a:prstDash val="solid"/>
          </a:ln>
        </p:spPr>
      </p:sp>
      <p:sp>
        <p:nvSpPr>
          <p:cNvPr id="19" name="Text 16"/>
          <p:cNvSpPr/>
          <p:nvPr/>
        </p:nvSpPr>
        <p:spPr>
          <a:xfrm>
            <a:off x="1362456" y="4297680"/>
            <a:ext cx="9930384" cy="462686"/>
          </a:xfrm>
          <a:prstGeom prst="rect">
            <a:avLst/>
          </a:prstGeom>
          <a:noFill/>
          <a:ln/>
        </p:spPr>
        <p:txBody>
          <a:bodyPr wrap="square" lIns="254" tIns="254" rIns="254" bIns="254" rtlCol="0" anchor="ctr">
            <a:normAutofit/>
          </a:bodyPr>
          <a:lstStyle/>
          <a:p>
            <a:pPr indent="0" marL="0">
              <a:buNone/>
            </a:pPr>
            <a:r>
              <a:rPr lang="en-US" sz="1700" dirty="0">
                <a:solidFill>
                  <a:srgbClr val="152238"/>
                </a:solidFill>
                <a:latin typeface="Aptos" pitchFamily="34" charset="0"/>
                <a:ea typeface="Aptos" pitchFamily="34" charset="-122"/>
                <a:cs typeface="Aptos" pitchFamily="34" charset="-120"/>
              </a:rPr>
              <a:t>Pastoral care: a congregational way to say what hurting hearts need to hear together.</a:t>
            </a:r>
            <a:endParaRPr lang="en-US" sz="1700" dirty="0"/>
          </a:p>
        </p:txBody>
      </p:sp>
      <p:sp>
        <p:nvSpPr>
          <p:cNvPr id="20" name="Text 17"/>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mnt/data/soon_assets_internal/bg6.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2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Teaching Questions</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Guide the class toward Scripture-rooted hope</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822960" y="1417320"/>
            <a:ext cx="10698480" cy="4617720"/>
          </a:xfrm>
          <a:prstGeom prst="roundRect">
            <a:avLst>
              <a:gd name="adj" fmla="val 1386"/>
            </a:avLst>
          </a:prstGeom>
          <a:solidFill>
            <a:srgbClr val="FFFFFF">
              <a:alpha val="95000"/>
            </a:srgbClr>
          </a:solidFill>
          <a:ln w="12700">
            <a:solidFill>
              <a:srgbClr val="D1B36A">
                <a:alpha val="60000"/>
              </a:srgbClr>
            </a:solidFill>
            <a:prstDash val="solid"/>
          </a:ln>
        </p:spPr>
      </p:sp>
      <p:sp>
        <p:nvSpPr>
          <p:cNvPr id="8" name="Shape 5"/>
          <p:cNvSpPr/>
          <p:nvPr/>
        </p:nvSpPr>
        <p:spPr>
          <a:xfrm>
            <a:off x="1143000" y="1929384"/>
            <a:ext cx="109728" cy="109728"/>
          </a:xfrm>
          <a:prstGeom prst="ellipse">
            <a:avLst/>
          </a:prstGeom>
          <a:solidFill>
            <a:srgbClr val="D8A533"/>
          </a:solidFill>
          <a:ln w="12700">
            <a:solidFill>
              <a:srgbClr val="D8A533">
                <a:alpha val="0"/>
              </a:srgbClr>
            </a:solidFill>
            <a:prstDash val="solid"/>
          </a:ln>
        </p:spPr>
      </p:sp>
      <p:sp>
        <p:nvSpPr>
          <p:cNvPr id="9" name="Text 6"/>
          <p:cNvSpPr/>
          <p:nvPr/>
        </p:nvSpPr>
        <p:spPr>
          <a:xfrm>
            <a:off x="1362456" y="1828800"/>
            <a:ext cx="9473184" cy="487924"/>
          </a:xfrm>
          <a:prstGeom prst="rect">
            <a:avLst/>
          </a:prstGeom>
          <a:noFill/>
          <a:ln/>
        </p:spPr>
        <p:txBody>
          <a:bodyPr wrap="square" lIns="254" tIns="254" rIns="254" bIns="254" rtlCol="0" anchor="ctr">
            <a:normAutofit/>
          </a:bodyPr>
          <a:lstStyle/>
          <a:p>
            <a:pPr indent="0" marL="0">
              <a:buNone/>
            </a:pPr>
            <a:r>
              <a:rPr lang="en-US" sz="1740" dirty="0">
                <a:solidFill>
                  <a:srgbClr val="152238"/>
                </a:solidFill>
                <a:latin typeface="Aptos" pitchFamily="34" charset="0"/>
                <a:ea typeface="Aptos" pitchFamily="34" charset="-122"/>
                <a:cs typeface="Aptos" pitchFamily="34" charset="-120"/>
              </a:rPr>
              <a:t>What does this hymn say the church is waiting for?</a:t>
            </a:r>
            <a:endParaRPr lang="en-US" sz="1740" dirty="0"/>
          </a:p>
        </p:txBody>
      </p:sp>
      <p:sp>
        <p:nvSpPr>
          <p:cNvPr id="10" name="Shape 7"/>
          <p:cNvSpPr/>
          <p:nvPr/>
        </p:nvSpPr>
        <p:spPr>
          <a:xfrm>
            <a:off x="1143000" y="2459736"/>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1362456" y="2359152"/>
            <a:ext cx="9473184" cy="487924"/>
          </a:xfrm>
          <a:prstGeom prst="rect">
            <a:avLst/>
          </a:prstGeom>
          <a:noFill/>
          <a:ln/>
        </p:spPr>
        <p:txBody>
          <a:bodyPr wrap="square" lIns="254" tIns="254" rIns="254" bIns="254" rtlCol="0" anchor="ctr">
            <a:normAutofit/>
          </a:bodyPr>
          <a:lstStyle/>
          <a:p>
            <a:pPr indent="0" marL="0">
              <a:buNone/>
            </a:pPr>
            <a:r>
              <a:rPr lang="en-US" sz="1740" dirty="0">
                <a:solidFill>
                  <a:srgbClr val="152238"/>
                </a:solidFill>
                <a:latin typeface="Aptos" pitchFamily="34" charset="0"/>
                <a:ea typeface="Aptos" pitchFamily="34" charset="-122"/>
                <a:cs typeface="Aptos" pitchFamily="34" charset="-120"/>
              </a:rPr>
              <a:t>Why is “seeing the King” a stronger hope than simply “going somewhere better”?</a:t>
            </a:r>
            <a:endParaRPr lang="en-US" sz="1740" dirty="0"/>
          </a:p>
        </p:txBody>
      </p:sp>
      <p:sp>
        <p:nvSpPr>
          <p:cNvPr id="12" name="Shape 9"/>
          <p:cNvSpPr/>
          <p:nvPr/>
        </p:nvSpPr>
        <p:spPr>
          <a:xfrm>
            <a:off x="1143000" y="2990088"/>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1362456" y="2889504"/>
            <a:ext cx="9473184" cy="487924"/>
          </a:xfrm>
          <a:prstGeom prst="rect">
            <a:avLst/>
          </a:prstGeom>
          <a:noFill/>
          <a:ln/>
        </p:spPr>
        <p:txBody>
          <a:bodyPr wrap="square" lIns="254" tIns="254" rIns="254" bIns="254" rtlCol="0" anchor="ctr">
            <a:normAutofit/>
          </a:bodyPr>
          <a:lstStyle/>
          <a:p>
            <a:pPr indent="0" marL="0">
              <a:buNone/>
            </a:pPr>
            <a:r>
              <a:rPr lang="en-US" sz="1740" dirty="0">
                <a:solidFill>
                  <a:srgbClr val="152238"/>
                </a:solidFill>
                <a:latin typeface="Aptos" pitchFamily="34" charset="0"/>
                <a:ea typeface="Aptos" pitchFamily="34" charset="-122"/>
                <a:cs typeface="Aptos" pitchFamily="34" charset="-120"/>
              </a:rPr>
              <a:t>How does Revelation 21 help believers face tears without denial?</a:t>
            </a:r>
            <a:endParaRPr lang="en-US" sz="1740" dirty="0"/>
          </a:p>
        </p:txBody>
      </p:sp>
      <p:sp>
        <p:nvSpPr>
          <p:cNvPr id="14" name="Shape 11"/>
          <p:cNvSpPr/>
          <p:nvPr/>
        </p:nvSpPr>
        <p:spPr>
          <a:xfrm>
            <a:off x="1143000" y="3520440"/>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1362456" y="3419856"/>
            <a:ext cx="9473184" cy="487924"/>
          </a:xfrm>
          <a:prstGeom prst="rect">
            <a:avLst/>
          </a:prstGeom>
          <a:noFill/>
          <a:ln/>
        </p:spPr>
        <p:txBody>
          <a:bodyPr wrap="square" lIns="254" tIns="254" rIns="254" bIns="254" rtlCol="0" anchor="ctr">
            <a:normAutofit/>
          </a:bodyPr>
          <a:lstStyle/>
          <a:p>
            <a:pPr indent="0" marL="0">
              <a:buNone/>
            </a:pPr>
            <a:r>
              <a:rPr lang="en-US" sz="1740" dirty="0">
                <a:solidFill>
                  <a:srgbClr val="152238"/>
                </a:solidFill>
                <a:latin typeface="Aptos" pitchFamily="34" charset="0"/>
                <a:ea typeface="Aptos" pitchFamily="34" charset="-122"/>
                <a:cs typeface="Aptos" pitchFamily="34" charset="-120"/>
              </a:rPr>
              <a:t>How can a joyful song be pastorally appropriate in a funeral setting?</a:t>
            </a:r>
            <a:endParaRPr lang="en-US" sz="1740" dirty="0"/>
          </a:p>
        </p:txBody>
      </p:sp>
      <p:sp>
        <p:nvSpPr>
          <p:cNvPr id="16" name="Shape 13"/>
          <p:cNvSpPr/>
          <p:nvPr/>
        </p:nvSpPr>
        <p:spPr>
          <a:xfrm>
            <a:off x="1143000" y="4050792"/>
            <a:ext cx="109728" cy="109728"/>
          </a:xfrm>
          <a:prstGeom prst="ellipse">
            <a:avLst/>
          </a:prstGeom>
          <a:solidFill>
            <a:srgbClr val="D8A533"/>
          </a:solidFill>
          <a:ln w="12700">
            <a:solidFill>
              <a:srgbClr val="D8A533">
                <a:alpha val="0"/>
              </a:srgbClr>
            </a:solidFill>
            <a:prstDash val="solid"/>
          </a:ln>
        </p:spPr>
      </p:sp>
      <p:sp>
        <p:nvSpPr>
          <p:cNvPr id="17" name="Text 14"/>
          <p:cNvSpPr/>
          <p:nvPr/>
        </p:nvSpPr>
        <p:spPr>
          <a:xfrm>
            <a:off x="1362456" y="3950208"/>
            <a:ext cx="9473184" cy="487924"/>
          </a:xfrm>
          <a:prstGeom prst="rect">
            <a:avLst/>
          </a:prstGeom>
          <a:noFill/>
          <a:ln/>
        </p:spPr>
        <p:txBody>
          <a:bodyPr wrap="square" lIns="254" tIns="254" rIns="254" bIns="254" rtlCol="0" anchor="ctr">
            <a:normAutofit/>
          </a:bodyPr>
          <a:lstStyle/>
          <a:p>
            <a:pPr indent="0" marL="0">
              <a:buNone/>
            </a:pPr>
            <a:r>
              <a:rPr lang="en-US" sz="1740" dirty="0">
                <a:solidFill>
                  <a:srgbClr val="152238"/>
                </a:solidFill>
                <a:latin typeface="Aptos" pitchFamily="34" charset="0"/>
                <a:ea typeface="Aptos" pitchFamily="34" charset="-122"/>
                <a:cs typeface="Aptos" pitchFamily="34" charset="-120"/>
              </a:rPr>
              <a:t>What does the repeated “we” teach about the church’s shared hope?</a:t>
            </a:r>
            <a:endParaRPr lang="en-US" sz="1740" dirty="0"/>
          </a:p>
        </p:txBody>
      </p:sp>
      <p:sp>
        <p:nvSpPr>
          <p:cNvPr id="18" name="Text 15"/>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EFE2"/>
        </a:solidFill>
      </p:bgPr>
    </p:bg>
    <p:spTree>
      <p:nvGrpSpPr>
        <p:cNvPr id="1" name=""/>
        <p:cNvGrpSpPr/>
        <p:nvPr/>
      </p:nvGrpSpPr>
      <p:grpSpPr>
        <a:xfrm>
          <a:off x="0" y="0"/>
          <a:ext cx="0" cy="0"/>
          <a:chOff x="0" y="0"/>
          <a:chExt cx="0" cy="0"/>
        </a:xfrm>
      </p:grpSpPr>
      <p:pic>
        <p:nvPicPr>
          <p:cNvPr id="2" name="Image 0" descr="/mnt/data/soon_assets_internal/texture.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6EFE2">
              <a:alpha val="92000"/>
            </a:srgbClr>
          </a:solidFill>
          <a:ln w="12700">
            <a:solidFill>
              <a:srgbClr val="F6EFE2">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Suggested Lesson Flow</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Two ready-to-use teaching paths</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77240" y="1417320"/>
            <a:ext cx="5257800" cy="4663440"/>
          </a:xfrm>
          <a:prstGeom prst="roundRect">
            <a:avLst>
              <a:gd name="adj" fmla="val 1373"/>
            </a:avLst>
          </a:prstGeom>
          <a:solidFill>
            <a:srgbClr val="FFFFFF">
              <a:alpha val="96000"/>
            </a:srgbClr>
          </a:solidFill>
          <a:ln w="12700">
            <a:solidFill>
              <a:srgbClr val="D1B36A">
                <a:alpha val="60000"/>
              </a:srgbClr>
            </a:solidFill>
            <a:prstDash val="solid"/>
          </a:ln>
        </p:spPr>
      </p:sp>
      <p:sp>
        <p:nvSpPr>
          <p:cNvPr id="8" name="Shape 5"/>
          <p:cNvSpPr/>
          <p:nvPr/>
        </p:nvSpPr>
        <p:spPr>
          <a:xfrm>
            <a:off x="6382512" y="1417320"/>
            <a:ext cx="5029200" cy="4663440"/>
          </a:xfrm>
          <a:prstGeom prst="roundRect">
            <a:avLst>
              <a:gd name="adj" fmla="val 1373"/>
            </a:avLst>
          </a:prstGeom>
          <a:solidFill>
            <a:srgbClr val="FFFFFF">
              <a:alpha val="96000"/>
            </a:srgbClr>
          </a:solidFill>
          <a:ln w="12700">
            <a:solidFill>
              <a:srgbClr val="D1B36A">
                <a:alpha val="60000"/>
              </a:srgbClr>
            </a:solidFill>
            <a:prstDash val="solid"/>
          </a:ln>
        </p:spPr>
      </p:sp>
      <p:sp>
        <p:nvSpPr>
          <p:cNvPr id="9" name="Text 6"/>
          <p:cNvSpPr/>
          <p:nvPr/>
        </p:nvSpPr>
        <p:spPr>
          <a:xfrm>
            <a:off x="1078992" y="1737360"/>
            <a:ext cx="4389120" cy="320040"/>
          </a:xfrm>
          <a:prstGeom prst="rect">
            <a:avLst/>
          </a:prstGeom>
          <a:noFill/>
          <a:ln/>
        </p:spPr>
        <p:txBody>
          <a:bodyPr wrap="square" lIns="0" tIns="0" rIns="0" bIns="0" rtlCol="0" anchor="ctr"/>
          <a:lstStyle/>
          <a:p>
            <a:pPr indent="0" marL="0">
              <a:buNone/>
            </a:pPr>
            <a:r>
              <a:rPr lang="en-US" sz="2000" b="1" dirty="0">
                <a:solidFill>
                  <a:srgbClr val="17314F"/>
                </a:solidFill>
              </a:rPr>
              <a:t>30-minute lesson</a:t>
            </a:r>
            <a:endParaRPr lang="en-US" sz="2000" dirty="0"/>
          </a:p>
        </p:txBody>
      </p:sp>
      <p:sp>
        <p:nvSpPr>
          <p:cNvPr id="10" name="Shape 7"/>
          <p:cNvSpPr/>
          <p:nvPr/>
        </p:nvSpPr>
        <p:spPr>
          <a:xfrm>
            <a:off x="1078992" y="2313432"/>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1298448" y="2212848"/>
            <a:ext cx="4306824" cy="487924"/>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Read Revelation 22:20 and 21:3-4 (5 min)</a:t>
            </a:r>
            <a:endParaRPr lang="en-US" sz="1550" dirty="0"/>
          </a:p>
        </p:txBody>
      </p:sp>
      <p:sp>
        <p:nvSpPr>
          <p:cNvPr id="12" name="Shape 9"/>
          <p:cNvSpPr/>
          <p:nvPr/>
        </p:nvSpPr>
        <p:spPr>
          <a:xfrm>
            <a:off x="1078992" y="2843784"/>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1298448" y="2743200"/>
            <a:ext cx="4306824" cy="487924"/>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Hymn background and gospel setting (5 min)</a:t>
            </a:r>
            <a:endParaRPr lang="en-US" sz="1550" dirty="0"/>
          </a:p>
        </p:txBody>
      </p:sp>
      <p:sp>
        <p:nvSpPr>
          <p:cNvPr id="14" name="Shape 11"/>
          <p:cNvSpPr/>
          <p:nvPr/>
        </p:nvSpPr>
        <p:spPr>
          <a:xfrm>
            <a:off x="1078992" y="3374136"/>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1298448" y="3273552"/>
            <a:ext cx="4306824" cy="487924"/>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Teach the three core promises (12 min)</a:t>
            </a:r>
            <a:endParaRPr lang="en-US" sz="1550" dirty="0"/>
          </a:p>
        </p:txBody>
      </p:sp>
      <p:sp>
        <p:nvSpPr>
          <p:cNvPr id="16" name="Shape 13"/>
          <p:cNvSpPr/>
          <p:nvPr/>
        </p:nvSpPr>
        <p:spPr>
          <a:xfrm>
            <a:off x="1078992" y="3904488"/>
            <a:ext cx="109728" cy="109728"/>
          </a:xfrm>
          <a:prstGeom prst="ellipse">
            <a:avLst/>
          </a:prstGeom>
          <a:solidFill>
            <a:srgbClr val="D8A533"/>
          </a:solidFill>
          <a:ln w="12700">
            <a:solidFill>
              <a:srgbClr val="D8A533">
                <a:alpha val="0"/>
              </a:srgbClr>
            </a:solidFill>
            <a:prstDash val="solid"/>
          </a:ln>
        </p:spPr>
      </p:sp>
      <p:sp>
        <p:nvSpPr>
          <p:cNvPr id="17" name="Text 14"/>
          <p:cNvSpPr/>
          <p:nvPr/>
        </p:nvSpPr>
        <p:spPr>
          <a:xfrm>
            <a:off x="1298448" y="3803904"/>
            <a:ext cx="4306824" cy="487924"/>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Group reflection and prayer (8 min)</a:t>
            </a:r>
            <a:endParaRPr lang="en-US" sz="1550" dirty="0"/>
          </a:p>
        </p:txBody>
      </p:sp>
      <p:sp>
        <p:nvSpPr>
          <p:cNvPr id="18" name="Text 15"/>
          <p:cNvSpPr/>
          <p:nvPr/>
        </p:nvSpPr>
        <p:spPr>
          <a:xfrm>
            <a:off x="6675120" y="1737360"/>
            <a:ext cx="4389120" cy="320040"/>
          </a:xfrm>
          <a:prstGeom prst="rect">
            <a:avLst/>
          </a:prstGeom>
          <a:noFill/>
          <a:ln/>
        </p:spPr>
        <p:txBody>
          <a:bodyPr wrap="square" lIns="0" tIns="0" rIns="0" bIns="0" rtlCol="0" anchor="ctr"/>
          <a:lstStyle/>
          <a:p>
            <a:pPr indent="0" marL="0">
              <a:buNone/>
            </a:pPr>
            <a:r>
              <a:rPr lang="en-US" sz="2000" b="1" dirty="0">
                <a:solidFill>
                  <a:srgbClr val="17314F"/>
                </a:solidFill>
              </a:rPr>
              <a:t>60-minute lesson</a:t>
            </a:r>
            <a:endParaRPr lang="en-US" sz="2000" dirty="0"/>
          </a:p>
        </p:txBody>
      </p:sp>
      <p:sp>
        <p:nvSpPr>
          <p:cNvPr id="19" name="Shape 16"/>
          <p:cNvSpPr/>
          <p:nvPr/>
        </p:nvSpPr>
        <p:spPr>
          <a:xfrm>
            <a:off x="6675120" y="2313432"/>
            <a:ext cx="109728" cy="109728"/>
          </a:xfrm>
          <a:prstGeom prst="ellipse">
            <a:avLst/>
          </a:prstGeom>
          <a:solidFill>
            <a:srgbClr val="D8A533"/>
          </a:solidFill>
          <a:ln w="12700">
            <a:solidFill>
              <a:srgbClr val="D8A533">
                <a:alpha val="0"/>
              </a:srgbClr>
            </a:solidFill>
            <a:prstDash val="solid"/>
          </a:ln>
        </p:spPr>
      </p:sp>
      <p:sp>
        <p:nvSpPr>
          <p:cNvPr id="20" name="Text 17"/>
          <p:cNvSpPr/>
          <p:nvPr/>
        </p:nvSpPr>
        <p:spPr>
          <a:xfrm>
            <a:off x="6894576" y="2212848"/>
            <a:ext cx="4123944" cy="471099"/>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Opening testimony or lament prayer (5 min)</a:t>
            </a:r>
            <a:endParaRPr lang="en-US" sz="1550" dirty="0"/>
          </a:p>
        </p:txBody>
      </p:sp>
      <p:sp>
        <p:nvSpPr>
          <p:cNvPr id="21" name="Shape 18"/>
          <p:cNvSpPr/>
          <p:nvPr/>
        </p:nvSpPr>
        <p:spPr>
          <a:xfrm>
            <a:off x="6675120" y="2825496"/>
            <a:ext cx="109728" cy="109728"/>
          </a:xfrm>
          <a:prstGeom prst="ellipse">
            <a:avLst/>
          </a:prstGeom>
          <a:solidFill>
            <a:srgbClr val="D8A533"/>
          </a:solidFill>
          <a:ln w="12700">
            <a:solidFill>
              <a:srgbClr val="D8A533">
                <a:alpha val="0"/>
              </a:srgbClr>
            </a:solidFill>
            <a:prstDash val="solid"/>
          </a:ln>
        </p:spPr>
      </p:sp>
      <p:sp>
        <p:nvSpPr>
          <p:cNvPr id="22" name="Text 19"/>
          <p:cNvSpPr/>
          <p:nvPr/>
        </p:nvSpPr>
        <p:spPr>
          <a:xfrm>
            <a:off x="6894576" y="2724912"/>
            <a:ext cx="4123944" cy="471099"/>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Scripture study: Revelation, John, Paul (18 min)</a:t>
            </a:r>
            <a:endParaRPr lang="en-US" sz="1550" dirty="0"/>
          </a:p>
        </p:txBody>
      </p:sp>
      <p:sp>
        <p:nvSpPr>
          <p:cNvPr id="23" name="Shape 20"/>
          <p:cNvSpPr/>
          <p:nvPr/>
        </p:nvSpPr>
        <p:spPr>
          <a:xfrm>
            <a:off x="6675120" y="3337560"/>
            <a:ext cx="109728" cy="109728"/>
          </a:xfrm>
          <a:prstGeom prst="ellipse">
            <a:avLst/>
          </a:prstGeom>
          <a:solidFill>
            <a:srgbClr val="D8A533"/>
          </a:solidFill>
          <a:ln w="12700">
            <a:solidFill>
              <a:srgbClr val="D8A533">
                <a:alpha val="0"/>
              </a:srgbClr>
            </a:solidFill>
            <a:prstDash val="solid"/>
          </a:ln>
        </p:spPr>
      </p:sp>
      <p:sp>
        <p:nvSpPr>
          <p:cNvPr id="24" name="Text 21"/>
          <p:cNvSpPr/>
          <p:nvPr/>
        </p:nvSpPr>
        <p:spPr>
          <a:xfrm>
            <a:off x="6894576" y="3236976"/>
            <a:ext cx="4123944" cy="471099"/>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Hymn movement and gospel music form (15 min)</a:t>
            </a:r>
            <a:endParaRPr lang="en-US" sz="1550" dirty="0"/>
          </a:p>
        </p:txBody>
      </p:sp>
      <p:sp>
        <p:nvSpPr>
          <p:cNvPr id="25" name="Shape 22"/>
          <p:cNvSpPr/>
          <p:nvPr/>
        </p:nvSpPr>
        <p:spPr>
          <a:xfrm>
            <a:off x="6675120" y="3849624"/>
            <a:ext cx="109728" cy="109728"/>
          </a:xfrm>
          <a:prstGeom prst="ellipse">
            <a:avLst/>
          </a:prstGeom>
          <a:solidFill>
            <a:srgbClr val="D8A533"/>
          </a:solidFill>
          <a:ln w="12700">
            <a:solidFill>
              <a:srgbClr val="D8A533">
                <a:alpha val="0"/>
              </a:srgbClr>
            </a:solidFill>
            <a:prstDash val="solid"/>
          </a:ln>
        </p:spPr>
      </p:sp>
      <p:sp>
        <p:nvSpPr>
          <p:cNvPr id="26" name="Text 23"/>
          <p:cNvSpPr/>
          <p:nvPr/>
        </p:nvSpPr>
        <p:spPr>
          <a:xfrm>
            <a:off x="6894576" y="3749040"/>
            <a:ext cx="4123944" cy="471099"/>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Discussion questions (12 min)</a:t>
            </a:r>
            <a:endParaRPr lang="en-US" sz="1550" dirty="0"/>
          </a:p>
        </p:txBody>
      </p:sp>
      <p:sp>
        <p:nvSpPr>
          <p:cNvPr id="27" name="Shape 24"/>
          <p:cNvSpPr/>
          <p:nvPr/>
        </p:nvSpPr>
        <p:spPr>
          <a:xfrm>
            <a:off x="6675120" y="4361688"/>
            <a:ext cx="109728" cy="109728"/>
          </a:xfrm>
          <a:prstGeom prst="ellipse">
            <a:avLst/>
          </a:prstGeom>
          <a:solidFill>
            <a:srgbClr val="D8A533"/>
          </a:solidFill>
          <a:ln w="12700">
            <a:solidFill>
              <a:srgbClr val="D8A533">
                <a:alpha val="0"/>
              </a:srgbClr>
            </a:solidFill>
            <a:prstDash val="solid"/>
          </a:ln>
        </p:spPr>
      </p:sp>
      <p:sp>
        <p:nvSpPr>
          <p:cNvPr id="28" name="Text 25"/>
          <p:cNvSpPr/>
          <p:nvPr/>
        </p:nvSpPr>
        <p:spPr>
          <a:xfrm>
            <a:off x="6894576" y="4261104"/>
            <a:ext cx="4123944" cy="471099"/>
          </a:xfrm>
          <a:prstGeom prst="rect">
            <a:avLst/>
          </a:prstGeom>
          <a:noFill/>
          <a:ln/>
        </p:spPr>
        <p:txBody>
          <a:bodyPr wrap="square" lIns="254" tIns="254" rIns="254" bIns="254" rtlCol="0" anchor="ctr">
            <a:normAutofit/>
          </a:bodyPr>
          <a:lstStyle/>
          <a:p>
            <a:pPr indent="0" marL="0">
              <a:buNone/>
            </a:pPr>
            <a:r>
              <a:rPr lang="en-US" sz="1550" dirty="0">
                <a:solidFill>
                  <a:srgbClr val="152238"/>
                </a:solidFill>
                <a:latin typeface="Aptos" pitchFamily="34" charset="0"/>
                <a:ea typeface="Aptos" pitchFamily="34" charset="-122"/>
                <a:cs typeface="Aptos" pitchFamily="34" charset="-120"/>
              </a:rPr>
              <a:t>Congregational application and prayer (10 min)</a:t>
            </a:r>
            <a:endParaRPr lang="en-US" sz="1550" dirty="0"/>
          </a:p>
        </p:txBody>
      </p:sp>
      <p:sp>
        <p:nvSpPr>
          <p:cNvPr id="29" name="Text 26"/>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6D6D6D"/>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mnt/data/soon_assets_internal/bg3.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8000"/>
            </a:srgbClr>
          </a:solidFill>
          <a:ln w="12700">
            <a:solidFill>
              <a:srgbClr val="000000">
                <a:alpha val="0"/>
              </a:srgbClr>
            </a:solidFill>
            <a:prstDash val="solid"/>
          </a:ln>
        </p:spPr>
      </p:sp>
      <p:sp>
        <p:nvSpPr>
          <p:cNvPr id="4" name="Text 1"/>
          <p:cNvSpPr/>
          <p:nvPr/>
        </p:nvSpPr>
        <p:spPr>
          <a:xfrm>
            <a:off x="594360" y="384048"/>
            <a:ext cx="8412480" cy="411480"/>
          </a:xfrm>
          <a:prstGeom prst="rect">
            <a:avLst/>
          </a:prstGeom>
          <a:noFill/>
          <a:ln/>
        </p:spPr>
        <p:txBody>
          <a:bodyPr wrap="square" lIns="0" tIns="0" rIns="0" bIns="0" rtlCol="0" anchor="ctr"/>
          <a:lstStyle/>
          <a:p>
            <a:pPr indent="0" marL="0">
              <a:buNone/>
            </a:pPr>
            <a:r>
              <a:rPr lang="en-US" sz="2600" b="1" dirty="0">
                <a:solidFill>
                  <a:srgbClr val="17314F"/>
                </a:solidFill>
                <a:latin typeface="Aptos Display" pitchFamily="34" charset="0"/>
                <a:ea typeface="Aptos Display" pitchFamily="34" charset="-122"/>
                <a:cs typeface="Aptos Display" pitchFamily="34" charset="-120"/>
              </a:rPr>
              <a:t>Application: Singing Hope in a Waiting World</a:t>
            </a:r>
            <a:endParaRPr lang="en-US" sz="2600" dirty="0"/>
          </a:p>
        </p:txBody>
      </p:sp>
      <p:sp>
        <p:nvSpPr>
          <p:cNvPr id="5" name="Text 2"/>
          <p:cNvSpPr/>
          <p:nvPr/>
        </p:nvSpPr>
        <p:spPr>
          <a:xfrm>
            <a:off x="621792" y="859536"/>
            <a:ext cx="7772400" cy="228600"/>
          </a:xfrm>
          <a:prstGeom prst="rect">
            <a:avLst/>
          </a:prstGeom>
          <a:noFill/>
          <a:ln/>
        </p:spPr>
        <p:txBody>
          <a:bodyPr wrap="square" lIns="0" tIns="0" rIns="0" bIns="0" rtlCol="0" anchor="ctr"/>
          <a:lstStyle/>
          <a:p>
            <a:pPr indent="0" marL="0">
              <a:buNone/>
            </a:pPr>
            <a:r>
              <a:rPr lang="en-US" sz="1050" i="1" dirty="0">
                <a:solidFill>
                  <a:srgbClr val="63728A"/>
                </a:solidFill>
                <a:latin typeface="Aptos" pitchFamily="34" charset="0"/>
                <a:ea typeface="Aptos" pitchFamily="34" charset="-122"/>
                <a:cs typeface="Aptos" pitchFamily="34" charset="-120"/>
              </a:rPr>
              <a:t>Practice the promise before the promise is fully seen</a:t>
            </a:r>
            <a:endParaRPr lang="en-US" sz="1050" dirty="0"/>
          </a:p>
        </p:txBody>
      </p:sp>
      <p:sp>
        <p:nvSpPr>
          <p:cNvPr id="6" name="Shape 3"/>
          <p:cNvSpPr/>
          <p:nvPr/>
        </p:nvSpPr>
        <p:spPr>
          <a:xfrm>
            <a:off x="594360" y="1152144"/>
            <a:ext cx="2194560" cy="0"/>
          </a:xfrm>
          <a:prstGeom prst="line">
            <a:avLst/>
          </a:prstGeom>
          <a:noFill/>
          <a:ln w="25400">
            <a:solidFill>
              <a:srgbClr val="D8A533"/>
            </a:solidFill>
            <a:prstDash val="solid"/>
          </a:ln>
        </p:spPr>
      </p:sp>
      <p:sp>
        <p:nvSpPr>
          <p:cNvPr id="7" name="Shape 4"/>
          <p:cNvSpPr/>
          <p:nvPr/>
        </p:nvSpPr>
        <p:spPr>
          <a:xfrm>
            <a:off x="777240" y="1417320"/>
            <a:ext cx="5349240" cy="4617720"/>
          </a:xfrm>
          <a:prstGeom prst="roundRect">
            <a:avLst>
              <a:gd name="adj" fmla="val 1386"/>
            </a:avLst>
          </a:prstGeom>
          <a:solidFill>
            <a:srgbClr val="071A2E">
              <a:alpha val="93000"/>
            </a:srgbClr>
          </a:solidFill>
          <a:ln w="12700">
            <a:solidFill>
              <a:srgbClr val="D1B36A">
                <a:alpha val="60000"/>
              </a:srgbClr>
            </a:solidFill>
            <a:prstDash val="solid"/>
          </a:ln>
        </p:spPr>
      </p:sp>
      <p:sp>
        <p:nvSpPr>
          <p:cNvPr id="8" name="Shape 5"/>
          <p:cNvSpPr/>
          <p:nvPr/>
        </p:nvSpPr>
        <p:spPr>
          <a:xfrm>
            <a:off x="6492240" y="1417320"/>
            <a:ext cx="4937760" cy="4617720"/>
          </a:xfrm>
          <a:prstGeom prst="roundRect">
            <a:avLst>
              <a:gd name="adj" fmla="val 1386"/>
            </a:avLst>
          </a:prstGeom>
          <a:solidFill>
            <a:srgbClr val="FFFFFF">
              <a:alpha val="95000"/>
            </a:srgbClr>
          </a:solidFill>
          <a:ln w="12700">
            <a:solidFill>
              <a:srgbClr val="D1B36A">
                <a:alpha val="60000"/>
              </a:srgbClr>
            </a:solidFill>
            <a:prstDash val="solid"/>
          </a:ln>
        </p:spPr>
      </p:sp>
      <p:sp>
        <p:nvSpPr>
          <p:cNvPr id="9" name="Text 6"/>
          <p:cNvSpPr/>
          <p:nvPr/>
        </p:nvSpPr>
        <p:spPr>
          <a:xfrm>
            <a:off x="1097280" y="1783080"/>
            <a:ext cx="4480560" cy="320040"/>
          </a:xfrm>
          <a:prstGeom prst="rect">
            <a:avLst/>
          </a:prstGeom>
          <a:noFill/>
          <a:ln/>
        </p:spPr>
        <p:txBody>
          <a:bodyPr wrap="square" lIns="0" tIns="0" rIns="0" bIns="0" rtlCol="0" anchor="ctr"/>
          <a:lstStyle/>
          <a:p>
            <a:pPr indent="0" marL="0">
              <a:buNone/>
            </a:pPr>
            <a:r>
              <a:rPr lang="en-US" sz="2100" b="1" dirty="0">
                <a:solidFill>
                  <a:srgbClr val="FFFFFF"/>
                </a:solidFill>
              </a:rPr>
              <a:t>This week</a:t>
            </a:r>
            <a:endParaRPr lang="en-US" sz="2100" dirty="0"/>
          </a:p>
        </p:txBody>
      </p:sp>
      <p:sp>
        <p:nvSpPr>
          <p:cNvPr id="10" name="Shape 7"/>
          <p:cNvSpPr/>
          <p:nvPr/>
        </p:nvSpPr>
        <p:spPr>
          <a:xfrm>
            <a:off x="1097280" y="2386584"/>
            <a:ext cx="109728" cy="109728"/>
          </a:xfrm>
          <a:prstGeom prst="ellipse">
            <a:avLst/>
          </a:prstGeom>
          <a:solidFill>
            <a:srgbClr val="D8A533"/>
          </a:solidFill>
          <a:ln w="12700">
            <a:solidFill>
              <a:srgbClr val="D8A533">
                <a:alpha val="0"/>
              </a:srgbClr>
            </a:solidFill>
            <a:prstDash val="solid"/>
          </a:ln>
        </p:spPr>
      </p:sp>
      <p:sp>
        <p:nvSpPr>
          <p:cNvPr id="11" name="Text 8"/>
          <p:cNvSpPr/>
          <p:nvPr/>
        </p:nvSpPr>
        <p:spPr>
          <a:xfrm>
            <a:off x="1316736" y="2286000"/>
            <a:ext cx="4261104" cy="487924"/>
          </a:xfrm>
          <a:prstGeom prst="rect">
            <a:avLst/>
          </a:prstGeom>
          <a:noFill/>
          <a:ln/>
        </p:spPr>
        <p:txBody>
          <a:bodyPr wrap="square" lIns="254" tIns="254" rIns="254" bIns="254" rtlCol="0" anchor="ctr">
            <a:normAutofit/>
          </a:bodyPr>
          <a:lstStyle/>
          <a:p>
            <a:pPr indent="0" marL="0">
              <a:buNone/>
            </a:pPr>
            <a:r>
              <a:rPr lang="en-US" sz="1650" dirty="0">
                <a:solidFill>
                  <a:srgbClr val="F6EFE2"/>
                </a:solidFill>
                <a:latin typeface="Aptos" pitchFamily="34" charset="0"/>
                <a:ea typeface="Aptos" pitchFamily="34" charset="-122"/>
                <a:cs typeface="Aptos" pitchFamily="34" charset="-120"/>
              </a:rPr>
              <a:t>Pray, “Come, Lord Jesus.”</a:t>
            </a:r>
            <a:endParaRPr lang="en-US" sz="1650" dirty="0"/>
          </a:p>
        </p:txBody>
      </p:sp>
      <p:sp>
        <p:nvSpPr>
          <p:cNvPr id="12" name="Shape 9"/>
          <p:cNvSpPr/>
          <p:nvPr/>
        </p:nvSpPr>
        <p:spPr>
          <a:xfrm>
            <a:off x="1097280" y="2916936"/>
            <a:ext cx="109728" cy="109728"/>
          </a:xfrm>
          <a:prstGeom prst="ellipse">
            <a:avLst/>
          </a:prstGeom>
          <a:solidFill>
            <a:srgbClr val="D8A533"/>
          </a:solidFill>
          <a:ln w="12700">
            <a:solidFill>
              <a:srgbClr val="D8A533">
                <a:alpha val="0"/>
              </a:srgbClr>
            </a:solidFill>
            <a:prstDash val="solid"/>
          </a:ln>
        </p:spPr>
      </p:sp>
      <p:sp>
        <p:nvSpPr>
          <p:cNvPr id="13" name="Text 10"/>
          <p:cNvSpPr/>
          <p:nvPr/>
        </p:nvSpPr>
        <p:spPr>
          <a:xfrm>
            <a:off x="1316736" y="2816352"/>
            <a:ext cx="4261104" cy="487924"/>
          </a:xfrm>
          <a:prstGeom prst="rect">
            <a:avLst/>
          </a:prstGeom>
          <a:noFill/>
          <a:ln/>
        </p:spPr>
        <p:txBody>
          <a:bodyPr wrap="square" lIns="254" tIns="254" rIns="254" bIns="254" rtlCol="0" anchor="ctr">
            <a:normAutofit/>
          </a:bodyPr>
          <a:lstStyle/>
          <a:p>
            <a:pPr indent="0" marL="0">
              <a:buNone/>
            </a:pPr>
            <a:r>
              <a:rPr lang="en-US" sz="1650" dirty="0">
                <a:solidFill>
                  <a:srgbClr val="F6EFE2"/>
                </a:solidFill>
                <a:latin typeface="Aptos" pitchFamily="34" charset="0"/>
                <a:ea typeface="Aptos" pitchFamily="34" charset="-122"/>
                <a:cs typeface="Aptos" pitchFamily="34" charset="-120"/>
              </a:rPr>
              <a:t>Comfort someone with a specific promise of Scripture.</a:t>
            </a:r>
            <a:endParaRPr lang="en-US" sz="1650" dirty="0"/>
          </a:p>
        </p:txBody>
      </p:sp>
      <p:sp>
        <p:nvSpPr>
          <p:cNvPr id="14" name="Shape 11"/>
          <p:cNvSpPr/>
          <p:nvPr/>
        </p:nvSpPr>
        <p:spPr>
          <a:xfrm>
            <a:off x="1097280" y="3447288"/>
            <a:ext cx="109728" cy="109728"/>
          </a:xfrm>
          <a:prstGeom prst="ellipse">
            <a:avLst/>
          </a:prstGeom>
          <a:solidFill>
            <a:srgbClr val="D8A533"/>
          </a:solidFill>
          <a:ln w="12700">
            <a:solidFill>
              <a:srgbClr val="D8A533">
                <a:alpha val="0"/>
              </a:srgbClr>
            </a:solidFill>
            <a:prstDash val="solid"/>
          </a:ln>
        </p:spPr>
      </p:sp>
      <p:sp>
        <p:nvSpPr>
          <p:cNvPr id="15" name="Text 12"/>
          <p:cNvSpPr/>
          <p:nvPr/>
        </p:nvSpPr>
        <p:spPr>
          <a:xfrm>
            <a:off x="1316736" y="3346704"/>
            <a:ext cx="4261104" cy="487924"/>
          </a:xfrm>
          <a:prstGeom prst="rect">
            <a:avLst/>
          </a:prstGeom>
          <a:noFill/>
          <a:ln/>
        </p:spPr>
        <p:txBody>
          <a:bodyPr wrap="square" lIns="254" tIns="254" rIns="254" bIns="254" rtlCol="0" anchor="ctr">
            <a:normAutofit/>
          </a:bodyPr>
          <a:lstStyle/>
          <a:p>
            <a:pPr indent="0" marL="0">
              <a:buNone/>
            </a:pPr>
            <a:r>
              <a:rPr lang="en-US" sz="1650" dirty="0">
                <a:solidFill>
                  <a:srgbClr val="F6EFE2"/>
                </a:solidFill>
                <a:latin typeface="Aptos" pitchFamily="34" charset="0"/>
                <a:ea typeface="Aptos" pitchFamily="34" charset="-122"/>
                <a:cs typeface="Aptos" pitchFamily="34" charset="-120"/>
              </a:rPr>
              <a:t>Name one sorrow before God without hiding it.</a:t>
            </a:r>
            <a:endParaRPr lang="en-US" sz="1650" dirty="0"/>
          </a:p>
        </p:txBody>
      </p:sp>
      <p:sp>
        <p:nvSpPr>
          <p:cNvPr id="16" name="Shape 13"/>
          <p:cNvSpPr/>
          <p:nvPr/>
        </p:nvSpPr>
        <p:spPr>
          <a:xfrm>
            <a:off x="1097280" y="3977640"/>
            <a:ext cx="109728" cy="109728"/>
          </a:xfrm>
          <a:prstGeom prst="ellipse">
            <a:avLst/>
          </a:prstGeom>
          <a:solidFill>
            <a:srgbClr val="D8A533"/>
          </a:solidFill>
          <a:ln w="12700">
            <a:solidFill>
              <a:srgbClr val="D8A533">
                <a:alpha val="0"/>
              </a:srgbClr>
            </a:solidFill>
            <a:prstDash val="solid"/>
          </a:ln>
        </p:spPr>
      </p:sp>
      <p:sp>
        <p:nvSpPr>
          <p:cNvPr id="17" name="Text 14"/>
          <p:cNvSpPr/>
          <p:nvPr/>
        </p:nvSpPr>
        <p:spPr>
          <a:xfrm>
            <a:off x="1316736" y="3877056"/>
            <a:ext cx="4261104" cy="487924"/>
          </a:xfrm>
          <a:prstGeom prst="rect">
            <a:avLst/>
          </a:prstGeom>
          <a:noFill/>
          <a:ln/>
        </p:spPr>
        <p:txBody>
          <a:bodyPr wrap="square" lIns="254" tIns="254" rIns="254" bIns="254" rtlCol="0" anchor="ctr">
            <a:normAutofit/>
          </a:bodyPr>
          <a:lstStyle/>
          <a:p>
            <a:pPr indent="0" marL="0">
              <a:buNone/>
            </a:pPr>
            <a:r>
              <a:rPr lang="en-US" sz="1650" dirty="0">
                <a:solidFill>
                  <a:srgbClr val="F6EFE2"/>
                </a:solidFill>
                <a:latin typeface="Aptos" pitchFamily="34" charset="0"/>
                <a:ea typeface="Aptos" pitchFamily="34" charset="-122"/>
                <a:cs typeface="Aptos" pitchFamily="34" charset="-120"/>
              </a:rPr>
              <a:t>Practice praise as a discipline of hope.</a:t>
            </a:r>
            <a:endParaRPr lang="en-US" sz="1650" dirty="0"/>
          </a:p>
        </p:txBody>
      </p:sp>
      <p:sp>
        <p:nvSpPr>
          <p:cNvPr id="18" name="Text 15"/>
          <p:cNvSpPr/>
          <p:nvPr/>
        </p:nvSpPr>
        <p:spPr>
          <a:xfrm>
            <a:off x="6812280" y="1783080"/>
            <a:ext cx="3931920" cy="320040"/>
          </a:xfrm>
          <a:prstGeom prst="rect">
            <a:avLst/>
          </a:prstGeom>
          <a:noFill/>
          <a:ln/>
        </p:spPr>
        <p:txBody>
          <a:bodyPr wrap="square" lIns="0" tIns="0" rIns="0" bIns="0" rtlCol="0" anchor="ctr"/>
          <a:lstStyle/>
          <a:p>
            <a:pPr indent="0" marL="0">
              <a:buNone/>
            </a:pPr>
            <a:r>
              <a:rPr lang="en-US" sz="2100" b="1" dirty="0">
                <a:solidFill>
                  <a:srgbClr val="17314F"/>
                </a:solidFill>
              </a:rPr>
              <a:t>Congregational response</a:t>
            </a:r>
            <a:endParaRPr lang="en-US" sz="2100" dirty="0"/>
          </a:p>
        </p:txBody>
      </p:sp>
      <p:sp>
        <p:nvSpPr>
          <p:cNvPr id="19" name="Text 16"/>
          <p:cNvSpPr/>
          <p:nvPr/>
        </p:nvSpPr>
        <p:spPr>
          <a:xfrm>
            <a:off x="6812280" y="2377440"/>
            <a:ext cx="4160520" cy="1828800"/>
          </a:xfrm>
          <a:prstGeom prst="rect">
            <a:avLst/>
          </a:prstGeom>
          <a:noFill/>
          <a:ln/>
        </p:spPr>
        <p:txBody>
          <a:bodyPr wrap="square" lIns="635" tIns="635" rIns="635" bIns="635" rtlCol="0" anchor="ctr">
            <a:normAutofit/>
          </a:bodyPr>
          <a:lstStyle/>
          <a:p>
            <a:pPr indent="0" marL="0">
              <a:buNone/>
            </a:pPr>
            <a:r>
              <a:rPr lang="en-US" sz="1900" dirty="0">
                <a:solidFill>
                  <a:srgbClr val="152238"/>
                </a:solidFill>
              </a:rPr>
              <a:t>A church that sings this hymn well learns to hold grief and joy together. It becomes a people who wait, worship, and witness until the King appears.</a:t>
            </a:r>
            <a:endParaRPr lang="en-US" sz="1900" dirty="0"/>
          </a:p>
        </p:txBody>
      </p:sp>
      <p:sp>
        <p:nvSpPr>
          <p:cNvPr id="20" name="Text 17"/>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mnt/data/soon_assets_internal/bg2.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66000"/>
            </a:srgbClr>
          </a:solidFill>
          <a:ln w="12700">
            <a:solidFill>
              <a:srgbClr val="000000">
                <a:alpha val="0"/>
              </a:srgbClr>
            </a:solidFill>
            <a:prstDash val="solid"/>
          </a:ln>
        </p:spPr>
      </p:sp>
      <p:sp>
        <p:nvSpPr>
          <p:cNvPr id="4" name="Shape 1"/>
          <p:cNvSpPr/>
          <p:nvPr/>
        </p:nvSpPr>
        <p:spPr>
          <a:xfrm>
            <a:off x="731520" y="804672"/>
            <a:ext cx="10744200" cy="4663440"/>
          </a:xfrm>
          <a:prstGeom prst="rect">
            <a:avLst/>
          </a:prstGeom>
          <a:solidFill>
            <a:srgbClr val="071A2E">
              <a:alpha val="92000"/>
            </a:srgbClr>
          </a:solidFill>
          <a:ln w="12700">
            <a:solidFill>
              <a:srgbClr val="D8A533">
                <a:alpha val="42000"/>
              </a:srgbClr>
            </a:solidFill>
            <a:prstDash val="solid"/>
          </a:ln>
        </p:spPr>
      </p:sp>
      <p:sp>
        <p:nvSpPr>
          <p:cNvPr id="5" name="Text 2"/>
          <p:cNvSpPr/>
          <p:nvPr/>
        </p:nvSpPr>
        <p:spPr>
          <a:xfrm>
            <a:off x="1051560" y="1115568"/>
            <a:ext cx="10058400" cy="457200"/>
          </a:xfrm>
          <a:prstGeom prst="rect">
            <a:avLst/>
          </a:prstGeom>
          <a:noFill/>
          <a:ln/>
        </p:spPr>
        <p:txBody>
          <a:bodyPr wrap="square" lIns="0" tIns="0" rIns="0" bIns="0" rtlCol="0" anchor="ctr"/>
          <a:lstStyle/>
          <a:p>
            <a:pPr algn="ctr" indent="0" marL="0">
              <a:buNone/>
            </a:pPr>
            <a:r>
              <a:rPr lang="en-US" sz="3000" b="1" dirty="0">
                <a:solidFill>
                  <a:srgbClr val="FFFFFF"/>
                </a:solidFill>
                <a:latin typeface="Aptos Display" pitchFamily="34" charset="0"/>
                <a:ea typeface="Aptos Display" pitchFamily="34" charset="-122"/>
                <a:cs typeface="Aptos Display" pitchFamily="34" charset="-120"/>
              </a:rPr>
              <a:t>Closing Summary and Prayer</a:t>
            </a:r>
            <a:endParaRPr lang="en-US" sz="3000" dirty="0"/>
          </a:p>
        </p:txBody>
      </p:sp>
      <p:sp>
        <p:nvSpPr>
          <p:cNvPr id="6" name="Text 3"/>
          <p:cNvSpPr/>
          <p:nvPr/>
        </p:nvSpPr>
        <p:spPr>
          <a:xfrm>
            <a:off x="1371600" y="1920240"/>
            <a:ext cx="9418320" cy="914400"/>
          </a:xfrm>
          <a:prstGeom prst="rect">
            <a:avLst/>
          </a:prstGeom>
          <a:noFill/>
          <a:ln/>
        </p:spPr>
        <p:txBody>
          <a:bodyPr wrap="square" lIns="381" tIns="381" rIns="381" bIns="381" rtlCol="0" anchor="ctr">
            <a:normAutofit/>
          </a:bodyPr>
          <a:lstStyle/>
          <a:p>
            <a:pPr algn="ctr" indent="0" marL="0">
              <a:buNone/>
            </a:pPr>
            <a:r>
              <a:rPr lang="en-US" sz="2100" b="1" dirty="0">
                <a:solidFill>
                  <a:srgbClr val="F6EFE2"/>
                </a:solidFill>
              </a:rPr>
              <a:t>Christ is coming. The church will see the King. Tears will end, death will be defeated, and God’s people will be with the Lord forever.</a:t>
            </a:r>
            <a:endParaRPr lang="en-US" sz="2100" dirty="0"/>
          </a:p>
        </p:txBody>
      </p:sp>
      <p:sp>
        <p:nvSpPr>
          <p:cNvPr id="7" name="Text 4"/>
          <p:cNvSpPr/>
          <p:nvPr/>
        </p:nvSpPr>
        <p:spPr>
          <a:xfrm>
            <a:off x="1508760" y="3218688"/>
            <a:ext cx="9144000" cy="960120"/>
          </a:xfrm>
          <a:prstGeom prst="rect">
            <a:avLst/>
          </a:prstGeom>
          <a:noFill/>
          <a:ln/>
        </p:spPr>
        <p:txBody>
          <a:bodyPr wrap="square" lIns="381" tIns="381" rIns="381" bIns="381" rtlCol="0" anchor="ctr">
            <a:normAutofit/>
          </a:bodyPr>
          <a:lstStyle/>
          <a:p>
            <a:pPr algn="ctr" indent="0" marL="0">
              <a:buNone/>
            </a:pPr>
            <a:r>
              <a:rPr lang="en-US" sz="1800" i="1" dirty="0">
                <a:solidFill>
                  <a:srgbClr val="FFFFFF"/>
                </a:solidFill>
              </a:rPr>
              <a:t>Lord Jesus, fix our hope on your promise. Comfort the grieving, steady the anxious, strengthen the weary, and teach your church to sing with courage until we see you face to face. Amen.</a:t>
            </a:r>
            <a:endParaRPr lang="en-US" sz="1800" dirty="0"/>
          </a:p>
        </p:txBody>
      </p:sp>
      <p:sp>
        <p:nvSpPr>
          <p:cNvPr id="8" name="Text 5"/>
          <p:cNvSpPr/>
          <p:nvPr/>
        </p:nvSpPr>
        <p:spPr>
          <a:xfrm>
            <a:off x="1097280" y="5715000"/>
            <a:ext cx="9966960" cy="502920"/>
          </a:xfrm>
          <a:prstGeom prst="rect">
            <a:avLst/>
          </a:prstGeom>
          <a:noFill/>
          <a:ln/>
        </p:spPr>
        <p:txBody>
          <a:bodyPr wrap="square" lIns="254" tIns="254" rIns="254" bIns="254" rtlCol="0" anchor="ctr">
            <a:normAutofit/>
          </a:bodyPr>
          <a:lstStyle/>
          <a:p>
            <a:pPr algn="ctr" indent="0" marL="0">
              <a:buNone/>
            </a:pPr>
            <a:r>
              <a:rPr lang="en-US" sz="850" dirty="0">
                <a:solidFill>
                  <a:srgbClr val="E6D7B7"/>
                </a:solidFill>
              </a:rPr>
              <a:t>© HymnInfo.com. Free for personal, church, classroom, and small-group teaching use. Please do not sell, repost, or redistribute as downloadable files without permission.</a:t>
            </a:r>
            <a:endParaRPr lang="en-US" sz="850" dirty="0"/>
          </a:p>
        </p:txBody>
      </p:sp>
      <p:sp>
        <p:nvSpPr>
          <p:cNvPr id="9" name="Text 6"/>
          <p:cNvSpPr/>
          <p:nvPr/>
        </p:nvSpPr>
        <p:spPr>
          <a:xfrm>
            <a:off x="457200" y="6473952"/>
            <a:ext cx="6858000" cy="201168"/>
          </a:xfrm>
          <a:prstGeom prst="rect">
            <a:avLst/>
          </a:prstGeom>
          <a:noFill/>
          <a:ln/>
        </p:spPr>
        <p:txBody>
          <a:bodyPr wrap="square" lIns="0" tIns="0" rIns="0" bIns="0" rtlCol="0" anchor="ctr"/>
          <a:lstStyle/>
          <a:p>
            <a:pPr indent="0" marL="0">
              <a:buNone/>
            </a:pPr>
            <a:r>
              <a:rPr lang="en-US" sz="800" dirty="0">
                <a:solidFill>
                  <a:srgbClr val="F6EFE2"/>
                </a:solidFill>
                <a:latin typeface="Aptos" pitchFamily="34" charset="0"/>
                <a:ea typeface="Aptos" pitchFamily="34" charset="-122"/>
                <a:cs typeface="Aptos" pitchFamily="34" charset="-120"/>
              </a:rPr>
              <a:t>Prepared for teaching and small group use - hymninfo.com</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HymnInfo.com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Soon and Very Soon</dc:title>
  <dc:subject>Hymn study resource</dc:subject>
  <dc:creator>HymnInfo.com</dc:creator>
  <cp:lastModifiedBy>HymnInfo.com</cp:lastModifiedBy>
  <cp:revision>1</cp:revision>
  <dcterms:created xsi:type="dcterms:W3CDTF">2026-07-08T05:54:21Z</dcterms:created>
  <dcterms:modified xsi:type="dcterms:W3CDTF">2026-07-08T05:54:21Z</dcterms:modified>
</cp:coreProperties>
</file>