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notesMasterIdLst>
    <p:notesMasterId r:id="rId2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0B1F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pirit_assets/visual_6_dark.jpg">    </p:cNvPr>
          <p:cNvPicPr>
            <a:picLocks noChangeAspect="1"/>
          </p:cNvPicPr>
          <p:nvPr/>
        </p:nvPicPr>
        <p:blipFill>
          <a:blip r:embed="rId1"/>
          <a:srcRect l="0" r="0" t="30" b="3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41832" y="1051560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0C36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 TEACHING GUIDE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914400" y="1463040"/>
            <a:ext cx="66751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Spirit of God, Descend upon My Heart</a:t>
            </a:r>
            <a:endParaRPr lang="en-US" sz="4200" dirty="0"/>
          </a:p>
        </p:txBody>
      </p:sp>
      <p:sp>
        <p:nvSpPr>
          <p:cNvPr id="5" name="Text 2"/>
          <p:cNvSpPr/>
          <p:nvPr/>
        </p:nvSpPr>
        <p:spPr>
          <a:xfrm>
            <a:off x="950976" y="3072384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First line: “Spirit of God, descend upon my heart”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950976" y="3493008"/>
            <a:ext cx="6217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FD2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George Croly • MORECAMBE by Frederick C. Atkinson • 1851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950976" y="3913632"/>
            <a:ext cx="6492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F0C36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Primary Scriptures: Romans 5:5; Ezekiel 36:26-27; Galatians 5:22-23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512064" y="6556248"/>
            <a:ext cx="5943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C9D4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pirit_assets/visual_3_dark.jpg">    </p:cNvPr>
          <p:cNvPicPr>
            <a:picLocks noChangeAspect="1"/>
          </p:cNvPicPr>
          <p:nvPr/>
        </p:nvPicPr>
        <p:blipFill>
          <a:blip r:embed="rId1"/>
          <a:srcRect l="0" r="0" t="30" b="3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0392" y="89611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0C36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 SECTION 3</a:t>
            </a:r>
            <a:endParaRPr lang="en-US" sz="950" dirty="0"/>
          </a:p>
        </p:txBody>
      </p:sp>
      <p:sp>
        <p:nvSpPr>
          <p:cNvPr id="4" name="Text 1"/>
          <p:cNvSpPr/>
          <p:nvPr/>
        </p:nvSpPr>
        <p:spPr>
          <a:xfrm>
            <a:off x="841248" y="1225296"/>
            <a:ext cx="6629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will offered to God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914400" y="2011680"/>
            <a:ext cx="6263640" cy="34290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Passion, strength, and will are not rejected; they are gathered and consecrated.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Spirit does not erase personality but reorders it for God’s service.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emphasis: discipleship means bringing the whole self under God’s loving rule.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512064" y="6556248"/>
            <a:ext cx="5943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C9D4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pirit_assets/visual_4_dark.jpg">    </p:cNvPr>
          <p:cNvPicPr>
            <a:picLocks noChangeAspect="1"/>
          </p:cNvPicPr>
          <p:nvPr/>
        </p:nvPicPr>
        <p:blipFill>
          <a:blip r:embed="rId1"/>
          <a:srcRect l="0" r="0" t="30" b="3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0392" y="89611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0C36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 SECTION 4</a:t>
            </a:r>
            <a:endParaRPr lang="en-US" sz="950" dirty="0"/>
          </a:p>
        </p:txBody>
      </p:sp>
      <p:sp>
        <p:nvSpPr>
          <p:cNvPr id="4" name="Text 1"/>
          <p:cNvSpPr/>
          <p:nvPr/>
        </p:nvSpPr>
        <p:spPr>
          <a:xfrm>
            <a:off x="841248" y="1225296"/>
            <a:ext cx="6629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Patience in unanswered prayer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914400" y="2011680"/>
            <a:ext cx="6263640" cy="34290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names the struggles of the soul: doubt, resistance, and waiting.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Patience is not passivity; it is fruit of the Spirit under pressure.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emphasis: God may be forming trust even when answers are slow.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512064" y="6556248"/>
            <a:ext cx="5943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C9D4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pirit_assets/visual_6_dark.jpg">    </p:cNvPr>
          <p:cNvPicPr>
            <a:picLocks noChangeAspect="1"/>
          </p:cNvPicPr>
          <p:nvPr/>
        </p:nvPicPr>
        <p:blipFill>
          <a:blip r:embed="rId1"/>
          <a:srcRect l="0" r="0" t="30" b="3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0392" y="89611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0C36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 SECTION 5</a:t>
            </a:r>
            <a:endParaRPr lang="en-US" sz="950" dirty="0"/>
          </a:p>
        </p:txBody>
      </p:sp>
      <p:sp>
        <p:nvSpPr>
          <p:cNvPr id="4" name="Text 1"/>
          <p:cNvSpPr/>
          <p:nvPr/>
        </p:nvSpPr>
        <p:spPr>
          <a:xfrm>
            <a:off x="841248" y="1225296"/>
            <a:ext cx="6629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heart as an altar of love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914400" y="2011680"/>
            <a:ext cx="6263640" cy="34290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final movement asks for one holy passion: love for God.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altar image turns inward renewal into worship and consecration.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emphasis: the Spirit’s goal is holy love that fills the life.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512064" y="6556248"/>
            <a:ext cx="5943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C9D4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23044"/>
          </a:solidFill>
          <a:ln w="12700">
            <a:solidFill>
              <a:srgbClr val="12304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164592"/>
            <a:ext cx="2011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0C36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DOCTRINE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566928" y="329184"/>
            <a:ext cx="8778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Theological Themes</a:t>
            </a:r>
            <a:endParaRPr lang="en-US" sz="2000" dirty="0"/>
          </a:p>
        </p:txBody>
      </p:sp>
      <p:pic>
        <p:nvPicPr>
          <p:cNvPr id="6" name="Image 0" descr="/mnt/data/spirit_assets/visual_6_side.jpg">    </p:cNvPr>
          <p:cNvPicPr>
            <a:picLocks noChangeAspect="1"/>
          </p:cNvPicPr>
          <p:nvPr/>
        </p:nvPicPr>
        <p:blipFill>
          <a:blip r:embed="rId1"/>
          <a:srcRect l="16694" r="16694" t="0" b="0"/>
          <a:stretch/>
        </p:blipFill>
        <p:spPr>
          <a:xfrm>
            <a:off x="8732520" y="713232"/>
            <a:ext cx="3456432" cy="6144768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732520" y="713232"/>
            <a:ext cx="36576" cy="6144768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49808" y="1133856"/>
            <a:ext cx="3456432" cy="804672"/>
          </a:xfrm>
          <a:prstGeom prst="roundRect">
            <a:avLst>
              <a:gd name="adj" fmla="val 9091"/>
            </a:avLst>
          </a:prstGeom>
          <a:solidFill>
            <a:srgbClr val="153A4C"/>
          </a:solidFill>
          <a:ln w="10160">
            <a:solidFill>
              <a:srgbClr val="D9A441">
                <a:alpha val="65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14400" y="1243584"/>
            <a:ext cx="3108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0C36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Holy Spirit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914400" y="1536192"/>
            <a:ext cx="307238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God’s inward presence and power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4544568" y="1133856"/>
            <a:ext cx="3456432" cy="804672"/>
          </a:xfrm>
          <a:prstGeom prst="roundRect">
            <a:avLst>
              <a:gd name="adj" fmla="val 9091"/>
            </a:avLst>
          </a:prstGeom>
          <a:solidFill>
            <a:srgbClr val="153A4C"/>
          </a:solidFill>
          <a:ln w="10160">
            <a:solidFill>
              <a:srgbClr val="D9A441">
                <a:alpha val="6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709160" y="1243584"/>
            <a:ext cx="3108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0C36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Sanctification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4709160" y="1536192"/>
            <a:ext cx="307238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whole person renewed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749808" y="2304288"/>
            <a:ext cx="3456432" cy="804672"/>
          </a:xfrm>
          <a:prstGeom prst="roundRect">
            <a:avLst>
              <a:gd name="adj" fmla="val 9091"/>
            </a:avLst>
          </a:prstGeom>
          <a:solidFill>
            <a:srgbClr val="1F4E5C"/>
          </a:solidFill>
          <a:ln w="10160">
            <a:solidFill>
              <a:srgbClr val="D9A441">
                <a:alpha val="65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14400" y="2414016"/>
            <a:ext cx="3108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0C36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Holy Love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14400" y="2706624"/>
            <a:ext cx="307238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affections reordered toward God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4544568" y="2304288"/>
            <a:ext cx="3456432" cy="804672"/>
          </a:xfrm>
          <a:prstGeom prst="roundRect">
            <a:avLst>
              <a:gd name="adj" fmla="val 9091"/>
            </a:avLst>
          </a:prstGeom>
          <a:solidFill>
            <a:srgbClr val="1F4E5C"/>
          </a:solidFill>
          <a:ln w="10160">
            <a:solidFill>
              <a:srgbClr val="D9A441">
                <a:alpha val="6500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709160" y="2414016"/>
            <a:ext cx="3108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0C36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Prayer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709160" y="2706624"/>
            <a:ext cx="307238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honest dependence in weakness</a:t>
            </a:r>
            <a:endParaRPr lang="en-US" sz="1100" dirty="0"/>
          </a:p>
        </p:txBody>
      </p:sp>
      <p:sp>
        <p:nvSpPr>
          <p:cNvPr id="20" name="Shape 17"/>
          <p:cNvSpPr/>
          <p:nvPr/>
        </p:nvSpPr>
        <p:spPr>
          <a:xfrm>
            <a:off x="749808" y="3474720"/>
            <a:ext cx="3456432" cy="804672"/>
          </a:xfrm>
          <a:prstGeom prst="roundRect">
            <a:avLst>
              <a:gd name="adj" fmla="val 9091"/>
            </a:avLst>
          </a:prstGeom>
          <a:solidFill>
            <a:srgbClr val="153A4C"/>
          </a:solidFill>
          <a:ln w="10160">
            <a:solidFill>
              <a:srgbClr val="D9A441">
                <a:alpha val="6500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914400" y="3584448"/>
            <a:ext cx="3108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0C36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Patience</a:t>
            </a:r>
            <a:endParaRPr lang="en-US" sz="1500" dirty="0"/>
          </a:p>
        </p:txBody>
      </p:sp>
      <p:sp>
        <p:nvSpPr>
          <p:cNvPr id="22" name="Text 19"/>
          <p:cNvSpPr/>
          <p:nvPr/>
        </p:nvSpPr>
        <p:spPr>
          <a:xfrm>
            <a:off x="914400" y="3877056"/>
            <a:ext cx="307238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endurance when answers delay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4544568" y="3474720"/>
            <a:ext cx="3456432" cy="804672"/>
          </a:xfrm>
          <a:prstGeom prst="roundRect">
            <a:avLst>
              <a:gd name="adj" fmla="val 9091"/>
            </a:avLst>
          </a:prstGeom>
          <a:solidFill>
            <a:srgbClr val="153A4C"/>
          </a:solidFill>
          <a:ln w="10160">
            <a:solidFill>
              <a:srgbClr val="D9A441">
                <a:alpha val="65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709160" y="3584448"/>
            <a:ext cx="3108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0C36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Consecration</a:t>
            </a:r>
            <a:endParaRPr lang="en-US" sz="1500" dirty="0"/>
          </a:p>
        </p:txBody>
      </p:sp>
      <p:sp>
        <p:nvSpPr>
          <p:cNvPr id="25" name="Text 22"/>
          <p:cNvSpPr/>
          <p:nvPr/>
        </p:nvSpPr>
        <p:spPr>
          <a:xfrm>
            <a:off x="4709160" y="3877056"/>
            <a:ext cx="307238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desire, strength, and will offered</a:t>
            </a:r>
            <a:endParaRPr lang="en-US" sz="1100" dirty="0"/>
          </a:p>
        </p:txBody>
      </p:sp>
      <p:sp>
        <p:nvSpPr>
          <p:cNvPr id="26" name="Text 23"/>
          <p:cNvSpPr/>
          <p:nvPr/>
        </p:nvSpPr>
        <p:spPr>
          <a:xfrm>
            <a:off x="512064" y="6556248"/>
            <a:ext cx="5943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C9D4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23044"/>
          </a:solidFill>
          <a:ln w="12700">
            <a:solidFill>
              <a:srgbClr val="12304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164592"/>
            <a:ext cx="2011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0C36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THEOLOGY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566928" y="329184"/>
            <a:ext cx="8778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Sanctification: Whole-Person Renewal</a:t>
            </a:r>
            <a:endParaRPr lang="en-US" sz="2000" dirty="0"/>
          </a:p>
        </p:txBody>
      </p:sp>
      <p:pic>
        <p:nvPicPr>
          <p:cNvPr id="6" name="Image 0" descr="/mnt/data/spirit_assets/visual_1_side.jpg">    </p:cNvPr>
          <p:cNvPicPr>
            <a:picLocks noChangeAspect="1"/>
          </p:cNvPicPr>
          <p:nvPr/>
        </p:nvPicPr>
        <p:blipFill>
          <a:blip r:embed="rId1"/>
          <a:srcRect l="16694" r="16694" t="0" b="0"/>
          <a:stretch/>
        </p:blipFill>
        <p:spPr>
          <a:xfrm>
            <a:off x="8732520" y="713232"/>
            <a:ext cx="3456432" cy="6144768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732520" y="713232"/>
            <a:ext cx="36576" cy="6144768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1234440"/>
            <a:ext cx="7452360" cy="4754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prays over the heart, weakness, passion, strength, will, doubt, and desire.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is not mere moral polishing; it is the Spirit’s deep work of reordering the person.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church can sing it as confession, consecration, and petition all at once.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teaching question: What part of my inner life am I still withholding from God?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512064" y="6556248"/>
            <a:ext cx="5943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C9D4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23044"/>
          </a:solidFill>
          <a:ln w="12700">
            <a:solidFill>
              <a:srgbClr val="12304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164592"/>
            <a:ext cx="2011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0C36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SCRIPTURE CONNECTION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566928" y="329184"/>
            <a:ext cx="8778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Fruit of the Spirit</a:t>
            </a:r>
            <a:endParaRPr lang="en-US" sz="2000" dirty="0"/>
          </a:p>
        </p:txBody>
      </p:sp>
      <p:pic>
        <p:nvPicPr>
          <p:cNvPr id="6" name="Image 0" descr="/mnt/data/spirit_assets/visual_2_side.jpg">    </p:cNvPr>
          <p:cNvPicPr>
            <a:picLocks noChangeAspect="1"/>
          </p:cNvPicPr>
          <p:nvPr/>
        </p:nvPicPr>
        <p:blipFill>
          <a:blip r:embed="rId1"/>
          <a:srcRect l="16694" r="16694" t="0" b="0"/>
          <a:stretch/>
        </p:blipFill>
        <p:spPr>
          <a:xfrm>
            <a:off x="8732520" y="713232"/>
            <a:ext cx="3456432" cy="6144768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732520" y="713232"/>
            <a:ext cx="36576" cy="6144768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1234440"/>
            <a:ext cx="7452360" cy="4754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Galatians 5 names love, patience, gentleness, and self-control as Spirit-formed life.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makes those fruits concrete through prayer: teach me, wean me, use me, fill me.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Spiritual growth is not instant theater; it is the Spirit’s patient cultivation of Christlike character.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512064" y="6556248"/>
            <a:ext cx="5943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C9D4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23044"/>
          </a:solidFill>
          <a:ln w="12700">
            <a:solidFill>
              <a:srgbClr val="12304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164592"/>
            <a:ext cx="2011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0C36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OBSERVATION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566928" y="329184"/>
            <a:ext cx="8778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Literary Movement</a:t>
            </a:r>
            <a:endParaRPr lang="en-US" sz="2000" dirty="0"/>
          </a:p>
        </p:txBody>
      </p:sp>
      <p:pic>
        <p:nvPicPr>
          <p:cNvPr id="6" name="Image 0" descr="/mnt/data/spirit_assets/visual_5_side.jpg">    </p:cNvPr>
          <p:cNvPicPr>
            <a:picLocks noChangeAspect="1"/>
          </p:cNvPicPr>
          <p:nvPr/>
        </p:nvPicPr>
        <p:blipFill>
          <a:blip r:embed="rId1"/>
          <a:srcRect l="16694" r="16694" t="0" b="0"/>
          <a:stretch/>
        </p:blipFill>
        <p:spPr>
          <a:xfrm>
            <a:off x="8732520" y="713232"/>
            <a:ext cx="3456432" cy="6144768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732520" y="713232"/>
            <a:ext cx="36576" cy="6144768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77240" y="1874520"/>
            <a:ext cx="987552" cy="777240"/>
          </a:xfrm>
          <a:prstGeom prst="chevron">
            <a:avLst/>
          </a:prstGeom>
          <a:solidFill>
            <a:srgbClr val="123044"/>
          </a:solidFill>
          <a:ln w="10160">
            <a:solidFill>
              <a:srgbClr val="D9A441">
                <a:alpha val="55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13816" y="2121408"/>
            <a:ext cx="8412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Descent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2002536" y="1874520"/>
            <a:ext cx="987552" cy="777240"/>
          </a:xfrm>
          <a:prstGeom prst="chevron">
            <a:avLst/>
          </a:prstGeom>
          <a:solidFill>
            <a:srgbClr val="1F4E5C"/>
          </a:solidFill>
          <a:ln w="10160">
            <a:solidFill>
              <a:srgbClr val="D9A441">
                <a:alpha val="55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2039112" y="2121408"/>
            <a:ext cx="8412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Renewal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3227832" y="1874520"/>
            <a:ext cx="987552" cy="777240"/>
          </a:xfrm>
          <a:prstGeom prst="chevron">
            <a:avLst/>
          </a:prstGeom>
          <a:solidFill>
            <a:srgbClr val="123044"/>
          </a:solidFill>
          <a:ln w="10160">
            <a:solidFill>
              <a:srgbClr val="D9A441">
                <a:alpha val="55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264408" y="2121408"/>
            <a:ext cx="8412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Illumination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4453128" y="1874520"/>
            <a:ext cx="987552" cy="777240"/>
          </a:xfrm>
          <a:prstGeom prst="chevron">
            <a:avLst/>
          </a:prstGeom>
          <a:solidFill>
            <a:srgbClr val="1F4E5C"/>
          </a:solidFill>
          <a:ln w="10160">
            <a:solidFill>
              <a:srgbClr val="D9A441">
                <a:alpha val="55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489704" y="2121408"/>
            <a:ext cx="8412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Surrender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5678424" y="1874520"/>
            <a:ext cx="987552" cy="777240"/>
          </a:xfrm>
          <a:prstGeom prst="chevron">
            <a:avLst/>
          </a:prstGeom>
          <a:solidFill>
            <a:srgbClr val="123044"/>
          </a:solidFill>
          <a:ln w="10160">
            <a:solidFill>
              <a:srgbClr val="D9A441">
                <a:alpha val="5500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715000" y="2121408"/>
            <a:ext cx="8412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Patience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6903720" y="1874520"/>
            <a:ext cx="987552" cy="777240"/>
          </a:xfrm>
          <a:prstGeom prst="chevron">
            <a:avLst/>
          </a:prstGeom>
          <a:solidFill>
            <a:srgbClr val="1F4E5C"/>
          </a:solidFill>
          <a:ln w="10160">
            <a:solidFill>
              <a:srgbClr val="D9A441">
                <a:alpha val="55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940296" y="2121408"/>
            <a:ext cx="8412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Holy Love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68680" y="3154680"/>
            <a:ext cx="67665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poem moves from a request for the Spirit’s descent to the final image of a heart aflame with divine love. It is both personal and deeply theological.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512064" y="6556248"/>
            <a:ext cx="5943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C9D4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23044"/>
          </a:solidFill>
          <a:ln w="12700">
            <a:solidFill>
              <a:srgbClr val="12304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164592"/>
            <a:ext cx="2011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0C36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MUSICAL NOTES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566928" y="329184"/>
            <a:ext cx="8778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Musical Character: MORECAMBE</a:t>
            </a:r>
            <a:endParaRPr lang="en-US" sz="2000" dirty="0"/>
          </a:p>
        </p:txBody>
      </p:sp>
      <p:pic>
        <p:nvPicPr>
          <p:cNvPr id="6" name="Image 0" descr="/mnt/data/spirit_assets/visual_4_side.jpg">    </p:cNvPr>
          <p:cNvPicPr>
            <a:picLocks noChangeAspect="1"/>
          </p:cNvPicPr>
          <p:nvPr/>
        </p:nvPicPr>
        <p:blipFill>
          <a:blip r:embed="rId1"/>
          <a:srcRect l="16694" r="16694" t="0" b="0"/>
          <a:stretch/>
        </p:blipFill>
        <p:spPr>
          <a:xfrm>
            <a:off x="8732520" y="713232"/>
            <a:ext cx="3456432" cy="6144768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732520" y="713232"/>
            <a:ext cx="36576" cy="6144768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1234440"/>
            <a:ext cx="7452360" cy="4754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MORECAMBE uses broad, measured phrases that fit the hymn’s inward prayer.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tune should not be rushed; the congregation needs room to carry each petition.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Piano, organ, or a cappella singing can all serve the text when tempo and phrasing remain clear.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Choir leaders can shape the hymn as a prayer, not merely a hymn number.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512064" y="6556248"/>
            <a:ext cx="5943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C9D4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23044"/>
          </a:solidFill>
          <a:ln w="12700">
            <a:solidFill>
              <a:srgbClr val="12304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164592"/>
            <a:ext cx="2011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0C36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CHOIR &amp; WORSHIP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566928" y="329184"/>
            <a:ext cx="8778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Teaching the Tune in Worship</a:t>
            </a:r>
            <a:endParaRPr lang="en-US" sz="2000" dirty="0"/>
          </a:p>
        </p:txBody>
      </p:sp>
      <p:pic>
        <p:nvPicPr>
          <p:cNvPr id="6" name="Image 0" descr="/mnt/data/spirit_assets/visual_3_side.jpg">    </p:cNvPr>
          <p:cNvPicPr>
            <a:picLocks noChangeAspect="1"/>
          </p:cNvPicPr>
          <p:nvPr/>
        </p:nvPicPr>
        <p:blipFill>
          <a:blip r:embed="rId1"/>
          <a:srcRect l="16694" r="16694" t="0" b="0"/>
          <a:stretch/>
        </p:blipFill>
        <p:spPr>
          <a:xfrm>
            <a:off x="8732520" y="713232"/>
            <a:ext cx="3456432" cy="6144768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732520" y="713232"/>
            <a:ext cx="36576" cy="6144768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1234440"/>
            <a:ext cx="7452360" cy="4754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Before singing, connect the hymn to Romans 5:5 or Ezekiel 36:26-27.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a calm introduction; let the congregation hear the hymn’s prayerful tone.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Emphasize clear vowels and sustained phrases so the text is understandable.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Invite the final stanza to be sung as a shared act of consecration.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512064" y="6556248"/>
            <a:ext cx="5943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C9D4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23044"/>
          </a:solidFill>
          <a:ln w="12700">
            <a:solidFill>
              <a:srgbClr val="12304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164592"/>
            <a:ext cx="2011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0C36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MINISTRY USE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566928" y="329184"/>
            <a:ext cx="8778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Pastoral and Worship Use</a:t>
            </a:r>
            <a:endParaRPr lang="en-US" sz="2000" dirty="0"/>
          </a:p>
        </p:txBody>
      </p:sp>
      <p:pic>
        <p:nvPicPr>
          <p:cNvPr id="6" name="Image 0" descr="/mnt/data/spirit_assets/visual_5_side.jpg">    </p:cNvPr>
          <p:cNvPicPr>
            <a:picLocks noChangeAspect="1"/>
          </p:cNvPicPr>
          <p:nvPr/>
        </p:nvPicPr>
        <p:blipFill>
          <a:blip r:embed="rId1"/>
          <a:srcRect l="16694" r="16694" t="0" b="0"/>
          <a:stretch/>
        </p:blipFill>
        <p:spPr>
          <a:xfrm>
            <a:off x="8732520" y="713232"/>
            <a:ext cx="3456432" cy="6144768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732520" y="713232"/>
            <a:ext cx="36576" cy="6144768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1234440"/>
            <a:ext cx="7452360" cy="4754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Pentecost and Holy Spirit services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Confirmation, ordination, and renewal services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Retreats, prayer meetings, and personal consecration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Sermons on sanctification, spiritual formation, and holy love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Quiet moments before confession, intercession, or commitment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512064" y="6556248"/>
            <a:ext cx="5943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C9D4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23044"/>
          </a:solidFill>
          <a:ln w="12700">
            <a:solidFill>
              <a:srgbClr val="12304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164592"/>
            <a:ext cx="2011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0C36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PURPOSE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566928" y="329184"/>
            <a:ext cx="8778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Teaching Aim</a:t>
            </a:r>
            <a:endParaRPr lang="en-US" sz="2000" dirty="0"/>
          </a:p>
        </p:txBody>
      </p:sp>
      <p:pic>
        <p:nvPicPr>
          <p:cNvPr id="6" name="Image 0" descr="/mnt/data/spirit_assets/visual_1_side.jpg">    </p:cNvPr>
          <p:cNvPicPr>
            <a:picLocks noChangeAspect="1"/>
          </p:cNvPicPr>
          <p:nvPr/>
        </p:nvPicPr>
        <p:blipFill>
          <a:blip r:embed="rId1"/>
          <a:srcRect l="16694" r="16694" t="0" b="0"/>
          <a:stretch/>
        </p:blipFill>
        <p:spPr>
          <a:xfrm>
            <a:off x="8732520" y="713232"/>
            <a:ext cx="3456432" cy="6144768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732520" y="713232"/>
            <a:ext cx="36576" cy="6144768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49808" y="1234440"/>
            <a:ext cx="7360920" cy="960120"/>
          </a:xfrm>
          <a:prstGeom prst="roundRect">
            <a:avLst>
              <a:gd name="adj" fmla="val 7619"/>
            </a:avLst>
          </a:prstGeom>
          <a:solidFill>
            <a:srgbClr val="173B4A">
              <a:alpha val="95000"/>
            </a:srgbClr>
          </a:solidFill>
          <a:ln w="12700">
            <a:solidFill>
              <a:srgbClr val="D9A441">
                <a:alpha val="75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60120" y="1399032"/>
            <a:ext cx="15087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0C36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Understand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2514600" y="1380744"/>
            <a:ext cx="5257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as a prayer for the Spirit’s sanctifying work in the heart.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749808" y="2651760"/>
            <a:ext cx="7360920" cy="960120"/>
          </a:xfrm>
          <a:prstGeom prst="roundRect">
            <a:avLst>
              <a:gd name="adj" fmla="val 7619"/>
            </a:avLst>
          </a:prstGeom>
          <a:solidFill>
            <a:srgbClr val="173B4A">
              <a:alpha val="95000"/>
            </a:srgbClr>
          </a:solidFill>
          <a:ln w="12700">
            <a:solidFill>
              <a:srgbClr val="D9A441">
                <a:alpha val="7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60120" y="2816352"/>
            <a:ext cx="15087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0C36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Feel</a:t>
            </a:r>
            <a:endParaRPr lang="en-US" sz="1900" dirty="0"/>
          </a:p>
        </p:txBody>
      </p:sp>
      <p:sp>
        <p:nvSpPr>
          <p:cNvPr id="13" name="Text 10"/>
          <p:cNvSpPr/>
          <p:nvPr/>
        </p:nvSpPr>
        <p:spPr>
          <a:xfrm>
            <a:off x="2514600" y="2798064"/>
            <a:ext cx="5257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weight of holy love, patient prayer, and inward surrender.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749808" y="4069080"/>
            <a:ext cx="7360920" cy="960120"/>
          </a:xfrm>
          <a:prstGeom prst="roundRect">
            <a:avLst>
              <a:gd name="adj" fmla="val 7619"/>
            </a:avLst>
          </a:prstGeom>
          <a:solidFill>
            <a:srgbClr val="173B4A">
              <a:alpha val="95000"/>
            </a:srgbClr>
          </a:solidFill>
          <a:ln w="12700">
            <a:solidFill>
              <a:srgbClr val="D9A441">
                <a:alpha val="75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60120" y="4233672"/>
            <a:ext cx="15087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0C36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Practice</a:t>
            </a:r>
            <a:endParaRPr lang="en-US" sz="1900" dirty="0"/>
          </a:p>
        </p:txBody>
      </p:sp>
      <p:sp>
        <p:nvSpPr>
          <p:cNvPr id="16" name="Text 13"/>
          <p:cNvSpPr/>
          <p:nvPr/>
        </p:nvSpPr>
        <p:spPr>
          <a:xfrm>
            <a:off x="2514600" y="4215384"/>
            <a:ext cx="5257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Spirit-dependent prayer that leads to obedience and renewed desire.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512064" y="6556248"/>
            <a:ext cx="5943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C9D4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23044"/>
          </a:solidFill>
          <a:ln w="12700">
            <a:solidFill>
              <a:srgbClr val="12304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164592"/>
            <a:ext cx="2011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0C36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DISCUSSION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566928" y="329184"/>
            <a:ext cx="8778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Teaching Questions</a:t>
            </a:r>
            <a:endParaRPr lang="en-US" sz="2000" dirty="0"/>
          </a:p>
        </p:txBody>
      </p:sp>
      <p:pic>
        <p:nvPicPr>
          <p:cNvPr id="6" name="Image 0" descr="/mnt/data/spirit_assets/visual_2_side.jpg">    </p:cNvPr>
          <p:cNvPicPr>
            <a:picLocks noChangeAspect="1"/>
          </p:cNvPicPr>
          <p:nvPr/>
        </p:nvPicPr>
        <p:blipFill>
          <a:blip r:embed="rId1"/>
          <a:srcRect l="16694" r="16694" t="0" b="0"/>
          <a:stretch/>
        </p:blipFill>
        <p:spPr>
          <a:xfrm>
            <a:off x="8732520" y="713232"/>
            <a:ext cx="3456432" cy="6144768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732520" y="713232"/>
            <a:ext cx="36576" cy="6144768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1234440"/>
            <a:ext cx="7452360" cy="4754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does the hymn teach us to ask from the Holy Spirit?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might the removal of spiritual dimness be a deeper gift than dramatic experience?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does love for God relate to holiness and obedience?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do doubt, impatience, or divided desire appear in the life of prayer?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a congregation practice this hymn rather than merely sing it?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512064" y="6556248"/>
            <a:ext cx="5943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C9D4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23044"/>
          </a:solidFill>
          <a:ln w="12700">
            <a:solidFill>
              <a:srgbClr val="12304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164592"/>
            <a:ext cx="2011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0C36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RESPONSE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566928" y="329184"/>
            <a:ext cx="8778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Application: Pray the Hymn</a:t>
            </a:r>
            <a:endParaRPr lang="en-US" sz="2000" dirty="0"/>
          </a:p>
        </p:txBody>
      </p:sp>
      <p:pic>
        <p:nvPicPr>
          <p:cNvPr id="6" name="Image 0" descr="/mnt/data/spirit_assets/visual_6_side.jpg">    </p:cNvPr>
          <p:cNvPicPr>
            <a:picLocks noChangeAspect="1"/>
          </p:cNvPicPr>
          <p:nvPr/>
        </p:nvPicPr>
        <p:blipFill>
          <a:blip r:embed="rId1"/>
          <a:srcRect l="16694" r="16694" t="0" b="0"/>
          <a:stretch/>
        </p:blipFill>
        <p:spPr>
          <a:xfrm>
            <a:off x="8732520" y="713232"/>
            <a:ext cx="3456432" cy="6144768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732520" y="713232"/>
            <a:ext cx="36576" cy="6144768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1234440"/>
            <a:ext cx="7452360" cy="4754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one lesser love that needs to be loosened.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the Spirit to make one unclear area of your life honest before God.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Practice patience in one unanswered prayer without resentment.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Offer one strength, gift, or desire for God’s use this week.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Let love for God become the aim of obedience, not guilt or performance.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512064" y="6556248"/>
            <a:ext cx="5943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C9D4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23044"/>
          </a:solidFill>
          <a:ln w="12700">
            <a:solidFill>
              <a:srgbClr val="12304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164592"/>
            <a:ext cx="2011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0C36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PLAN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566928" y="329184"/>
            <a:ext cx="8778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Suggested 30-Minute Lesson Flow</a:t>
            </a:r>
            <a:endParaRPr lang="en-US" sz="2000" dirty="0"/>
          </a:p>
        </p:txBody>
      </p:sp>
      <p:pic>
        <p:nvPicPr>
          <p:cNvPr id="6" name="Image 0" descr="/mnt/data/spirit_assets/visual_1_side.jpg">    </p:cNvPr>
          <p:cNvPicPr>
            <a:picLocks noChangeAspect="1"/>
          </p:cNvPicPr>
          <p:nvPr/>
        </p:nvPicPr>
        <p:blipFill>
          <a:blip r:embed="rId1"/>
          <a:srcRect l="16694" r="16694" t="0" b="0"/>
          <a:stretch/>
        </p:blipFill>
        <p:spPr>
          <a:xfrm>
            <a:off x="8732520" y="713232"/>
            <a:ext cx="3456432" cy="6144768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732520" y="713232"/>
            <a:ext cx="36576" cy="6144768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822960" y="1143000"/>
            <a:ext cx="914400" cy="411480"/>
          </a:xfrm>
          <a:prstGeom prst="roundRect">
            <a:avLst>
              <a:gd name="adj" fmla="val 11111"/>
            </a:avLst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22960" y="1243584"/>
            <a:ext cx="914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1874520" y="1161288"/>
            <a:ext cx="6126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 with Romans 5:5 and a brief prayer.</a:t>
            </a:r>
            <a:endParaRPr lang="en-US" sz="1550" dirty="0"/>
          </a:p>
        </p:txBody>
      </p:sp>
      <p:sp>
        <p:nvSpPr>
          <p:cNvPr id="11" name="Shape 8"/>
          <p:cNvSpPr/>
          <p:nvPr/>
        </p:nvSpPr>
        <p:spPr>
          <a:xfrm>
            <a:off x="822960" y="1947672"/>
            <a:ext cx="914400" cy="411480"/>
          </a:xfrm>
          <a:prstGeom prst="roundRect">
            <a:avLst>
              <a:gd name="adj" fmla="val 11111"/>
            </a:avLst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22960" y="2048256"/>
            <a:ext cx="914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1874520" y="1965960"/>
            <a:ext cx="6126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Give hymn identity and historical setting.</a:t>
            </a:r>
            <a:endParaRPr lang="en-US" sz="1550" dirty="0"/>
          </a:p>
        </p:txBody>
      </p:sp>
      <p:sp>
        <p:nvSpPr>
          <p:cNvPr id="14" name="Shape 11"/>
          <p:cNvSpPr/>
          <p:nvPr/>
        </p:nvSpPr>
        <p:spPr>
          <a:xfrm>
            <a:off x="822960" y="2752344"/>
            <a:ext cx="914400" cy="411480"/>
          </a:xfrm>
          <a:prstGeom prst="roundRect">
            <a:avLst>
              <a:gd name="adj" fmla="val 11111"/>
            </a:avLst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22960" y="2852928"/>
            <a:ext cx="914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1050" dirty="0"/>
          </a:p>
        </p:txBody>
      </p:sp>
      <p:sp>
        <p:nvSpPr>
          <p:cNvPr id="16" name="Text 13"/>
          <p:cNvSpPr/>
          <p:nvPr/>
        </p:nvSpPr>
        <p:spPr>
          <a:xfrm>
            <a:off x="1874520" y="2770632"/>
            <a:ext cx="6126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Walk through the five stanza movements.</a:t>
            </a:r>
            <a:endParaRPr lang="en-US" sz="1550" dirty="0"/>
          </a:p>
        </p:txBody>
      </p:sp>
      <p:sp>
        <p:nvSpPr>
          <p:cNvPr id="17" name="Shape 14"/>
          <p:cNvSpPr/>
          <p:nvPr/>
        </p:nvSpPr>
        <p:spPr>
          <a:xfrm>
            <a:off x="822960" y="3557016"/>
            <a:ext cx="914400" cy="411480"/>
          </a:xfrm>
          <a:prstGeom prst="roundRect">
            <a:avLst>
              <a:gd name="adj" fmla="val 11111"/>
            </a:avLst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22960" y="3657600"/>
            <a:ext cx="914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1874520" y="3575304"/>
            <a:ext cx="6126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Discuss one question about sanctification.</a:t>
            </a:r>
            <a:endParaRPr lang="en-US" sz="1550" dirty="0"/>
          </a:p>
        </p:txBody>
      </p:sp>
      <p:sp>
        <p:nvSpPr>
          <p:cNvPr id="20" name="Shape 17"/>
          <p:cNvSpPr/>
          <p:nvPr/>
        </p:nvSpPr>
        <p:spPr>
          <a:xfrm>
            <a:off x="822960" y="4361688"/>
            <a:ext cx="914400" cy="411480"/>
          </a:xfrm>
          <a:prstGeom prst="roundRect">
            <a:avLst>
              <a:gd name="adj" fmla="val 11111"/>
            </a:avLst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22960" y="4462272"/>
            <a:ext cx="914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1874520" y="4379976"/>
            <a:ext cx="6126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Close with silent prayer and the hymn’s main petition.</a:t>
            </a:r>
            <a:endParaRPr lang="en-US" sz="1550" dirty="0"/>
          </a:p>
        </p:txBody>
      </p:sp>
      <p:sp>
        <p:nvSpPr>
          <p:cNvPr id="23" name="Text 20"/>
          <p:cNvSpPr/>
          <p:nvPr/>
        </p:nvSpPr>
        <p:spPr>
          <a:xfrm>
            <a:off x="512064" y="6556248"/>
            <a:ext cx="5943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C9D4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23044"/>
          </a:solidFill>
          <a:ln w="12700">
            <a:solidFill>
              <a:srgbClr val="12304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164592"/>
            <a:ext cx="2011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0C36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PLAN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566928" y="329184"/>
            <a:ext cx="8778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Suggested 60-Minute Lesson Flow</a:t>
            </a:r>
            <a:endParaRPr lang="en-US" sz="2000" dirty="0"/>
          </a:p>
        </p:txBody>
      </p:sp>
      <p:pic>
        <p:nvPicPr>
          <p:cNvPr id="6" name="Image 0" descr="/mnt/data/spirit_assets/visual_4_side.jpg">    </p:cNvPr>
          <p:cNvPicPr>
            <a:picLocks noChangeAspect="1"/>
          </p:cNvPicPr>
          <p:nvPr/>
        </p:nvPicPr>
        <p:blipFill>
          <a:blip r:embed="rId1"/>
          <a:srcRect l="16694" r="16694" t="0" b="0"/>
          <a:stretch/>
        </p:blipFill>
        <p:spPr>
          <a:xfrm>
            <a:off x="8732520" y="713232"/>
            <a:ext cx="3456432" cy="6144768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732520" y="713232"/>
            <a:ext cx="36576" cy="6144768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822960" y="1143000"/>
            <a:ext cx="914400" cy="411480"/>
          </a:xfrm>
          <a:prstGeom prst="roundRect">
            <a:avLst>
              <a:gd name="adj" fmla="val 11111"/>
            </a:avLst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22960" y="1243584"/>
            <a:ext cx="914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1874520" y="1161288"/>
            <a:ext cx="6126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Scripture reading: Romans 5:5; Ezekiel 36:26-27; Galatians 5:22-23.</a:t>
            </a:r>
            <a:endParaRPr lang="en-US" sz="1550" dirty="0"/>
          </a:p>
        </p:txBody>
      </p:sp>
      <p:sp>
        <p:nvSpPr>
          <p:cNvPr id="11" name="Shape 8"/>
          <p:cNvSpPr/>
          <p:nvPr/>
        </p:nvSpPr>
        <p:spPr>
          <a:xfrm>
            <a:off x="822960" y="1947672"/>
            <a:ext cx="914400" cy="411480"/>
          </a:xfrm>
          <a:prstGeom prst="roundRect">
            <a:avLst>
              <a:gd name="adj" fmla="val 11111"/>
            </a:avLst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22960" y="2048256"/>
            <a:ext cx="914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1874520" y="1965960"/>
            <a:ext cx="6126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 story and tune character.</a:t>
            </a:r>
            <a:endParaRPr lang="en-US" sz="1550" dirty="0"/>
          </a:p>
        </p:txBody>
      </p:sp>
      <p:sp>
        <p:nvSpPr>
          <p:cNvPr id="14" name="Shape 11"/>
          <p:cNvSpPr/>
          <p:nvPr/>
        </p:nvSpPr>
        <p:spPr>
          <a:xfrm>
            <a:off x="822960" y="2752344"/>
            <a:ext cx="914400" cy="411480"/>
          </a:xfrm>
          <a:prstGeom prst="roundRect">
            <a:avLst>
              <a:gd name="adj" fmla="val 11111"/>
            </a:avLst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22960" y="2852928"/>
            <a:ext cx="914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 min</a:t>
            </a:r>
            <a:endParaRPr lang="en-US" sz="1050" dirty="0"/>
          </a:p>
        </p:txBody>
      </p:sp>
      <p:sp>
        <p:nvSpPr>
          <p:cNvPr id="16" name="Text 13"/>
          <p:cNvSpPr/>
          <p:nvPr/>
        </p:nvSpPr>
        <p:spPr>
          <a:xfrm>
            <a:off x="1874520" y="2770632"/>
            <a:ext cx="6126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Stanza-by-stanza study with Scripture connections.</a:t>
            </a:r>
            <a:endParaRPr lang="en-US" sz="1550" dirty="0"/>
          </a:p>
        </p:txBody>
      </p:sp>
      <p:sp>
        <p:nvSpPr>
          <p:cNvPr id="17" name="Shape 14"/>
          <p:cNvSpPr/>
          <p:nvPr/>
        </p:nvSpPr>
        <p:spPr>
          <a:xfrm>
            <a:off x="822960" y="3557016"/>
            <a:ext cx="914400" cy="411480"/>
          </a:xfrm>
          <a:prstGeom prst="roundRect">
            <a:avLst>
              <a:gd name="adj" fmla="val 11111"/>
            </a:avLst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22960" y="3657600"/>
            <a:ext cx="914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1874520" y="3575304"/>
            <a:ext cx="6126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Group discussion: holiness, patience, and holy love.</a:t>
            </a:r>
            <a:endParaRPr lang="en-US" sz="1550" dirty="0"/>
          </a:p>
        </p:txBody>
      </p:sp>
      <p:sp>
        <p:nvSpPr>
          <p:cNvPr id="20" name="Shape 17"/>
          <p:cNvSpPr/>
          <p:nvPr/>
        </p:nvSpPr>
        <p:spPr>
          <a:xfrm>
            <a:off x="822960" y="4361688"/>
            <a:ext cx="914400" cy="411480"/>
          </a:xfrm>
          <a:prstGeom prst="roundRect">
            <a:avLst>
              <a:gd name="adj" fmla="val 11111"/>
            </a:avLst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22960" y="4462272"/>
            <a:ext cx="914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B1F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1874520" y="4379976"/>
            <a:ext cx="6126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Personal prayer response and closing summary.</a:t>
            </a:r>
            <a:endParaRPr lang="en-US" sz="1550" dirty="0"/>
          </a:p>
        </p:txBody>
      </p:sp>
      <p:sp>
        <p:nvSpPr>
          <p:cNvPr id="23" name="Text 20"/>
          <p:cNvSpPr/>
          <p:nvPr/>
        </p:nvSpPr>
        <p:spPr>
          <a:xfrm>
            <a:off x="512064" y="6556248"/>
            <a:ext cx="5943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C9D4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pirit_assets/visual_4_dark.jpg">    </p:cNvPr>
          <p:cNvPicPr>
            <a:picLocks noChangeAspect="1"/>
          </p:cNvPicPr>
          <p:nvPr/>
        </p:nvPicPr>
        <p:blipFill>
          <a:blip r:embed="rId1"/>
          <a:srcRect l="0" r="0" t="30" b="3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87552" y="1170432"/>
            <a:ext cx="6217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Closing Summary and Prayer</a:t>
            </a:r>
            <a:endParaRPr lang="en-US" sz="2800" dirty="0"/>
          </a:p>
        </p:txBody>
      </p:sp>
      <p:sp>
        <p:nvSpPr>
          <p:cNvPr id="4" name="Text 1"/>
          <p:cNvSpPr/>
          <p:nvPr/>
        </p:nvSpPr>
        <p:spPr>
          <a:xfrm>
            <a:off x="1005840" y="1901952"/>
            <a:ext cx="6263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leads the church to ask for the Spirit’s inward work: renewed love, clearer sight, surrendered will, patient prayer, and holy devotion.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005840" y="3063240"/>
            <a:ext cx="6217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i="1" dirty="0">
                <a:solidFill>
                  <a:srgbClr val="F0C36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Holy Spirit, descend upon our hearts. Make us love the Lord as we ought to love. Amen.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987552" y="4599432"/>
            <a:ext cx="6400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60" dirty="0">
                <a:solidFill>
                  <a:srgbClr val="BFD2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© HymnInfo.com. Free for personal, church, classroom, and small-group teaching use. Please do not sell, repost, or redistribute as downloadable files without permission.</a:t>
            </a:r>
            <a:endParaRPr lang="en-US" sz="760" dirty="0"/>
          </a:p>
        </p:txBody>
      </p:sp>
      <p:sp>
        <p:nvSpPr>
          <p:cNvPr id="7" name="Text 4"/>
          <p:cNvSpPr/>
          <p:nvPr/>
        </p:nvSpPr>
        <p:spPr>
          <a:xfrm>
            <a:off x="512064" y="6556248"/>
            <a:ext cx="5943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C9D4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23044"/>
          </a:solidFill>
          <a:ln w="12700">
            <a:solidFill>
              <a:srgbClr val="12304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164592"/>
            <a:ext cx="2011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0C36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 IDENTITY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566928" y="329184"/>
            <a:ext cx="8778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Hymn Identity</a:t>
            </a:r>
            <a:endParaRPr lang="en-US" sz="2000" dirty="0"/>
          </a:p>
        </p:txBody>
      </p:sp>
      <p:pic>
        <p:nvPicPr>
          <p:cNvPr id="6" name="Image 0" descr="/mnt/data/spirit_assets/visual_2_side.jpg">    </p:cNvPr>
          <p:cNvPicPr>
            <a:picLocks noChangeAspect="1"/>
          </p:cNvPicPr>
          <p:nvPr/>
        </p:nvPicPr>
        <p:blipFill>
          <a:blip r:embed="rId1"/>
          <a:srcRect l="16694" r="16694" t="0" b="0"/>
          <a:stretch/>
        </p:blipFill>
        <p:spPr>
          <a:xfrm>
            <a:off x="8732520" y="713232"/>
            <a:ext cx="3456432" cy="6144768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732520" y="713232"/>
            <a:ext cx="36576" cy="6144768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1234440"/>
            <a:ext cx="7452360" cy="4754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Text: George Croly, first published in 1851 as a devotional poem titled “Holiness Desired.”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Tune: MORECAMBE, composed by Frederick Cook Atkinson in 1870.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Meter: 10.10.10.10, supporting broad and prayerful congregational singing.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purpose: a prayer for the Holy Spirit to renew desire, will, patience, and love.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512064" y="6556248"/>
            <a:ext cx="5943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C9D4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pirit_assets/visual_3_dark.jpg">    </p:cNvPr>
          <p:cNvPicPr>
            <a:picLocks noChangeAspect="1"/>
          </p:cNvPicPr>
          <p:nvPr/>
        </p:nvPicPr>
        <p:blipFill>
          <a:blip r:embed="rId1"/>
          <a:srcRect l="0" r="0" t="30" b="3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60120" y="138988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0C36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960120" y="178308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Historical Setting</a:t>
            </a:r>
            <a:endParaRPr lang="en-US" sz="3600" dirty="0"/>
          </a:p>
        </p:txBody>
      </p:sp>
      <p:sp>
        <p:nvSpPr>
          <p:cNvPr id="5" name="Text 2"/>
          <p:cNvSpPr/>
          <p:nvPr/>
        </p:nvSpPr>
        <p:spPr>
          <a:xfrm>
            <a:off x="987552" y="3063240"/>
            <a:ext cx="6217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 Anglican devotional text shaped by prayer for holiness and inward renewal.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512064" y="6556248"/>
            <a:ext cx="5943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C9D4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23044"/>
          </a:solidFill>
          <a:ln w="12700">
            <a:solidFill>
              <a:srgbClr val="12304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164592"/>
            <a:ext cx="2011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0C36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HISTORICAL BACKGROUND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566928" y="329184"/>
            <a:ext cx="8778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Croly and the Prayer for Holiness</a:t>
            </a:r>
            <a:endParaRPr lang="en-US" sz="2000" dirty="0"/>
          </a:p>
        </p:txBody>
      </p:sp>
      <p:pic>
        <p:nvPicPr>
          <p:cNvPr id="6" name="Image 0" descr="/mnt/data/spirit_assets/visual_3_side.jpg">    </p:cNvPr>
          <p:cNvPicPr>
            <a:picLocks noChangeAspect="1"/>
          </p:cNvPicPr>
          <p:nvPr/>
        </p:nvPicPr>
        <p:blipFill>
          <a:blip r:embed="rId1"/>
          <a:srcRect l="16694" r="16694" t="0" b="0"/>
          <a:stretch/>
        </p:blipFill>
        <p:spPr>
          <a:xfrm>
            <a:off x="8732520" y="713232"/>
            <a:ext cx="3456432" cy="6144768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732520" y="713232"/>
            <a:ext cx="36576" cy="6144768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1234440"/>
            <a:ext cx="7452360" cy="4754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George Croly was an Irish-born Anglican clergyman, poet, novelist, and hymn writer.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emerged as a personal prayer, not as a public slogan or triumphal anthem.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Modern hymnals usually print five stanzas, preserving the poem’s devotional movement.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language is older, but the spiritual need remains immediate: “Lord, change the heart.”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512064" y="6556248"/>
            <a:ext cx="5943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C9D4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3"/>
          </a:solidFill>
          <a:ln w="12700">
            <a:solidFill>
              <a:srgbClr val="0B1F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123044"/>
          </a:solidFill>
          <a:ln w="12700">
            <a:solidFill>
              <a:srgbClr val="12304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164592"/>
            <a:ext cx="2011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0C36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SCRIPTURE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566928" y="329184"/>
            <a:ext cx="8778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Biblical Foundation</a:t>
            </a:r>
            <a:endParaRPr lang="en-US" sz="2000" dirty="0"/>
          </a:p>
        </p:txBody>
      </p:sp>
      <p:pic>
        <p:nvPicPr>
          <p:cNvPr id="6" name="Image 0" descr="/mnt/data/spirit_assets/visual_4_side.jpg">    </p:cNvPr>
          <p:cNvPicPr>
            <a:picLocks noChangeAspect="1"/>
          </p:cNvPicPr>
          <p:nvPr/>
        </p:nvPicPr>
        <p:blipFill>
          <a:blip r:embed="rId1"/>
          <a:srcRect l="16694" r="16694" t="0" b="0"/>
          <a:stretch/>
        </p:blipFill>
        <p:spPr>
          <a:xfrm>
            <a:off x="8732520" y="713232"/>
            <a:ext cx="3456432" cy="6144768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732520" y="713232"/>
            <a:ext cx="36576" cy="6144768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676656" y="1078992"/>
            <a:ext cx="3611880" cy="1298448"/>
          </a:xfrm>
          <a:prstGeom prst="roundRect">
            <a:avLst>
              <a:gd name="adj" fmla="val 5634"/>
            </a:avLst>
          </a:prstGeom>
          <a:solidFill>
            <a:srgbClr val="F8F1DF">
              <a:alpha val="96000"/>
            </a:srgbClr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41248" y="1197864"/>
            <a:ext cx="32826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4E5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Romans 5:5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841248" y="1490472"/>
            <a:ext cx="3282696" cy="7498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D27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God’s love is poured into the heart through the Holy Spirit.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4498848" y="1078992"/>
            <a:ext cx="3611880" cy="1298448"/>
          </a:xfrm>
          <a:prstGeom prst="roundRect">
            <a:avLst>
              <a:gd name="adj" fmla="val 5634"/>
            </a:avLst>
          </a:prstGeom>
          <a:solidFill>
            <a:srgbClr val="F8F1DF">
              <a:alpha val="96000"/>
            </a:srgbClr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663440" y="1197864"/>
            <a:ext cx="32826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4E5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Ezekiel 36:26-27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4663440" y="1490472"/>
            <a:ext cx="3282696" cy="7498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D27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God gives a new heart and puts his Spirit within his people.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676656" y="2697480"/>
            <a:ext cx="3611880" cy="1298448"/>
          </a:xfrm>
          <a:prstGeom prst="roundRect">
            <a:avLst>
              <a:gd name="adj" fmla="val 5634"/>
            </a:avLst>
          </a:prstGeom>
          <a:solidFill>
            <a:srgbClr val="F8F1DF">
              <a:alpha val="96000"/>
            </a:srgbClr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41248" y="2816352"/>
            <a:ext cx="32826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4E5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Galatians 5:22-23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841248" y="3108960"/>
            <a:ext cx="3282696" cy="7498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D27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Spirit forms fruit such as love, patience, gentleness, and self-control.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4498848" y="2697480"/>
            <a:ext cx="3611880" cy="1298448"/>
          </a:xfrm>
          <a:prstGeom prst="roundRect">
            <a:avLst>
              <a:gd name="adj" fmla="val 5634"/>
            </a:avLst>
          </a:prstGeom>
          <a:solidFill>
            <a:srgbClr val="F8F1DF">
              <a:alpha val="96000"/>
            </a:srgbClr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663440" y="2816352"/>
            <a:ext cx="32826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4E5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 Corinthians 3:18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663440" y="3108960"/>
            <a:ext cx="3282696" cy="7498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D27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Believers are transformed into the Lord’s image by the Spirit.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768096" y="4663440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These passages frame the hymn as a biblical prayer for sanctification, not vague spiritual longing.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512064" y="6556248"/>
            <a:ext cx="5943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C9D4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pirit_assets/visual_5_dark.jpg">    </p:cNvPr>
          <p:cNvPicPr>
            <a:picLocks noChangeAspect="1"/>
          </p:cNvPicPr>
          <p:nvPr/>
        </p:nvPicPr>
        <p:blipFill>
          <a:blip r:embed="rId1"/>
          <a:srcRect l="0" r="0" t="30" b="3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60120" y="138988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0C36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960120" y="178308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Stanza-by-Stanza Study</a:t>
            </a:r>
            <a:endParaRPr lang="en-US" sz="3600" dirty="0"/>
          </a:p>
        </p:txBody>
      </p:sp>
      <p:sp>
        <p:nvSpPr>
          <p:cNvPr id="5" name="Text 2"/>
          <p:cNvSpPr/>
          <p:nvPr/>
        </p:nvSpPr>
        <p:spPr>
          <a:xfrm>
            <a:off x="987552" y="3063240"/>
            <a:ext cx="6217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prayer that moves from the heart toward holy love.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512064" y="6556248"/>
            <a:ext cx="5943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C9D4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pirit_assets/visual_1_dark.jpg">    </p:cNvPr>
          <p:cNvPicPr>
            <a:picLocks noChangeAspect="1"/>
          </p:cNvPicPr>
          <p:nvPr/>
        </p:nvPicPr>
        <p:blipFill>
          <a:blip r:embed="rId1"/>
          <a:srcRect l="0" r="0" t="30" b="3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0392" y="89611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0C36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 SECTION 1</a:t>
            </a:r>
            <a:endParaRPr lang="en-US" sz="950" dirty="0"/>
          </a:p>
        </p:txBody>
      </p:sp>
      <p:sp>
        <p:nvSpPr>
          <p:cNvPr id="4" name="Text 1"/>
          <p:cNvSpPr/>
          <p:nvPr/>
        </p:nvSpPr>
        <p:spPr>
          <a:xfrm>
            <a:off x="841248" y="1225296"/>
            <a:ext cx="6629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heart brought before God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914400" y="2011680"/>
            <a:ext cx="6263640" cy="34290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opening request is inward: the Spirit must reach the center of desire and loyalty.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prayer asks God to loosen lesser loves and move through the whole person.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emphasis: sanctification begins with honest surrender, not self-improvement.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512064" y="6556248"/>
            <a:ext cx="5943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C9D4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pirit_assets/visual_2_dark.jpg">    </p:cNvPr>
          <p:cNvPicPr>
            <a:picLocks noChangeAspect="1"/>
          </p:cNvPicPr>
          <p:nvPr/>
        </p:nvPicPr>
        <p:blipFill>
          <a:blip r:embed="rId1"/>
          <a:srcRect l="0" r="0" t="30" b="3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0392" y="89611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0C36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 SECTION 2</a:t>
            </a:r>
            <a:endParaRPr lang="en-US" sz="950" dirty="0"/>
          </a:p>
        </p:txBody>
      </p:sp>
      <p:sp>
        <p:nvSpPr>
          <p:cNvPr id="4" name="Text 1"/>
          <p:cNvSpPr/>
          <p:nvPr/>
        </p:nvSpPr>
        <p:spPr>
          <a:xfrm>
            <a:off x="841248" y="1225296"/>
            <a:ext cx="6629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Clear sight over spectacle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914400" y="2011680"/>
            <a:ext cx="6263640" cy="34290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does not chase spiritual drama as an end in itself.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asks for dimness to be removed so the soul may see truth clearly.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F8F1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emphasis: mature faith values holiness and clarity more than religious excitement.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512064" y="6556248"/>
            <a:ext cx="5943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C9D4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>HymnInfo.com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Spirit of God, Descend upon My Heart</dc:title>
  <dc:subject>Hymn study resource</dc:subject>
  <dc:creator>HymnInfo.com</dc:creator>
  <cp:lastModifiedBy>HymnInfo.com</cp:lastModifiedBy>
  <cp:revision>1</cp:revision>
  <dcterms:created xsi:type="dcterms:W3CDTF">2026-07-08T00:30:27Z</dcterms:created>
  <dcterms:modified xsi:type="dcterms:W3CDTF">2026-07-08T00:30:27Z</dcterms:modified>
</cp:coreProperties>
</file>