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image" Target="../media/image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02920" y="548640"/>
            <a:ext cx="6309360" cy="466344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914400"/>
            <a:ext cx="5715000" cy="1280160"/>
          </a:xfrm>
          <a:prstGeom prst="rect">
            <a:avLst/>
          </a:prstGeom>
          <a:noFill/>
        </p:spPr>
        <p:txBody>
          <a:bodyPr wrap="none" lIns="45720" rIns="45720" tIns="18288" bIns="18288" anchor="t">
            <a:spAutoFit/>
          </a:bodyPr>
          <a:lstStyle/>
          <a:p>
            <a:pPr algn="l"/>
            <a:r>
              <a:rPr sz="4700" b="1" i="0">
                <a:solidFill>
                  <a:srgbClr val="FFF8E8"/>
                </a:solidFill>
                <a:latin typeface="Aptos"/>
              </a:rPr>
              <a:t>Steal Away to Jesus</a:t>
            </a:r>
          </a:p>
        </p:txBody>
      </p:sp>
      <p:sp>
        <p:nvSpPr>
          <p:cNvPr id="5" name="TextBox 4"/>
          <p:cNvSpPr txBox="1"/>
          <p:nvPr/>
        </p:nvSpPr>
        <p:spPr>
          <a:xfrm>
            <a:off x="804672" y="2331720"/>
            <a:ext cx="5486400" cy="502920"/>
          </a:xfrm>
          <a:prstGeom prst="rect">
            <a:avLst/>
          </a:prstGeom>
          <a:noFill/>
        </p:spPr>
        <p:txBody>
          <a:bodyPr wrap="none" lIns="45720" rIns="45720" tIns="18288" bIns="18288" anchor="t">
            <a:spAutoFit/>
          </a:bodyPr>
          <a:lstStyle/>
          <a:p>
            <a:pPr algn="l"/>
            <a:r>
              <a:rPr sz="1900" b="1" i="0">
                <a:solidFill>
                  <a:srgbClr val="DEAF56"/>
                </a:solidFill>
                <a:latin typeface="Aptos"/>
              </a:rPr>
              <a:t>Prayer, Lament, Freedom, and Resurrection Hope</a:t>
            </a:r>
          </a:p>
        </p:txBody>
      </p:sp>
      <p:sp>
        <p:nvSpPr>
          <p:cNvPr id="6" name="TextBox 5"/>
          <p:cNvSpPr txBox="1"/>
          <p:nvPr/>
        </p:nvSpPr>
        <p:spPr>
          <a:xfrm>
            <a:off x="804672" y="3063240"/>
            <a:ext cx="5303520" cy="777240"/>
          </a:xfrm>
          <a:prstGeom prst="rect">
            <a:avLst/>
          </a:prstGeom>
          <a:noFill/>
        </p:spPr>
        <p:txBody>
          <a:bodyPr wrap="none" lIns="45720" rIns="45720" tIns="18288" bIns="18288" anchor="t">
            <a:spAutoFit/>
          </a:bodyPr>
          <a:lstStyle/>
          <a:p>
            <a:pPr algn="l"/>
            <a:r>
              <a:rPr sz="2000" b="0" i="0">
                <a:solidFill>
                  <a:srgbClr val="FFF8E8"/>
                </a:solidFill>
                <a:latin typeface="Aptos"/>
              </a:rPr>
              <a:t>A hymn study resource for teaching, worship planning, and pastoral reflection</a:t>
            </a:r>
          </a:p>
        </p:txBody>
      </p:sp>
      <p:sp>
        <p:nvSpPr>
          <p:cNvPr id="7" name="TextBox 6"/>
          <p:cNvSpPr txBox="1"/>
          <p:nvPr/>
        </p:nvSpPr>
        <p:spPr>
          <a:xfrm>
            <a:off x="804672" y="4160520"/>
            <a:ext cx="5303520" cy="457200"/>
          </a:xfrm>
          <a:prstGeom prst="rect">
            <a:avLst/>
          </a:prstGeom>
          <a:noFill/>
        </p:spPr>
        <p:txBody>
          <a:bodyPr wrap="none" lIns="45720" rIns="45720" tIns="18288" bIns="18288" anchor="t">
            <a:spAutoFit/>
          </a:bodyPr>
          <a:lstStyle/>
          <a:p>
            <a:pPr algn="l"/>
            <a:r>
              <a:rPr sz="1800" b="0" i="0">
                <a:solidFill>
                  <a:srgbClr val="FFF8E8"/>
                </a:solidFill>
                <a:latin typeface="Aptos"/>
              </a:rPr>
              <a:t>Primary Scripture: 1 Corinthians 15:51-52</a:t>
            </a:r>
          </a:p>
        </p:txBody>
      </p:sp>
      <p:sp>
        <p:nvSpPr>
          <p:cNvPr id="8" name="TextBox 7"/>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Refrain: Turning Toward Jesus</a:t>
            </a:r>
          </a:p>
        </p:txBody>
      </p:sp>
      <p:pic>
        <p:nvPicPr>
          <p:cNvPr id="6" name="Picture 5" descr="visual_5.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The repeated movement is toward Jesus as refuge, home, and final hope.</a:t>
            </a:r>
          </a:p>
          <a:p>
            <a:pPr>
              <a:spcAft>
                <a:spcPts val="800"/>
              </a:spcAft>
            </a:pPr>
            <a:r>
              <a:rPr sz="2000" b="1">
                <a:solidFill>
                  <a:srgbClr val="DEAF56"/>
                </a:solidFill>
              </a:rPr>
              <a:t>• </a:t>
            </a:r>
            <a:r>
              <a:rPr sz="2000">
                <a:solidFill>
                  <a:srgbClr val="FFF8E8"/>
                </a:solidFill>
                <a:latin typeface="Aptos"/>
              </a:rPr>
              <a:t>The spiritual does not treat prayer as passivity; it names Jesus as the one who receives the weary and summons the faithful.</a:t>
            </a:r>
          </a:p>
          <a:p>
            <a:pPr>
              <a:spcAft>
                <a:spcPts val="800"/>
              </a:spcAft>
            </a:pPr>
            <a:r>
              <a:rPr sz="2000" b="1">
                <a:solidFill>
                  <a:srgbClr val="DEAF56"/>
                </a:solidFill>
              </a:rPr>
              <a:t>• </a:t>
            </a:r>
            <a:r>
              <a:rPr sz="2000">
                <a:solidFill>
                  <a:srgbClr val="FFF8E8"/>
                </a:solidFill>
                <a:latin typeface="Aptos"/>
              </a:rPr>
              <a:t>For teaching: help learners hear the refrain as both prayer and pilgrimage.</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Divine Call: Thunder and Lightning</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The Lord’s call is pictured through creation: thunder, lightning, and sound within the soul.</a:t>
            </a:r>
          </a:p>
          <a:p>
            <a:pPr>
              <a:spcAft>
                <a:spcPts val="800"/>
              </a:spcAft>
            </a:pPr>
            <a:r>
              <a:rPr sz="2100" b="1">
                <a:solidFill>
                  <a:srgbClr val="DEAF56"/>
                </a:solidFill>
              </a:rPr>
              <a:t>• </a:t>
            </a:r>
            <a:r>
              <a:rPr sz="2100">
                <a:solidFill>
                  <a:srgbClr val="FFF8E8"/>
                </a:solidFill>
                <a:latin typeface="Aptos"/>
              </a:rPr>
              <a:t>Psalm 29 helps listeners recognize thunder not as random terror but as a sign of divine majesty.</a:t>
            </a:r>
          </a:p>
          <a:p>
            <a:pPr>
              <a:spcAft>
                <a:spcPts val="800"/>
              </a:spcAft>
            </a:pPr>
            <a:r>
              <a:rPr sz="2100" b="1">
                <a:solidFill>
                  <a:srgbClr val="DEAF56"/>
                </a:solidFill>
              </a:rPr>
              <a:t>• </a:t>
            </a:r>
            <a:r>
              <a:rPr sz="2100">
                <a:solidFill>
                  <a:srgbClr val="FFF8E8"/>
                </a:solidFill>
                <a:latin typeface="Aptos"/>
              </a:rPr>
              <a:t>The image is sobering, but also personal: the Lord calls his people by name.</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Trumpet and Judgment</a:t>
            </a:r>
          </a:p>
        </p:txBody>
      </p:sp>
      <p:pic>
        <p:nvPicPr>
          <p:cNvPr id="6" name="Picture 5" descr="visual_4.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The trumpet image carries resurrection hope and judgment seriousness.</a:t>
            </a:r>
          </a:p>
          <a:p>
            <a:pPr>
              <a:spcAft>
                <a:spcPts val="800"/>
              </a:spcAft>
            </a:pPr>
            <a:r>
              <a:rPr sz="2000" b="1">
                <a:solidFill>
                  <a:srgbClr val="DEAF56"/>
                </a:solidFill>
              </a:rPr>
              <a:t>• </a:t>
            </a:r>
            <a:r>
              <a:rPr sz="2000">
                <a:solidFill>
                  <a:srgbClr val="FFF8E8"/>
                </a:solidFill>
                <a:latin typeface="Aptos"/>
              </a:rPr>
              <a:t>The song faces mortality honestly: earthly time is short, and the soul must answer God.</a:t>
            </a:r>
          </a:p>
          <a:p>
            <a:pPr>
              <a:spcAft>
                <a:spcPts val="800"/>
              </a:spcAft>
            </a:pPr>
            <a:r>
              <a:rPr sz="2000" b="1">
                <a:solidFill>
                  <a:srgbClr val="DEAF56"/>
                </a:solidFill>
              </a:rPr>
              <a:t>• </a:t>
            </a:r>
            <a:r>
              <a:rPr sz="2000">
                <a:solidFill>
                  <a:srgbClr val="FFF8E8"/>
                </a:solidFill>
                <a:latin typeface="Aptos"/>
              </a:rPr>
              <a:t>In Christian teaching, this summons should lead to repentance, trust, and hope in Christ.</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Freedom and Homecoming</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The longing to “steal away” can be heard as prayer, spiritual resistance, and hope for final home with God.</a:t>
            </a:r>
          </a:p>
          <a:p>
            <a:pPr>
              <a:spcAft>
                <a:spcPts val="800"/>
              </a:spcAft>
            </a:pPr>
            <a:r>
              <a:rPr sz="2100" b="1">
                <a:solidFill>
                  <a:srgbClr val="DEAF56"/>
                </a:solidFill>
              </a:rPr>
              <a:t>• </a:t>
            </a:r>
            <a:r>
              <a:rPr sz="2100">
                <a:solidFill>
                  <a:srgbClr val="FFF8E8"/>
                </a:solidFill>
                <a:latin typeface="Aptos"/>
              </a:rPr>
              <a:t>Claims about hidden escape codes should be handled carefully; the song has carried layered meanings in different settings.</a:t>
            </a:r>
          </a:p>
          <a:p>
            <a:pPr>
              <a:spcAft>
                <a:spcPts val="800"/>
              </a:spcAft>
            </a:pPr>
            <a:r>
              <a:rPr sz="2100" b="1">
                <a:solidFill>
                  <a:srgbClr val="DEAF56"/>
                </a:solidFill>
              </a:rPr>
              <a:t>• </a:t>
            </a:r>
            <a:r>
              <a:rPr sz="2100">
                <a:solidFill>
                  <a:srgbClr val="FFF8E8"/>
                </a:solidFill>
                <a:latin typeface="Aptos"/>
              </a:rPr>
              <a:t>The deeper pastoral truth is clear: bondage, grief, and death do not have the final word.</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Theological Themes</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Prayer: withdrawing toward Jesus for communion and strength.</a:t>
            </a:r>
          </a:p>
          <a:p>
            <a:pPr>
              <a:spcAft>
                <a:spcPts val="800"/>
              </a:spcAft>
            </a:pPr>
            <a:r>
              <a:rPr sz="2100" b="1">
                <a:solidFill>
                  <a:srgbClr val="DEAF56"/>
                </a:solidFill>
              </a:rPr>
              <a:t>• </a:t>
            </a:r>
            <a:r>
              <a:rPr sz="2100">
                <a:solidFill>
                  <a:srgbClr val="FFF8E8"/>
                </a:solidFill>
                <a:latin typeface="Aptos"/>
              </a:rPr>
              <a:t>Lament: naming suffering without pretending it is small.</a:t>
            </a:r>
          </a:p>
          <a:p>
            <a:pPr>
              <a:spcAft>
                <a:spcPts val="800"/>
              </a:spcAft>
            </a:pPr>
            <a:r>
              <a:rPr sz="2100" b="1">
                <a:solidFill>
                  <a:srgbClr val="DEAF56"/>
                </a:solidFill>
              </a:rPr>
              <a:t>• </a:t>
            </a:r>
            <a:r>
              <a:rPr sz="2100">
                <a:solidFill>
                  <a:srgbClr val="FFF8E8"/>
                </a:solidFill>
                <a:latin typeface="Aptos"/>
              </a:rPr>
              <a:t>Resurrection: waiting for the trumpet and the victory of God.</a:t>
            </a:r>
          </a:p>
          <a:p>
            <a:pPr>
              <a:spcAft>
                <a:spcPts val="800"/>
              </a:spcAft>
            </a:pPr>
            <a:r>
              <a:rPr sz="2100" b="1">
                <a:solidFill>
                  <a:srgbClr val="DEAF56"/>
                </a:solidFill>
              </a:rPr>
              <a:t>• </a:t>
            </a:r>
            <a:r>
              <a:rPr sz="2100">
                <a:solidFill>
                  <a:srgbClr val="FFF8E8"/>
                </a:solidFill>
                <a:latin typeface="Aptos"/>
              </a:rPr>
              <a:t>Freedom: longing for liberation under God’s justice.</a:t>
            </a:r>
          </a:p>
          <a:p>
            <a:pPr>
              <a:spcAft>
                <a:spcPts val="800"/>
              </a:spcAft>
            </a:pPr>
            <a:r>
              <a:rPr sz="2100" b="1">
                <a:solidFill>
                  <a:srgbClr val="DEAF56"/>
                </a:solidFill>
              </a:rPr>
              <a:t>• </a:t>
            </a:r>
            <a:r>
              <a:rPr sz="2100">
                <a:solidFill>
                  <a:srgbClr val="FFF8E8"/>
                </a:solidFill>
                <a:latin typeface="Aptos"/>
              </a:rPr>
              <a:t>Pilgrimage: living as those whose true home is with Christ.</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7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Literary and Musical Observations</a:t>
            </a:r>
          </a:p>
        </p:txBody>
      </p:sp>
      <p:pic>
        <p:nvPicPr>
          <p:cNvPr id="6" name="Picture 5" descr="visual_7.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The spiritual is compact, repetitive, and deeply memorable.</a:t>
            </a:r>
          </a:p>
          <a:p>
            <a:pPr>
              <a:spcAft>
                <a:spcPts val="800"/>
              </a:spcAft>
            </a:pPr>
            <a:r>
              <a:rPr sz="2000" b="1">
                <a:solidFill>
                  <a:srgbClr val="DEAF56"/>
                </a:solidFill>
              </a:rPr>
              <a:t>• </a:t>
            </a:r>
            <a:r>
              <a:rPr sz="2000">
                <a:solidFill>
                  <a:srgbClr val="FFF8E8"/>
                </a:solidFill>
                <a:latin typeface="Aptos"/>
              </a:rPr>
              <a:t>Its imagery moves between personal devotion, cosmic signs, and final hope.</a:t>
            </a:r>
          </a:p>
          <a:p>
            <a:pPr>
              <a:spcAft>
                <a:spcPts val="800"/>
              </a:spcAft>
            </a:pPr>
            <a:r>
              <a:rPr sz="2000" b="1">
                <a:solidFill>
                  <a:srgbClr val="DEAF56"/>
                </a:solidFill>
              </a:rPr>
              <a:t>• </a:t>
            </a:r>
            <a:r>
              <a:rPr sz="2000">
                <a:solidFill>
                  <a:srgbClr val="FFF8E8"/>
                </a:solidFill>
                <a:latin typeface="Aptos"/>
              </a:rPr>
              <a:t>STEAL AWAY should be sung prayerfully and spaciously, never rushed or treated as light decoration.</a:t>
            </a:r>
          </a:p>
          <a:p>
            <a:pPr>
              <a:spcAft>
                <a:spcPts val="800"/>
              </a:spcAft>
            </a:pPr>
            <a:r>
              <a:rPr sz="2000" b="1">
                <a:solidFill>
                  <a:srgbClr val="DEAF56"/>
                </a:solidFill>
              </a:rPr>
              <a:t>• </a:t>
            </a:r>
            <a:r>
              <a:rPr sz="2000">
                <a:solidFill>
                  <a:srgbClr val="FFF8E8"/>
                </a:solidFill>
                <a:latin typeface="Aptos"/>
              </a:rPr>
              <a:t>Call-and-response or solo-and-congregation leadership can honor the song’s expressive shape.</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Pastoral and Worship Use</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Funerals and memorial services: resurrection hope in the face of death.</a:t>
            </a:r>
          </a:p>
          <a:p>
            <a:pPr>
              <a:spcAft>
                <a:spcPts val="800"/>
              </a:spcAft>
            </a:pPr>
            <a:r>
              <a:rPr sz="2100" b="1">
                <a:solidFill>
                  <a:srgbClr val="DEAF56"/>
                </a:solidFill>
              </a:rPr>
              <a:t>• </a:t>
            </a:r>
            <a:r>
              <a:rPr sz="2100">
                <a:solidFill>
                  <a:srgbClr val="FFF8E8"/>
                </a:solidFill>
                <a:latin typeface="Aptos"/>
              </a:rPr>
              <a:t>Prayer services: withdrawal into communion with Jesus.</a:t>
            </a:r>
          </a:p>
          <a:p>
            <a:pPr>
              <a:spcAft>
                <a:spcPts val="800"/>
              </a:spcAft>
            </a:pPr>
            <a:r>
              <a:rPr sz="2100" b="1">
                <a:solidFill>
                  <a:srgbClr val="DEAF56"/>
                </a:solidFill>
              </a:rPr>
              <a:t>• </a:t>
            </a:r>
            <a:r>
              <a:rPr sz="2100">
                <a:solidFill>
                  <a:srgbClr val="FFF8E8"/>
                </a:solidFill>
                <a:latin typeface="Aptos"/>
              </a:rPr>
              <a:t>Lent and Holy Week: judgment, lament, and longing for deliverance.</a:t>
            </a:r>
          </a:p>
          <a:p>
            <a:pPr>
              <a:spcAft>
                <a:spcPts val="800"/>
              </a:spcAft>
            </a:pPr>
            <a:r>
              <a:rPr sz="2100" b="1">
                <a:solidFill>
                  <a:srgbClr val="DEAF56"/>
                </a:solidFill>
              </a:rPr>
              <a:t>• </a:t>
            </a:r>
            <a:r>
              <a:rPr sz="2100">
                <a:solidFill>
                  <a:srgbClr val="FFF8E8"/>
                </a:solidFill>
                <a:latin typeface="Aptos"/>
              </a:rPr>
              <a:t>Services on justice and freedom: remembrance of faith formed under oppression.</a:t>
            </a:r>
          </a:p>
          <a:p>
            <a:pPr>
              <a:spcAft>
                <a:spcPts val="800"/>
              </a:spcAft>
            </a:pPr>
            <a:r>
              <a:rPr sz="2100" b="1">
                <a:solidFill>
                  <a:srgbClr val="DEAF56"/>
                </a:solidFill>
              </a:rPr>
              <a:t>• </a:t>
            </a:r>
            <a:r>
              <a:rPr sz="2100">
                <a:solidFill>
                  <a:srgbClr val="FFF8E8"/>
                </a:solidFill>
                <a:latin typeface="Aptos"/>
              </a:rPr>
              <a:t>Choir settings: teach historical context before performance.</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Teaching Questions</a:t>
            </a:r>
          </a:p>
        </p:txBody>
      </p:sp>
      <p:pic>
        <p:nvPicPr>
          <p:cNvPr id="6" name="Picture 5" descr="visual_6.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What kind of “home” does the spiritual long for?</a:t>
            </a:r>
          </a:p>
          <a:p>
            <a:pPr>
              <a:spcAft>
                <a:spcPts val="800"/>
              </a:spcAft>
            </a:pPr>
            <a:r>
              <a:rPr sz="2000" b="1">
                <a:solidFill>
                  <a:srgbClr val="DEAF56"/>
                </a:solidFill>
              </a:rPr>
              <a:t>• </a:t>
            </a:r>
            <a:r>
              <a:rPr sz="2000">
                <a:solidFill>
                  <a:srgbClr val="FFF8E8"/>
                </a:solidFill>
                <a:latin typeface="Aptos"/>
              </a:rPr>
              <a:t>How do thunder, lightning, and trumpet shape the song’s spiritual mood?</a:t>
            </a:r>
          </a:p>
          <a:p>
            <a:pPr>
              <a:spcAft>
                <a:spcPts val="800"/>
              </a:spcAft>
            </a:pPr>
            <a:r>
              <a:rPr sz="2000" b="1">
                <a:solidFill>
                  <a:srgbClr val="DEAF56"/>
                </a:solidFill>
              </a:rPr>
              <a:t>• </a:t>
            </a:r>
            <a:r>
              <a:rPr sz="2000">
                <a:solidFill>
                  <a:srgbClr val="FFF8E8"/>
                </a:solidFill>
                <a:latin typeface="Aptos"/>
              </a:rPr>
              <a:t>How does resurrection hope change the way Christians face death?</a:t>
            </a:r>
          </a:p>
          <a:p>
            <a:pPr>
              <a:spcAft>
                <a:spcPts val="800"/>
              </a:spcAft>
            </a:pPr>
            <a:r>
              <a:rPr sz="2000" b="1">
                <a:solidFill>
                  <a:srgbClr val="DEAF56"/>
                </a:solidFill>
              </a:rPr>
              <a:t>• </a:t>
            </a:r>
            <a:r>
              <a:rPr sz="2000">
                <a:solidFill>
                  <a:srgbClr val="FFF8E8"/>
                </a:solidFill>
                <a:latin typeface="Aptos"/>
              </a:rPr>
              <a:t>What should churches remember when singing African American spirituals?</a:t>
            </a:r>
          </a:p>
          <a:p>
            <a:pPr>
              <a:spcAft>
                <a:spcPts val="800"/>
              </a:spcAft>
            </a:pPr>
            <a:r>
              <a:rPr sz="2000" b="1">
                <a:solidFill>
                  <a:srgbClr val="DEAF56"/>
                </a:solidFill>
              </a:rPr>
              <a:t>• </a:t>
            </a:r>
            <a:r>
              <a:rPr sz="2000">
                <a:solidFill>
                  <a:srgbClr val="FFF8E8"/>
                </a:solidFill>
                <a:latin typeface="Aptos"/>
              </a:rPr>
              <a:t>How can prayer become an act of courage and hope?</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Application: Practice This Week</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Set aside one quiet time to “steal away” into prayer with Jesus.</a:t>
            </a:r>
          </a:p>
          <a:p>
            <a:pPr>
              <a:spcAft>
                <a:spcPts val="800"/>
              </a:spcAft>
            </a:pPr>
            <a:r>
              <a:rPr sz="2100" b="1">
                <a:solidFill>
                  <a:srgbClr val="DEAF56"/>
                </a:solidFill>
              </a:rPr>
              <a:t>• </a:t>
            </a:r>
            <a:r>
              <a:rPr sz="2100">
                <a:solidFill>
                  <a:srgbClr val="FFF8E8"/>
                </a:solidFill>
                <a:latin typeface="Aptos"/>
              </a:rPr>
              <a:t>Read 1 Corinthians 15:51-52 slowly, then pray for those grieving death or loss.</a:t>
            </a:r>
          </a:p>
          <a:p>
            <a:pPr>
              <a:spcAft>
                <a:spcPts val="800"/>
              </a:spcAft>
            </a:pPr>
            <a:r>
              <a:rPr sz="2100" b="1">
                <a:solidFill>
                  <a:srgbClr val="DEAF56"/>
                </a:solidFill>
              </a:rPr>
              <a:t>• </a:t>
            </a:r>
            <a:r>
              <a:rPr sz="2100">
                <a:solidFill>
                  <a:srgbClr val="FFF8E8"/>
                </a:solidFill>
                <a:latin typeface="Aptos"/>
              </a:rPr>
              <a:t>Listen to an African American spiritual with historical attention and gratitude.</a:t>
            </a:r>
          </a:p>
          <a:p>
            <a:pPr>
              <a:spcAft>
                <a:spcPts val="800"/>
              </a:spcAft>
            </a:pPr>
            <a:r>
              <a:rPr sz="2100" b="1">
                <a:solidFill>
                  <a:srgbClr val="DEAF56"/>
                </a:solidFill>
              </a:rPr>
              <a:t>• </a:t>
            </a:r>
            <a:r>
              <a:rPr sz="2100">
                <a:solidFill>
                  <a:srgbClr val="FFF8E8"/>
                </a:solidFill>
                <a:latin typeface="Aptos"/>
              </a:rPr>
              <a:t>Ask where Christ is calling you to hope, repentance, courage, or compassion.</a:t>
            </a:r>
          </a:p>
          <a:p>
            <a:pPr>
              <a:spcAft>
                <a:spcPts val="800"/>
              </a:spcAft>
            </a:pPr>
            <a:r>
              <a:rPr sz="2100" b="1">
                <a:solidFill>
                  <a:srgbClr val="DEAF56"/>
                </a:solidFill>
              </a:rPr>
              <a:t>• </a:t>
            </a:r>
            <a:r>
              <a:rPr sz="2100">
                <a:solidFill>
                  <a:srgbClr val="FFF8E8"/>
                </a:solidFill>
                <a:latin typeface="Aptos"/>
              </a:rPr>
              <a:t>Encourage someone who needs to hear that sorrow is not the end of the story.</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02920" y="457200"/>
            <a:ext cx="11155680" cy="580644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685800"/>
            <a:ext cx="8229600" cy="502920"/>
          </a:xfrm>
          <a:prstGeom prst="rect">
            <a:avLst/>
          </a:prstGeom>
          <a:noFill/>
        </p:spPr>
        <p:txBody>
          <a:bodyPr wrap="none" lIns="45720" rIns="45720" tIns="18288" bIns="18288" anchor="t">
            <a:spAutoFit/>
          </a:bodyPr>
          <a:lstStyle/>
          <a:p>
            <a:pPr algn="l"/>
            <a:r>
              <a:rPr sz="3200" b="1" i="0">
                <a:solidFill>
                  <a:srgbClr val="FFF8E8"/>
                </a:solidFill>
                <a:latin typeface="Aptos"/>
              </a:rPr>
              <a:t>Suggested Lesson Flow</a:t>
            </a:r>
          </a:p>
        </p:txBody>
      </p:sp>
      <p:sp>
        <p:nvSpPr>
          <p:cNvPr id="5" name="Rounded Rectangle 4"/>
          <p:cNvSpPr/>
          <p:nvPr/>
        </p:nvSpPr>
        <p:spPr>
          <a:xfrm>
            <a:off x="822960" y="1508760"/>
            <a:ext cx="4983480" cy="411480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783080"/>
            <a:ext cx="4389120" cy="320040"/>
          </a:xfrm>
          <a:prstGeom prst="rect">
            <a:avLst/>
          </a:prstGeom>
          <a:noFill/>
        </p:spPr>
        <p:txBody>
          <a:bodyPr wrap="none" lIns="45720" rIns="45720" tIns="18288" bIns="18288" anchor="t">
            <a:spAutoFit/>
          </a:bodyPr>
          <a:lstStyle/>
          <a:p>
            <a:pPr algn="l"/>
            <a:r>
              <a:rPr sz="2200" b="1" i="0">
                <a:solidFill>
                  <a:srgbClr val="DEAF56"/>
                </a:solidFill>
                <a:latin typeface="Aptos"/>
              </a:rPr>
              <a:t>30-minute plan</a:t>
            </a:r>
          </a:p>
        </p:txBody>
      </p:sp>
      <p:sp>
        <p:nvSpPr>
          <p:cNvPr id="7" name="TextBox 6"/>
          <p:cNvSpPr txBox="1"/>
          <p:nvPr/>
        </p:nvSpPr>
        <p:spPr>
          <a:xfrm>
            <a:off x="1097280" y="2331720"/>
            <a:ext cx="4480560" cy="2926080"/>
          </a:xfrm>
          <a:prstGeom prst="rect">
            <a:avLst/>
          </a:prstGeom>
          <a:noFill/>
        </p:spPr>
        <p:txBody>
          <a:bodyPr wrap="square" lIns="18288" rIns="18288" tIns="18288" bIns="18288">
            <a:spAutoFit/>
          </a:bodyPr>
          <a:lstStyle/>
          <a:p>
            <a:pPr>
              <a:spcAft>
                <a:spcPts val="800"/>
              </a:spcAft>
            </a:pPr>
            <a:r>
              <a:rPr sz="1700" b="1">
                <a:solidFill>
                  <a:srgbClr val="DEAF56"/>
                </a:solidFill>
              </a:rPr>
              <a:t>• </a:t>
            </a:r>
            <a:r>
              <a:rPr sz="1700">
                <a:solidFill>
                  <a:srgbClr val="FFF8E8"/>
                </a:solidFill>
                <a:latin typeface="Aptos"/>
              </a:rPr>
              <a:t>5 min: Open with 1 Corinthians 15</a:t>
            </a:r>
          </a:p>
          <a:p>
            <a:pPr>
              <a:spcAft>
                <a:spcPts val="800"/>
              </a:spcAft>
            </a:pPr>
            <a:r>
              <a:rPr sz="1700" b="1">
                <a:solidFill>
                  <a:srgbClr val="DEAF56"/>
                </a:solidFill>
              </a:rPr>
              <a:t>• </a:t>
            </a:r>
            <a:r>
              <a:rPr sz="1700">
                <a:solidFill>
                  <a:srgbClr val="FFF8E8"/>
                </a:solidFill>
                <a:latin typeface="Aptos"/>
              </a:rPr>
              <a:t>8 min: Historical and musical context</a:t>
            </a:r>
          </a:p>
          <a:p>
            <a:pPr>
              <a:spcAft>
                <a:spcPts val="800"/>
              </a:spcAft>
            </a:pPr>
            <a:r>
              <a:rPr sz="1700" b="1">
                <a:solidFill>
                  <a:srgbClr val="DEAF56"/>
                </a:solidFill>
              </a:rPr>
              <a:t>• </a:t>
            </a:r>
            <a:r>
              <a:rPr sz="1700">
                <a:solidFill>
                  <a:srgbClr val="FFF8E8"/>
                </a:solidFill>
                <a:latin typeface="Aptos"/>
              </a:rPr>
              <a:t>10 min: Refrain and main images</a:t>
            </a:r>
          </a:p>
          <a:p>
            <a:pPr>
              <a:spcAft>
                <a:spcPts val="800"/>
              </a:spcAft>
            </a:pPr>
            <a:r>
              <a:rPr sz="1700" b="1">
                <a:solidFill>
                  <a:srgbClr val="DEAF56"/>
                </a:solidFill>
              </a:rPr>
              <a:t>• </a:t>
            </a:r>
            <a:r>
              <a:rPr sz="1700">
                <a:solidFill>
                  <a:srgbClr val="FFF8E8"/>
                </a:solidFill>
                <a:latin typeface="Aptos"/>
              </a:rPr>
              <a:t>7 min: Prayer and response</a:t>
            </a:r>
          </a:p>
        </p:txBody>
      </p:sp>
      <p:sp>
        <p:nvSpPr>
          <p:cNvPr id="8" name="Rounded Rectangle 7"/>
          <p:cNvSpPr/>
          <p:nvPr/>
        </p:nvSpPr>
        <p:spPr>
          <a:xfrm>
            <a:off x="6309360" y="1508760"/>
            <a:ext cx="4983480" cy="411480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83680" y="1783080"/>
            <a:ext cx="4389120" cy="320040"/>
          </a:xfrm>
          <a:prstGeom prst="rect">
            <a:avLst/>
          </a:prstGeom>
          <a:noFill/>
        </p:spPr>
        <p:txBody>
          <a:bodyPr wrap="none" lIns="45720" rIns="45720" tIns="18288" bIns="18288" anchor="t">
            <a:spAutoFit/>
          </a:bodyPr>
          <a:lstStyle/>
          <a:p>
            <a:pPr algn="l"/>
            <a:r>
              <a:rPr sz="2200" b="1" i="0">
                <a:solidFill>
                  <a:srgbClr val="DEAF56"/>
                </a:solidFill>
                <a:latin typeface="Aptos"/>
              </a:rPr>
              <a:t>60-minute plan</a:t>
            </a:r>
          </a:p>
        </p:txBody>
      </p:sp>
      <p:sp>
        <p:nvSpPr>
          <p:cNvPr id="10" name="TextBox 9"/>
          <p:cNvSpPr txBox="1"/>
          <p:nvPr/>
        </p:nvSpPr>
        <p:spPr>
          <a:xfrm>
            <a:off x="6583680" y="2331720"/>
            <a:ext cx="4480560" cy="2926080"/>
          </a:xfrm>
          <a:prstGeom prst="rect">
            <a:avLst/>
          </a:prstGeom>
          <a:noFill/>
        </p:spPr>
        <p:txBody>
          <a:bodyPr wrap="square" lIns="18288" rIns="18288" tIns="18288" bIns="18288">
            <a:spAutoFit/>
          </a:bodyPr>
          <a:lstStyle/>
          <a:p>
            <a:pPr>
              <a:spcAft>
                <a:spcPts val="800"/>
              </a:spcAft>
            </a:pPr>
            <a:r>
              <a:rPr sz="1700" b="1">
                <a:solidFill>
                  <a:srgbClr val="DEAF56"/>
                </a:solidFill>
              </a:rPr>
              <a:t>• </a:t>
            </a:r>
            <a:r>
              <a:rPr sz="1700">
                <a:solidFill>
                  <a:srgbClr val="FFF8E8"/>
                </a:solidFill>
                <a:latin typeface="Aptos"/>
              </a:rPr>
              <a:t>10 min: Scripture foundation</a:t>
            </a:r>
          </a:p>
          <a:p>
            <a:pPr>
              <a:spcAft>
                <a:spcPts val="800"/>
              </a:spcAft>
            </a:pPr>
            <a:r>
              <a:rPr sz="1700" b="1">
                <a:solidFill>
                  <a:srgbClr val="DEAF56"/>
                </a:solidFill>
              </a:rPr>
              <a:t>• </a:t>
            </a:r>
            <a:r>
              <a:rPr sz="1700">
                <a:solidFill>
                  <a:srgbClr val="FFF8E8"/>
                </a:solidFill>
                <a:latin typeface="Aptos"/>
              </a:rPr>
              <a:t>15 min: Background and spiritual tradition</a:t>
            </a:r>
          </a:p>
          <a:p>
            <a:pPr>
              <a:spcAft>
                <a:spcPts val="800"/>
              </a:spcAft>
            </a:pPr>
            <a:r>
              <a:rPr sz="1700" b="1">
                <a:solidFill>
                  <a:srgbClr val="DEAF56"/>
                </a:solidFill>
              </a:rPr>
              <a:t>• </a:t>
            </a:r>
            <a:r>
              <a:rPr sz="1700">
                <a:solidFill>
                  <a:srgbClr val="FFF8E8"/>
                </a:solidFill>
                <a:latin typeface="Aptos"/>
              </a:rPr>
              <a:t>20 min: Hymn-section study</a:t>
            </a:r>
          </a:p>
          <a:p>
            <a:pPr>
              <a:spcAft>
                <a:spcPts val="800"/>
              </a:spcAft>
            </a:pPr>
            <a:r>
              <a:rPr sz="1700" b="1">
                <a:solidFill>
                  <a:srgbClr val="DEAF56"/>
                </a:solidFill>
              </a:rPr>
              <a:t>• </a:t>
            </a:r>
            <a:r>
              <a:rPr sz="1700">
                <a:solidFill>
                  <a:srgbClr val="FFF8E8"/>
                </a:solidFill>
                <a:latin typeface="Aptos"/>
              </a:rPr>
              <a:t>10 min: Discussion</a:t>
            </a:r>
          </a:p>
          <a:p>
            <a:pPr>
              <a:spcAft>
                <a:spcPts val="800"/>
              </a:spcAft>
            </a:pPr>
            <a:r>
              <a:rPr sz="1700" b="1">
                <a:solidFill>
                  <a:srgbClr val="DEAF56"/>
                </a:solidFill>
              </a:rPr>
              <a:t>• </a:t>
            </a:r>
            <a:r>
              <a:rPr sz="1700">
                <a:solidFill>
                  <a:srgbClr val="FFF8E8"/>
                </a:solidFill>
                <a:latin typeface="Aptos"/>
              </a:rPr>
              <a:t>5 min: Closing prayer</a:t>
            </a:r>
          </a:p>
        </p:txBody>
      </p:sp>
      <p:sp>
        <p:nvSpPr>
          <p:cNvPr id="11" name="TextBox 10"/>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502920"/>
            <a:ext cx="10972800" cy="580644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685800"/>
            <a:ext cx="6400800" cy="502920"/>
          </a:xfrm>
          <a:prstGeom prst="rect">
            <a:avLst/>
          </a:prstGeom>
          <a:noFill/>
        </p:spPr>
        <p:txBody>
          <a:bodyPr wrap="none" lIns="45720" rIns="45720" tIns="18288" bIns="18288" anchor="t">
            <a:spAutoFit/>
          </a:bodyPr>
          <a:lstStyle/>
          <a:p>
            <a:pPr algn="l"/>
            <a:r>
              <a:rPr sz="3400" b="1" i="0">
                <a:solidFill>
                  <a:srgbClr val="FFF8E8"/>
                </a:solidFill>
                <a:latin typeface="Aptos"/>
              </a:rPr>
              <a:t>Teaching Aim</a:t>
            </a:r>
          </a:p>
        </p:txBody>
      </p:sp>
      <p:sp>
        <p:nvSpPr>
          <p:cNvPr id="5" name="Oval 4"/>
          <p:cNvSpPr/>
          <p:nvPr/>
        </p:nvSpPr>
        <p:spPr>
          <a:xfrm>
            <a:off x="1097280" y="1828800"/>
            <a:ext cx="960120" cy="960120"/>
          </a:xfrm>
          <a:prstGeom prst="ellipse">
            <a:avLst/>
          </a:prstGeom>
          <a:solidFill>
            <a:srgbClr val="DEAF56"/>
          </a:solidFill>
          <a:ln>
            <a:solidFill>
              <a:srgbClr val="FFF8E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2002536"/>
            <a:ext cx="960120" cy="475488"/>
          </a:xfrm>
          <a:prstGeom prst="rect">
            <a:avLst/>
          </a:prstGeom>
          <a:noFill/>
        </p:spPr>
        <p:txBody>
          <a:bodyPr wrap="none" lIns="45720" rIns="45720" tIns="18288" bIns="18288" anchor="t">
            <a:spAutoFit/>
          </a:bodyPr>
          <a:lstStyle/>
          <a:p>
            <a:pPr algn="ctr"/>
            <a:r>
              <a:rPr sz="2200" b="1" i="0">
                <a:solidFill>
                  <a:srgbClr val="0A1424"/>
                </a:solidFill>
                <a:latin typeface="Aptos"/>
              </a:rPr>
              <a:t>1</a:t>
            </a:r>
          </a:p>
        </p:txBody>
      </p:sp>
      <p:sp>
        <p:nvSpPr>
          <p:cNvPr id="7" name="TextBox 6"/>
          <p:cNvSpPr txBox="1"/>
          <p:nvPr/>
        </p:nvSpPr>
        <p:spPr>
          <a:xfrm>
            <a:off x="868680" y="2880360"/>
            <a:ext cx="1417320" cy="548640"/>
          </a:xfrm>
          <a:prstGeom prst="rect">
            <a:avLst/>
          </a:prstGeom>
          <a:noFill/>
        </p:spPr>
        <p:txBody>
          <a:bodyPr wrap="none" lIns="45720" rIns="45720" tIns="18288" bIns="18288" anchor="t">
            <a:spAutoFit/>
          </a:bodyPr>
          <a:lstStyle/>
          <a:p>
            <a:pPr algn="ctr"/>
            <a:r>
              <a:rPr sz="1500" b="0" i="0">
                <a:solidFill>
                  <a:srgbClr val="FFF8E8"/>
                </a:solidFill>
                <a:latin typeface="Aptos"/>
              </a:rPr>
              <a:t>Understand</a:t>
            </a:r>
          </a:p>
        </p:txBody>
      </p:sp>
      <p:sp>
        <p:nvSpPr>
          <p:cNvPr id="8" name="Oval 7"/>
          <p:cNvSpPr/>
          <p:nvPr/>
        </p:nvSpPr>
        <p:spPr>
          <a:xfrm>
            <a:off x="3840480" y="1828800"/>
            <a:ext cx="960120" cy="960120"/>
          </a:xfrm>
          <a:prstGeom prst="ellipse">
            <a:avLst/>
          </a:prstGeom>
          <a:solidFill>
            <a:srgbClr val="DEAF56"/>
          </a:solidFill>
          <a:ln>
            <a:solidFill>
              <a:srgbClr val="FFF8E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840480" y="2002536"/>
            <a:ext cx="960120" cy="475488"/>
          </a:xfrm>
          <a:prstGeom prst="rect">
            <a:avLst/>
          </a:prstGeom>
          <a:noFill/>
        </p:spPr>
        <p:txBody>
          <a:bodyPr wrap="none" lIns="45720" rIns="45720" tIns="18288" bIns="18288" anchor="t">
            <a:spAutoFit/>
          </a:bodyPr>
          <a:lstStyle/>
          <a:p>
            <a:pPr algn="ctr"/>
            <a:r>
              <a:rPr sz="2200" b="1" i="0">
                <a:solidFill>
                  <a:srgbClr val="0A1424"/>
                </a:solidFill>
                <a:latin typeface="Aptos"/>
              </a:rPr>
              <a:t>2</a:t>
            </a:r>
          </a:p>
        </p:txBody>
      </p:sp>
      <p:sp>
        <p:nvSpPr>
          <p:cNvPr id="10" name="TextBox 9"/>
          <p:cNvSpPr txBox="1"/>
          <p:nvPr/>
        </p:nvSpPr>
        <p:spPr>
          <a:xfrm>
            <a:off x="3611880" y="2880360"/>
            <a:ext cx="1417320" cy="548640"/>
          </a:xfrm>
          <a:prstGeom prst="rect">
            <a:avLst/>
          </a:prstGeom>
          <a:noFill/>
        </p:spPr>
        <p:txBody>
          <a:bodyPr wrap="none" lIns="45720" rIns="45720" tIns="18288" bIns="18288" anchor="t">
            <a:spAutoFit/>
          </a:bodyPr>
          <a:lstStyle/>
          <a:p>
            <a:pPr algn="ctr"/>
            <a:r>
              <a:rPr sz="1500" b="0" i="0">
                <a:solidFill>
                  <a:srgbClr val="FFF8E8"/>
                </a:solidFill>
                <a:latin typeface="Aptos"/>
              </a:rPr>
              <a:t>Feel</a:t>
            </a:r>
          </a:p>
        </p:txBody>
      </p:sp>
      <p:sp>
        <p:nvSpPr>
          <p:cNvPr id="11" name="Oval 10"/>
          <p:cNvSpPr/>
          <p:nvPr/>
        </p:nvSpPr>
        <p:spPr>
          <a:xfrm>
            <a:off x="6583680" y="1828800"/>
            <a:ext cx="960120" cy="960120"/>
          </a:xfrm>
          <a:prstGeom prst="ellipse">
            <a:avLst/>
          </a:prstGeom>
          <a:solidFill>
            <a:srgbClr val="DEAF56"/>
          </a:solidFill>
          <a:ln>
            <a:solidFill>
              <a:srgbClr val="FFF8E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83680" y="2002536"/>
            <a:ext cx="960120" cy="475488"/>
          </a:xfrm>
          <a:prstGeom prst="rect">
            <a:avLst/>
          </a:prstGeom>
          <a:noFill/>
        </p:spPr>
        <p:txBody>
          <a:bodyPr wrap="none" lIns="45720" rIns="45720" tIns="18288" bIns="18288" anchor="t">
            <a:spAutoFit/>
          </a:bodyPr>
          <a:lstStyle/>
          <a:p>
            <a:pPr algn="ctr"/>
            <a:r>
              <a:rPr sz="2200" b="1" i="0">
                <a:solidFill>
                  <a:srgbClr val="0A1424"/>
                </a:solidFill>
                <a:latin typeface="Aptos"/>
              </a:rPr>
              <a:t>3</a:t>
            </a:r>
          </a:p>
        </p:txBody>
      </p:sp>
      <p:sp>
        <p:nvSpPr>
          <p:cNvPr id="13" name="TextBox 12"/>
          <p:cNvSpPr txBox="1"/>
          <p:nvPr/>
        </p:nvSpPr>
        <p:spPr>
          <a:xfrm>
            <a:off x="6355080" y="2880360"/>
            <a:ext cx="1417320" cy="548640"/>
          </a:xfrm>
          <a:prstGeom prst="rect">
            <a:avLst/>
          </a:prstGeom>
          <a:noFill/>
        </p:spPr>
        <p:txBody>
          <a:bodyPr wrap="none" lIns="45720" rIns="45720" tIns="18288" bIns="18288" anchor="t">
            <a:spAutoFit/>
          </a:bodyPr>
          <a:lstStyle/>
          <a:p>
            <a:pPr algn="ctr"/>
            <a:r>
              <a:rPr sz="1500" b="0" i="0">
                <a:solidFill>
                  <a:srgbClr val="FFF8E8"/>
                </a:solidFill>
                <a:latin typeface="Aptos"/>
              </a:rPr>
              <a:t>Practice</a:t>
            </a:r>
          </a:p>
        </p:txBody>
      </p:sp>
      <p:sp>
        <p:nvSpPr>
          <p:cNvPr id="14" name="TextBox 13"/>
          <p:cNvSpPr txBox="1"/>
          <p:nvPr/>
        </p:nvSpPr>
        <p:spPr>
          <a:xfrm>
            <a:off x="960120" y="3657600"/>
            <a:ext cx="9875520" cy="365760"/>
          </a:xfrm>
          <a:prstGeom prst="rect">
            <a:avLst/>
          </a:prstGeom>
          <a:noFill/>
        </p:spPr>
        <p:txBody>
          <a:bodyPr wrap="none" lIns="45720" rIns="45720" tIns="18288" bIns="18288" anchor="t">
            <a:spAutoFit/>
          </a:bodyPr>
          <a:lstStyle/>
          <a:p>
            <a:pPr algn="ctr"/>
            <a:r>
              <a:rPr sz="2200" b="1" i="0">
                <a:solidFill>
                  <a:srgbClr val="DEAF56"/>
                </a:solidFill>
                <a:latin typeface="Aptos"/>
              </a:rPr>
              <a:t>A spiritual formed by sorrow and Christian hope</a:t>
            </a:r>
          </a:p>
        </p:txBody>
      </p:sp>
      <p:sp>
        <p:nvSpPr>
          <p:cNvPr id="15" name="TextBox 14"/>
          <p:cNvSpPr txBox="1"/>
          <p:nvPr/>
        </p:nvSpPr>
        <p:spPr>
          <a:xfrm>
            <a:off x="1005840" y="4160520"/>
            <a:ext cx="9966960" cy="1417320"/>
          </a:xfrm>
          <a:prstGeom prst="rect">
            <a:avLst/>
          </a:prstGeom>
          <a:noFill/>
        </p:spPr>
        <p:txBody>
          <a:bodyPr wrap="square" lIns="18288" rIns="18288" tIns="18288" bIns="18288">
            <a:spAutoFit/>
          </a:bodyPr>
          <a:lstStyle/>
          <a:p>
            <a:pPr>
              <a:spcAft>
                <a:spcPts val="800"/>
              </a:spcAft>
            </a:pPr>
            <a:r>
              <a:rPr sz="1800" b="1">
                <a:solidFill>
                  <a:srgbClr val="DEAF56"/>
                </a:solidFill>
              </a:rPr>
              <a:t>• </a:t>
            </a:r>
            <a:r>
              <a:rPr sz="1800">
                <a:solidFill>
                  <a:srgbClr val="FFF8E8"/>
                </a:solidFill>
                <a:latin typeface="Aptos"/>
              </a:rPr>
              <a:t>Trace the song’s Gospel themes of divine summons, judgment, death, resurrection, and homecoming.</a:t>
            </a:r>
          </a:p>
          <a:p>
            <a:pPr>
              <a:spcAft>
                <a:spcPts val="800"/>
              </a:spcAft>
            </a:pPr>
            <a:r>
              <a:rPr sz="1800" b="1">
                <a:solidFill>
                  <a:srgbClr val="DEAF56"/>
                </a:solidFill>
              </a:rPr>
              <a:t>• </a:t>
            </a:r>
            <a:r>
              <a:rPr sz="1800">
                <a:solidFill>
                  <a:srgbClr val="FFF8E8"/>
                </a:solidFill>
                <a:latin typeface="Aptos"/>
              </a:rPr>
              <a:t>Honor the African American spiritual tradition with reverence, historical care, and pastoral humility.</a:t>
            </a:r>
          </a:p>
          <a:p>
            <a:pPr>
              <a:spcAft>
                <a:spcPts val="800"/>
              </a:spcAft>
            </a:pPr>
            <a:r>
              <a:rPr sz="1800" b="1">
                <a:solidFill>
                  <a:srgbClr val="DEAF56"/>
                </a:solidFill>
              </a:rPr>
              <a:t>• </a:t>
            </a:r>
            <a:r>
              <a:rPr sz="1800">
                <a:solidFill>
                  <a:srgbClr val="FFF8E8"/>
                </a:solidFill>
                <a:latin typeface="Aptos"/>
              </a:rPr>
              <a:t>Lead people toward prayerful communion with Jesus and hope that outlasts suffering.</a:t>
            </a:r>
          </a:p>
        </p:txBody>
      </p:sp>
      <p:sp>
        <p:nvSpPr>
          <p:cNvPr id="16" name="TextBox 15"/>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1234440"/>
            <a:ext cx="5303520" cy="283464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645920"/>
            <a:ext cx="4617720" cy="914400"/>
          </a:xfrm>
          <a:prstGeom prst="rect">
            <a:avLst/>
          </a:prstGeom>
          <a:noFill/>
        </p:spPr>
        <p:txBody>
          <a:bodyPr wrap="none" lIns="45720" rIns="45720" tIns="18288" bIns="18288" anchor="t">
            <a:spAutoFit/>
          </a:bodyPr>
          <a:lstStyle/>
          <a:p>
            <a:pPr algn="l"/>
            <a:r>
              <a:rPr sz="3800" b="1" i="0">
                <a:solidFill>
                  <a:srgbClr val="FFF8E8"/>
                </a:solidFill>
                <a:latin typeface="Aptos"/>
              </a:rPr>
              <a:t>Closing Prayer</a:t>
            </a:r>
          </a:p>
        </p:txBody>
      </p:sp>
      <p:sp>
        <p:nvSpPr>
          <p:cNvPr id="5" name="TextBox 4"/>
          <p:cNvSpPr txBox="1"/>
          <p:nvPr/>
        </p:nvSpPr>
        <p:spPr>
          <a:xfrm>
            <a:off x="987552" y="2788920"/>
            <a:ext cx="4480560" cy="777240"/>
          </a:xfrm>
          <a:prstGeom prst="rect">
            <a:avLst/>
          </a:prstGeom>
          <a:noFill/>
        </p:spPr>
        <p:txBody>
          <a:bodyPr wrap="none" lIns="45720" rIns="45720" tIns="18288" bIns="18288" anchor="t">
            <a:spAutoFit/>
          </a:bodyPr>
          <a:lstStyle/>
          <a:p>
            <a:pPr algn="l"/>
            <a:r>
              <a:rPr sz="2000" b="0" i="0">
                <a:solidFill>
                  <a:srgbClr val="DEAF56"/>
                </a:solidFill>
                <a:latin typeface="Aptos"/>
              </a:rPr>
              <a:t>Lord Jesus, call us home to hope, courage, and resurrection life.</a:t>
            </a:r>
          </a:p>
        </p:txBody>
      </p:sp>
      <p:sp>
        <p:nvSpPr>
          <p:cNvPr id="6" name="TextBox 5"/>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Closing Summary</a:t>
            </a:r>
          </a:p>
        </p:txBody>
      </p:sp>
      <p:pic>
        <p:nvPicPr>
          <p:cNvPr id="6" name="Picture 5" descr="visual_1.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“Steal Away to Jesus” holds together suffering and hope, mortality and resurrection, prayer and freedom.</a:t>
            </a:r>
          </a:p>
          <a:p>
            <a:pPr>
              <a:spcAft>
                <a:spcPts val="800"/>
              </a:spcAft>
            </a:pPr>
            <a:r>
              <a:rPr sz="2000" b="1">
                <a:solidFill>
                  <a:srgbClr val="DEAF56"/>
                </a:solidFill>
              </a:rPr>
              <a:t>• </a:t>
            </a:r>
            <a:r>
              <a:rPr sz="2000">
                <a:solidFill>
                  <a:srgbClr val="FFF8E8"/>
                </a:solidFill>
                <a:latin typeface="Aptos"/>
              </a:rPr>
              <a:t>It should be taught with Scripture, sung with care, and received as a witness from the African American spiritual tradition.</a:t>
            </a:r>
          </a:p>
          <a:p>
            <a:pPr>
              <a:spcAft>
                <a:spcPts val="800"/>
              </a:spcAft>
            </a:pPr>
            <a:r>
              <a:rPr sz="2000" b="1">
                <a:solidFill>
                  <a:srgbClr val="DEAF56"/>
                </a:solidFill>
              </a:rPr>
              <a:t>• </a:t>
            </a:r>
            <a:r>
              <a:rPr sz="2000">
                <a:solidFill>
                  <a:srgbClr val="FFF8E8"/>
                </a:solidFill>
                <a:latin typeface="Aptos"/>
              </a:rPr>
              <a:t>The final word of the hymn is not fear, bondage, or death, but Jesus.</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731520"/>
            <a:ext cx="10927080" cy="525780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960120"/>
            <a:ext cx="10241280" cy="502920"/>
          </a:xfrm>
          <a:prstGeom prst="rect">
            <a:avLst/>
          </a:prstGeom>
          <a:noFill/>
        </p:spPr>
        <p:txBody>
          <a:bodyPr wrap="none" lIns="45720" rIns="45720" tIns="18288" bIns="18288" anchor="t">
            <a:spAutoFit/>
          </a:bodyPr>
          <a:lstStyle/>
          <a:p>
            <a:pPr algn="ctr"/>
            <a:r>
              <a:rPr sz="3400" b="1" i="0">
                <a:solidFill>
                  <a:srgbClr val="FFF8E8"/>
                </a:solidFill>
                <a:latin typeface="Aptos"/>
              </a:rPr>
              <a:t>Prayer</a:t>
            </a:r>
          </a:p>
        </p:txBody>
      </p:sp>
      <p:sp>
        <p:nvSpPr>
          <p:cNvPr id="5" name="TextBox 4"/>
          <p:cNvSpPr txBox="1"/>
          <p:nvPr/>
        </p:nvSpPr>
        <p:spPr>
          <a:xfrm>
            <a:off x="1097280" y="1783080"/>
            <a:ext cx="9921240" cy="1920240"/>
          </a:xfrm>
          <a:prstGeom prst="rect">
            <a:avLst/>
          </a:prstGeom>
          <a:noFill/>
        </p:spPr>
        <p:txBody>
          <a:bodyPr wrap="none" lIns="45720" rIns="45720" tIns="18288" bIns="18288" anchor="ctr">
            <a:spAutoFit/>
          </a:bodyPr>
          <a:lstStyle/>
          <a:p>
            <a:pPr algn="ctr"/>
            <a:r>
              <a:rPr sz="2400" b="0" i="0">
                <a:solidFill>
                  <a:srgbClr val="FFF8E8"/>
                </a:solidFill>
                <a:latin typeface="Aptos"/>
              </a:rPr>
              <a:t>Lord Jesus, when thunder shakes us and grief surrounds us, draw us near to you. Teach us to pray with courage, to hope in the resurrection, and to honor the witness of those who sang faith under suffering. Call us away from despair and toward your life. Amen.</a:t>
            </a:r>
          </a:p>
        </p:txBody>
      </p:sp>
      <p:sp>
        <p:nvSpPr>
          <p:cNvPr id="6" name="TextBox 5"/>
          <p:cNvSpPr txBox="1"/>
          <p:nvPr/>
        </p:nvSpPr>
        <p:spPr>
          <a:xfrm>
            <a:off x="1005840" y="5074920"/>
            <a:ext cx="10149840" cy="457200"/>
          </a:xfrm>
          <a:prstGeom prst="rect">
            <a:avLst/>
          </a:prstGeom>
          <a:noFill/>
        </p:spPr>
        <p:txBody>
          <a:bodyPr wrap="none" lIns="45720" rIns="45720" tIns="18288" bIns="18288" anchor="t">
            <a:spAutoFit/>
          </a:bodyPr>
          <a:lstStyle/>
          <a:p>
            <a:pPr algn="ctr"/>
            <a:r>
              <a:rPr sz="1100" b="0" i="0">
                <a:solidFill>
                  <a:srgbClr val="DEAF56"/>
                </a:solidFill>
                <a:latin typeface="Aptos"/>
              </a:rPr>
              <a:t>© HymnInfo.com. Free for personal, church, classroom, and small-group teaching use. Please do not sell, repost, or redistribute as downloadable files without permission.</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7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02920" y="411480"/>
            <a:ext cx="11201400" cy="598932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685800"/>
            <a:ext cx="7315200" cy="548640"/>
          </a:xfrm>
          <a:prstGeom prst="rect">
            <a:avLst/>
          </a:prstGeom>
          <a:noFill/>
        </p:spPr>
        <p:txBody>
          <a:bodyPr wrap="none" lIns="45720" rIns="45720" tIns="18288" bIns="18288" anchor="t">
            <a:spAutoFit/>
          </a:bodyPr>
          <a:lstStyle/>
          <a:p>
            <a:pPr algn="l"/>
            <a:r>
              <a:rPr sz="3200" b="1" i="0">
                <a:solidFill>
                  <a:srgbClr val="FFF8E8"/>
                </a:solidFill>
                <a:latin typeface="Aptos"/>
              </a:rPr>
              <a:t>Hymn Identity</a:t>
            </a:r>
          </a:p>
        </p:txBody>
      </p:sp>
      <p:sp>
        <p:nvSpPr>
          <p:cNvPr id="5" name="Rounded Rectangle 4"/>
          <p:cNvSpPr/>
          <p:nvPr/>
        </p:nvSpPr>
        <p:spPr>
          <a:xfrm>
            <a:off x="868680" y="1508760"/>
            <a:ext cx="4846320" cy="96012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627632"/>
            <a:ext cx="4389120" cy="228600"/>
          </a:xfrm>
          <a:prstGeom prst="rect">
            <a:avLst/>
          </a:prstGeom>
          <a:noFill/>
        </p:spPr>
        <p:txBody>
          <a:bodyPr wrap="none" lIns="45720" rIns="45720" tIns="18288" bIns="18288" anchor="t">
            <a:spAutoFit/>
          </a:bodyPr>
          <a:lstStyle/>
          <a:p>
            <a:pPr algn="l"/>
            <a:r>
              <a:rPr sz="1200" b="1" i="0">
                <a:solidFill>
                  <a:srgbClr val="DEAF56"/>
                </a:solidFill>
                <a:latin typeface="Aptos"/>
              </a:rPr>
              <a:t>Title</a:t>
            </a:r>
          </a:p>
        </p:txBody>
      </p:sp>
      <p:sp>
        <p:nvSpPr>
          <p:cNvPr id="7" name="TextBox 6"/>
          <p:cNvSpPr txBox="1"/>
          <p:nvPr/>
        </p:nvSpPr>
        <p:spPr>
          <a:xfrm>
            <a:off x="1097280" y="1920240"/>
            <a:ext cx="4389120" cy="365760"/>
          </a:xfrm>
          <a:prstGeom prst="rect">
            <a:avLst/>
          </a:prstGeom>
          <a:noFill/>
        </p:spPr>
        <p:txBody>
          <a:bodyPr wrap="none" lIns="45720" rIns="45720" tIns="18288" bIns="18288" anchor="t">
            <a:spAutoFit/>
          </a:bodyPr>
          <a:lstStyle/>
          <a:p>
            <a:pPr algn="l"/>
            <a:r>
              <a:rPr sz="1600" b="0" i="0">
                <a:solidFill>
                  <a:srgbClr val="FFF8E8"/>
                </a:solidFill>
                <a:latin typeface="Aptos"/>
              </a:rPr>
              <a:t>Steal Away to Jesus</a:t>
            </a:r>
          </a:p>
        </p:txBody>
      </p:sp>
      <p:sp>
        <p:nvSpPr>
          <p:cNvPr id="8" name="Rounded Rectangle 7"/>
          <p:cNvSpPr/>
          <p:nvPr/>
        </p:nvSpPr>
        <p:spPr>
          <a:xfrm>
            <a:off x="868680" y="2743200"/>
            <a:ext cx="4846320" cy="96012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97280" y="2862072"/>
            <a:ext cx="4389120" cy="228600"/>
          </a:xfrm>
          <a:prstGeom prst="rect">
            <a:avLst/>
          </a:prstGeom>
          <a:noFill/>
        </p:spPr>
        <p:txBody>
          <a:bodyPr wrap="none" lIns="45720" rIns="45720" tIns="18288" bIns="18288" anchor="t">
            <a:spAutoFit/>
          </a:bodyPr>
          <a:lstStyle/>
          <a:p>
            <a:pPr algn="l"/>
            <a:r>
              <a:rPr sz="1200" b="1" i="0">
                <a:solidFill>
                  <a:srgbClr val="DEAF56"/>
                </a:solidFill>
                <a:latin typeface="Aptos"/>
              </a:rPr>
              <a:t>First line</a:t>
            </a:r>
          </a:p>
        </p:txBody>
      </p:sp>
      <p:sp>
        <p:nvSpPr>
          <p:cNvPr id="10" name="TextBox 9"/>
          <p:cNvSpPr txBox="1"/>
          <p:nvPr/>
        </p:nvSpPr>
        <p:spPr>
          <a:xfrm>
            <a:off x="1097280" y="3154680"/>
            <a:ext cx="4389120" cy="365760"/>
          </a:xfrm>
          <a:prstGeom prst="rect">
            <a:avLst/>
          </a:prstGeom>
          <a:noFill/>
        </p:spPr>
        <p:txBody>
          <a:bodyPr wrap="none" lIns="45720" rIns="45720" tIns="18288" bIns="18288" anchor="t">
            <a:spAutoFit/>
          </a:bodyPr>
          <a:lstStyle/>
          <a:p>
            <a:pPr algn="l"/>
            <a:r>
              <a:rPr sz="1600" b="0" i="0">
                <a:solidFill>
                  <a:srgbClr val="FFF8E8"/>
                </a:solidFill>
                <a:latin typeface="Aptos"/>
              </a:rPr>
              <a:t>My Lord, he calls me</a:t>
            </a:r>
          </a:p>
        </p:txBody>
      </p:sp>
      <p:sp>
        <p:nvSpPr>
          <p:cNvPr id="11" name="Rounded Rectangle 10"/>
          <p:cNvSpPr/>
          <p:nvPr/>
        </p:nvSpPr>
        <p:spPr>
          <a:xfrm>
            <a:off x="868680" y="3977640"/>
            <a:ext cx="4846320" cy="96012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97280" y="4096512"/>
            <a:ext cx="4389120" cy="228600"/>
          </a:xfrm>
          <a:prstGeom prst="rect">
            <a:avLst/>
          </a:prstGeom>
          <a:noFill/>
        </p:spPr>
        <p:txBody>
          <a:bodyPr wrap="none" lIns="45720" rIns="45720" tIns="18288" bIns="18288" anchor="t">
            <a:spAutoFit/>
          </a:bodyPr>
          <a:lstStyle/>
          <a:p>
            <a:pPr algn="l"/>
            <a:r>
              <a:rPr sz="1200" b="1" i="0">
                <a:solidFill>
                  <a:srgbClr val="DEAF56"/>
                </a:solidFill>
                <a:latin typeface="Aptos"/>
              </a:rPr>
              <a:t>Text and tune</a:t>
            </a:r>
          </a:p>
        </p:txBody>
      </p:sp>
      <p:sp>
        <p:nvSpPr>
          <p:cNvPr id="13" name="TextBox 12"/>
          <p:cNvSpPr txBox="1"/>
          <p:nvPr/>
        </p:nvSpPr>
        <p:spPr>
          <a:xfrm>
            <a:off x="1097280" y="4389120"/>
            <a:ext cx="4389120" cy="365760"/>
          </a:xfrm>
          <a:prstGeom prst="rect">
            <a:avLst/>
          </a:prstGeom>
          <a:noFill/>
        </p:spPr>
        <p:txBody>
          <a:bodyPr wrap="none" lIns="45720" rIns="45720" tIns="18288" bIns="18288" anchor="t">
            <a:spAutoFit/>
          </a:bodyPr>
          <a:lstStyle/>
          <a:p>
            <a:pPr algn="l"/>
            <a:r>
              <a:rPr sz="1600" b="0" i="0">
                <a:solidFill>
                  <a:srgbClr val="FFF8E8"/>
                </a:solidFill>
                <a:latin typeface="Aptos"/>
              </a:rPr>
              <a:t>African American spiritual</a:t>
            </a:r>
          </a:p>
        </p:txBody>
      </p:sp>
      <p:sp>
        <p:nvSpPr>
          <p:cNvPr id="14" name="Rounded Rectangle 13"/>
          <p:cNvSpPr/>
          <p:nvPr/>
        </p:nvSpPr>
        <p:spPr>
          <a:xfrm>
            <a:off x="6126480" y="1508760"/>
            <a:ext cx="4846320" cy="96012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55080" y="1627632"/>
            <a:ext cx="4389120" cy="228600"/>
          </a:xfrm>
          <a:prstGeom prst="rect">
            <a:avLst/>
          </a:prstGeom>
          <a:noFill/>
        </p:spPr>
        <p:txBody>
          <a:bodyPr wrap="none" lIns="45720" rIns="45720" tIns="18288" bIns="18288" anchor="t">
            <a:spAutoFit/>
          </a:bodyPr>
          <a:lstStyle/>
          <a:p>
            <a:pPr algn="l"/>
            <a:r>
              <a:rPr sz="1200" b="1" i="0">
                <a:solidFill>
                  <a:srgbClr val="DEAF56"/>
                </a:solidFill>
                <a:latin typeface="Aptos"/>
              </a:rPr>
              <a:t>Tune name</a:t>
            </a:r>
          </a:p>
        </p:txBody>
      </p:sp>
      <p:sp>
        <p:nvSpPr>
          <p:cNvPr id="16" name="TextBox 15"/>
          <p:cNvSpPr txBox="1"/>
          <p:nvPr/>
        </p:nvSpPr>
        <p:spPr>
          <a:xfrm>
            <a:off x="6355080" y="1920240"/>
            <a:ext cx="4389120" cy="365760"/>
          </a:xfrm>
          <a:prstGeom prst="rect">
            <a:avLst/>
          </a:prstGeom>
          <a:noFill/>
        </p:spPr>
        <p:txBody>
          <a:bodyPr wrap="none" lIns="45720" rIns="45720" tIns="18288" bIns="18288" anchor="t">
            <a:spAutoFit/>
          </a:bodyPr>
          <a:lstStyle/>
          <a:p>
            <a:pPr algn="l"/>
            <a:r>
              <a:rPr sz="1600" b="0" i="0">
                <a:solidFill>
                  <a:srgbClr val="FFF8E8"/>
                </a:solidFill>
                <a:latin typeface="Aptos"/>
              </a:rPr>
              <a:t>STEAL AWAY</a:t>
            </a:r>
          </a:p>
        </p:txBody>
      </p:sp>
      <p:sp>
        <p:nvSpPr>
          <p:cNvPr id="17" name="Rounded Rectangle 16"/>
          <p:cNvSpPr/>
          <p:nvPr/>
        </p:nvSpPr>
        <p:spPr>
          <a:xfrm>
            <a:off x="6126480" y="2743200"/>
            <a:ext cx="4846320" cy="96012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55080" y="2862072"/>
            <a:ext cx="4389120" cy="228600"/>
          </a:xfrm>
          <a:prstGeom prst="rect">
            <a:avLst/>
          </a:prstGeom>
          <a:noFill/>
        </p:spPr>
        <p:txBody>
          <a:bodyPr wrap="none" lIns="45720" rIns="45720" tIns="18288" bIns="18288" anchor="t">
            <a:spAutoFit/>
          </a:bodyPr>
          <a:lstStyle/>
          <a:p>
            <a:pPr algn="l"/>
            <a:r>
              <a:rPr sz="1200" b="1" i="0">
                <a:solidFill>
                  <a:srgbClr val="DEAF56"/>
                </a:solidFill>
                <a:latin typeface="Aptos"/>
              </a:rPr>
              <a:t>Meter</a:t>
            </a:r>
          </a:p>
        </p:txBody>
      </p:sp>
      <p:sp>
        <p:nvSpPr>
          <p:cNvPr id="19" name="TextBox 18"/>
          <p:cNvSpPr txBox="1"/>
          <p:nvPr/>
        </p:nvSpPr>
        <p:spPr>
          <a:xfrm>
            <a:off x="6355080" y="3154680"/>
            <a:ext cx="4389120" cy="365760"/>
          </a:xfrm>
          <a:prstGeom prst="rect">
            <a:avLst/>
          </a:prstGeom>
          <a:noFill/>
        </p:spPr>
        <p:txBody>
          <a:bodyPr wrap="none" lIns="45720" rIns="45720" tIns="18288" bIns="18288" anchor="t">
            <a:spAutoFit/>
          </a:bodyPr>
          <a:lstStyle/>
          <a:p>
            <a:pPr algn="l"/>
            <a:r>
              <a:rPr sz="1600" b="0" i="0">
                <a:solidFill>
                  <a:srgbClr val="FFF8E8"/>
                </a:solidFill>
                <a:latin typeface="Aptos"/>
              </a:rPr>
              <a:t>5.7.8.7 with refrain</a:t>
            </a:r>
          </a:p>
        </p:txBody>
      </p:sp>
      <p:sp>
        <p:nvSpPr>
          <p:cNvPr id="20" name="Rounded Rectangle 19"/>
          <p:cNvSpPr/>
          <p:nvPr/>
        </p:nvSpPr>
        <p:spPr>
          <a:xfrm>
            <a:off x="6126480" y="3977640"/>
            <a:ext cx="4846320" cy="960120"/>
          </a:xfrm>
          <a:prstGeom prst="roundRect">
            <a:avLst/>
          </a:prstGeom>
          <a:solidFill>
            <a:srgbClr val="1623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355080" y="4096512"/>
            <a:ext cx="4389120" cy="228600"/>
          </a:xfrm>
          <a:prstGeom prst="rect">
            <a:avLst/>
          </a:prstGeom>
          <a:noFill/>
        </p:spPr>
        <p:txBody>
          <a:bodyPr wrap="none" lIns="45720" rIns="45720" tIns="18288" bIns="18288" anchor="t">
            <a:spAutoFit/>
          </a:bodyPr>
          <a:lstStyle/>
          <a:p>
            <a:pPr algn="l"/>
            <a:r>
              <a:rPr sz="1200" b="1" i="0">
                <a:solidFill>
                  <a:srgbClr val="DEAF56"/>
                </a:solidFill>
                <a:latin typeface="Aptos"/>
              </a:rPr>
              <a:t>Common use</a:t>
            </a:r>
          </a:p>
        </p:txBody>
      </p:sp>
      <p:sp>
        <p:nvSpPr>
          <p:cNvPr id="22" name="TextBox 21"/>
          <p:cNvSpPr txBox="1"/>
          <p:nvPr/>
        </p:nvSpPr>
        <p:spPr>
          <a:xfrm>
            <a:off x="6355080" y="4389120"/>
            <a:ext cx="4389120" cy="365760"/>
          </a:xfrm>
          <a:prstGeom prst="rect">
            <a:avLst/>
          </a:prstGeom>
          <a:noFill/>
        </p:spPr>
        <p:txBody>
          <a:bodyPr wrap="none" lIns="45720" rIns="45720" tIns="18288" bIns="18288" anchor="t">
            <a:spAutoFit/>
          </a:bodyPr>
          <a:lstStyle/>
          <a:p>
            <a:pPr algn="l"/>
            <a:r>
              <a:rPr sz="1600" b="0" i="0">
                <a:solidFill>
                  <a:srgbClr val="FFF8E8"/>
                </a:solidFill>
                <a:latin typeface="Aptos"/>
              </a:rPr>
              <a:t>Prayer, funerals, lament, hope, spirituals</a:t>
            </a:r>
          </a:p>
        </p:txBody>
      </p:sp>
      <p:sp>
        <p:nvSpPr>
          <p:cNvPr id="23" name="TextBox 22"/>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Historical Background</a:t>
            </a:r>
          </a:p>
        </p:txBody>
      </p:sp>
      <p:pic>
        <p:nvPicPr>
          <p:cNvPr id="6" name="Picture 5" descr="visual_3.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The exact date and authorship are not firmly documented; hymnals commonly identify it as an African American spiritual.</a:t>
            </a:r>
          </a:p>
          <a:p>
            <a:pPr>
              <a:spcAft>
                <a:spcPts val="800"/>
              </a:spcAft>
            </a:pPr>
            <a:r>
              <a:rPr sz="2000" b="1">
                <a:solidFill>
                  <a:srgbClr val="DEAF56"/>
                </a:solidFill>
              </a:rPr>
              <a:t>• </a:t>
            </a:r>
            <a:r>
              <a:rPr sz="2000">
                <a:solidFill>
                  <a:srgbClr val="FFF8E8"/>
                </a:solidFill>
                <a:latin typeface="Aptos"/>
              </a:rPr>
              <a:t>Wallace Willis is often associated with the song in historical accounts, but the spiritual was shaped by oral transmission and communal singing.</a:t>
            </a:r>
          </a:p>
          <a:p>
            <a:pPr>
              <a:spcAft>
                <a:spcPts val="800"/>
              </a:spcAft>
            </a:pPr>
            <a:r>
              <a:rPr sz="2000" b="1">
                <a:solidFill>
                  <a:srgbClr val="DEAF56"/>
                </a:solidFill>
              </a:rPr>
              <a:t>• </a:t>
            </a:r>
            <a:r>
              <a:rPr sz="2000">
                <a:solidFill>
                  <a:srgbClr val="FFF8E8"/>
                </a:solidFill>
                <a:latin typeface="Aptos"/>
              </a:rPr>
              <a:t>The Fisk Jubilee Singers helped carry this spiritual into wider public awareness in the 1870s.</a:t>
            </a:r>
          </a:p>
          <a:p>
            <a:pPr>
              <a:spcAft>
                <a:spcPts val="800"/>
              </a:spcAft>
            </a:pPr>
            <a:r>
              <a:rPr sz="2000" b="1">
                <a:solidFill>
                  <a:srgbClr val="DEAF56"/>
                </a:solidFill>
              </a:rPr>
              <a:t>• </a:t>
            </a:r>
            <a:r>
              <a:rPr sz="2000">
                <a:solidFill>
                  <a:srgbClr val="FFF8E8"/>
                </a:solidFill>
                <a:latin typeface="Aptos"/>
              </a:rPr>
              <a:t>Modern arrangements may carry their own copyrights even when the traditional spiritual is in the public domain.</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Why This Hymn Matters Today</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It teaches prayer as withdrawal toward Jesus, not escape from compassion or responsibility.</a:t>
            </a:r>
          </a:p>
          <a:p>
            <a:pPr>
              <a:spcAft>
                <a:spcPts val="800"/>
              </a:spcAft>
            </a:pPr>
            <a:r>
              <a:rPr sz="2100" b="1">
                <a:solidFill>
                  <a:srgbClr val="DEAF56"/>
                </a:solidFill>
              </a:rPr>
              <a:t>• </a:t>
            </a:r>
            <a:r>
              <a:rPr sz="2100">
                <a:solidFill>
                  <a:srgbClr val="FFF8E8"/>
                </a:solidFill>
                <a:latin typeface="Aptos"/>
              </a:rPr>
              <a:t>It gives the church language for lament without surrendering hope.</a:t>
            </a:r>
          </a:p>
          <a:p>
            <a:pPr>
              <a:spcAft>
                <a:spcPts val="800"/>
              </a:spcAft>
            </a:pPr>
            <a:r>
              <a:rPr sz="2100" b="1">
                <a:solidFill>
                  <a:srgbClr val="DEAF56"/>
                </a:solidFill>
              </a:rPr>
              <a:t>• </a:t>
            </a:r>
            <a:r>
              <a:rPr sz="2100">
                <a:solidFill>
                  <a:srgbClr val="FFF8E8"/>
                </a:solidFill>
                <a:latin typeface="Aptos"/>
              </a:rPr>
              <a:t>It helps believers face death and judgment in the light of resurrection.</a:t>
            </a:r>
          </a:p>
          <a:p>
            <a:pPr>
              <a:spcAft>
                <a:spcPts val="800"/>
              </a:spcAft>
            </a:pPr>
            <a:r>
              <a:rPr sz="2100" b="1">
                <a:solidFill>
                  <a:srgbClr val="DEAF56"/>
                </a:solidFill>
              </a:rPr>
              <a:t>• </a:t>
            </a:r>
            <a:r>
              <a:rPr sz="2100">
                <a:solidFill>
                  <a:srgbClr val="FFF8E8"/>
                </a:solidFill>
                <a:latin typeface="Aptos"/>
              </a:rPr>
              <a:t>It calls congregations to sing spirituals with respect for the Black church and the history that shaped them.</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1234440"/>
            <a:ext cx="5303520" cy="283464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645920"/>
            <a:ext cx="4617720" cy="914400"/>
          </a:xfrm>
          <a:prstGeom prst="rect">
            <a:avLst/>
          </a:prstGeom>
          <a:noFill/>
        </p:spPr>
        <p:txBody>
          <a:bodyPr wrap="none" lIns="45720" rIns="45720" tIns="18288" bIns="18288" anchor="t">
            <a:spAutoFit/>
          </a:bodyPr>
          <a:lstStyle/>
          <a:p>
            <a:pPr algn="l"/>
            <a:r>
              <a:rPr sz="3800" b="1" i="0">
                <a:solidFill>
                  <a:srgbClr val="FFF8E8"/>
                </a:solidFill>
                <a:latin typeface="Aptos"/>
              </a:rPr>
              <a:t>Biblical Foundation</a:t>
            </a:r>
          </a:p>
        </p:txBody>
      </p:sp>
      <p:sp>
        <p:nvSpPr>
          <p:cNvPr id="5" name="TextBox 4"/>
          <p:cNvSpPr txBox="1"/>
          <p:nvPr/>
        </p:nvSpPr>
        <p:spPr>
          <a:xfrm>
            <a:off x="987552" y="2788920"/>
            <a:ext cx="4480560" cy="777240"/>
          </a:xfrm>
          <a:prstGeom prst="rect">
            <a:avLst/>
          </a:prstGeom>
          <a:noFill/>
        </p:spPr>
        <p:txBody>
          <a:bodyPr wrap="none" lIns="45720" rIns="45720" tIns="18288" bIns="18288" anchor="t">
            <a:spAutoFit/>
          </a:bodyPr>
          <a:lstStyle/>
          <a:p>
            <a:pPr algn="l"/>
            <a:r>
              <a:rPr sz="2000" b="0" i="0">
                <a:solidFill>
                  <a:srgbClr val="DEAF56"/>
                </a:solidFill>
                <a:latin typeface="Aptos"/>
              </a:rPr>
              <a:t>The trumpet sounds, the Lord calls, and hope looks beyond the present world.</a:t>
            </a:r>
          </a:p>
        </p:txBody>
      </p:sp>
      <p:sp>
        <p:nvSpPr>
          <p:cNvPr id="6" name="TextBox 5"/>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Primary Scripture: 1 Corinthians 15:51-52</a:t>
            </a:r>
          </a:p>
        </p:txBody>
      </p:sp>
      <p:pic>
        <p:nvPicPr>
          <p:cNvPr id="6" name="Picture 5" descr="visual_3.jpg"/>
          <p:cNvPicPr>
            <a:picLocks noChangeAspect="1"/>
          </p:cNvPicPr>
          <p:nvPr/>
        </p:nvPicPr>
        <p:blipFill>
          <a:blip r:embed="rId3"/>
          <a:stretch>
            <a:fillRect/>
          </a:stretch>
        </p:blipFill>
        <p:spPr>
          <a:xfrm>
            <a:off x="7360920" y="1417320"/>
            <a:ext cx="4069080" cy="3291840"/>
          </a:xfrm>
          <a:prstGeom prst="rect">
            <a:avLst/>
          </a:prstGeom>
        </p:spPr>
      </p:pic>
      <p:sp>
        <p:nvSpPr>
          <p:cNvPr id="7" name="Rectangle 6"/>
          <p:cNvSpPr/>
          <p:nvPr/>
        </p:nvSpPr>
        <p:spPr>
          <a:xfrm>
            <a:off x="7360920" y="4709160"/>
            <a:ext cx="4069080" cy="411480"/>
          </a:xfrm>
          <a:prstGeom prst="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3232" y="1508760"/>
            <a:ext cx="6355080" cy="4434840"/>
          </a:xfrm>
          <a:prstGeom prst="rect">
            <a:avLst/>
          </a:prstGeom>
          <a:noFill/>
        </p:spPr>
        <p:txBody>
          <a:bodyPr wrap="square" lIns="18288" rIns="18288" tIns="18288" bIns="18288">
            <a:spAutoFit/>
          </a:bodyPr>
          <a:lstStyle/>
          <a:p>
            <a:pPr>
              <a:spcAft>
                <a:spcPts val="800"/>
              </a:spcAft>
            </a:pPr>
            <a:r>
              <a:rPr sz="2000" b="1">
                <a:solidFill>
                  <a:srgbClr val="DEAF56"/>
                </a:solidFill>
              </a:rPr>
              <a:t>• </a:t>
            </a:r>
            <a:r>
              <a:rPr sz="2000">
                <a:solidFill>
                  <a:srgbClr val="FFF8E8"/>
                </a:solidFill>
                <a:latin typeface="Aptos"/>
              </a:rPr>
              <a:t>Paul speaks of a final trumpet, resurrection, and transformation.</a:t>
            </a:r>
          </a:p>
          <a:p>
            <a:pPr>
              <a:spcAft>
                <a:spcPts val="800"/>
              </a:spcAft>
            </a:pPr>
            <a:r>
              <a:rPr sz="2000" b="1">
                <a:solidFill>
                  <a:srgbClr val="DEAF56"/>
                </a:solidFill>
              </a:rPr>
              <a:t>• </a:t>
            </a:r>
            <a:r>
              <a:rPr sz="2000">
                <a:solidFill>
                  <a:srgbClr val="FFF8E8"/>
                </a:solidFill>
                <a:latin typeface="Aptos"/>
              </a:rPr>
              <a:t>The song’s sense of urgency fits this biblical hope: the present life is brief, but resurrection is coming.</a:t>
            </a:r>
          </a:p>
          <a:p>
            <a:pPr>
              <a:spcAft>
                <a:spcPts val="800"/>
              </a:spcAft>
            </a:pPr>
            <a:r>
              <a:rPr sz="2000" b="1">
                <a:solidFill>
                  <a:srgbClr val="DEAF56"/>
                </a:solidFill>
              </a:rPr>
              <a:t>• </a:t>
            </a:r>
            <a:r>
              <a:rPr sz="2000">
                <a:solidFill>
                  <a:srgbClr val="FFF8E8"/>
                </a:solidFill>
                <a:latin typeface="Aptos"/>
              </a:rPr>
              <a:t>Christian hope is not vague optimism; it rests in God’s promise to raise the dead in Christ.</a:t>
            </a:r>
          </a:p>
        </p:txBody>
      </p:sp>
      <p:sp>
        <p:nvSpPr>
          <p:cNvPr id="9" name="TextBox 8"/>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411480" y="347472"/>
            <a:ext cx="11384280" cy="6016752"/>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40080" y="1143000"/>
            <a:ext cx="1143000" cy="54864"/>
          </a:xfrm>
          <a:prstGeom prst="rect">
            <a:avLst/>
          </a:prstGeom>
          <a:solidFill>
            <a:srgbClr val="DEAF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607040" cy="502920"/>
          </a:xfrm>
          <a:prstGeom prst="rect">
            <a:avLst/>
          </a:prstGeom>
          <a:noFill/>
        </p:spPr>
        <p:txBody>
          <a:bodyPr wrap="none" lIns="45720" rIns="45720" tIns="18288" bIns="18288" anchor="t">
            <a:spAutoFit/>
          </a:bodyPr>
          <a:lstStyle/>
          <a:p>
            <a:pPr algn="l"/>
            <a:r>
              <a:rPr sz="3000" b="1" i="0">
                <a:solidFill>
                  <a:srgbClr val="FFF8E8"/>
                </a:solidFill>
                <a:latin typeface="Aptos"/>
              </a:rPr>
              <a:t>Supporting Scriptures</a:t>
            </a:r>
          </a:p>
        </p:txBody>
      </p:sp>
      <p:sp>
        <p:nvSpPr>
          <p:cNvPr id="6" name="TextBox 5"/>
          <p:cNvSpPr txBox="1"/>
          <p:nvPr/>
        </p:nvSpPr>
        <p:spPr>
          <a:xfrm>
            <a:off x="777240" y="1417320"/>
            <a:ext cx="10332720" cy="4526280"/>
          </a:xfrm>
          <a:prstGeom prst="rect">
            <a:avLst/>
          </a:prstGeom>
          <a:noFill/>
        </p:spPr>
        <p:txBody>
          <a:bodyPr wrap="square" lIns="18288" rIns="18288" tIns="18288" bIns="18288">
            <a:spAutoFit/>
          </a:bodyPr>
          <a:lstStyle/>
          <a:p>
            <a:pPr>
              <a:spcAft>
                <a:spcPts val="800"/>
              </a:spcAft>
            </a:pPr>
            <a:r>
              <a:rPr sz="2100" b="1">
                <a:solidFill>
                  <a:srgbClr val="DEAF56"/>
                </a:solidFill>
              </a:rPr>
              <a:t>• </a:t>
            </a:r>
            <a:r>
              <a:rPr sz="2100">
                <a:solidFill>
                  <a:srgbClr val="FFF8E8"/>
                </a:solidFill>
                <a:latin typeface="Aptos"/>
              </a:rPr>
              <a:t>Psalm 29:3-4: God’s majestic voice is heard in thunder and over the waters.</a:t>
            </a:r>
          </a:p>
          <a:p>
            <a:pPr>
              <a:spcAft>
                <a:spcPts val="800"/>
              </a:spcAft>
            </a:pPr>
            <a:r>
              <a:rPr sz="2100" b="1">
                <a:solidFill>
                  <a:srgbClr val="DEAF56"/>
                </a:solidFill>
              </a:rPr>
              <a:t>• </a:t>
            </a:r>
            <a:r>
              <a:rPr sz="2100">
                <a:solidFill>
                  <a:srgbClr val="FFF8E8"/>
                </a:solidFill>
                <a:latin typeface="Aptos"/>
              </a:rPr>
              <a:t>1 Thessalonians 4:16: the Lord descends, the trumpet sounds, and the dead in Christ rise.</a:t>
            </a:r>
          </a:p>
          <a:p>
            <a:pPr>
              <a:spcAft>
                <a:spcPts val="800"/>
              </a:spcAft>
            </a:pPr>
            <a:r>
              <a:rPr sz="2100" b="1">
                <a:solidFill>
                  <a:srgbClr val="DEAF56"/>
                </a:solidFill>
              </a:rPr>
              <a:t>• </a:t>
            </a:r>
            <a:r>
              <a:rPr sz="2100">
                <a:solidFill>
                  <a:srgbClr val="FFF8E8"/>
                </a:solidFill>
                <a:latin typeface="Aptos"/>
              </a:rPr>
              <a:t>Hebrews 11:13-16: God’s people live as pilgrims seeking a better country.</a:t>
            </a:r>
          </a:p>
          <a:p>
            <a:pPr>
              <a:spcAft>
                <a:spcPts val="800"/>
              </a:spcAft>
            </a:pPr>
            <a:r>
              <a:rPr sz="2100" b="1">
                <a:solidFill>
                  <a:srgbClr val="DEAF56"/>
                </a:solidFill>
              </a:rPr>
              <a:t>• </a:t>
            </a:r>
            <a:r>
              <a:rPr sz="2100">
                <a:solidFill>
                  <a:srgbClr val="FFF8E8"/>
                </a:solidFill>
                <a:latin typeface="Aptos"/>
              </a:rPr>
              <a:t>Together, these passages frame the hymn as summons, longing, judgment, and homecoming.</a:t>
            </a:r>
          </a:p>
        </p:txBody>
      </p:sp>
      <p:sp>
        <p:nvSpPr>
          <p:cNvPr id="7" name="TextBox 6"/>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1234440"/>
            <a:ext cx="5303520" cy="2834640"/>
          </a:xfrm>
          <a:prstGeom prst="roundRect">
            <a:avLst/>
          </a:prstGeom>
          <a:solidFill>
            <a:srgbClr val="0A1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645920"/>
            <a:ext cx="4617720" cy="914400"/>
          </a:xfrm>
          <a:prstGeom prst="rect">
            <a:avLst/>
          </a:prstGeom>
          <a:noFill/>
        </p:spPr>
        <p:txBody>
          <a:bodyPr wrap="none" lIns="45720" rIns="45720" tIns="18288" bIns="18288" anchor="t">
            <a:spAutoFit/>
          </a:bodyPr>
          <a:lstStyle/>
          <a:p>
            <a:pPr algn="l"/>
            <a:r>
              <a:rPr sz="3800" b="1" i="0">
                <a:solidFill>
                  <a:srgbClr val="FFF8E8"/>
                </a:solidFill>
                <a:latin typeface="Aptos"/>
              </a:rPr>
              <a:t>Hymn-Section Study</a:t>
            </a:r>
          </a:p>
        </p:txBody>
      </p:sp>
      <p:sp>
        <p:nvSpPr>
          <p:cNvPr id="5" name="TextBox 4"/>
          <p:cNvSpPr txBox="1"/>
          <p:nvPr/>
        </p:nvSpPr>
        <p:spPr>
          <a:xfrm>
            <a:off x="987552" y="2788920"/>
            <a:ext cx="4480560" cy="777240"/>
          </a:xfrm>
          <a:prstGeom prst="rect">
            <a:avLst/>
          </a:prstGeom>
          <a:noFill/>
        </p:spPr>
        <p:txBody>
          <a:bodyPr wrap="none" lIns="45720" rIns="45720" tIns="18288" bIns="18288" anchor="t">
            <a:spAutoFit/>
          </a:bodyPr>
          <a:lstStyle/>
          <a:p>
            <a:pPr algn="l"/>
            <a:r>
              <a:rPr sz="2000" b="0" i="0">
                <a:solidFill>
                  <a:srgbClr val="DEAF56"/>
                </a:solidFill>
                <a:latin typeface="Aptos"/>
              </a:rPr>
              <a:t>A compact spiritual where prayer, lament, freedom, and resurrection hope meet.</a:t>
            </a:r>
          </a:p>
        </p:txBody>
      </p:sp>
      <p:sp>
        <p:nvSpPr>
          <p:cNvPr id="6" name="TextBox 5"/>
          <p:cNvSpPr txBox="1"/>
          <p:nvPr/>
        </p:nvSpPr>
        <p:spPr>
          <a:xfrm>
            <a:off x="502920" y="6473952"/>
            <a:ext cx="8046720" cy="228600"/>
          </a:xfrm>
          <a:prstGeom prst="rect">
            <a:avLst/>
          </a:prstGeom>
          <a:noFill/>
        </p:spPr>
        <p:txBody>
          <a:bodyPr wrap="none" lIns="45720" rIns="45720" tIns="18288" bIns="18288" anchor="t">
            <a:spAutoFit/>
          </a:bodyPr>
          <a:lstStyle/>
          <a:p>
            <a:pPr algn="l"/>
            <a:r>
              <a:rPr sz="900" b="0" i="0">
                <a:solidFill>
                  <a:srgbClr val="FFF8E8"/>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Steal Away to Jesus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