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notesMasterIdLst>
    <p:notesMasterId r:id="rId25"/>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jp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jp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jp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jp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jp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jp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jp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jp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jp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surely_presence_assets/bg1.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8000"/>
            </a:srgbClr>
          </a:solidFill>
          <a:ln w="12700">
            <a:solidFill>
              <a:srgbClr val="000000">
                <a:alpha val="0"/>
              </a:srgbClr>
            </a:solidFill>
            <a:prstDash val="solid"/>
          </a:ln>
        </p:spPr>
      </p:sp>
      <p:sp>
        <p:nvSpPr>
          <p:cNvPr id="4" name="Shape 1"/>
          <p:cNvSpPr/>
          <p:nvPr/>
        </p:nvSpPr>
        <p:spPr>
          <a:xfrm>
            <a:off x="566928" y="914400"/>
            <a:ext cx="6629400" cy="4069080"/>
          </a:xfrm>
          <a:prstGeom prst="rect">
            <a:avLst/>
          </a:prstGeom>
          <a:solidFill>
            <a:srgbClr val="000000">
              <a:alpha val="78000"/>
            </a:srgbClr>
          </a:solidFill>
          <a:ln w="15240">
            <a:solidFill>
              <a:srgbClr val="D9A441">
                <a:alpha val="65000"/>
              </a:srgbClr>
            </a:solidFill>
            <a:prstDash val="solid"/>
          </a:ln>
        </p:spPr>
      </p:sp>
      <p:sp>
        <p:nvSpPr>
          <p:cNvPr id="5" name="Text 2"/>
          <p:cNvSpPr/>
          <p:nvPr/>
        </p:nvSpPr>
        <p:spPr>
          <a:xfrm>
            <a:off x="868680" y="1234440"/>
            <a:ext cx="5943600" cy="1417320"/>
          </a:xfrm>
          <a:prstGeom prst="rect">
            <a:avLst/>
          </a:prstGeom>
          <a:noFill/>
          <a:ln/>
        </p:spPr>
        <p:txBody>
          <a:bodyPr wrap="square" lIns="254" tIns="254" rIns="254" bIns="254" rtlCol="0" anchor="ctr">
            <a:normAutofit/>
          </a:bodyPr>
          <a:lstStyle/>
          <a:p>
            <a:pPr indent="0" marL="0">
              <a:buNone/>
            </a:pPr>
            <a:r>
              <a:rPr lang="en-US" sz="3500" b="1" dirty="0">
                <a:solidFill>
                  <a:srgbClr val="F8F1E7"/>
                </a:solidFill>
                <a:latin typeface="Aptos Display" pitchFamily="34" charset="0"/>
                <a:ea typeface="Aptos Display" pitchFamily="34" charset="-122"/>
                <a:cs typeface="Aptos Display" pitchFamily="34" charset="-120"/>
              </a:rPr>
              <a:t>Surely the Presence</a:t>
            </a:r>
            <a:endParaRPr lang="en-US" sz="3500" dirty="0"/>
          </a:p>
          <a:p>
            <a:pPr indent="0" marL="0">
              <a:buNone/>
            </a:pPr>
            <a:r>
              <a:rPr lang="en-US" sz="3500" b="1" dirty="0">
                <a:solidFill>
                  <a:srgbClr val="F8F1E7"/>
                </a:solidFill>
                <a:latin typeface="Aptos Display" pitchFamily="34" charset="0"/>
                <a:ea typeface="Aptos Display" pitchFamily="34" charset="-122"/>
                <a:cs typeface="Aptos Display" pitchFamily="34" charset="-120"/>
              </a:rPr>
              <a:t>of the Lord</a:t>
            </a:r>
            <a:endParaRPr lang="en-US" sz="3500" dirty="0"/>
          </a:p>
        </p:txBody>
      </p:sp>
      <p:sp>
        <p:nvSpPr>
          <p:cNvPr id="6" name="Text 3"/>
          <p:cNvSpPr/>
          <p:nvPr/>
        </p:nvSpPr>
        <p:spPr>
          <a:xfrm>
            <a:off x="914400" y="2788920"/>
            <a:ext cx="5715000" cy="475488"/>
          </a:xfrm>
          <a:prstGeom prst="rect">
            <a:avLst/>
          </a:prstGeom>
          <a:noFill/>
          <a:ln/>
        </p:spPr>
        <p:txBody>
          <a:bodyPr wrap="square" lIns="254" tIns="254" rIns="254" bIns="254" rtlCol="0" anchor="ctr">
            <a:normAutofit/>
          </a:bodyPr>
          <a:lstStyle/>
          <a:p>
            <a:pPr indent="0" marL="0">
              <a:buNone/>
            </a:pPr>
            <a:r>
              <a:rPr lang="en-US" sz="1450" i="1" dirty="0">
                <a:solidFill>
                  <a:srgbClr val="E7D3B0"/>
                </a:solidFill>
                <a:latin typeface="Aptos" pitchFamily="34" charset="0"/>
                <a:ea typeface="Aptos" pitchFamily="34" charset="-122"/>
                <a:cs typeface="Aptos" pitchFamily="34" charset="-120"/>
              </a:rPr>
              <a:t>A hymn study on reverence, gathered worship, and holy attentiveness</a:t>
            </a:r>
            <a:endParaRPr lang="en-US" sz="1450" dirty="0"/>
          </a:p>
        </p:txBody>
      </p:sp>
      <p:sp>
        <p:nvSpPr>
          <p:cNvPr id="7" name="Shape 4"/>
          <p:cNvSpPr/>
          <p:nvPr/>
        </p:nvSpPr>
        <p:spPr>
          <a:xfrm>
            <a:off x="914400" y="3456432"/>
            <a:ext cx="2377440" cy="0"/>
          </a:xfrm>
          <a:prstGeom prst="line">
            <a:avLst/>
          </a:prstGeom>
          <a:noFill/>
          <a:ln w="27940">
            <a:solidFill>
              <a:srgbClr val="D9A441"/>
            </a:solidFill>
            <a:prstDash val="solid"/>
          </a:ln>
        </p:spPr>
      </p:sp>
      <p:sp>
        <p:nvSpPr>
          <p:cNvPr id="8" name="Text 5"/>
          <p:cNvSpPr/>
          <p:nvPr/>
        </p:nvSpPr>
        <p:spPr>
          <a:xfrm>
            <a:off x="914400" y="3721608"/>
            <a:ext cx="5669280" cy="530352"/>
          </a:xfrm>
          <a:prstGeom prst="rect">
            <a:avLst/>
          </a:prstGeom>
          <a:noFill/>
          <a:ln/>
        </p:spPr>
        <p:txBody>
          <a:bodyPr wrap="square" lIns="254" tIns="254" rIns="254" bIns="254" rtlCol="0" anchor="ctr">
            <a:normAutofit/>
          </a:bodyPr>
          <a:lstStyle/>
          <a:p>
            <a:pPr indent="0" marL="0">
              <a:buNone/>
            </a:pPr>
            <a:r>
              <a:rPr lang="en-US" sz="1120" dirty="0">
                <a:solidFill>
                  <a:srgbClr val="F8F1E7"/>
                </a:solidFill>
                <a:latin typeface="Aptos" pitchFamily="34" charset="0"/>
                <a:ea typeface="Aptos" pitchFamily="34" charset="-122"/>
                <a:cs typeface="Aptos" pitchFamily="34" charset="-120"/>
              </a:rPr>
              <a:t>Lanny Wolfe • 1977 • SURELY THE PRESENCE</a:t>
            </a:r>
            <a:endParaRPr lang="en-US" sz="1120" dirty="0"/>
          </a:p>
          <a:p>
            <a:pPr indent="0" marL="0">
              <a:buNone/>
            </a:pPr>
            <a:r>
              <a:rPr lang="en-US" sz="1120" dirty="0">
                <a:solidFill>
                  <a:srgbClr val="F8F1E7"/>
                </a:solidFill>
                <a:latin typeface="Aptos" pitchFamily="34" charset="0"/>
                <a:ea typeface="Aptos" pitchFamily="34" charset="-122"/>
                <a:cs typeface="Aptos" pitchFamily="34" charset="-120"/>
              </a:rPr>
              <a:t>Primary Scripture: Genesis 28:16-17</a:t>
            </a:r>
            <a:endParaRPr lang="en-US" sz="1120" dirty="0"/>
          </a:p>
        </p:txBody>
      </p:sp>
      <p:sp>
        <p:nvSpPr>
          <p:cNvPr id="9" name="Text 6"/>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E8DDCE"/>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Isaiah 6:1-4</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Presence, glory, and reverence</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3.jpg">    </p:cNvPr>
          <p:cNvPicPr>
            <a:picLocks noChangeAspect="1"/>
          </p:cNvPicPr>
          <p:nvPr/>
        </p:nvPicPr>
        <p:blipFill>
          <a:blip r:embed="rId1"/>
          <a:srcRect l="0" r="0" t="30821" b="30821"/>
          <a:stretch/>
        </p:blipFill>
        <p:spPr>
          <a:xfrm>
            <a:off x="594360" y="1097280"/>
            <a:ext cx="11018520" cy="2377440"/>
          </a:xfrm>
          <a:prstGeom prst="rect">
            <a:avLst/>
          </a:prstGeom>
        </p:spPr>
      </p:pic>
      <p:sp>
        <p:nvSpPr>
          <p:cNvPr id="8" name="Shape 5"/>
          <p:cNvSpPr/>
          <p:nvPr/>
        </p:nvSpPr>
        <p:spPr>
          <a:xfrm>
            <a:off x="594360" y="1097280"/>
            <a:ext cx="11018520" cy="2377440"/>
          </a:xfrm>
          <a:prstGeom prst="rect">
            <a:avLst/>
          </a:prstGeom>
          <a:solidFill>
            <a:srgbClr val="000000">
              <a:alpha val="35000"/>
            </a:srgbClr>
          </a:solidFill>
          <a:ln w="12700">
            <a:solidFill>
              <a:srgbClr val="D9A441">
                <a:alpha val="60000"/>
              </a:srgbClr>
            </a:solidFill>
            <a:prstDash val="solid"/>
          </a:ln>
        </p:spPr>
      </p:sp>
      <p:sp>
        <p:nvSpPr>
          <p:cNvPr id="9" name="Text 6"/>
          <p:cNvSpPr/>
          <p:nvPr/>
        </p:nvSpPr>
        <p:spPr>
          <a:xfrm>
            <a:off x="960120" y="1847088"/>
            <a:ext cx="10241280" cy="438912"/>
          </a:xfrm>
          <a:prstGeom prst="rect">
            <a:avLst/>
          </a:prstGeom>
          <a:noFill/>
          <a:ln/>
        </p:spPr>
        <p:txBody>
          <a:bodyPr wrap="square" lIns="254" tIns="254" rIns="254" bIns="254" rtlCol="0" anchor="ctr">
            <a:normAutofit/>
          </a:bodyPr>
          <a:lstStyle/>
          <a:p>
            <a:pPr algn="ctr" indent="0" marL="0">
              <a:buNone/>
            </a:pPr>
            <a:r>
              <a:rPr lang="en-US" sz="2400" b="1" dirty="0">
                <a:solidFill>
                  <a:srgbClr val="F8F1E7"/>
                </a:solidFill>
                <a:latin typeface="Aptos Display" pitchFamily="34" charset="0"/>
                <a:ea typeface="Aptos Display" pitchFamily="34" charset="-122"/>
                <a:cs typeface="Aptos Display" pitchFamily="34" charset="-120"/>
              </a:rPr>
              <a:t>The house was filled with the glory of the Lord.</a:t>
            </a:r>
            <a:endParaRPr lang="en-US" sz="2400" dirty="0"/>
          </a:p>
        </p:txBody>
      </p:sp>
      <p:sp>
        <p:nvSpPr>
          <p:cNvPr id="10" name="Shape 7"/>
          <p:cNvSpPr/>
          <p:nvPr/>
        </p:nvSpPr>
        <p:spPr>
          <a:xfrm>
            <a:off x="749808" y="3858768"/>
            <a:ext cx="3429000"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11" name="Text 8"/>
          <p:cNvSpPr/>
          <p:nvPr/>
        </p:nvSpPr>
        <p:spPr>
          <a:xfrm>
            <a:off x="914400" y="3986784"/>
            <a:ext cx="30998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Awe</a:t>
            </a:r>
            <a:endParaRPr lang="en-US" sz="1300" dirty="0"/>
          </a:p>
        </p:txBody>
      </p:sp>
      <p:sp>
        <p:nvSpPr>
          <p:cNvPr id="12" name="Text 9"/>
          <p:cNvSpPr/>
          <p:nvPr/>
        </p:nvSpPr>
        <p:spPr>
          <a:xfrm>
            <a:off x="914400" y="4288536"/>
            <a:ext cx="3099816" cy="47548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God’s nearness humbles worshipers.</a:t>
            </a:r>
            <a:endParaRPr lang="en-US" sz="970" dirty="0"/>
          </a:p>
        </p:txBody>
      </p:sp>
      <p:sp>
        <p:nvSpPr>
          <p:cNvPr id="13" name="Shape 10"/>
          <p:cNvSpPr/>
          <p:nvPr/>
        </p:nvSpPr>
        <p:spPr>
          <a:xfrm>
            <a:off x="4443984" y="3858768"/>
            <a:ext cx="3429000"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14" name="Text 11"/>
          <p:cNvSpPr/>
          <p:nvPr/>
        </p:nvSpPr>
        <p:spPr>
          <a:xfrm>
            <a:off x="4608576" y="3986784"/>
            <a:ext cx="30998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Holiness</a:t>
            </a:r>
            <a:endParaRPr lang="en-US" sz="1300" dirty="0"/>
          </a:p>
        </p:txBody>
      </p:sp>
      <p:sp>
        <p:nvSpPr>
          <p:cNvPr id="15" name="Text 12"/>
          <p:cNvSpPr/>
          <p:nvPr/>
        </p:nvSpPr>
        <p:spPr>
          <a:xfrm>
            <a:off x="4608576" y="4288536"/>
            <a:ext cx="3099816" cy="47548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Worship begins with the Lord’s glory.</a:t>
            </a:r>
            <a:endParaRPr lang="en-US" sz="970" dirty="0"/>
          </a:p>
        </p:txBody>
      </p:sp>
      <p:sp>
        <p:nvSpPr>
          <p:cNvPr id="16" name="Shape 13"/>
          <p:cNvSpPr/>
          <p:nvPr/>
        </p:nvSpPr>
        <p:spPr>
          <a:xfrm>
            <a:off x="8138160" y="3858768"/>
            <a:ext cx="3429000"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17" name="Text 14"/>
          <p:cNvSpPr/>
          <p:nvPr/>
        </p:nvSpPr>
        <p:spPr>
          <a:xfrm>
            <a:off x="8302752" y="3986784"/>
            <a:ext cx="30998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Response</a:t>
            </a:r>
            <a:endParaRPr lang="en-US" sz="1300" dirty="0"/>
          </a:p>
        </p:txBody>
      </p:sp>
      <p:sp>
        <p:nvSpPr>
          <p:cNvPr id="18" name="Text 15"/>
          <p:cNvSpPr/>
          <p:nvPr/>
        </p:nvSpPr>
        <p:spPr>
          <a:xfrm>
            <a:off x="8302752" y="4288536"/>
            <a:ext cx="3099816" cy="47548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Reverence leads to confession and mission.</a:t>
            </a:r>
            <a:endParaRPr lang="en-US" sz="97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Psalm 16:11</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Joy in God’s presence</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4.jpg">    </p:cNvPr>
          <p:cNvPicPr>
            <a:picLocks noChangeAspect="1"/>
          </p:cNvPicPr>
          <p:nvPr/>
        </p:nvPicPr>
        <p:blipFill>
          <a:blip r:embed="rId1"/>
          <a:srcRect l="24908" r="24908" t="0" b="0"/>
          <a:stretch/>
        </p:blipFill>
        <p:spPr>
          <a:xfrm>
            <a:off x="658368" y="1078992"/>
            <a:ext cx="4160520" cy="4663440"/>
          </a:xfrm>
          <a:prstGeom prst="rect">
            <a:avLst/>
          </a:prstGeom>
        </p:spPr>
      </p:pic>
      <p:sp>
        <p:nvSpPr>
          <p:cNvPr id="8" name="Shape 5"/>
          <p:cNvSpPr/>
          <p:nvPr/>
        </p:nvSpPr>
        <p:spPr>
          <a:xfrm>
            <a:off x="5212080" y="1280160"/>
            <a:ext cx="6080760"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9" name="Text 6"/>
          <p:cNvSpPr/>
          <p:nvPr/>
        </p:nvSpPr>
        <p:spPr>
          <a:xfrm>
            <a:off x="5376672" y="1408176"/>
            <a:ext cx="575157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Scripture Focus</a:t>
            </a:r>
            <a:endParaRPr lang="en-US" sz="1300" dirty="0"/>
          </a:p>
        </p:txBody>
      </p:sp>
      <p:sp>
        <p:nvSpPr>
          <p:cNvPr id="10" name="Text 7"/>
          <p:cNvSpPr/>
          <p:nvPr/>
        </p:nvSpPr>
        <p:spPr>
          <a:xfrm>
            <a:off x="5376672" y="1709928"/>
            <a:ext cx="5751576" cy="475488"/>
          </a:xfrm>
          <a:prstGeom prst="rect">
            <a:avLst/>
          </a:prstGeom>
          <a:noFill/>
          <a:ln/>
        </p:spPr>
        <p:txBody>
          <a:bodyPr wrap="square" lIns="381" tIns="381" rIns="381" bIns="381" rtlCol="0" anchor="t">
            <a:normAutofit/>
          </a:bodyPr>
          <a:lstStyle/>
          <a:p>
            <a:pPr indent="0" marL="0">
              <a:buNone/>
            </a:pPr>
            <a:r>
              <a:rPr lang="en-US" sz="1300" dirty="0">
                <a:solidFill>
                  <a:srgbClr val="2F2B26"/>
                </a:solidFill>
                <a:latin typeface="Aptos" pitchFamily="34" charset="0"/>
                <a:ea typeface="Aptos" pitchFamily="34" charset="-122"/>
                <a:cs typeface="Aptos" pitchFamily="34" charset="-120"/>
              </a:rPr>
              <a:t>“In your presence is fullness of joy.”</a:t>
            </a:r>
            <a:endParaRPr lang="en-US" sz="1300" dirty="0"/>
          </a:p>
        </p:txBody>
      </p:sp>
      <p:sp>
        <p:nvSpPr>
          <p:cNvPr id="11" name="Shape 8"/>
          <p:cNvSpPr/>
          <p:nvPr/>
        </p:nvSpPr>
        <p:spPr>
          <a:xfrm>
            <a:off x="5212080" y="2542032"/>
            <a:ext cx="6080760"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12" name="Text 9"/>
          <p:cNvSpPr/>
          <p:nvPr/>
        </p:nvSpPr>
        <p:spPr>
          <a:xfrm>
            <a:off x="5376672" y="2670048"/>
            <a:ext cx="575157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Balance</a:t>
            </a:r>
            <a:endParaRPr lang="en-US" sz="1300" dirty="0"/>
          </a:p>
        </p:txBody>
      </p:sp>
      <p:sp>
        <p:nvSpPr>
          <p:cNvPr id="13" name="Text 10"/>
          <p:cNvSpPr/>
          <p:nvPr/>
        </p:nvSpPr>
        <p:spPr>
          <a:xfrm>
            <a:off x="5376672" y="2971800"/>
            <a:ext cx="5751576" cy="47548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Reverence and joy belong together; holy awe is not spiritual gloom.</a:t>
            </a:r>
            <a:endParaRPr lang="en-US" sz="970" dirty="0"/>
          </a:p>
        </p:txBody>
      </p:sp>
      <p:sp>
        <p:nvSpPr>
          <p:cNvPr id="14" name="Shape 11"/>
          <p:cNvSpPr/>
          <p:nvPr/>
        </p:nvSpPr>
        <p:spPr>
          <a:xfrm>
            <a:off x="5212080" y="3803904"/>
            <a:ext cx="6080760"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15" name="Text 12"/>
          <p:cNvSpPr/>
          <p:nvPr/>
        </p:nvSpPr>
        <p:spPr>
          <a:xfrm>
            <a:off x="5376672" y="3931920"/>
            <a:ext cx="575157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Application</a:t>
            </a:r>
            <a:endParaRPr lang="en-US" sz="1300" dirty="0"/>
          </a:p>
        </p:txBody>
      </p:sp>
      <p:sp>
        <p:nvSpPr>
          <p:cNvPr id="16" name="Text 13"/>
          <p:cNvSpPr/>
          <p:nvPr/>
        </p:nvSpPr>
        <p:spPr>
          <a:xfrm>
            <a:off x="5376672" y="4233672"/>
            <a:ext cx="5751576" cy="47548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Help the church welcome both silence and glad praise as truthful responses.</a:t>
            </a:r>
            <a:endParaRPr lang="en-US" sz="97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Acts 2:1-4</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The Spirit among gathered believers</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5.jpg">    </p:cNvPr>
          <p:cNvPicPr>
            <a:picLocks noChangeAspect="1"/>
          </p:cNvPicPr>
          <p:nvPr/>
        </p:nvPicPr>
        <p:blipFill>
          <a:blip r:embed="rId1"/>
          <a:srcRect l="21329" r="21329" t="0" b="0"/>
          <a:stretch/>
        </p:blipFill>
        <p:spPr>
          <a:xfrm>
            <a:off x="6492240" y="1024128"/>
            <a:ext cx="4800600" cy="4709160"/>
          </a:xfrm>
          <a:prstGeom prst="rect">
            <a:avLst/>
          </a:prstGeom>
        </p:spPr>
      </p:pic>
      <p:sp>
        <p:nvSpPr>
          <p:cNvPr id="8" name="Shape 5"/>
          <p:cNvSpPr/>
          <p:nvPr/>
        </p:nvSpPr>
        <p:spPr>
          <a:xfrm>
            <a:off x="713232" y="1234440"/>
            <a:ext cx="5285232"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9" name="Text 6"/>
          <p:cNvSpPr/>
          <p:nvPr/>
        </p:nvSpPr>
        <p:spPr>
          <a:xfrm>
            <a:off x="877824" y="1362456"/>
            <a:ext cx="4956048"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Pentecost Pattern</a:t>
            </a:r>
            <a:endParaRPr lang="en-US" sz="1300" dirty="0"/>
          </a:p>
        </p:txBody>
      </p:sp>
      <p:sp>
        <p:nvSpPr>
          <p:cNvPr id="10" name="Text 7"/>
          <p:cNvSpPr/>
          <p:nvPr/>
        </p:nvSpPr>
        <p:spPr>
          <a:xfrm>
            <a:off x="877824" y="1664208"/>
            <a:ext cx="4956048" cy="47548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Spirit fills a gathered people and sends them into witness.</a:t>
            </a:r>
            <a:endParaRPr lang="en-US" sz="970" dirty="0"/>
          </a:p>
        </p:txBody>
      </p:sp>
      <p:sp>
        <p:nvSpPr>
          <p:cNvPr id="11" name="Shape 8"/>
          <p:cNvSpPr/>
          <p:nvPr/>
        </p:nvSpPr>
        <p:spPr>
          <a:xfrm>
            <a:off x="713232" y="2496312"/>
            <a:ext cx="5285232"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12" name="Text 9"/>
          <p:cNvSpPr/>
          <p:nvPr/>
        </p:nvSpPr>
        <p:spPr>
          <a:xfrm>
            <a:off x="877824" y="2624328"/>
            <a:ext cx="4956048"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Worship Insight</a:t>
            </a:r>
            <a:endParaRPr lang="en-US" sz="1300" dirty="0"/>
          </a:p>
        </p:txBody>
      </p:sp>
      <p:sp>
        <p:nvSpPr>
          <p:cNvPr id="13" name="Text 10"/>
          <p:cNvSpPr/>
          <p:nvPr/>
        </p:nvSpPr>
        <p:spPr>
          <a:xfrm>
            <a:off x="877824" y="2926080"/>
            <a:ext cx="4956048" cy="47548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God’s presence is never merely private; it forms a people.</a:t>
            </a:r>
            <a:endParaRPr lang="en-US" sz="970" dirty="0"/>
          </a:p>
        </p:txBody>
      </p:sp>
      <p:sp>
        <p:nvSpPr>
          <p:cNvPr id="14" name="Shape 11"/>
          <p:cNvSpPr/>
          <p:nvPr/>
        </p:nvSpPr>
        <p:spPr>
          <a:xfrm>
            <a:off x="713232" y="3758184"/>
            <a:ext cx="5285232" cy="1005840"/>
          </a:xfrm>
          <a:prstGeom prst="roundRect">
            <a:avLst>
              <a:gd name="adj" fmla="val 7273"/>
            </a:avLst>
          </a:prstGeom>
          <a:solidFill>
            <a:srgbClr val="FFFDF8">
              <a:alpha val="97000"/>
            </a:srgbClr>
          </a:solidFill>
          <a:ln w="12700">
            <a:solidFill>
              <a:srgbClr val="E3D5C2">
                <a:alpha val="90000"/>
              </a:srgbClr>
            </a:solidFill>
            <a:prstDash val="solid"/>
          </a:ln>
        </p:spPr>
      </p:sp>
      <p:sp>
        <p:nvSpPr>
          <p:cNvPr id="15" name="Text 12"/>
          <p:cNvSpPr/>
          <p:nvPr/>
        </p:nvSpPr>
        <p:spPr>
          <a:xfrm>
            <a:off x="877824" y="3886200"/>
            <a:ext cx="4956048"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Teaching Caution</a:t>
            </a:r>
            <a:endParaRPr lang="en-US" sz="1300" dirty="0"/>
          </a:p>
        </p:txBody>
      </p:sp>
      <p:sp>
        <p:nvSpPr>
          <p:cNvPr id="16" name="Text 13"/>
          <p:cNvSpPr/>
          <p:nvPr/>
        </p:nvSpPr>
        <p:spPr>
          <a:xfrm>
            <a:off x="877824" y="4187952"/>
            <a:ext cx="4956048" cy="47548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Do not manufacture experience. Lead people toward prayerful attentiveness.</a:t>
            </a:r>
            <a:endParaRPr lang="en-US" sz="97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pic>
        <p:nvPicPr>
          <p:cNvPr id="2" name="Image 0" descr="/mnt/data/surely_presence_assets/bg3.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4" name="Shape 1"/>
          <p:cNvSpPr/>
          <p:nvPr/>
        </p:nvSpPr>
        <p:spPr>
          <a:xfrm>
            <a:off x="685800" y="1600200"/>
            <a:ext cx="6583680" cy="2286000"/>
          </a:xfrm>
          <a:prstGeom prst="rect">
            <a:avLst/>
          </a:prstGeom>
          <a:solidFill>
            <a:srgbClr val="000000">
              <a:alpha val="76000"/>
            </a:srgbClr>
          </a:solidFill>
          <a:ln w="15240">
            <a:solidFill>
              <a:srgbClr val="D9A441">
                <a:alpha val="50000"/>
              </a:srgbClr>
            </a:solidFill>
            <a:prstDash val="solid"/>
          </a:ln>
        </p:spPr>
      </p:sp>
      <p:sp>
        <p:nvSpPr>
          <p:cNvPr id="5" name="Text 2"/>
          <p:cNvSpPr/>
          <p:nvPr/>
        </p:nvSpPr>
        <p:spPr>
          <a:xfrm>
            <a:off x="960120" y="1938528"/>
            <a:ext cx="6035040" cy="621792"/>
          </a:xfrm>
          <a:prstGeom prst="rect">
            <a:avLst/>
          </a:prstGeom>
          <a:noFill/>
          <a:ln/>
        </p:spPr>
        <p:txBody>
          <a:bodyPr wrap="square" lIns="254" tIns="254" rIns="254" bIns="254" rtlCol="0" anchor="ctr">
            <a:normAutofit/>
          </a:bodyPr>
          <a:lstStyle/>
          <a:p>
            <a:pPr indent="0" marL="0">
              <a:buNone/>
            </a:pPr>
            <a:r>
              <a:rPr lang="en-US" sz="2800" b="1" dirty="0">
                <a:solidFill>
                  <a:srgbClr val="F8F1E7"/>
                </a:solidFill>
                <a:latin typeface="Aptos Display" pitchFamily="34" charset="0"/>
                <a:ea typeface="Aptos Display" pitchFamily="34" charset="-122"/>
                <a:cs typeface="Aptos Display" pitchFamily="34" charset="-120"/>
              </a:rPr>
              <a:t>Theological Themes</a:t>
            </a:r>
            <a:endParaRPr lang="en-US" sz="2800" dirty="0"/>
          </a:p>
        </p:txBody>
      </p:sp>
      <p:sp>
        <p:nvSpPr>
          <p:cNvPr id="6" name="Text 3"/>
          <p:cNvSpPr/>
          <p:nvPr/>
        </p:nvSpPr>
        <p:spPr>
          <a:xfrm>
            <a:off x="987552" y="2697480"/>
            <a:ext cx="5806440" cy="731520"/>
          </a:xfrm>
          <a:prstGeom prst="rect">
            <a:avLst/>
          </a:prstGeom>
          <a:noFill/>
          <a:ln/>
        </p:spPr>
        <p:txBody>
          <a:bodyPr wrap="square" lIns="254" tIns="254" rIns="254" bIns="254" rtlCol="0" anchor="ctr">
            <a:normAutofit/>
          </a:bodyPr>
          <a:lstStyle/>
          <a:p>
            <a:pPr indent="0" marL="0">
              <a:buNone/>
            </a:pPr>
            <a:r>
              <a:rPr lang="en-US" sz="1400" dirty="0">
                <a:solidFill>
                  <a:srgbClr val="E9D9BE"/>
                </a:solidFill>
                <a:latin typeface="Aptos" pitchFamily="34" charset="0"/>
                <a:ea typeface="Aptos" pitchFamily="34" charset="-122"/>
                <a:cs typeface="Aptos" pitchFamily="34" charset="-120"/>
              </a:rPr>
              <a:t>God’s nearness forms worshiping people</a:t>
            </a:r>
            <a:endParaRPr lang="en-US" sz="1400" dirty="0"/>
          </a:p>
        </p:txBody>
      </p:sp>
      <p:sp>
        <p:nvSpPr>
          <p:cNvPr id="7"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E8DDCE"/>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Theological Themes</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Four truths to teach</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sp>
        <p:nvSpPr>
          <p:cNvPr id="7" name="Shape 5"/>
          <p:cNvSpPr/>
          <p:nvPr/>
        </p:nvSpPr>
        <p:spPr>
          <a:xfrm>
            <a:off x="713232" y="1298448"/>
            <a:ext cx="2560320" cy="1417320"/>
          </a:xfrm>
          <a:prstGeom prst="roundRect">
            <a:avLst>
              <a:gd name="adj" fmla="val 5161"/>
            </a:avLst>
          </a:prstGeom>
          <a:solidFill>
            <a:srgbClr val="FFFDF8">
              <a:alpha val="97000"/>
            </a:srgbClr>
          </a:solidFill>
          <a:ln w="12700">
            <a:solidFill>
              <a:srgbClr val="E3D5C2">
                <a:alpha val="90000"/>
              </a:srgbClr>
            </a:solidFill>
            <a:prstDash val="solid"/>
          </a:ln>
        </p:spPr>
      </p:sp>
      <p:sp>
        <p:nvSpPr>
          <p:cNvPr id="8" name="Text 6"/>
          <p:cNvSpPr/>
          <p:nvPr/>
        </p:nvSpPr>
        <p:spPr>
          <a:xfrm>
            <a:off x="877824" y="1426464"/>
            <a:ext cx="22311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Presence</a:t>
            </a:r>
            <a:endParaRPr lang="en-US" sz="1300" dirty="0"/>
          </a:p>
        </p:txBody>
      </p:sp>
      <p:sp>
        <p:nvSpPr>
          <p:cNvPr id="9" name="Text 7"/>
          <p:cNvSpPr/>
          <p:nvPr/>
        </p:nvSpPr>
        <p:spPr>
          <a:xfrm>
            <a:off x="877824" y="1728216"/>
            <a:ext cx="2231136" cy="88696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God draws near to his people by grace.</a:t>
            </a:r>
            <a:endParaRPr lang="en-US" sz="970" dirty="0"/>
          </a:p>
        </p:txBody>
      </p:sp>
      <p:sp>
        <p:nvSpPr>
          <p:cNvPr id="10" name="Shape 8"/>
          <p:cNvSpPr/>
          <p:nvPr/>
        </p:nvSpPr>
        <p:spPr>
          <a:xfrm>
            <a:off x="3547872" y="1298448"/>
            <a:ext cx="2560320" cy="1417320"/>
          </a:xfrm>
          <a:prstGeom prst="roundRect">
            <a:avLst>
              <a:gd name="adj" fmla="val 5161"/>
            </a:avLst>
          </a:prstGeom>
          <a:solidFill>
            <a:srgbClr val="FFFDF8">
              <a:alpha val="97000"/>
            </a:srgbClr>
          </a:solidFill>
          <a:ln w="12700">
            <a:solidFill>
              <a:srgbClr val="E3D5C2">
                <a:alpha val="90000"/>
              </a:srgbClr>
            </a:solidFill>
            <a:prstDash val="solid"/>
          </a:ln>
        </p:spPr>
      </p:sp>
      <p:sp>
        <p:nvSpPr>
          <p:cNvPr id="11" name="Text 9"/>
          <p:cNvSpPr/>
          <p:nvPr/>
        </p:nvSpPr>
        <p:spPr>
          <a:xfrm>
            <a:off x="3712464" y="1426464"/>
            <a:ext cx="22311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Reverence</a:t>
            </a:r>
            <a:endParaRPr lang="en-US" sz="1300" dirty="0"/>
          </a:p>
        </p:txBody>
      </p:sp>
      <p:sp>
        <p:nvSpPr>
          <p:cNvPr id="12" name="Text 10"/>
          <p:cNvSpPr/>
          <p:nvPr/>
        </p:nvSpPr>
        <p:spPr>
          <a:xfrm>
            <a:off x="3712464" y="1728216"/>
            <a:ext cx="2231136" cy="88696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Lord’s holiness orders worship.</a:t>
            </a:r>
            <a:endParaRPr lang="en-US" sz="970" dirty="0"/>
          </a:p>
        </p:txBody>
      </p:sp>
      <p:sp>
        <p:nvSpPr>
          <p:cNvPr id="13" name="Shape 11"/>
          <p:cNvSpPr/>
          <p:nvPr/>
        </p:nvSpPr>
        <p:spPr>
          <a:xfrm>
            <a:off x="6382512" y="1298448"/>
            <a:ext cx="2560320" cy="1417320"/>
          </a:xfrm>
          <a:prstGeom prst="roundRect">
            <a:avLst>
              <a:gd name="adj" fmla="val 5161"/>
            </a:avLst>
          </a:prstGeom>
          <a:solidFill>
            <a:srgbClr val="FFFDF8">
              <a:alpha val="97000"/>
            </a:srgbClr>
          </a:solidFill>
          <a:ln w="12700">
            <a:solidFill>
              <a:srgbClr val="E3D5C2">
                <a:alpha val="90000"/>
              </a:srgbClr>
            </a:solidFill>
            <a:prstDash val="solid"/>
          </a:ln>
        </p:spPr>
      </p:sp>
      <p:sp>
        <p:nvSpPr>
          <p:cNvPr id="14" name="Text 12"/>
          <p:cNvSpPr/>
          <p:nvPr/>
        </p:nvSpPr>
        <p:spPr>
          <a:xfrm>
            <a:off x="6547104" y="1426464"/>
            <a:ext cx="22311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Joy</a:t>
            </a:r>
            <a:endParaRPr lang="en-US" sz="1300" dirty="0"/>
          </a:p>
        </p:txBody>
      </p:sp>
      <p:sp>
        <p:nvSpPr>
          <p:cNvPr id="15" name="Text 13"/>
          <p:cNvSpPr/>
          <p:nvPr/>
        </p:nvSpPr>
        <p:spPr>
          <a:xfrm>
            <a:off x="6547104" y="1728216"/>
            <a:ext cx="2231136" cy="88696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God’s nearness is life-giving.</a:t>
            </a:r>
            <a:endParaRPr lang="en-US" sz="970" dirty="0"/>
          </a:p>
        </p:txBody>
      </p:sp>
      <p:sp>
        <p:nvSpPr>
          <p:cNvPr id="16" name="Shape 14"/>
          <p:cNvSpPr/>
          <p:nvPr/>
        </p:nvSpPr>
        <p:spPr>
          <a:xfrm>
            <a:off x="9217152" y="1298448"/>
            <a:ext cx="2560320" cy="1417320"/>
          </a:xfrm>
          <a:prstGeom prst="roundRect">
            <a:avLst>
              <a:gd name="adj" fmla="val 5161"/>
            </a:avLst>
          </a:prstGeom>
          <a:solidFill>
            <a:srgbClr val="FFFDF8">
              <a:alpha val="97000"/>
            </a:srgbClr>
          </a:solidFill>
          <a:ln w="12700">
            <a:solidFill>
              <a:srgbClr val="E3D5C2">
                <a:alpha val="90000"/>
              </a:srgbClr>
            </a:solidFill>
            <a:prstDash val="solid"/>
          </a:ln>
        </p:spPr>
      </p:sp>
      <p:sp>
        <p:nvSpPr>
          <p:cNvPr id="17" name="Text 15"/>
          <p:cNvSpPr/>
          <p:nvPr/>
        </p:nvSpPr>
        <p:spPr>
          <a:xfrm>
            <a:off x="9381744" y="1426464"/>
            <a:ext cx="22311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Response</a:t>
            </a:r>
            <a:endParaRPr lang="en-US" sz="1300" dirty="0"/>
          </a:p>
        </p:txBody>
      </p:sp>
      <p:sp>
        <p:nvSpPr>
          <p:cNvPr id="18" name="Text 16"/>
          <p:cNvSpPr/>
          <p:nvPr/>
        </p:nvSpPr>
        <p:spPr>
          <a:xfrm>
            <a:off x="9381744" y="1728216"/>
            <a:ext cx="2231136" cy="88696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Spirit sends worshipers into faithful life.</a:t>
            </a:r>
            <a:endParaRPr lang="en-US" sz="970" dirty="0"/>
          </a:p>
        </p:txBody>
      </p:sp>
      <p:sp>
        <p:nvSpPr>
          <p:cNvPr id="19" name="Shape 17"/>
          <p:cNvSpPr/>
          <p:nvPr/>
        </p:nvSpPr>
        <p:spPr>
          <a:xfrm>
            <a:off x="1993392" y="3246120"/>
            <a:ext cx="8138160" cy="0"/>
          </a:xfrm>
          <a:prstGeom prst="line">
            <a:avLst/>
          </a:prstGeom>
          <a:noFill/>
          <a:ln w="25400">
            <a:solidFill>
              <a:srgbClr val="D9A441"/>
            </a:solidFill>
            <a:prstDash val="solid"/>
          </a:ln>
        </p:spPr>
      </p:sp>
      <p:sp>
        <p:nvSpPr>
          <p:cNvPr id="20" name="Text 18"/>
          <p:cNvSpPr/>
          <p:nvPr/>
        </p:nvSpPr>
        <p:spPr>
          <a:xfrm>
            <a:off x="1325880" y="3913632"/>
            <a:ext cx="9555480" cy="640080"/>
          </a:xfrm>
          <a:prstGeom prst="rect">
            <a:avLst/>
          </a:prstGeom>
          <a:noFill/>
          <a:ln/>
        </p:spPr>
        <p:txBody>
          <a:bodyPr wrap="square" lIns="254" tIns="254" rIns="254" bIns="254" rtlCol="0" anchor="ctr">
            <a:normAutofit/>
          </a:bodyPr>
          <a:lstStyle/>
          <a:p>
            <a:pPr algn="ctr" indent="0" marL="0">
              <a:buNone/>
            </a:pPr>
            <a:r>
              <a:rPr lang="en-US" sz="2000" b="1" dirty="0">
                <a:solidFill>
                  <a:srgbClr val="3C2E23"/>
                </a:solidFill>
                <a:latin typeface="Aptos Display" pitchFamily="34" charset="0"/>
                <a:ea typeface="Aptos Display" pitchFamily="34" charset="-122"/>
                <a:cs typeface="Aptos Display" pitchFamily="34" charset="-120"/>
              </a:rPr>
              <a:t>The song is strongest when taught as a doorway into Scripture, worship, and pastoral attentiveness.</a:t>
            </a:r>
            <a:endParaRPr lang="en-US"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From Recognition to Response</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A simple teaching movement</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6.jpg">    </p:cNvPr>
          <p:cNvPicPr>
            <a:picLocks noChangeAspect="1"/>
          </p:cNvPicPr>
          <p:nvPr/>
        </p:nvPicPr>
        <p:blipFill>
          <a:blip r:embed="rId1"/>
          <a:srcRect l="0" r="0" t="30579" b="30579"/>
          <a:stretch/>
        </p:blipFill>
        <p:spPr>
          <a:xfrm>
            <a:off x="658368" y="1051560"/>
            <a:ext cx="10881360" cy="2377440"/>
          </a:xfrm>
          <a:prstGeom prst="rect">
            <a:avLst/>
          </a:prstGeom>
        </p:spPr>
      </p:pic>
      <p:sp>
        <p:nvSpPr>
          <p:cNvPr id="8" name="Shape 5"/>
          <p:cNvSpPr/>
          <p:nvPr/>
        </p:nvSpPr>
        <p:spPr>
          <a:xfrm>
            <a:off x="658368" y="1051560"/>
            <a:ext cx="10881360" cy="2377440"/>
          </a:xfrm>
          <a:prstGeom prst="rect">
            <a:avLst/>
          </a:prstGeom>
          <a:solidFill>
            <a:srgbClr val="000000">
              <a:alpha val="38000"/>
            </a:srgbClr>
          </a:solidFill>
          <a:ln w="12700">
            <a:solidFill>
              <a:srgbClr val="D9A441">
                <a:alpha val="55000"/>
              </a:srgbClr>
            </a:solidFill>
            <a:prstDash val="solid"/>
          </a:ln>
        </p:spPr>
      </p:sp>
      <p:sp>
        <p:nvSpPr>
          <p:cNvPr id="9" name="Shape 6"/>
          <p:cNvSpPr/>
          <p:nvPr/>
        </p:nvSpPr>
        <p:spPr>
          <a:xfrm>
            <a:off x="1005840" y="3858768"/>
            <a:ext cx="640080" cy="640080"/>
          </a:xfrm>
          <a:prstGeom prst="ellipse">
            <a:avLst/>
          </a:prstGeom>
          <a:solidFill>
            <a:srgbClr val="D9A441"/>
          </a:solidFill>
          <a:ln w="12700">
            <a:solidFill>
              <a:srgbClr val="B87333"/>
            </a:solidFill>
            <a:prstDash val="solid"/>
          </a:ln>
        </p:spPr>
      </p:sp>
      <p:sp>
        <p:nvSpPr>
          <p:cNvPr id="10" name="Text 7"/>
          <p:cNvSpPr/>
          <p:nvPr/>
        </p:nvSpPr>
        <p:spPr>
          <a:xfrm>
            <a:off x="1024128" y="3986784"/>
            <a:ext cx="603504" cy="164592"/>
          </a:xfrm>
          <a:prstGeom prst="rect">
            <a:avLst/>
          </a:prstGeom>
          <a:noFill/>
          <a:ln/>
        </p:spPr>
        <p:txBody>
          <a:bodyPr wrap="square" lIns="0" tIns="0" rIns="0" bIns="0" rtlCol="0" anchor="ctr"/>
          <a:lstStyle/>
          <a:p>
            <a:pPr algn="ctr" indent="0" marL="0">
              <a:buNone/>
            </a:pPr>
            <a:r>
              <a:rPr lang="en-US" sz="1000" b="1" dirty="0">
                <a:solidFill>
                  <a:srgbClr val="3C2E23"/>
                </a:solidFill>
                <a:latin typeface="Aptos" pitchFamily="34" charset="0"/>
                <a:ea typeface="Aptos" pitchFamily="34" charset="-122"/>
                <a:cs typeface="Aptos" pitchFamily="34" charset="-120"/>
              </a:rPr>
              <a:t>1</a:t>
            </a:r>
            <a:endParaRPr lang="en-US" sz="1000" dirty="0"/>
          </a:p>
        </p:txBody>
      </p:sp>
      <p:sp>
        <p:nvSpPr>
          <p:cNvPr id="11" name="Text 8"/>
          <p:cNvSpPr/>
          <p:nvPr/>
        </p:nvSpPr>
        <p:spPr>
          <a:xfrm>
            <a:off x="1783080" y="3840480"/>
            <a:ext cx="1554480" cy="256032"/>
          </a:xfrm>
          <a:prstGeom prst="rect">
            <a:avLst/>
          </a:prstGeom>
          <a:noFill/>
          <a:ln/>
        </p:spPr>
        <p:txBody>
          <a:bodyPr wrap="square" lIns="0" tIns="0" rIns="0" bIns="0" rtlCol="0" anchor="ctr"/>
          <a:lstStyle/>
          <a:p>
            <a:pPr indent="0" marL="0">
              <a:buNone/>
            </a:pPr>
            <a:r>
              <a:rPr lang="en-US" sz="1400" b="1" dirty="0">
                <a:solidFill>
                  <a:srgbClr val="3C2E23"/>
                </a:solidFill>
                <a:latin typeface="Aptos Display" pitchFamily="34" charset="0"/>
                <a:ea typeface="Aptos Display" pitchFamily="34" charset="-122"/>
                <a:cs typeface="Aptos Display" pitchFamily="34" charset="-120"/>
              </a:rPr>
              <a:t>Notice</a:t>
            </a:r>
            <a:endParaRPr lang="en-US" sz="1400" dirty="0"/>
          </a:p>
        </p:txBody>
      </p:sp>
      <p:sp>
        <p:nvSpPr>
          <p:cNvPr id="12" name="Text 9"/>
          <p:cNvSpPr/>
          <p:nvPr/>
        </p:nvSpPr>
        <p:spPr>
          <a:xfrm>
            <a:off x="1783080" y="4224528"/>
            <a:ext cx="1737360" cy="411480"/>
          </a:xfrm>
          <a:prstGeom prst="rect">
            <a:avLst/>
          </a:prstGeom>
          <a:noFill/>
          <a:ln/>
        </p:spPr>
        <p:txBody>
          <a:bodyPr wrap="square" lIns="127" tIns="127" rIns="127" bIns="127" rtlCol="0" anchor="ctr">
            <a:normAutofit/>
          </a:bodyPr>
          <a:lstStyle/>
          <a:p>
            <a:pPr indent="0" marL="0">
              <a:buNone/>
            </a:pPr>
            <a:r>
              <a:rPr lang="en-US" sz="1050" dirty="0">
                <a:solidFill>
                  <a:srgbClr val="2F2B26"/>
                </a:solidFill>
                <a:latin typeface="Aptos" pitchFamily="34" charset="0"/>
                <a:ea typeface="Aptos" pitchFamily="34" charset="-122"/>
                <a:cs typeface="Aptos" pitchFamily="34" charset="-120"/>
              </a:rPr>
              <a:t>God is here.</a:t>
            </a:r>
            <a:endParaRPr lang="en-US" sz="1050" dirty="0"/>
          </a:p>
        </p:txBody>
      </p:sp>
      <p:sp>
        <p:nvSpPr>
          <p:cNvPr id="13" name="Shape 10"/>
          <p:cNvSpPr/>
          <p:nvPr/>
        </p:nvSpPr>
        <p:spPr>
          <a:xfrm>
            <a:off x="3749040" y="3858768"/>
            <a:ext cx="640080" cy="640080"/>
          </a:xfrm>
          <a:prstGeom prst="ellipse">
            <a:avLst/>
          </a:prstGeom>
          <a:solidFill>
            <a:srgbClr val="D9A441"/>
          </a:solidFill>
          <a:ln w="12700">
            <a:solidFill>
              <a:srgbClr val="B87333"/>
            </a:solidFill>
            <a:prstDash val="solid"/>
          </a:ln>
        </p:spPr>
      </p:sp>
      <p:sp>
        <p:nvSpPr>
          <p:cNvPr id="14" name="Text 11"/>
          <p:cNvSpPr/>
          <p:nvPr/>
        </p:nvSpPr>
        <p:spPr>
          <a:xfrm>
            <a:off x="3767328" y="3986784"/>
            <a:ext cx="603504" cy="164592"/>
          </a:xfrm>
          <a:prstGeom prst="rect">
            <a:avLst/>
          </a:prstGeom>
          <a:noFill/>
          <a:ln/>
        </p:spPr>
        <p:txBody>
          <a:bodyPr wrap="square" lIns="0" tIns="0" rIns="0" bIns="0" rtlCol="0" anchor="ctr"/>
          <a:lstStyle/>
          <a:p>
            <a:pPr algn="ctr" indent="0" marL="0">
              <a:buNone/>
            </a:pPr>
            <a:r>
              <a:rPr lang="en-US" sz="1000" b="1" dirty="0">
                <a:solidFill>
                  <a:srgbClr val="3C2E23"/>
                </a:solidFill>
                <a:latin typeface="Aptos" pitchFamily="34" charset="0"/>
                <a:ea typeface="Aptos" pitchFamily="34" charset="-122"/>
                <a:cs typeface="Aptos" pitchFamily="34" charset="-120"/>
              </a:rPr>
              <a:t>2</a:t>
            </a:r>
            <a:endParaRPr lang="en-US" sz="1000" dirty="0"/>
          </a:p>
        </p:txBody>
      </p:sp>
      <p:sp>
        <p:nvSpPr>
          <p:cNvPr id="15" name="Text 12"/>
          <p:cNvSpPr/>
          <p:nvPr/>
        </p:nvSpPr>
        <p:spPr>
          <a:xfrm>
            <a:off x="4526280" y="3840480"/>
            <a:ext cx="1554480" cy="256032"/>
          </a:xfrm>
          <a:prstGeom prst="rect">
            <a:avLst/>
          </a:prstGeom>
          <a:noFill/>
          <a:ln/>
        </p:spPr>
        <p:txBody>
          <a:bodyPr wrap="square" lIns="0" tIns="0" rIns="0" bIns="0" rtlCol="0" anchor="ctr"/>
          <a:lstStyle/>
          <a:p>
            <a:pPr indent="0" marL="0">
              <a:buNone/>
            </a:pPr>
            <a:r>
              <a:rPr lang="en-US" sz="1400" b="1" dirty="0">
                <a:solidFill>
                  <a:srgbClr val="3C2E23"/>
                </a:solidFill>
                <a:latin typeface="Aptos Display" pitchFamily="34" charset="0"/>
                <a:ea typeface="Aptos Display" pitchFamily="34" charset="-122"/>
                <a:cs typeface="Aptos Display" pitchFamily="34" charset="-120"/>
              </a:rPr>
              <a:t>Bow</a:t>
            </a:r>
            <a:endParaRPr lang="en-US" sz="1400" dirty="0"/>
          </a:p>
        </p:txBody>
      </p:sp>
      <p:sp>
        <p:nvSpPr>
          <p:cNvPr id="16" name="Text 13"/>
          <p:cNvSpPr/>
          <p:nvPr/>
        </p:nvSpPr>
        <p:spPr>
          <a:xfrm>
            <a:off x="4526280" y="4224528"/>
            <a:ext cx="1737360" cy="411480"/>
          </a:xfrm>
          <a:prstGeom prst="rect">
            <a:avLst/>
          </a:prstGeom>
          <a:noFill/>
          <a:ln/>
        </p:spPr>
        <p:txBody>
          <a:bodyPr wrap="square" lIns="127" tIns="127" rIns="127" bIns="127" rtlCol="0" anchor="ctr">
            <a:normAutofit/>
          </a:bodyPr>
          <a:lstStyle/>
          <a:p>
            <a:pPr indent="0" marL="0">
              <a:buNone/>
            </a:pPr>
            <a:r>
              <a:rPr lang="en-US" sz="1050" dirty="0">
                <a:solidFill>
                  <a:srgbClr val="2F2B26"/>
                </a:solidFill>
                <a:latin typeface="Aptos" pitchFamily="34" charset="0"/>
                <a:ea typeface="Aptos" pitchFamily="34" charset="-122"/>
                <a:cs typeface="Aptos" pitchFamily="34" charset="-120"/>
              </a:rPr>
              <a:t>God is holy.</a:t>
            </a:r>
            <a:endParaRPr lang="en-US" sz="1050" dirty="0"/>
          </a:p>
        </p:txBody>
      </p:sp>
      <p:sp>
        <p:nvSpPr>
          <p:cNvPr id="17" name="Shape 14"/>
          <p:cNvSpPr/>
          <p:nvPr/>
        </p:nvSpPr>
        <p:spPr>
          <a:xfrm>
            <a:off x="6492240" y="3858768"/>
            <a:ext cx="640080" cy="640080"/>
          </a:xfrm>
          <a:prstGeom prst="ellipse">
            <a:avLst/>
          </a:prstGeom>
          <a:solidFill>
            <a:srgbClr val="D9A441"/>
          </a:solidFill>
          <a:ln w="12700">
            <a:solidFill>
              <a:srgbClr val="B87333"/>
            </a:solidFill>
            <a:prstDash val="solid"/>
          </a:ln>
        </p:spPr>
      </p:sp>
      <p:sp>
        <p:nvSpPr>
          <p:cNvPr id="18" name="Text 15"/>
          <p:cNvSpPr/>
          <p:nvPr/>
        </p:nvSpPr>
        <p:spPr>
          <a:xfrm>
            <a:off x="6510528" y="3986784"/>
            <a:ext cx="603504" cy="164592"/>
          </a:xfrm>
          <a:prstGeom prst="rect">
            <a:avLst/>
          </a:prstGeom>
          <a:noFill/>
          <a:ln/>
        </p:spPr>
        <p:txBody>
          <a:bodyPr wrap="square" lIns="0" tIns="0" rIns="0" bIns="0" rtlCol="0" anchor="ctr"/>
          <a:lstStyle/>
          <a:p>
            <a:pPr algn="ctr" indent="0" marL="0">
              <a:buNone/>
            </a:pPr>
            <a:r>
              <a:rPr lang="en-US" sz="1000" b="1" dirty="0">
                <a:solidFill>
                  <a:srgbClr val="3C2E23"/>
                </a:solidFill>
                <a:latin typeface="Aptos" pitchFamily="34" charset="0"/>
                <a:ea typeface="Aptos" pitchFamily="34" charset="-122"/>
                <a:cs typeface="Aptos" pitchFamily="34" charset="-120"/>
              </a:rPr>
              <a:t>3</a:t>
            </a:r>
            <a:endParaRPr lang="en-US" sz="1000" dirty="0"/>
          </a:p>
        </p:txBody>
      </p:sp>
      <p:sp>
        <p:nvSpPr>
          <p:cNvPr id="19" name="Text 16"/>
          <p:cNvSpPr/>
          <p:nvPr/>
        </p:nvSpPr>
        <p:spPr>
          <a:xfrm>
            <a:off x="7269480" y="3840480"/>
            <a:ext cx="1554480" cy="256032"/>
          </a:xfrm>
          <a:prstGeom prst="rect">
            <a:avLst/>
          </a:prstGeom>
          <a:noFill/>
          <a:ln/>
        </p:spPr>
        <p:txBody>
          <a:bodyPr wrap="square" lIns="0" tIns="0" rIns="0" bIns="0" rtlCol="0" anchor="ctr"/>
          <a:lstStyle/>
          <a:p>
            <a:pPr indent="0" marL="0">
              <a:buNone/>
            </a:pPr>
            <a:r>
              <a:rPr lang="en-US" sz="1400" b="1" dirty="0">
                <a:solidFill>
                  <a:srgbClr val="3C2E23"/>
                </a:solidFill>
                <a:latin typeface="Aptos Display" pitchFamily="34" charset="0"/>
                <a:ea typeface="Aptos Display" pitchFamily="34" charset="-122"/>
                <a:cs typeface="Aptos Display" pitchFamily="34" charset="-120"/>
              </a:rPr>
              <a:t>Receive</a:t>
            </a:r>
            <a:endParaRPr lang="en-US" sz="1400" dirty="0"/>
          </a:p>
        </p:txBody>
      </p:sp>
      <p:sp>
        <p:nvSpPr>
          <p:cNvPr id="20" name="Text 17"/>
          <p:cNvSpPr/>
          <p:nvPr/>
        </p:nvSpPr>
        <p:spPr>
          <a:xfrm>
            <a:off x="7269480" y="4224528"/>
            <a:ext cx="1737360" cy="411480"/>
          </a:xfrm>
          <a:prstGeom prst="rect">
            <a:avLst/>
          </a:prstGeom>
          <a:noFill/>
          <a:ln/>
        </p:spPr>
        <p:txBody>
          <a:bodyPr wrap="square" lIns="127" tIns="127" rIns="127" bIns="127" rtlCol="0" anchor="ctr">
            <a:normAutofit/>
          </a:bodyPr>
          <a:lstStyle/>
          <a:p>
            <a:pPr indent="0" marL="0">
              <a:buNone/>
            </a:pPr>
            <a:r>
              <a:rPr lang="en-US" sz="1050" dirty="0">
                <a:solidFill>
                  <a:srgbClr val="2F2B26"/>
                </a:solidFill>
                <a:latin typeface="Aptos" pitchFamily="34" charset="0"/>
                <a:ea typeface="Aptos" pitchFamily="34" charset="-122"/>
                <a:cs typeface="Aptos" pitchFamily="34" charset="-120"/>
              </a:rPr>
              <a:t>God gives joy.</a:t>
            </a:r>
            <a:endParaRPr lang="en-US" sz="1050" dirty="0"/>
          </a:p>
        </p:txBody>
      </p:sp>
      <p:sp>
        <p:nvSpPr>
          <p:cNvPr id="21" name="Shape 18"/>
          <p:cNvSpPr/>
          <p:nvPr/>
        </p:nvSpPr>
        <p:spPr>
          <a:xfrm>
            <a:off x="9235440" y="3858768"/>
            <a:ext cx="640080" cy="640080"/>
          </a:xfrm>
          <a:prstGeom prst="ellipse">
            <a:avLst/>
          </a:prstGeom>
          <a:solidFill>
            <a:srgbClr val="D9A441"/>
          </a:solidFill>
          <a:ln w="12700">
            <a:solidFill>
              <a:srgbClr val="B87333"/>
            </a:solidFill>
            <a:prstDash val="solid"/>
          </a:ln>
        </p:spPr>
      </p:sp>
      <p:sp>
        <p:nvSpPr>
          <p:cNvPr id="22" name="Text 19"/>
          <p:cNvSpPr/>
          <p:nvPr/>
        </p:nvSpPr>
        <p:spPr>
          <a:xfrm>
            <a:off x="9253728" y="3986784"/>
            <a:ext cx="603504" cy="164592"/>
          </a:xfrm>
          <a:prstGeom prst="rect">
            <a:avLst/>
          </a:prstGeom>
          <a:noFill/>
          <a:ln/>
        </p:spPr>
        <p:txBody>
          <a:bodyPr wrap="square" lIns="0" tIns="0" rIns="0" bIns="0" rtlCol="0" anchor="ctr"/>
          <a:lstStyle/>
          <a:p>
            <a:pPr algn="ctr" indent="0" marL="0">
              <a:buNone/>
            </a:pPr>
            <a:r>
              <a:rPr lang="en-US" sz="1000" b="1" dirty="0">
                <a:solidFill>
                  <a:srgbClr val="3C2E23"/>
                </a:solidFill>
                <a:latin typeface="Aptos" pitchFamily="34" charset="0"/>
                <a:ea typeface="Aptos" pitchFamily="34" charset="-122"/>
                <a:cs typeface="Aptos" pitchFamily="34" charset="-120"/>
              </a:rPr>
              <a:t>4</a:t>
            </a:r>
            <a:endParaRPr lang="en-US" sz="1000" dirty="0"/>
          </a:p>
        </p:txBody>
      </p:sp>
      <p:sp>
        <p:nvSpPr>
          <p:cNvPr id="23" name="Text 20"/>
          <p:cNvSpPr/>
          <p:nvPr/>
        </p:nvSpPr>
        <p:spPr>
          <a:xfrm>
            <a:off x="10012680" y="3840480"/>
            <a:ext cx="1554480" cy="256032"/>
          </a:xfrm>
          <a:prstGeom prst="rect">
            <a:avLst/>
          </a:prstGeom>
          <a:noFill/>
          <a:ln/>
        </p:spPr>
        <p:txBody>
          <a:bodyPr wrap="square" lIns="0" tIns="0" rIns="0" bIns="0" rtlCol="0" anchor="ctr"/>
          <a:lstStyle/>
          <a:p>
            <a:pPr indent="0" marL="0">
              <a:buNone/>
            </a:pPr>
            <a:r>
              <a:rPr lang="en-US" sz="1400" b="1" dirty="0">
                <a:solidFill>
                  <a:srgbClr val="3C2E23"/>
                </a:solidFill>
                <a:latin typeface="Aptos Display" pitchFamily="34" charset="0"/>
                <a:ea typeface="Aptos Display" pitchFamily="34" charset="-122"/>
                <a:cs typeface="Aptos Display" pitchFamily="34" charset="-120"/>
              </a:rPr>
              <a:t>Go</a:t>
            </a:r>
            <a:endParaRPr lang="en-US" sz="1400" dirty="0"/>
          </a:p>
        </p:txBody>
      </p:sp>
      <p:sp>
        <p:nvSpPr>
          <p:cNvPr id="24" name="Text 21"/>
          <p:cNvSpPr/>
          <p:nvPr/>
        </p:nvSpPr>
        <p:spPr>
          <a:xfrm>
            <a:off x="10012680" y="4224528"/>
            <a:ext cx="1737360" cy="411480"/>
          </a:xfrm>
          <a:prstGeom prst="rect">
            <a:avLst/>
          </a:prstGeom>
          <a:noFill/>
          <a:ln/>
        </p:spPr>
        <p:txBody>
          <a:bodyPr wrap="square" lIns="127" tIns="127" rIns="127" bIns="127" rtlCol="0" anchor="ctr">
            <a:normAutofit/>
          </a:bodyPr>
          <a:lstStyle/>
          <a:p>
            <a:pPr indent="0" marL="0">
              <a:buNone/>
            </a:pPr>
            <a:r>
              <a:rPr lang="en-US" sz="1050" dirty="0">
                <a:solidFill>
                  <a:srgbClr val="2F2B26"/>
                </a:solidFill>
                <a:latin typeface="Aptos" pitchFamily="34" charset="0"/>
                <a:ea typeface="Aptos" pitchFamily="34" charset="-122"/>
                <a:cs typeface="Aptos" pitchFamily="34" charset="-120"/>
              </a:rPr>
              <a:t>God sends.</a:t>
            </a:r>
            <a:endParaRPr lang="en-US" sz="10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Musical and Literary Observations</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How the song functions in worship</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sp>
        <p:nvSpPr>
          <p:cNvPr id="7" name="Shape 5"/>
          <p:cNvSpPr/>
          <p:nvPr/>
        </p:nvSpPr>
        <p:spPr>
          <a:xfrm>
            <a:off x="731520" y="1600200"/>
            <a:ext cx="3017520" cy="1005840"/>
          </a:xfrm>
          <a:prstGeom prst="arc">
            <a:avLst/>
          </a:prstGeom>
          <a:noFill/>
          <a:ln w="25400">
            <a:solidFill>
              <a:srgbClr val="D9A441"/>
            </a:solidFill>
            <a:prstDash val="solid"/>
          </a:ln>
        </p:spPr>
      </p:sp>
      <p:sp>
        <p:nvSpPr>
          <p:cNvPr id="8" name="Shape 6"/>
          <p:cNvSpPr/>
          <p:nvPr/>
        </p:nvSpPr>
        <p:spPr>
          <a:xfrm>
            <a:off x="1280160" y="2057400"/>
            <a:ext cx="3017520" cy="1005840"/>
          </a:xfrm>
          <a:prstGeom prst="arc">
            <a:avLst/>
          </a:prstGeom>
          <a:noFill/>
          <a:ln w="15240">
            <a:solidFill>
              <a:srgbClr val="B87333">
                <a:alpha val="80000"/>
              </a:srgbClr>
            </a:solidFill>
            <a:prstDash val="solid"/>
          </a:ln>
        </p:spPr>
      </p:sp>
      <p:sp>
        <p:nvSpPr>
          <p:cNvPr id="9" name="Shape 7"/>
          <p:cNvSpPr/>
          <p:nvPr/>
        </p:nvSpPr>
        <p:spPr>
          <a:xfrm>
            <a:off x="4572000" y="1170432"/>
            <a:ext cx="3200400" cy="960120"/>
          </a:xfrm>
          <a:prstGeom prst="roundRect">
            <a:avLst>
              <a:gd name="adj" fmla="val 7619"/>
            </a:avLst>
          </a:prstGeom>
          <a:solidFill>
            <a:srgbClr val="FFFDF8">
              <a:alpha val="97000"/>
            </a:srgbClr>
          </a:solidFill>
          <a:ln w="12700">
            <a:solidFill>
              <a:srgbClr val="E3D5C2">
                <a:alpha val="90000"/>
              </a:srgbClr>
            </a:solidFill>
            <a:prstDash val="solid"/>
          </a:ln>
        </p:spPr>
      </p:sp>
      <p:sp>
        <p:nvSpPr>
          <p:cNvPr id="10" name="Text 8"/>
          <p:cNvSpPr/>
          <p:nvPr/>
        </p:nvSpPr>
        <p:spPr>
          <a:xfrm>
            <a:off x="4736592" y="1298448"/>
            <a:ext cx="28712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Concise Form</a:t>
            </a:r>
            <a:endParaRPr lang="en-US" sz="1300" dirty="0"/>
          </a:p>
        </p:txBody>
      </p:sp>
      <p:sp>
        <p:nvSpPr>
          <p:cNvPr id="11" name="Text 9"/>
          <p:cNvSpPr/>
          <p:nvPr/>
        </p:nvSpPr>
        <p:spPr>
          <a:xfrm>
            <a:off x="4736592" y="1600200"/>
            <a:ext cx="2871216" cy="42976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chorus is short enough to frame prayer or gathering.</a:t>
            </a:r>
            <a:endParaRPr lang="en-US" sz="970" dirty="0"/>
          </a:p>
        </p:txBody>
      </p:sp>
      <p:sp>
        <p:nvSpPr>
          <p:cNvPr id="12" name="Shape 10"/>
          <p:cNvSpPr/>
          <p:nvPr/>
        </p:nvSpPr>
        <p:spPr>
          <a:xfrm>
            <a:off x="8092440" y="1170432"/>
            <a:ext cx="3200400" cy="960120"/>
          </a:xfrm>
          <a:prstGeom prst="roundRect">
            <a:avLst>
              <a:gd name="adj" fmla="val 7619"/>
            </a:avLst>
          </a:prstGeom>
          <a:solidFill>
            <a:srgbClr val="FFFDF8">
              <a:alpha val="97000"/>
            </a:srgbClr>
          </a:solidFill>
          <a:ln w="12700">
            <a:solidFill>
              <a:srgbClr val="E3D5C2">
                <a:alpha val="90000"/>
              </a:srgbClr>
            </a:solidFill>
            <a:prstDash val="solid"/>
          </a:ln>
        </p:spPr>
      </p:sp>
      <p:sp>
        <p:nvSpPr>
          <p:cNvPr id="13" name="Text 11"/>
          <p:cNvSpPr/>
          <p:nvPr/>
        </p:nvSpPr>
        <p:spPr>
          <a:xfrm>
            <a:off x="8257032" y="1298448"/>
            <a:ext cx="28712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Meditative Tone</a:t>
            </a:r>
            <a:endParaRPr lang="en-US" sz="1300" dirty="0"/>
          </a:p>
        </p:txBody>
      </p:sp>
      <p:sp>
        <p:nvSpPr>
          <p:cNvPr id="14" name="Text 12"/>
          <p:cNvSpPr/>
          <p:nvPr/>
        </p:nvSpPr>
        <p:spPr>
          <a:xfrm>
            <a:off x="8257032" y="1600200"/>
            <a:ext cx="2871216" cy="42976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Gentle tempo supports reverence and reflection.</a:t>
            </a:r>
            <a:endParaRPr lang="en-US" sz="970" dirty="0"/>
          </a:p>
        </p:txBody>
      </p:sp>
      <p:sp>
        <p:nvSpPr>
          <p:cNvPr id="15" name="Shape 13"/>
          <p:cNvSpPr/>
          <p:nvPr/>
        </p:nvSpPr>
        <p:spPr>
          <a:xfrm>
            <a:off x="4572000" y="2487168"/>
            <a:ext cx="3200400" cy="960120"/>
          </a:xfrm>
          <a:prstGeom prst="roundRect">
            <a:avLst>
              <a:gd name="adj" fmla="val 7619"/>
            </a:avLst>
          </a:prstGeom>
          <a:solidFill>
            <a:srgbClr val="FFFDF8">
              <a:alpha val="97000"/>
            </a:srgbClr>
          </a:solidFill>
          <a:ln w="12700">
            <a:solidFill>
              <a:srgbClr val="E3D5C2">
                <a:alpha val="90000"/>
              </a:srgbClr>
            </a:solidFill>
            <a:prstDash val="solid"/>
          </a:ln>
        </p:spPr>
      </p:sp>
      <p:sp>
        <p:nvSpPr>
          <p:cNvPr id="16" name="Text 14"/>
          <p:cNvSpPr/>
          <p:nvPr/>
        </p:nvSpPr>
        <p:spPr>
          <a:xfrm>
            <a:off x="4736592" y="2615184"/>
            <a:ext cx="28712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Scripture-Shaped</a:t>
            </a:r>
            <a:endParaRPr lang="en-US" sz="1300" dirty="0"/>
          </a:p>
        </p:txBody>
      </p:sp>
      <p:sp>
        <p:nvSpPr>
          <p:cNvPr id="17" name="Text 15"/>
          <p:cNvSpPr/>
          <p:nvPr/>
        </p:nvSpPr>
        <p:spPr>
          <a:xfrm>
            <a:off x="4736592" y="2916936"/>
            <a:ext cx="2871216" cy="42976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central idea echoes Genesis 28:16.</a:t>
            </a:r>
            <a:endParaRPr lang="en-US" sz="970" dirty="0"/>
          </a:p>
        </p:txBody>
      </p:sp>
      <p:sp>
        <p:nvSpPr>
          <p:cNvPr id="18" name="Shape 16"/>
          <p:cNvSpPr/>
          <p:nvPr/>
        </p:nvSpPr>
        <p:spPr>
          <a:xfrm>
            <a:off x="8092440" y="2487168"/>
            <a:ext cx="3200400" cy="960120"/>
          </a:xfrm>
          <a:prstGeom prst="roundRect">
            <a:avLst>
              <a:gd name="adj" fmla="val 7619"/>
            </a:avLst>
          </a:prstGeom>
          <a:solidFill>
            <a:srgbClr val="FFFDF8">
              <a:alpha val="97000"/>
            </a:srgbClr>
          </a:solidFill>
          <a:ln w="12700">
            <a:solidFill>
              <a:srgbClr val="E3D5C2">
                <a:alpha val="90000"/>
              </a:srgbClr>
            </a:solidFill>
            <a:prstDash val="solid"/>
          </a:ln>
        </p:spPr>
      </p:sp>
      <p:sp>
        <p:nvSpPr>
          <p:cNvPr id="19" name="Text 17"/>
          <p:cNvSpPr/>
          <p:nvPr/>
        </p:nvSpPr>
        <p:spPr>
          <a:xfrm>
            <a:off x="8257032" y="2615184"/>
            <a:ext cx="28712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Flexible Use</a:t>
            </a:r>
            <a:endParaRPr lang="en-US" sz="1300" dirty="0"/>
          </a:p>
        </p:txBody>
      </p:sp>
      <p:sp>
        <p:nvSpPr>
          <p:cNvPr id="20" name="Text 18"/>
          <p:cNvSpPr/>
          <p:nvPr/>
        </p:nvSpPr>
        <p:spPr>
          <a:xfrm>
            <a:off x="8257032" y="2916936"/>
            <a:ext cx="2871216" cy="42976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Opening song, prayer response, or transition.</a:t>
            </a:r>
            <a:endParaRPr lang="en-US" sz="970" dirty="0"/>
          </a:p>
        </p:txBody>
      </p:sp>
      <p:sp>
        <p:nvSpPr>
          <p:cNvPr id="21" name="Shape 19"/>
          <p:cNvSpPr/>
          <p:nvPr/>
        </p:nvSpPr>
        <p:spPr>
          <a:xfrm>
            <a:off x="1005840" y="4187952"/>
            <a:ext cx="10241280" cy="713232"/>
          </a:xfrm>
          <a:prstGeom prst="roundRect">
            <a:avLst>
              <a:gd name="adj" fmla="val 10256"/>
            </a:avLst>
          </a:prstGeom>
          <a:solidFill>
            <a:srgbClr val="FFFDF8">
              <a:alpha val="97000"/>
            </a:srgbClr>
          </a:solidFill>
          <a:ln w="12700">
            <a:solidFill>
              <a:srgbClr val="E3D5C2">
                <a:alpha val="90000"/>
              </a:srgbClr>
            </a:solidFill>
            <a:prstDash val="solid"/>
          </a:ln>
        </p:spPr>
      </p:sp>
      <p:sp>
        <p:nvSpPr>
          <p:cNvPr id="22" name="Text 20"/>
          <p:cNvSpPr/>
          <p:nvPr/>
        </p:nvSpPr>
        <p:spPr>
          <a:xfrm>
            <a:off x="1170432" y="4315968"/>
            <a:ext cx="99120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Choir and congregation</a:t>
            </a:r>
            <a:endParaRPr lang="en-US" sz="1300" dirty="0"/>
          </a:p>
        </p:txBody>
      </p:sp>
      <p:sp>
        <p:nvSpPr>
          <p:cNvPr id="23" name="Text 21"/>
          <p:cNvSpPr/>
          <p:nvPr/>
        </p:nvSpPr>
        <p:spPr>
          <a:xfrm>
            <a:off x="1170432" y="4617720"/>
            <a:ext cx="9912096" cy="182880"/>
          </a:xfrm>
          <a:prstGeom prst="rect">
            <a:avLst/>
          </a:prstGeom>
          <a:noFill/>
          <a:ln/>
        </p:spPr>
        <p:txBody>
          <a:bodyPr wrap="square" lIns="381" tIns="381" rIns="381" bIns="381" rtlCol="0" anchor="t">
            <a:normAutofit/>
          </a:bodyPr>
          <a:lstStyle/>
          <a:p>
            <a:pPr indent="0" marL="0">
              <a:buNone/>
            </a:pPr>
            <a:r>
              <a:rPr lang="en-US" sz="1120" dirty="0">
                <a:solidFill>
                  <a:srgbClr val="2F2B26"/>
                </a:solidFill>
                <a:latin typeface="Aptos" pitchFamily="34" charset="0"/>
                <a:ea typeface="Aptos" pitchFamily="34" charset="-122"/>
                <a:cs typeface="Aptos" pitchFamily="34" charset="-120"/>
              </a:rPr>
              <a:t>Keep the tempo unhurried. Let the text breathe. Avoid turning a reverent chorus into a performance moment.</a:t>
            </a:r>
            <a:endParaRPr lang="en-US" sz="112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Pastoral and Worship Use</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Places this hymn can serve the church</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4.jpg">    </p:cNvPr>
          <p:cNvPicPr>
            <a:picLocks noChangeAspect="1"/>
          </p:cNvPicPr>
          <p:nvPr/>
        </p:nvPicPr>
        <p:blipFill>
          <a:blip r:embed="rId1"/>
          <a:srcRect l="27825" r="27825" t="0" b="0"/>
          <a:stretch/>
        </p:blipFill>
        <p:spPr>
          <a:xfrm>
            <a:off x="7635240" y="1005840"/>
            <a:ext cx="3749040" cy="4754880"/>
          </a:xfrm>
          <a:prstGeom prst="rect">
            <a:avLst/>
          </a:prstGeom>
        </p:spPr>
      </p:pic>
      <p:sp>
        <p:nvSpPr>
          <p:cNvPr id="8" name="Shape 5"/>
          <p:cNvSpPr/>
          <p:nvPr/>
        </p:nvSpPr>
        <p:spPr>
          <a:xfrm>
            <a:off x="685800" y="1170432"/>
            <a:ext cx="6355080" cy="914400"/>
          </a:xfrm>
          <a:prstGeom prst="roundRect">
            <a:avLst>
              <a:gd name="adj" fmla="val 8000"/>
            </a:avLst>
          </a:prstGeom>
          <a:solidFill>
            <a:srgbClr val="FFFDF8">
              <a:alpha val="97000"/>
            </a:srgbClr>
          </a:solidFill>
          <a:ln w="12700">
            <a:solidFill>
              <a:srgbClr val="E3D5C2">
                <a:alpha val="90000"/>
              </a:srgbClr>
            </a:solidFill>
            <a:prstDash val="solid"/>
          </a:ln>
        </p:spPr>
      </p:sp>
      <p:sp>
        <p:nvSpPr>
          <p:cNvPr id="9" name="Text 6"/>
          <p:cNvSpPr/>
          <p:nvPr/>
        </p:nvSpPr>
        <p:spPr>
          <a:xfrm>
            <a:off x="850392" y="1298448"/>
            <a:ext cx="60258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Call to Worship</a:t>
            </a:r>
            <a:endParaRPr lang="en-US" sz="1300" dirty="0"/>
          </a:p>
        </p:txBody>
      </p:sp>
      <p:sp>
        <p:nvSpPr>
          <p:cNvPr id="10" name="Text 7"/>
          <p:cNvSpPr/>
          <p:nvPr/>
        </p:nvSpPr>
        <p:spPr>
          <a:xfrm>
            <a:off x="850392" y="1600200"/>
            <a:ext cx="6025896" cy="38404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Gather the people with calm attention to God’s nearness.</a:t>
            </a:r>
            <a:endParaRPr lang="en-US" sz="970" dirty="0"/>
          </a:p>
        </p:txBody>
      </p:sp>
      <p:sp>
        <p:nvSpPr>
          <p:cNvPr id="11" name="Shape 8"/>
          <p:cNvSpPr/>
          <p:nvPr/>
        </p:nvSpPr>
        <p:spPr>
          <a:xfrm>
            <a:off x="685800" y="2331720"/>
            <a:ext cx="6355080" cy="914400"/>
          </a:xfrm>
          <a:prstGeom prst="roundRect">
            <a:avLst>
              <a:gd name="adj" fmla="val 8000"/>
            </a:avLst>
          </a:prstGeom>
          <a:solidFill>
            <a:srgbClr val="FFFDF8">
              <a:alpha val="97000"/>
            </a:srgbClr>
          </a:solidFill>
          <a:ln w="12700">
            <a:solidFill>
              <a:srgbClr val="E3D5C2">
                <a:alpha val="90000"/>
              </a:srgbClr>
            </a:solidFill>
            <a:prstDash val="solid"/>
          </a:ln>
        </p:spPr>
      </p:sp>
      <p:sp>
        <p:nvSpPr>
          <p:cNvPr id="12" name="Text 9"/>
          <p:cNvSpPr/>
          <p:nvPr/>
        </p:nvSpPr>
        <p:spPr>
          <a:xfrm>
            <a:off x="850392" y="2459736"/>
            <a:ext cx="60258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Prayer Response</a:t>
            </a:r>
            <a:endParaRPr lang="en-US" sz="1300" dirty="0"/>
          </a:p>
        </p:txBody>
      </p:sp>
      <p:sp>
        <p:nvSpPr>
          <p:cNvPr id="13" name="Text 10"/>
          <p:cNvSpPr/>
          <p:nvPr/>
        </p:nvSpPr>
        <p:spPr>
          <a:xfrm>
            <a:off x="850392" y="2761488"/>
            <a:ext cx="6025896" cy="38404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Use after a reading, pastoral prayer, or moment of confession.</a:t>
            </a:r>
            <a:endParaRPr lang="en-US" sz="970" dirty="0"/>
          </a:p>
        </p:txBody>
      </p:sp>
      <p:sp>
        <p:nvSpPr>
          <p:cNvPr id="14" name="Shape 11"/>
          <p:cNvSpPr/>
          <p:nvPr/>
        </p:nvSpPr>
        <p:spPr>
          <a:xfrm>
            <a:off x="685800" y="3493008"/>
            <a:ext cx="6355080" cy="914400"/>
          </a:xfrm>
          <a:prstGeom prst="roundRect">
            <a:avLst>
              <a:gd name="adj" fmla="val 8000"/>
            </a:avLst>
          </a:prstGeom>
          <a:solidFill>
            <a:srgbClr val="FFFDF8">
              <a:alpha val="97000"/>
            </a:srgbClr>
          </a:solidFill>
          <a:ln w="12700">
            <a:solidFill>
              <a:srgbClr val="E3D5C2">
                <a:alpha val="90000"/>
              </a:srgbClr>
            </a:solidFill>
            <a:prstDash val="solid"/>
          </a:ln>
        </p:spPr>
      </p:sp>
      <p:sp>
        <p:nvSpPr>
          <p:cNvPr id="15" name="Text 12"/>
          <p:cNvSpPr/>
          <p:nvPr/>
        </p:nvSpPr>
        <p:spPr>
          <a:xfrm>
            <a:off x="850392" y="3621024"/>
            <a:ext cx="60258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Pentecost and Spirit Themes</a:t>
            </a:r>
            <a:endParaRPr lang="en-US" sz="1300" dirty="0"/>
          </a:p>
        </p:txBody>
      </p:sp>
      <p:sp>
        <p:nvSpPr>
          <p:cNvPr id="16" name="Text 13"/>
          <p:cNvSpPr/>
          <p:nvPr/>
        </p:nvSpPr>
        <p:spPr>
          <a:xfrm>
            <a:off x="850392" y="3922776"/>
            <a:ext cx="6025896" cy="38404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Pair with Acts 2 and teaching on the Spirit’s presence.</a:t>
            </a:r>
            <a:endParaRPr lang="en-US" sz="970" dirty="0"/>
          </a:p>
        </p:txBody>
      </p:sp>
      <p:sp>
        <p:nvSpPr>
          <p:cNvPr id="17" name="Shape 14"/>
          <p:cNvSpPr/>
          <p:nvPr/>
        </p:nvSpPr>
        <p:spPr>
          <a:xfrm>
            <a:off x="685800" y="4654296"/>
            <a:ext cx="6355080" cy="914400"/>
          </a:xfrm>
          <a:prstGeom prst="roundRect">
            <a:avLst>
              <a:gd name="adj" fmla="val 8000"/>
            </a:avLst>
          </a:prstGeom>
          <a:solidFill>
            <a:srgbClr val="FFFDF8">
              <a:alpha val="97000"/>
            </a:srgbClr>
          </a:solidFill>
          <a:ln w="12700">
            <a:solidFill>
              <a:srgbClr val="E3D5C2">
                <a:alpha val="90000"/>
              </a:srgbClr>
            </a:solidFill>
            <a:prstDash val="solid"/>
          </a:ln>
        </p:spPr>
      </p:sp>
      <p:sp>
        <p:nvSpPr>
          <p:cNvPr id="18" name="Text 15"/>
          <p:cNvSpPr/>
          <p:nvPr/>
        </p:nvSpPr>
        <p:spPr>
          <a:xfrm>
            <a:off x="850392" y="4782312"/>
            <a:ext cx="60258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Dedications and Gatherings</a:t>
            </a:r>
            <a:endParaRPr lang="en-US" sz="1300" dirty="0"/>
          </a:p>
        </p:txBody>
      </p:sp>
      <p:sp>
        <p:nvSpPr>
          <p:cNvPr id="19" name="Text 16"/>
          <p:cNvSpPr/>
          <p:nvPr/>
        </p:nvSpPr>
        <p:spPr>
          <a:xfrm>
            <a:off x="850392" y="5084064"/>
            <a:ext cx="6025896" cy="38404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Well suited for a service that marks a new worship space or ministry beginning.</a:t>
            </a:r>
            <a:endParaRPr lang="en-US" sz="97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Guidance for Worship Leaders</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Lead toward attention rather than effect</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sp>
        <p:nvSpPr>
          <p:cNvPr id="7" name="Shape 5"/>
          <p:cNvSpPr/>
          <p:nvPr/>
        </p:nvSpPr>
        <p:spPr>
          <a:xfrm>
            <a:off x="731520" y="1234440"/>
            <a:ext cx="333756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8" name="Text 6"/>
          <p:cNvSpPr/>
          <p:nvPr/>
        </p:nvSpPr>
        <p:spPr>
          <a:xfrm>
            <a:off x="896112" y="1362456"/>
            <a:ext cx="300837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Before singing</a:t>
            </a:r>
            <a:endParaRPr lang="en-US" sz="1300" dirty="0"/>
          </a:p>
        </p:txBody>
      </p:sp>
      <p:sp>
        <p:nvSpPr>
          <p:cNvPr id="9" name="Text 7"/>
          <p:cNvSpPr/>
          <p:nvPr/>
        </p:nvSpPr>
        <p:spPr>
          <a:xfrm>
            <a:off x="896112" y="1664208"/>
            <a:ext cx="300837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Read Genesis 28:16-17 or Matthew 18:20 aloud.</a:t>
            </a:r>
            <a:endParaRPr lang="en-US" sz="970" dirty="0"/>
          </a:p>
        </p:txBody>
      </p:sp>
      <p:sp>
        <p:nvSpPr>
          <p:cNvPr id="10" name="Shape 8"/>
          <p:cNvSpPr/>
          <p:nvPr/>
        </p:nvSpPr>
        <p:spPr>
          <a:xfrm>
            <a:off x="4434840" y="1234440"/>
            <a:ext cx="333756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1" name="Text 9"/>
          <p:cNvSpPr/>
          <p:nvPr/>
        </p:nvSpPr>
        <p:spPr>
          <a:xfrm>
            <a:off x="4599432" y="1362456"/>
            <a:ext cx="300837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During singing</a:t>
            </a:r>
            <a:endParaRPr lang="en-US" sz="1300" dirty="0"/>
          </a:p>
        </p:txBody>
      </p:sp>
      <p:sp>
        <p:nvSpPr>
          <p:cNvPr id="12" name="Text 10"/>
          <p:cNvSpPr/>
          <p:nvPr/>
        </p:nvSpPr>
        <p:spPr>
          <a:xfrm>
            <a:off x="4599432" y="1664208"/>
            <a:ext cx="300837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Use space, simplicity, and congregational voice.</a:t>
            </a:r>
            <a:endParaRPr lang="en-US" sz="970" dirty="0"/>
          </a:p>
        </p:txBody>
      </p:sp>
      <p:sp>
        <p:nvSpPr>
          <p:cNvPr id="13" name="Shape 11"/>
          <p:cNvSpPr/>
          <p:nvPr/>
        </p:nvSpPr>
        <p:spPr>
          <a:xfrm>
            <a:off x="8138160" y="1234440"/>
            <a:ext cx="333756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4" name="Text 12"/>
          <p:cNvSpPr/>
          <p:nvPr/>
        </p:nvSpPr>
        <p:spPr>
          <a:xfrm>
            <a:off x="8302752" y="1362456"/>
            <a:ext cx="300837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After singing</a:t>
            </a:r>
            <a:endParaRPr lang="en-US" sz="1300" dirty="0"/>
          </a:p>
        </p:txBody>
      </p:sp>
      <p:sp>
        <p:nvSpPr>
          <p:cNvPr id="15" name="Text 13"/>
          <p:cNvSpPr/>
          <p:nvPr/>
        </p:nvSpPr>
        <p:spPr>
          <a:xfrm>
            <a:off x="8302752" y="1664208"/>
            <a:ext cx="300837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Allow a brief silence, prayer, or Scripture response.</a:t>
            </a:r>
            <a:endParaRPr lang="en-US" sz="970" dirty="0"/>
          </a:p>
        </p:txBody>
      </p:sp>
      <p:pic>
        <p:nvPicPr>
          <p:cNvPr id="16" name="Image 0" descr="/mnt/data/surely_presence_assets/bg2.jpg">    </p:cNvPr>
          <p:cNvPicPr>
            <a:picLocks noChangeAspect="1"/>
          </p:cNvPicPr>
          <p:nvPr/>
        </p:nvPicPr>
        <p:blipFill>
          <a:blip r:embed="rId1"/>
          <a:srcRect l="0" r="0" t="30709" b="30709"/>
          <a:stretch/>
        </p:blipFill>
        <p:spPr>
          <a:xfrm>
            <a:off x="731520" y="2852928"/>
            <a:ext cx="10744200" cy="2331720"/>
          </a:xfrm>
          <a:prstGeom prst="rect">
            <a:avLst/>
          </a:prstGeom>
        </p:spPr>
      </p:pic>
      <p:sp>
        <p:nvSpPr>
          <p:cNvPr id="17" name="Shape 14"/>
          <p:cNvSpPr/>
          <p:nvPr/>
        </p:nvSpPr>
        <p:spPr>
          <a:xfrm>
            <a:off x="731520" y="2852928"/>
            <a:ext cx="10744200" cy="2331720"/>
          </a:xfrm>
          <a:prstGeom prst="rect">
            <a:avLst/>
          </a:prstGeom>
          <a:solidFill>
            <a:srgbClr val="000000">
              <a:alpha val="32000"/>
            </a:srgbClr>
          </a:solidFill>
          <a:ln w="12700">
            <a:solidFill>
              <a:srgbClr val="D9A441">
                <a:alpha val="50000"/>
              </a:srgbClr>
            </a:solidFill>
            <a:prstDash val="solid"/>
          </a:ln>
        </p:spPr>
      </p:sp>
      <p:sp>
        <p:nvSpPr>
          <p:cNvPr id="18" name="Text 15"/>
          <p:cNvSpPr/>
          <p:nvPr/>
        </p:nvSpPr>
        <p:spPr>
          <a:xfrm>
            <a:off x="1060704" y="3429000"/>
            <a:ext cx="3108960" cy="256032"/>
          </a:xfrm>
          <a:prstGeom prst="rect">
            <a:avLst/>
          </a:prstGeom>
          <a:noFill/>
          <a:ln/>
        </p:spPr>
        <p:txBody>
          <a:bodyPr wrap="square" lIns="0" tIns="0" rIns="0" bIns="0" rtlCol="0" anchor="ctr"/>
          <a:lstStyle/>
          <a:p>
            <a:pPr indent="0" marL="0">
              <a:buNone/>
            </a:pPr>
            <a:r>
              <a:rPr lang="en-US" sz="1600" b="1" dirty="0">
                <a:solidFill>
                  <a:srgbClr val="F8F1E7"/>
                </a:solidFill>
                <a:latin typeface="Aptos Display" pitchFamily="34" charset="0"/>
                <a:ea typeface="Aptos Display" pitchFamily="34" charset="-122"/>
                <a:cs typeface="Aptos Display" pitchFamily="34" charset="-120"/>
              </a:rPr>
              <a:t>Pastoral Rule of Thumb</a:t>
            </a:r>
            <a:endParaRPr lang="en-US" sz="1600" dirty="0"/>
          </a:p>
        </p:txBody>
      </p:sp>
      <p:sp>
        <p:nvSpPr>
          <p:cNvPr id="19" name="Text 16"/>
          <p:cNvSpPr/>
          <p:nvPr/>
        </p:nvSpPr>
        <p:spPr>
          <a:xfrm>
            <a:off x="1060704" y="3858768"/>
            <a:ext cx="9509760" cy="530352"/>
          </a:xfrm>
          <a:prstGeom prst="rect">
            <a:avLst/>
          </a:prstGeom>
          <a:noFill/>
          <a:ln/>
        </p:spPr>
        <p:txBody>
          <a:bodyPr wrap="square" lIns="254" tIns="254" rIns="254" bIns="254" rtlCol="0" anchor="ctr">
            <a:normAutofit/>
          </a:bodyPr>
          <a:lstStyle/>
          <a:p>
            <a:pPr algn="ctr" indent="0" marL="0">
              <a:buNone/>
            </a:pPr>
            <a:r>
              <a:rPr lang="en-US" sz="1800" b="1" dirty="0">
                <a:solidFill>
                  <a:srgbClr val="F8F1E7"/>
                </a:solidFill>
                <a:latin typeface="Aptos" pitchFamily="34" charset="0"/>
                <a:ea typeface="Aptos" pitchFamily="34" charset="-122"/>
                <a:cs typeface="Aptos" pitchFamily="34" charset="-120"/>
              </a:rPr>
              <a:t>Let the song serve the moment. Let Scripture interpret the moment. Let God receive the attention.</a:t>
            </a:r>
            <a:endParaRPr lang="en-US"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Teaching Questions</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For class, choir rehearsal, or small group</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sp>
        <p:nvSpPr>
          <p:cNvPr id="7" name="Text 5"/>
          <p:cNvSpPr/>
          <p:nvPr/>
        </p:nvSpPr>
        <p:spPr>
          <a:xfrm>
            <a:off x="804672" y="1234440"/>
            <a:ext cx="6400800" cy="4160520"/>
          </a:xfrm>
          <a:prstGeom prst="rect">
            <a:avLst/>
          </a:prstGeom>
          <a:noFill/>
          <a:ln/>
        </p:spPr>
        <p:txBody>
          <a:bodyPr wrap="square" lIns="508" tIns="508" rIns="508" bIns="508" rtlCol="0" anchor="ctr">
            <a:normAutofit/>
          </a:bodyPr>
          <a:lstStyle/>
          <a:p>
            <a:r>
              <a:rPr lang="en-US" sz="1500" dirty="0">
                <a:solidFill>
                  <a:srgbClr val="2F2B26"/>
                </a:solidFill>
                <a:latin typeface="Aptos" pitchFamily="34" charset="0"/>
                <a:ea typeface="Aptos" pitchFamily="34" charset="-122"/>
                <a:cs typeface="Aptos" pitchFamily="34" charset="-120"/>
              </a:rPr>
              <a:t>How does Genesis 28 shape the meaning of the song?</a:t>
            </a:r>
            <a:endParaRPr lang="en-US" sz="1500" dirty="0"/>
          </a:p>
          <a:p>
            <a:r>
              <a:rPr lang="en-US" sz="1500" dirty="0">
                <a:solidFill>
                  <a:srgbClr val="2F2B26"/>
                </a:solidFill>
                <a:latin typeface="Aptos" pitchFamily="34" charset="0"/>
                <a:ea typeface="Aptos" pitchFamily="34" charset="-122"/>
                <a:cs typeface="Aptos" pitchFamily="34" charset="-120"/>
              </a:rPr>
              <a:t>What is the difference between sensing God’s presence and manufacturing a worship atmosphere?</a:t>
            </a:r>
            <a:endParaRPr lang="en-US" sz="1500" dirty="0"/>
          </a:p>
          <a:p>
            <a:r>
              <a:rPr lang="en-US" sz="1500" dirty="0">
                <a:solidFill>
                  <a:srgbClr val="2F2B26"/>
                </a:solidFill>
                <a:latin typeface="Aptos" pitchFamily="34" charset="0"/>
                <a:ea typeface="Aptos" pitchFamily="34" charset="-122"/>
                <a:cs typeface="Aptos" pitchFamily="34" charset="-120"/>
              </a:rPr>
              <a:t>How does Matthew 18:20 shape expectations for small gatherings?</a:t>
            </a:r>
            <a:endParaRPr lang="en-US" sz="1500" dirty="0"/>
          </a:p>
          <a:p>
            <a:r>
              <a:rPr lang="en-US" sz="1500" dirty="0">
                <a:solidFill>
                  <a:srgbClr val="2F2B26"/>
                </a:solidFill>
                <a:latin typeface="Aptos" pitchFamily="34" charset="0"/>
                <a:ea typeface="Aptos" pitchFamily="34" charset="-122"/>
                <a:cs typeface="Aptos" pitchFamily="34" charset="-120"/>
              </a:rPr>
              <a:t>Why do holiness and joy belong together in worship?</a:t>
            </a:r>
            <a:endParaRPr lang="en-US" sz="1500" dirty="0"/>
          </a:p>
          <a:p>
            <a:r>
              <a:rPr lang="en-US" sz="1500" dirty="0">
                <a:solidFill>
                  <a:srgbClr val="2F2B26"/>
                </a:solidFill>
                <a:latin typeface="Aptos" pitchFamily="34" charset="0"/>
                <a:ea typeface="Aptos" pitchFamily="34" charset="-122"/>
                <a:cs typeface="Aptos" pitchFamily="34" charset="-120"/>
              </a:rPr>
              <a:t>What habits help a congregation become attentive before God?</a:t>
            </a:r>
            <a:endParaRPr lang="en-US" sz="1500" dirty="0"/>
          </a:p>
        </p:txBody>
      </p:sp>
      <p:pic>
        <p:nvPicPr>
          <p:cNvPr id="8" name="Image 0" descr="/mnt/data/surely_presence_assets/bg6.jpg">    </p:cNvPr>
          <p:cNvPicPr>
            <a:picLocks noChangeAspect="1"/>
          </p:cNvPicPr>
          <p:nvPr/>
        </p:nvPicPr>
        <p:blipFill>
          <a:blip r:embed="rId1"/>
          <a:srcRect l="27609" r="27609" t="0" b="0"/>
          <a:stretch/>
        </p:blipFill>
        <p:spPr>
          <a:xfrm>
            <a:off x="7635240" y="1097280"/>
            <a:ext cx="3749040" cy="47091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Teaching Aim</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What learners should understand, feel, and practice</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sp>
        <p:nvSpPr>
          <p:cNvPr id="7" name="Shape 5"/>
          <p:cNvSpPr/>
          <p:nvPr/>
        </p:nvSpPr>
        <p:spPr>
          <a:xfrm>
            <a:off x="822960" y="1828800"/>
            <a:ext cx="1005840" cy="1005840"/>
          </a:xfrm>
          <a:prstGeom prst="ellipse">
            <a:avLst/>
          </a:prstGeom>
          <a:solidFill>
            <a:srgbClr val="D9A441"/>
          </a:solidFill>
          <a:ln w="12700">
            <a:solidFill>
              <a:srgbClr val="B87333"/>
            </a:solidFill>
            <a:prstDash val="solid"/>
          </a:ln>
        </p:spPr>
      </p:sp>
      <p:sp>
        <p:nvSpPr>
          <p:cNvPr id="8" name="Text 6"/>
          <p:cNvSpPr/>
          <p:nvPr/>
        </p:nvSpPr>
        <p:spPr>
          <a:xfrm>
            <a:off x="914400" y="1993392"/>
            <a:ext cx="822960" cy="329184"/>
          </a:xfrm>
          <a:prstGeom prst="rect">
            <a:avLst/>
          </a:prstGeom>
          <a:noFill/>
          <a:ln/>
        </p:spPr>
        <p:txBody>
          <a:bodyPr wrap="square" lIns="0" tIns="0" rIns="0" bIns="0" rtlCol="0" anchor="ctr"/>
          <a:lstStyle/>
          <a:p>
            <a:pPr algn="ctr" indent="0" marL="0">
              <a:buNone/>
            </a:pPr>
            <a:r>
              <a:rPr lang="en-US" sz="2000" b="1" dirty="0">
                <a:solidFill>
                  <a:srgbClr val="3C2E23"/>
                </a:solidFill>
                <a:latin typeface="Aptos" pitchFamily="34" charset="0"/>
                <a:ea typeface="Aptos" pitchFamily="34" charset="-122"/>
                <a:cs typeface="Aptos" pitchFamily="34" charset="-120"/>
              </a:rPr>
              <a:t>✦</a:t>
            </a:r>
            <a:endParaRPr lang="en-US" sz="2000" dirty="0"/>
          </a:p>
        </p:txBody>
      </p:sp>
      <p:sp>
        <p:nvSpPr>
          <p:cNvPr id="9" name="Text 7"/>
          <p:cNvSpPr/>
          <p:nvPr/>
        </p:nvSpPr>
        <p:spPr>
          <a:xfrm>
            <a:off x="594360" y="2971800"/>
            <a:ext cx="1463040" cy="274320"/>
          </a:xfrm>
          <a:prstGeom prst="rect">
            <a:avLst/>
          </a:prstGeom>
          <a:noFill/>
          <a:ln/>
        </p:spPr>
        <p:txBody>
          <a:bodyPr wrap="square" lIns="127" tIns="127" rIns="127" bIns="127" rtlCol="0" anchor="ctr">
            <a:normAutofit/>
          </a:bodyPr>
          <a:lstStyle/>
          <a:p>
            <a:pPr algn="ctr" indent="0" marL="0">
              <a:buNone/>
            </a:pPr>
            <a:r>
              <a:rPr lang="en-US" sz="1000" b="1" dirty="0">
                <a:solidFill>
                  <a:srgbClr val="3C2E23"/>
                </a:solidFill>
                <a:latin typeface="Aptos" pitchFamily="34" charset="0"/>
                <a:ea typeface="Aptos" pitchFamily="34" charset="-122"/>
                <a:cs typeface="Aptos" pitchFamily="34" charset="-120"/>
              </a:rPr>
              <a:t>Understand</a:t>
            </a:r>
            <a:endParaRPr lang="en-US" sz="1000" dirty="0"/>
          </a:p>
        </p:txBody>
      </p:sp>
      <p:sp>
        <p:nvSpPr>
          <p:cNvPr id="10" name="Shape 8"/>
          <p:cNvSpPr/>
          <p:nvPr/>
        </p:nvSpPr>
        <p:spPr>
          <a:xfrm>
            <a:off x="2743200" y="1828800"/>
            <a:ext cx="1005840" cy="1005840"/>
          </a:xfrm>
          <a:prstGeom prst="ellipse">
            <a:avLst/>
          </a:prstGeom>
          <a:solidFill>
            <a:srgbClr val="D9A441"/>
          </a:solidFill>
          <a:ln w="12700">
            <a:solidFill>
              <a:srgbClr val="B87333"/>
            </a:solidFill>
            <a:prstDash val="solid"/>
          </a:ln>
        </p:spPr>
      </p:sp>
      <p:sp>
        <p:nvSpPr>
          <p:cNvPr id="11" name="Text 9"/>
          <p:cNvSpPr/>
          <p:nvPr/>
        </p:nvSpPr>
        <p:spPr>
          <a:xfrm>
            <a:off x="2834640" y="1993392"/>
            <a:ext cx="822960" cy="329184"/>
          </a:xfrm>
          <a:prstGeom prst="rect">
            <a:avLst/>
          </a:prstGeom>
          <a:noFill/>
          <a:ln/>
        </p:spPr>
        <p:txBody>
          <a:bodyPr wrap="square" lIns="0" tIns="0" rIns="0" bIns="0" rtlCol="0" anchor="ctr"/>
          <a:lstStyle/>
          <a:p>
            <a:pPr algn="ctr" indent="0" marL="0">
              <a:buNone/>
            </a:pPr>
            <a:r>
              <a:rPr lang="en-US" sz="2000" b="1" dirty="0">
                <a:solidFill>
                  <a:srgbClr val="3C2E23"/>
                </a:solidFill>
                <a:latin typeface="Aptos" pitchFamily="34" charset="0"/>
                <a:ea typeface="Aptos" pitchFamily="34" charset="-122"/>
                <a:cs typeface="Aptos" pitchFamily="34" charset="-120"/>
              </a:rPr>
              <a:t>☼</a:t>
            </a:r>
            <a:endParaRPr lang="en-US" sz="2000" dirty="0"/>
          </a:p>
        </p:txBody>
      </p:sp>
      <p:sp>
        <p:nvSpPr>
          <p:cNvPr id="12" name="Text 10"/>
          <p:cNvSpPr/>
          <p:nvPr/>
        </p:nvSpPr>
        <p:spPr>
          <a:xfrm>
            <a:off x="2514600" y="2971800"/>
            <a:ext cx="1463040" cy="274320"/>
          </a:xfrm>
          <a:prstGeom prst="rect">
            <a:avLst/>
          </a:prstGeom>
          <a:noFill/>
          <a:ln/>
        </p:spPr>
        <p:txBody>
          <a:bodyPr wrap="square" lIns="127" tIns="127" rIns="127" bIns="127" rtlCol="0" anchor="ctr">
            <a:normAutofit/>
          </a:bodyPr>
          <a:lstStyle/>
          <a:p>
            <a:pPr algn="ctr" indent="0" marL="0">
              <a:buNone/>
            </a:pPr>
            <a:r>
              <a:rPr lang="en-US" sz="1000" b="1" dirty="0">
                <a:solidFill>
                  <a:srgbClr val="3C2E23"/>
                </a:solidFill>
                <a:latin typeface="Aptos" pitchFamily="34" charset="0"/>
                <a:ea typeface="Aptos" pitchFamily="34" charset="-122"/>
                <a:cs typeface="Aptos" pitchFamily="34" charset="-120"/>
              </a:rPr>
              <a:t>Feel</a:t>
            </a:r>
            <a:endParaRPr lang="en-US" sz="1000" dirty="0"/>
          </a:p>
        </p:txBody>
      </p:sp>
      <p:sp>
        <p:nvSpPr>
          <p:cNvPr id="13" name="Shape 11"/>
          <p:cNvSpPr/>
          <p:nvPr/>
        </p:nvSpPr>
        <p:spPr>
          <a:xfrm>
            <a:off x="4663440" y="1828800"/>
            <a:ext cx="1005840" cy="1005840"/>
          </a:xfrm>
          <a:prstGeom prst="ellipse">
            <a:avLst/>
          </a:prstGeom>
          <a:solidFill>
            <a:srgbClr val="D9A441"/>
          </a:solidFill>
          <a:ln w="12700">
            <a:solidFill>
              <a:srgbClr val="B87333"/>
            </a:solidFill>
            <a:prstDash val="solid"/>
          </a:ln>
        </p:spPr>
      </p:sp>
      <p:sp>
        <p:nvSpPr>
          <p:cNvPr id="14" name="Text 12"/>
          <p:cNvSpPr/>
          <p:nvPr/>
        </p:nvSpPr>
        <p:spPr>
          <a:xfrm>
            <a:off x="4754880" y="1993392"/>
            <a:ext cx="822960" cy="329184"/>
          </a:xfrm>
          <a:prstGeom prst="rect">
            <a:avLst/>
          </a:prstGeom>
          <a:noFill/>
          <a:ln/>
        </p:spPr>
        <p:txBody>
          <a:bodyPr wrap="square" lIns="0" tIns="0" rIns="0" bIns="0" rtlCol="0" anchor="ctr"/>
          <a:lstStyle/>
          <a:p>
            <a:pPr algn="ctr" indent="0" marL="0">
              <a:buNone/>
            </a:pPr>
            <a:r>
              <a:rPr lang="en-US" sz="2000" b="1" dirty="0">
                <a:solidFill>
                  <a:srgbClr val="3C2E23"/>
                </a:solidFill>
                <a:latin typeface="Aptos" pitchFamily="34" charset="0"/>
                <a:ea typeface="Aptos" pitchFamily="34" charset="-122"/>
                <a:cs typeface="Aptos" pitchFamily="34" charset="-120"/>
              </a:rPr>
              <a:t>→</a:t>
            </a:r>
            <a:endParaRPr lang="en-US" sz="2000" dirty="0"/>
          </a:p>
        </p:txBody>
      </p:sp>
      <p:sp>
        <p:nvSpPr>
          <p:cNvPr id="15" name="Text 13"/>
          <p:cNvSpPr/>
          <p:nvPr/>
        </p:nvSpPr>
        <p:spPr>
          <a:xfrm>
            <a:off x="4434840" y="2971800"/>
            <a:ext cx="1463040" cy="274320"/>
          </a:xfrm>
          <a:prstGeom prst="rect">
            <a:avLst/>
          </a:prstGeom>
          <a:noFill/>
          <a:ln/>
        </p:spPr>
        <p:txBody>
          <a:bodyPr wrap="square" lIns="127" tIns="127" rIns="127" bIns="127" rtlCol="0" anchor="ctr">
            <a:normAutofit/>
          </a:bodyPr>
          <a:lstStyle/>
          <a:p>
            <a:pPr algn="ctr" indent="0" marL="0">
              <a:buNone/>
            </a:pPr>
            <a:r>
              <a:rPr lang="en-US" sz="1000" b="1" dirty="0">
                <a:solidFill>
                  <a:srgbClr val="3C2E23"/>
                </a:solidFill>
                <a:latin typeface="Aptos" pitchFamily="34" charset="0"/>
                <a:ea typeface="Aptos" pitchFamily="34" charset="-122"/>
                <a:cs typeface="Aptos" pitchFamily="34" charset="-120"/>
              </a:rPr>
              <a:t>Practice</a:t>
            </a:r>
            <a:endParaRPr lang="en-US" sz="1000" dirty="0"/>
          </a:p>
        </p:txBody>
      </p:sp>
      <p:sp>
        <p:nvSpPr>
          <p:cNvPr id="16" name="Shape 14"/>
          <p:cNvSpPr/>
          <p:nvPr/>
        </p:nvSpPr>
        <p:spPr>
          <a:xfrm>
            <a:off x="6400800" y="1115568"/>
            <a:ext cx="484632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7" name="Text 15"/>
          <p:cNvSpPr/>
          <p:nvPr/>
        </p:nvSpPr>
        <p:spPr>
          <a:xfrm>
            <a:off x="6565392" y="1243584"/>
            <a:ext cx="45171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Understand</a:t>
            </a:r>
            <a:endParaRPr lang="en-US" sz="1300" dirty="0"/>
          </a:p>
        </p:txBody>
      </p:sp>
      <p:sp>
        <p:nvSpPr>
          <p:cNvPr id="18" name="Text 16"/>
          <p:cNvSpPr/>
          <p:nvPr/>
        </p:nvSpPr>
        <p:spPr>
          <a:xfrm>
            <a:off x="6565392" y="1545336"/>
            <a:ext cx="451713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God’s presence in worship is grounded in Scripture, not in atmosphere alone.</a:t>
            </a:r>
            <a:endParaRPr lang="en-US" sz="970" dirty="0"/>
          </a:p>
        </p:txBody>
      </p:sp>
      <p:sp>
        <p:nvSpPr>
          <p:cNvPr id="19" name="Shape 17"/>
          <p:cNvSpPr/>
          <p:nvPr/>
        </p:nvSpPr>
        <p:spPr>
          <a:xfrm>
            <a:off x="6400800" y="2514600"/>
            <a:ext cx="484632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20" name="Text 18"/>
          <p:cNvSpPr/>
          <p:nvPr/>
        </p:nvSpPr>
        <p:spPr>
          <a:xfrm>
            <a:off x="6565392" y="2642616"/>
            <a:ext cx="45171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Feel</a:t>
            </a:r>
            <a:endParaRPr lang="en-US" sz="1300" dirty="0"/>
          </a:p>
        </p:txBody>
      </p:sp>
      <p:sp>
        <p:nvSpPr>
          <p:cNvPr id="21" name="Text 19"/>
          <p:cNvSpPr/>
          <p:nvPr/>
        </p:nvSpPr>
        <p:spPr>
          <a:xfrm>
            <a:off x="6565392" y="2944368"/>
            <a:ext cx="451713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Awe, gratitude, humility, and joy before the Lord who draws near.</a:t>
            </a:r>
            <a:endParaRPr lang="en-US" sz="970" dirty="0"/>
          </a:p>
        </p:txBody>
      </p:sp>
      <p:sp>
        <p:nvSpPr>
          <p:cNvPr id="22" name="Shape 20"/>
          <p:cNvSpPr/>
          <p:nvPr/>
        </p:nvSpPr>
        <p:spPr>
          <a:xfrm>
            <a:off x="6400800" y="3913632"/>
            <a:ext cx="484632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23" name="Text 21"/>
          <p:cNvSpPr/>
          <p:nvPr/>
        </p:nvSpPr>
        <p:spPr>
          <a:xfrm>
            <a:off x="6565392" y="4041648"/>
            <a:ext cx="45171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Practice</a:t>
            </a:r>
            <a:endParaRPr lang="en-US" sz="1300" dirty="0"/>
          </a:p>
        </p:txBody>
      </p:sp>
      <p:sp>
        <p:nvSpPr>
          <p:cNvPr id="24" name="Text 22"/>
          <p:cNvSpPr/>
          <p:nvPr/>
        </p:nvSpPr>
        <p:spPr>
          <a:xfrm>
            <a:off x="6565392" y="4343400"/>
            <a:ext cx="451713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Gather attentively, lead reverently, pray honestly, and respond obediently.</a:t>
            </a:r>
            <a:endParaRPr lang="en-US" sz="97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Application</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Practices for the week ahead</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sp>
        <p:nvSpPr>
          <p:cNvPr id="7" name="Shape 5"/>
          <p:cNvSpPr/>
          <p:nvPr/>
        </p:nvSpPr>
        <p:spPr>
          <a:xfrm>
            <a:off x="777240" y="1170432"/>
            <a:ext cx="33832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8" name="Text 6"/>
          <p:cNvSpPr/>
          <p:nvPr/>
        </p:nvSpPr>
        <p:spPr>
          <a:xfrm>
            <a:off x="941832" y="1298448"/>
            <a:ext cx="30540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Arrive prayerfully</a:t>
            </a:r>
            <a:endParaRPr lang="en-US" sz="1300" dirty="0"/>
          </a:p>
        </p:txBody>
      </p:sp>
      <p:sp>
        <p:nvSpPr>
          <p:cNvPr id="9" name="Text 7"/>
          <p:cNvSpPr/>
          <p:nvPr/>
        </p:nvSpPr>
        <p:spPr>
          <a:xfrm>
            <a:off x="941832" y="1600200"/>
            <a:ext cx="305409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Before worship, pray: “Lord, make me awake to your presence.”</a:t>
            </a:r>
            <a:endParaRPr lang="en-US" sz="970" dirty="0"/>
          </a:p>
        </p:txBody>
      </p:sp>
      <p:sp>
        <p:nvSpPr>
          <p:cNvPr id="10" name="Shape 8"/>
          <p:cNvSpPr/>
          <p:nvPr/>
        </p:nvSpPr>
        <p:spPr>
          <a:xfrm>
            <a:off x="4407408" y="1170432"/>
            <a:ext cx="33832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1" name="Text 9"/>
          <p:cNvSpPr/>
          <p:nvPr/>
        </p:nvSpPr>
        <p:spPr>
          <a:xfrm>
            <a:off x="4572000" y="1298448"/>
            <a:ext cx="30540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Listen deeply</a:t>
            </a:r>
            <a:endParaRPr lang="en-US" sz="1300" dirty="0"/>
          </a:p>
        </p:txBody>
      </p:sp>
      <p:sp>
        <p:nvSpPr>
          <p:cNvPr id="12" name="Text 10"/>
          <p:cNvSpPr/>
          <p:nvPr/>
        </p:nvSpPr>
        <p:spPr>
          <a:xfrm>
            <a:off x="4572000" y="1600200"/>
            <a:ext cx="305409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Treat Scripture readings as God addressing the gathered people.</a:t>
            </a:r>
            <a:endParaRPr lang="en-US" sz="970" dirty="0"/>
          </a:p>
        </p:txBody>
      </p:sp>
      <p:sp>
        <p:nvSpPr>
          <p:cNvPr id="13" name="Shape 11"/>
          <p:cNvSpPr/>
          <p:nvPr/>
        </p:nvSpPr>
        <p:spPr>
          <a:xfrm>
            <a:off x="8037576" y="1170432"/>
            <a:ext cx="33832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4" name="Text 12"/>
          <p:cNvSpPr/>
          <p:nvPr/>
        </p:nvSpPr>
        <p:spPr>
          <a:xfrm>
            <a:off x="8202168" y="1298448"/>
            <a:ext cx="30540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Practice silence</a:t>
            </a:r>
            <a:endParaRPr lang="en-US" sz="1300" dirty="0"/>
          </a:p>
        </p:txBody>
      </p:sp>
      <p:sp>
        <p:nvSpPr>
          <p:cNvPr id="15" name="Text 13"/>
          <p:cNvSpPr/>
          <p:nvPr/>
        </p:nvSpPr>
        <p:spPr>
          <a:xfrm>
            <a:off x="8202168" y="1600200"/>
            <a:ext cx="305409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Let quiet moments form reverence rather than rushing past them.</a:t>
            </a:r>
            <a:endParaRPr lang="en-US" sz="970" dirty="0"/>
          </a:p>
        </p:txBody>
      </p:sp>
      <p:sp>
        <p:nvSpPr>
          <p:cNvPr id="16" name="Shape 14"/>
          <p:cNvSpPr/>
          <p:nvPr/>
        </p:nvSpPr>
        <p:spPr>
          <a:xfrm>
            <a:off x="777240" y="2834640"/>
            <a:ext cx="33832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7" name="Text 15"/>
          <p:cNvSpPr/>
          <p:nvPr/>
        </p:nvSpPr>
        <p:spPr>
          <a:xfrm>
            <a:off x="941832" y="2962656"/>
            <a:ext cx="30540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Encourage leaders</a:t>
            </a:r>
            <a:endParaRPr lang="en-US" sz="1300" dirty="0"/>
          </a:p>
        </p:txBody>
      </p:sp>
      <p:sp>
        <p:nvSpPr>
          <p:cNvPr id="18" name="Text 16"/>
          <p:cNvSpPr/>
          <p:nvPr/>
        </p:nvSpPr>
        <p:spPr>
          <a:xfrm>
            <a:off x="941832" y="3264408"/>
            <a:ext cx="305409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Thank someone who quietly serves worship or hospitality.</a:t>
            </a:r>
            <a:endParaRPr lang="en-US" sz="970" dirty="0"/>
          </a:p>
        </p:txBody>
      </p:sp>
      <p:sp>
        <p:nvSpPr>
          <p:cNvPr id="19" name="Shape 17"/>
          <p:cNvSpPr/>
          <p:nvPr/>
        </p:nvSpPr>
        <p:spPr>
          <a:xfrm>
            <a:off x="4407408" y="2834640"/>
            <a:ext cx="33832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20" name="Text 18"/>
          <p:cNvSpPr/>
          <p:nvPr/>
        </p:nvSpPr>
        <p:spPr>
          <a:xfrm>
            <a:off x="4572000" y="2962656"/>
            <a:ext cx="30540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Pursue peace</a:t>
            </a:r>
            <a:endParaRPr lang="en-US" sz="1300" dirty="0"/>
          </a:p>
        </p:txBody>
      </p:sp>
      <p:sp>
        <p:nvSpPr>
          <p:cNvPr id="21" name="Text 19"/>
          <p:cNvSpPr/>
          <p:nvPr/>
        </p:nvSpPr>
        <p:spPr>
          <a:xfrm>
            <a:off x="4572000" y="3264408"/>
            <a:ext cx="305409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Let awareness of God lead to reconciliation with others.</a:t>
            </a:r>
            <a:endParaRPr lang="en-US" sz="970" dirty="0"/>
          </a:p>
        </p:txBody>
      </p:sp>
      <p:sp>
        <p:nvSpPr>
          <p:cNvPr id="22" name="Shape 20"/>
          <p:cNvSpPr/>
          <p:nvPr/>
        </p:nvSpPr>
        <p:spPr>
          <a:xfrm>
            <a:off x="8037576" y="2834640"/>
            <a:ext cx="33832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23" name="Text 21"/>
          <p:cNvSpPr/>
          <p:nvPr/>
        </p:nvSpPr>
        <p:spPr>
          <a:xfrm>
            <a:off x="8202168" y="2962656"/>
            <a:ext cx="30540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Go attentive</a:t>
            </a:r>
            <a:endParaRPr lang="en-US" sz="1300" dirty="0"/>
          </a:p>
        </p:txBody>
      </p:sp>
      <p:sp>
        <p:nvSpPr>
          <p:cNvPr id="24" name="Text 22"/>
          <p:cNvSpPr/>
          <p:nvPr/>
        </p:nvSpPr>
        <p:spPr>
          <a:xfrm>
            <a:off x="8202168" y="3264408"/>
            <a:ext cx="305409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Notice one sign of grace in ordinary life each day.</a:t>
            </a:r>
            <a:endParaRPr lang="en-US" sz="97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Suggested Lesson Flow</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Two ready-to-use teaching plans</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sp>
        <p:nvSpPr>
          <p:cNvPr id="7" name="Shape 5"/>
          <p:cNvSpPr/>
          <p:nvPr/>
        </p:nvSpPr>
        <p:spPr>
          <a:xfrm>
            <a:off x="749808" y="1143000"/>
            <a:ext cx="5257800" cy="4206240"/>
          </a:xfrm>
          <a:prstGeom prst="roundRect">
            <a:avLst>
              <a:gd name="adj" fmla="val 1739"/>
            </a:avLst>
          </a:prstGeom>
          <a:solidFill>
            <a:srgbClr val="FFFDF8">
              <a:alpha val="97000"/>
            </a:srgbClr>
          </a:solidFill>
          <a:ln w="12700">
            <a:solidFill>
              <a:srgbClr val="E3D5C2">
                <a:alpha val="90000"/>
              </a:srgbClr>
            </a:solidFill>
            <a:prstDash val="solid"/>
          </a:ln>
        </p:spPr>
      </p:sp>
      <p:sp>
        <p:nvSpPr>
          <p:cNvPr id="8" name="Text 6"/>
          <p:cNvSpPr/>
          <p:nvPr/>
        </p:nvSpPr>
        <p:spPr>
          <a:xfrm>
            <a:off x="914400" y="1271016"/>
            <a:ext cx="49286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30-Minute Plan</a:t>
            </a:r>
            <a:endParaRPr lang="en-US" sz="1300" dirty="0"/>
          </a:p>
        </p:txBody>
      </p:sp>
      <p:sp>
        <p:nvSpPr>
          <p:cNvPr id="9" name="Text 7"/>
          <p:cNvSpPr/>
          <p:nvPr/>
        </p:nvSpPr>
        <p:spPr>
          <a:xfrm>
            <a:off x="914400" y="1572768"/>
            <a:ext cx="4928616" cy="3675888"/>
          </a:xfrm>
          <a:prstGeom prst="rect">
            <a:avLst/>
          </a:prstGeom>
          <a:noFill/>
          <a:ln/>
        </p:spPr>
        <p:txBody>
          <a:bodyPr wrap="square" lIns="381" tIns="381" rIns="381" bIns="381" rtlCol="0" anchor="t">
            <a:normAutofit/>
          </a:bodyPr>
          <a:lstStyle/>
          <a:p>
            <a:pPr indent="0" marL="0">
              <a:buNone/>
            </a:pPr>
            <a:r>
              <a:rPr lang="en-US" sz="1150" dirty="0">
                <a:solidFill>
                  <a:srgbClr val="2F2B26"/>
                </a:solidFill>
                <a:latin typeface="Aptos" pitchFamily="34" charset="0"/>
                <a:ea typeface="Aptos" pitchFamily="34" charset="-122"/>
                <a:cs typeface="Aptos" pitchFamily="34" charset="-120"/>
              </a:rPr>
              <a:t>1. Opening prayer and Genesis 28:16-17</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2. Brief background on Lanny Wolfe</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3. Discuss God’s presence in gathered worship</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4. Apply: reverence without manipulation</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5. Closing prayer</a:t>
            </a:r>
            <a:endParaRPr lang="en-US" sz="1150" dirty="0"/>
          </a:p>
        </p:txBody>
      </p:sp>
      <p:sp>
        <p:nvSpPr>
          <p:cNvPr id="10" name="Shape 8"/>
          <p:cNvSpPr/>
          <p:nvPr/>
        </p:nvSpPr>
        <p:spPr>
          <a:xfrm>
            <a:off x="6236208" y="1143000"/>
            <a:ext cx="5257800" cy="4206240"/>
          </a:xfrm>
          <a:prstGeom prst="roundRect">
            <a:avLst>
              <a:gd name="adj" fmla="val 1739"/>
            </a:avLst>
          </a:prstGeom>
          <a:solidFill>
            <a:srgbClr val="FFFDF8">
              <a:alpha val="97000"/>
            </a:srgbClr>
          </a:solidFill>
          <a:ln w="12700">
            <a:solidFill>
              <a:srgbClr val="E3D5C2">
                <a:alpha val="90000"/>
              </a:srgbClr>
            </a:solidFill>
            <a:prstDash val="solid"/>
          </a:ln>
        </p:spPr>
      </p:sp>
      <p:sp>
        <p:nvSpPr>
          <p:cNvPr id="11" name="Text 9"/>
          <p:cNvSpPr/>
          <p:nvPr/>
        </p:nvSpPr>
        <p:spPr>
          <a:xfrm>
            <a:off x="6400800" y="1271016"/>
            <a:ext cx="49286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60-Minute Plan</a:t>
            </a:r>
            <a:endParaRPr lang="en-US" sz="1300" dirty="0"/>
          </a:p>
        </p:txBody>
      </p:sp>
      <p:sp>
        <p:nvSpPr>
          <p:cNvPr id="12" name="Text 10"/>
          <p:cNvSpPr/>
          <p:nvPr/>
        </p:nvSpPr>
        <p:spPr>
          <a:xfrm>
            <a:off x="6400800" y="1572768"/>
            <a:ext cx="4928616" cy="3675888"/>
          </a:xfrm>
          <a:prstGeom prst="rect">
            <a:avLst/>
          </a:prstGeom>
          <a:noFill/>
          <a:ln/>
        </p:spPr>
        <p:txBody>
          <a:bodyPr wrap="square" lIns="381" tIns="381" rIns="381" bIns="381" rtlCol="0" anchor="t">
            <a:normAutofit/>
          </a:bodyPr>
          <a:lstStyle/>
          <a:p>
            <a:pPr indent="0" marL="0">
              <a:buNone/>
            </a:pPr>
            <a:r>
              <a:rPr lang="en-US" sz="1150" dirty="0">
                <a:solidFill>
                  <a:srgbClr val="2F2B26"/>
                </a:solidFill>
                <a:latin typeface="Aptos" pitchFamily="34" charset="0"/>
                <a:ea typeface="Aptos" pitchFamily="34" charset="-122"/>
                <a:cs typeface="Aptos" pitchFamily="34" charset="-120"/>
              </a:rPr>
              <a:t>1. Read Genesis 28:10-17</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2. Historical setting and worship chorus context</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3. Study Matthew 18, Isaiah 6, Psalm 16, Acts 2</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4. Group discussion</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5. Worship leader application</a:t>
            </a:r>
            <a:endParaRPr lang="en-US" sz="1150" dirty="0"/>
          </a:p>
          <a:p>
            <a:pPr indent="0" marL="0">
              <a:buNone/>
            </a:pPr>
            <a:r>
              <a:rPr lang="en-US" sz="1150" dirty="0">
                <a:solidFill>
                  <a:srgbClr val="2F2B26"/>
                </a:solidFill>
                <a:latin typeface="Aptos" pitchFamily="34" charset="0"/>
                <a:ea typeface="Aptos" pitchFamily="34" charset="-122"/>
                <a:cs typeface="Aptos" pitchFamily="34" charset="-120"/>
              </a:rPr>
              <a:t>6. Prayer and response</a:t>
            </a:r>
            <a:endParaRPr lang="en-US" sz="115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pic>
        <p:nvPicPr>
          <p:cNvPr id="2" name="Image 0" descr="/mnt/data/surely_presence_assets/bg1.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4" name="Shape 1"/>
          <p:cNvSpPr/>
          <p:nvPr/>
        </p:nvSpPr>
        <p:spPr>
          <a:xfrm>
            <a:off x="685800" y="1600200"/>
            <a:ext cx="6583680" cy="2286000"/>
          </a:xfrm>
          <a:prstGeom prst="rect">
            <a:avLst/>
          </a:prstGeom>
          <a:solidFill>
            <a:srgbClr val="000000">
              <a:alpha val="76000"/>
            </a:srgbClr>
          </a:solidFill>
          <a:ln w="15240">
            <a:solidFill>
              <a:srgbClr val="D9A441">
                <a:alpha val="50000"/>
              </a:srgbClr>
            </a:solidFill>
            <a:prstDash val="solid"/>
          </a:ln>
        </p:spPr>
      </p:sp>
      <p:sp>
        <p:nvSpPr>
          <p:cNvPr id="5" name="Text 2"/>
          <p:cNvSpPr/>
          <p:nvPr/>
        </p:nvSpPr>
        <p:spPr>
          <a:xfrm>
            <a:off x="960120" y="1938528"/>
            <a:ext cx="6035040" cy="621792"/>
          </a:xfrm>
          <a:prstGeom prst="rect">
            <a:avLst/>
          </a:prstGeom>
          <a:noFill/>
          <a:ln/>
        </p:spPr>
        <p:txBody>
          <a:bodyPr wrap="square" lIns="254" tIns="254" rIns="254" bIns="254" rtlCol="0" anchor="ctr">
            <a:normAutofit/>
          </a:bodyPr>
          <a:lstStyle/>
          <a:p>
            <a:pPr indent="0" marL="0">
              <a:buNone/>
            </a:pPr>
            <a:r>
              <a:rPr lang="en-US" sz="2800" b="1" dirty="0">
                <a:solidFill>
                  <a:srgbClr val="F8F1E7"/>
                </a:solidFill>
                <a:latin typeface="Aptos Display" pitchFamily="34" charset="0"/>
                <a:ea typeface="Aptos Display" pitchFamily="34" charset="-122"/>
                <a:cs typeface="Aptos Display" pitchFamily="34" charset="-120"/>
              </a:rPr>
              <a:t>Closing Summary</a:t>
            </a:r>
            <a:endParaRPr lang="en-US" sz="2800" dirty="0"/>
          </a:p>
        </p:txBody>
      </p:sp>
      <p:sp>
        <p:nvSpPr>
          <p:cNvPr id="6" name="Text 3"/>
          <p:cNvSpPr/>
          <p:nvPr/>
        </p:nvSpPr>
        <p:spPr>
          <a:xfrm>
            <a:off x="987552" y="2697480"/>
            <a:ext cx="5806440" cy="731520"/>
          </a:xfrm>
          <a:prstGeom prst="rect">
            <a:avLst/>
          </a:prstGeom>
          <a:noFill/>
          <a:ln/>
        </p:spPr>
        <p:txBody>
          <a:bodyPr wrap="square" lIns="254" tIns="254" rIns="254" bIns="254" rtlCol="0" anchor="ctr">
            <a:normAutofit/>
          </a:bodyPr>
          <a:lstStyle/>
          <a:p>
            <a:pPr indent="0" marL="0">
              <a:buNone/>
            </a:pPr>
            <a:r>
              <a:rPr lang="en-US" sz="1400" dirty="0">
                <a:solidFill>
                  <a:srgbClr val="E9D9BE"/>
                </a:solidFill>
                <a:latin typeface="Aptos" pitchFamily="34" charset="0"/>
                <a:ea typeface="Aptos" pitchFamily="34" charset="-122"/>
                <a:cs typeface="Aptos" pitchFamily="34" charset="-120"/>
              </a:rPr>
              <a:t>God’s presence turns gathering into worship</a:t>
            </a:r>
            <a:endParaRPr lang="en-US" sz="1400" dirty="0"/>
          </a:p>
        </p:txBody>
      </p:sp>
      <p:sp>
        <p:nvSpPr>
          <p:cNvPr id="7"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E8DDCE"/>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pic>
        <p:nvPicPr>
          <p:cNvPr id="2" name="Image 0" descr="/mnt/data/surely_presence_assets/bg6.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40000"/>
            </a:srgbClr>
          </a:solidFill>
          <a:ln w="12700">
            <a:solidFill>
              <a:srgbClr val="000000">
                <a:alpha val="0"/>
              </a:srgbClr>
            </a:solidFill>
            <a:prstDash val="solid"/>
          </a:ln>
        </p:spPr>
      </p:sp>
      <p:sp>
        <p:nvSpPr>
          <p:cNvPr id="4" name="Shape 1"/>
          <p:cNvSpPr/>
          <p:nvPr/>
        </p:nvSpPr>
        <p:spPr>
          <a:xfrm>
            <a:off x="914400" y="822960"/>
            <a:ext cx="10332720" cy="4389120"/>
          </a:xfrm>
          <a:prstGeom prst="rect">
            <a:avLst/>
          </a:prstGeom>
          <a:solidFill>
            <a:srgbClr val="000000">
              <a:alpha val="80000"/>
            </a:srgbClr>
          </a:solidFill>
          <a:ln w="15240">
            <a:solidFill>
              <a:srgbClr val="D9A441">
                <a:alpha val="65000"/>
              </a:srgbClr>
            </a:solidFill>
            <a:prstDash val="solid"/>
          </a:ln>
        </p:spPr>
      </p:sp>
      <p:sp>
        <p:nvSpPr>
          <p:cNvPr id="5" name="Text 2"/>
          <p:cNvSpPr/>
          <p:nvPr/>
        </p:nvSpPr>
        <p:spPr>
          <a:xfrm>
            <a:off x="1234440" y="1152144"/>
            <a:ext cx="9692640" cy="457200"/>
          </a:xfrm>
          <a:prstGeom prst="rect">
            <a:avLst/>
          </a:prstGeom>
          <a:noFill/>
          <a:ln/>
        </p:spPr>
        <p:txBody>
          <a:bodyPr wrap="square" lIns="0" tIns="0" rIns="0" bIns="0" rtlCol="0" anchor="ctr"/>
          <a:lstStyle/>
          <a:p>
            <a:pPr algn="ctr" indent="0" marL="0">
              <a:buNone/>
            </a:pPr>
            <a:r>
              <a:rPr lang="en-US" sz="2800" b="1" dirty="0">
                <a:solidFill>
                  <a:srgbClr val="F8F1E7"/>
                </a:solidFill>
                <a:latin typeface="Aptos Display" pitchFamily="34" charset="0"/>
                <a:ea typeface="Aptos Display" pitchFamily="34" charset="-122"/>
                <a:cs typeface="Aptos Display" pitchFamily="34" charset="-120"/>
              </a:rPr>
              <a:t>Closing Prayer</a:t>
            </a:r>
            <a:endParaRPr lang="en-US" sz="2800" dirty="0"/>
          </a:p>
        </p:txBody>
      </p:sp>
      <p:sp>
        <p:nvSpPr>
          <p:cNvPr id="6" name="Text 3"/>
          <p:cNvSpPr/>
          <p:nvPr/>
        </p:nvSpPr>
        <p:spPr>
          <a:xfrm>
            <a:off x="1417320" y="1965960"/>
            <a:ext cx="9326880" cy="1143000"/>
          </a:xfrm>
          <a:prstGeom prst="rect">
            <a:avLst/>
          </a:prstGeom>
          <a:noFill/>
          <a:ln/>
        </p:spPr>
        <p:txBody>
          <a:bodyPr wrap="square" lIns="254" tIns="254" rIns="254" bIns="254" rtlCol="0" anchor="ctr">
            <a:normAutofit/>
          </a:bodyPr>
          <a:lstStyle/>
          <a:p>
            <a:pPr algn="ctr" indent="0" marL="0">
              <a:buNone/>
            </a:pPr>
            <a:r>
              <a:rPr lang="en-US" sz="1800" dirty="0">
                <a:solidFill>
                  <a:srgbClr val="F8F1E7"/>
                </a:solidFill>
                <a:latin typeface="Aptos" pitchFamily="34" charset="0"/>
                <a:ea typeface="Aptos" pitchFamily="34" charset="-122"/>
                <a:cs typeface="Aptos" pitchFamily="34" charset="-120"/>
              </a:rPr>
              <a:t>Holy God, awaken us to your nearness. Gather us in Christ, make us humble before your glory, joyful in your grace, and obedient to your Spirit. Let our worship be truthful, reverent, and alive with your presence. Amen.</a:t>
            </a:r>
            <a:endParaRPr lang="en-US" sz="1800" dirty="0"/>
          </a:p>
        </p:txBody>
      </p:sp>
      <p:sp>
        <p:nvSpPr>
          <p:cNvPr id="7" name="Text 4"/>
          <p:cNvSpPr/>
          <p:nvPr/>
        </p:nvSpPr>
        <p:spPr>
          <a:xfrm>
            <a:off x="1234440" y="4251960"/>
            <a:ext cx="9692640" cy="502920"/>
          </a:xfrm>
          <a:prstGeom prst="rect">
            <a:avLst/>
          </a:prstGeom>
          <a:noFill/>
          <a:ln/>
        </p:spPr>
        <p:txBody>
          <a:bodyPr wrap="square" lIns="254" tIns="254" rIns="254" bIns="254" rtlCol="0" anchor="ctr">
            <a:normAutofit/>
          </a:bodyPr>
          <a:lstStyle/>
          <a:p>
            <a:pPr algn="ctr" indent="0" marL="0">
              <a:buNone/>
            </a:pPr>
            <a:r>
              <a:rPr lang="en-US" sz="850" dirty="0">
                <a:solidFill>
                  <a:srgbClr val="D8C8B2"/>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850" dirty="0"/>
          </a:p>
        </p:txBody>
      </p:sp>
      <p:sp>
        <p:nvSpPr>
          <p:cNvPr id="8" name="Text 5"/>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E8DDCE"/>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Hymn Identity</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Key details for teachers and worship planners</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6.jpg">    </p:cNvPr>
          <p:cNvPicPr>
            <a:picLocks noChangeAspect="1"/>
          </p:cNvPicPr>
          <p:nvPr/>
        </p:nvPicPr>
        <p:blipFill>
          <a:blip r:embed="rId1"/>
          <a:srcRect l="25893" r="25893" t="0" b="0"/>
          <a:stretch/>
        </p:blipFill>
        <p:spPr>
          <a:xfrm>
            <a:off x="658368" y="1307592"/>
            <a:ext cx="3840480" cy="4480560"/>
          </a:xfrm>
          <a:prstGeom prst="rect">
            <a:avLst/>
          </a:prstGeom>
        </p:spPr>
      </p:pic>
      <p:sp>
        <p:nvSpPr>
          <p:cNvPr id="8" name="Shape 5"/>
          <p:cNvSpPr/>
          <p:nvPr/>
        </p:nvSpPr>
        <p:spPr>
          <a:xfrm>
            <a:off x="658368" y="1307592"/>
            <a:ext cx="3840480" cy="4480560"/>
          </a:xfrm>
          <a:prstGeom prst="rect">
            <a:avLst/>
          </a:prstGeom>
          <a:solidFill>
            <a:srgbClr val="000000">
              <a:alpha val="28000"/>
            </a:srgbClr>
          </a:solidFill>
          <a:ln w="12700">
            <a:solidFill>
              <a:srgbClr val="D9A441"/>
            </a:solidFill>
            <a:prstDash val="solid"/>
          </a:ln>
        </p:spPr>
      </p:sp>
      <p:sp>
        <p:nvSpPr>
          <p:cNvPr id="9" name="Shape 6"/>
          <p:cNvSpPr/>
          <p:nvPr/>
        </p:nvSpPr>
        <p:spPr>
          <a:xfrm>
            <a:off x="4892040" y="1261872"/>
            <a:ext cx="3063240" cy="914400"/>
          </a:xfrm>
          <a:prstGeom prst="roundRect">
            <a:avLst>
              <a:gd name="adj" fmla="val 8000"/>
            </a:avLst>
          </a:prstGeom>
          <a:solidFill>
            <a:srgbClr val="FFFDF8">
              <a:alpha val="97000"/>
            </a:srgbClr>
          </a:solidFill>
          <a:ln w="12700">
            <a:solidFill>
              <a:srgbClr val="E3D5C2">
                <a:alpha val="90000"/>
              </a:srgbClr>
            </a:solidFill>
            <a:prstDash val="solid"/>
          </a:ln>
        </p:spPr>
      </p:sp>
      <p:sp>
        <p:nvSpPr>
          <p:cNvPr id="10" name="Text 7"/>
          <p:cNvSpPr/>
          <p:nvPr/>
        </p:nvSpPr>
        <p:spPr>
          <a:xfrm>
            <a:off x="5056632" y="1389888"/>
            <a:ext cx="273405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Title</a:t>
            </a:r>
            <a:endParaRPr lang="en-US" sz="1300" dirty="0"/>
          </a:p>
        </p:txBody>
      </p:sp>
      <p:sp>
        <p:nvSpPr>
          <p:cNvPr id="11" name="Text 8"/>
          <p:cNvSpPr/>
          <p:nvPr/>
        </p:nvSpPr>
        <p:spPr>
          <a:xfrm>
            <a:off x="5056632" y="1691640"/>
            <a:ext cx="2734056" cy="384048"/>
          </a:xfrm>
          <a:prstGeom prst="rect">
            <a:avLst/>
          </a:prstGeom>
          <a:noFill/>
          <a:ln/>
        </p:spPr>
        <p:txBody>
          <a:bodyPr wrap="square" lIns="381" tIns="381" rIns="381" bIns="381" rtlCol="0" anchor="t">
            <a:normAutofit/>
          </a:bodyPr>
          <a:lstStyle/>
          <a:p>
            <a:pPr indent="0" marL="0">
              <a:buNone/>
            </a:pPr>
            <a:r>
              <a:rPr lang="en-US" sz="1100" dirty="0">
                <a:solidFill>
                  <a:srgbClr val="2F2B26"/>
                </a:solidFill>
                <a:latin typeface="Aptos" pitchFamily="34" charset="0"/>
                <a:ea typeface="Aptos" pitchFamily="34" charset="-122"/>
                <a:cs typeface="Aptos" pitchFamily="34" charset="-120"/>
              </a:rPr>
              <a:t>Surely the Presence of the Lord</a:t>
            </a:r>
            <a:endParaRPr lang="en-US" sz="1100" dirty="0"/>
          </a:p>
        </p:txBody>
      </p:sp>
      <p:sp>
        <p:nvSpPr>
          <p:cNvPr id="12" name="Shape 9"/>
          <p:cNvSpPr/>
          <p:nvPr/>
        </p:nvSpPr>
        <p:spPr>
          <a:xfrm>
            <a:off x="8229600" y="1261872"/>
            <a:ext cx="3154680" cy="914400"/>
          </a:xfrm>
          <a:prstGeom prst="roundRect">
            <a:avLst>
              <a:gd name="adj" fmla="val 8000"/>
            </a:avLst>
          </a:prstGeom>
          <a:solidFill>
            <a:srgbClr val="FFFDF8">
              <a:alpha val="97000"/>
            </a:srgbClr>
          </a:solidFill>
          <a:ln w="12700">
            <a:solidFill>
              <a:srgbClr val="E3D5C2">
                <a:alpha val="90000"/>
              </a:srgbClr>
            </a:solidFill>
            <a:prstDash val="solid"/>
          </a:ln>
        </p:spPr>
      </p:sp>
      <p:sp>
        <p:nvSpPr>
          <p:cNvPr id="13" name="Text 10"/>
          <p:cNvSpPr/>
          <p:nvPr/>
        </p:nvSpPr>
        <p:spPr>
          <a:xfrm>
            <a:off x="8394192" y="1389888"/>
            <a:ext cx="28254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First Line</a:t>
            </a:r>
            <a:endParaRPr lang="en-US" sz="1300" dirty="0"/>
          </a:p>
        </p:txBody>
      </p:sp>
      <p:sp>
        <p:nvSpPr>
          <p:cNvPr id="14" name="Text 11"/>
          <p:cNvSpPr/>
          <p:nvPr/>
        </p:nvSpPr>
        <p:spPr>
          <a:xfrm>
            <a:off x="8394192" y="1691640"/>
            <a:ext cx="2825496" cy="384048"/>
          </a:xfrm>
          <a:prstGeom prst="rect">
            <a:avLst/>
          </a:prstGeom>
          <a:noFill/>
          <a:ln/>
        </p:spPr>
        <p:txBody>
          <a:bodyPr wrap="square" lIns="381" tIns="381" rIns="381" bIns="381" rtlCol="0" anchor="t">
            <a:normAutofit/>
          </a:bodyPr>
          <a:lstStyle/>
          <a:p>
            <a:pPr indent="0" marL="0">
              <a:buNone/>
            </a:pPr>
            <a:r>
              <a:rPr lang="en-US" sz="1050" dirty="0">
                <a:solidFill>
                  <a:srgbClr val="2F2B26"/>
                </a:solidFill>
                <a:latin typeface="Aptos" pitchFamily="34" charset="0"/>
                <a:ea typeface="Aptos" pitchFamily="34" charset="-122"/>
                <a:cs typeface="Aptos" pitchFamily="34" charset="-120"/>
              </a:rPr>
              <a:t>Surely the presence of the Lord is in this place</a:t>
            </a:r>
            <a:endParaRPr lang="en-US" sz="1050" dirty="0"/>
          </a:p>
        </p:txBody>
      </p:sp>
      <p:sp>
        <p:nvSpPr>
          <p:cNvPr id="15" name="Shape 12"/>
          <p:cNvSpPr/>
          <p:nvPr/>
        </p:nvSpPr>
        <p:spPr>
          <a:xfrm>
            <a:off x="4892040" y="2487168"/>
            <a:ext cx="3063240" cy="914400"/>
          </a:xfrm>
          <a:prstGeom prst="roundRect">
            <a:avLst>
              <a:gd name="adj" fmla="val 8000"/>
            </a:avLst>
          </a:prstGeom>
          <a:solidFill>
            <a:srgbClr val="FFFDF8">
              <a:alpha val="97000"/>
            </a:srgbClr>
          </a:solidFill>
          <a:ln w="12700">
            <a:solidFill>
              <a:srgbClr val="E3D5C2">
                <a:alpha val="90000"/>
              </a:srgbClr>
            </a:solidFill>
            <a:prstDash val="solid"/>
          </a:ln>
        </p:spPr>
      </p:sp>
      <p:sp>
        <p:nvSpPr>
          <p:cNvPr id="16" name="Text 13"/>
          <p:cNvSpPr/>
          <p:nvPr/>
        </p:nvSpPr>
        <p:spPr>
          <a:xfrm>
            <a:off x="5056632" y="2615184"/>
            <a:ext cx="273405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Text and Tune</a:t>
            </a:r>
            <a:endParaRPr lang="en-US" sz="1300" dirty="0"/>
          </a:p>
        </p:txBody>
      </p:sp>
      <p:sp>
        <p:nvSpPr>
          <p:cNvPr id="17" name="Text 14"/>
          <p:cNvSpPr/>
          <p:nvPr/>
        </p:nvSpPr>
        <p:spPr>
          <a:xfrm>
            <a:off x="5056632" y="2916936"/>
            <a:ext cx="2734056" cy="384048"/>
          </a:xfrm>
          <a:prstGeom prst="rect">
            <a:avLst/>
          </a:prstGeom>
          <a:noFill/>
          <a:ln/>
        </p:spPr>
        <p:txBody>
          <a:bodyPr wrap="square" lIns="381" tIns="381" rIns="381" bIns="381" rtlCol="0" anchor="t">
            <a:normAutofit/>
          </a:bodyPr>
          <a:lstStyle/>
          <a:p>
            <a:pPr indent="0" marL="0">
              <a:buNone/>
            </a:pPr>
            <a:r>
              <a:rPr lang="en-US" sz="1050" dirty="0">
                <a:solidFill>
                  <a:srgbClr val="2F2B26"/>
                </a:solidFill>
                <a:latin typeface="Aptos" pitchFamily="34" charset="0"/>
                <a:ea typeface="Aptos" pitchFamily="34" charset="-122"/>
                <a:cs typeface="Aptos" pitchFamily="34" charset="-120"/>
              </a:rPr>
              <a:t>Lanny Wolfe, 1977</a:t>
            </a:r>
            <a:endParaRPr lang="en-US" sz="1050" dirty="0"/>
          </a:p>
          <a:p>
            <a:pPr indent="0" marL="0">
              <a:buNone/>
            </a:pPr>
            <a:r>
              <a:rPr lang="en-US" sz="1050" dirty="0">
                <a:solidFill>
                  <a:srgbClr val="2F2B26"/>
                </a:solidFill>
                <a:latin typeface="Aptos" pitchFamily="34" charset="0"/>
                <a:ea typeface="Aptos" pitchFamily="34" charset="-122"/>
                <a:cs typeface="Aptos" pitchFamily="34" charset="-120"/>
              </a:rPr>
              <a:t>Tune: SURELY THE PRESENCE</a:t>
            </a:r>
            <a:endParaRPr lang="en-US" sz="1050" dirty="0"/>
          </a:p>
        </p:txBody>
      </p:sp>
      <p:sp>
        <p:nvSpPr>
          <p:cNvPr id="18" name="Shape 15"/>
          <p:cNvSpPr/>
          <p:nvPr/>
        </p:nvSpPr>
        <p:spPr>
          <a:xfrm>
            <a:off x="8229600" y="2487168"/>
            <a:ext cx="3154680" cy="914400"/>
          </a:xfrm>
          <a:prstGeom prst="roundRect">
            <a:avLst>
              <a:gd name="adj" fmla="val 8000"/>
            </a:avLst>
          </a:prstGeom>
          <a:solidFill>
            <a:srgbClr val="FFFDF8">
              <a:alpha val="97000"/>
            </a:srgbClr>
          </a:solidFill>
          <a:ln w="12700">
            <a:solidFill>
              <a:srgbClr val="E3D5C2">
                <a:alpha val="90000"/>
              </a:srgbClr>
            </a:solidFill>
            <a:prstDash val="solid"/>
          </a:ln>
        </p:spPr>
      </p:sp>
      <p:sp>
        <p:nvSpPr>
          <p:cNvPr id="19" name="Text 16"/>
          <p:cNvSpPr/>
          <p:nvPr/>
        </p:nvSpPr>
        <p:spPr>
          <a:xfrm>
            <a:off x="8394192" y="2615184"/>
            <a:ext cx="28254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Meter</a:t>
            </a:r>
            <a:endParaRPr lang="en-US" sz="1300" dirty="0"/>
          </a:p>
        </p:txBody>
      </p:sp>
      <p:sp>
        <p:nvSpPr>
          <p:cNvPr id="20" name="Text 17"/>
          <p:cNvSpPr/>
          <p:nvPr/>
        </p:nvSpPr>
        <p:spPr>
          <a:xfrm>
            <a:off x="8394192" y="2916936"/>
            <a:ext cx="2825496" cy="384048"/>
          </a:xfrm>
          <a:prstGeom prst="rect">
            <a:avLst/>
          </a:prstGeom>
          <a:noFill/>
          <a:ln/>
        </p:spPr>
        <p:txBody>
          <a:bodyPr wrap="square" lIns="381" tIns="381" rIns="381" bIns="381" rtlCol="0" anchor="t">
            <a:normAutofit/>
          </a:bodyPr>
          <a:lstStyle/>
          <a:p>
            <a:pPr indent="0" marL="0">
              <a:buNone/>
            </a:pPr>
            <a:r>
              <a:rPr lang="en-US" sz="1050" dirty="0">
                <a:solidFill>
                  <a:srgbClr val="2F2B26"/>
                </a:solidFill>
                <a:latin typeface="Aptos" pitchFamily="34" charset="0"/>
                <a:ea typeface="Aptos" pitchFamily="34" charset="-122"/>
                <a:cs typeface="Aptos" pitchFamily="34" charset="-120"/>
              </a:rPr>
              <a:t>11.11.9.7.12</a:t>
            </a:r>
            <a:endParaRPr lang="en-US" sz="1050" dirty="0"/>
          </a:p>
          <a:p>
            <a:pPr indent="0" marL="0">
              <a:buNone/>
            </a:pPr>
            <a:r>
              <a:rPr lang="en-US" sz="1050" dirty="0">
                <a:solidFill>
                  <a:srgbClr val="2F2B26"/>
                </a:solidFill>
                <a:latin typeface="Aptos" pitchFamily="34" charset="0"/>
                <a:ea typeface="Aptos" pitchFamily="34" charset="-122"/>
                <a:cs typeface="Aptos" pitchFamily="34" charset="-120"/>
              </a:rPr>
              <a:t>Often treated as a worship chorus</a:t>
            </a:r>
            <a:endParaRPr lang="en-US" sz="1050" dirty="0"/>
          </a:p>
        </p:txBody>
      </p:sp>
      <p:sp>
        <p:nvSpPr>
          <p:cNvPr id="21" name="Shape 18"/>
          <p:cNvSpPr/>
          <p:nvPr/>
        </p:nvSpPr>
        <p:spPr>
          <a:xfrm>
            <a:off x="4892040" y="3712464"/>
            <a:ext cx="6492240" cy="1234440"/>
          </a:xfrm>
          <a:prstGeom prst="roundRect">
            <a:avLst>
              <a:gd name="adj" fmla="val 5926"/>
            </a:avLst>
          </a:prstGeom>
          <a:solidFill>
            <a:srgbClr val="FFFDF8">
              <a:alpha val="97000"/>
            </a:srgbClr>
          </a:solidFill>
          <a:ln w="12700">
            <a:solidFill>
              <a:srgbClr val="E3D5C2">
                <a:alpha val="90000"/>
              </a:srgbClr>
            </a:solidFill>
            <a:prstDash val="solid"/>
          </a:ln>
        </p:spPr>
      </p:sp>
      <p:sp>
        <p:nvSpPr>
          <p:cNvPr id="22" name="Text 19"/>
          <p:cNvSpPr/>
          <p:nvPr/>
        </p:nvSpPr>
        <p:spPr>
          <a:xfrm>
            <a:off x="5056632" y="3840480"/>
            <a:ext cx="616305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Worship Use</a:t>
            </a:r>
            <a:endParaRPr lang="en-US" sz="1300" dirty="0"/>
          </a:p>
        </p:txBody>
      </p:sp>
      <p:sp>
        <p:nvSpPr>
          <p:cNvPr id="23" name="Text 20"/>
          <p:cNvSpPr/>
          <p:nvPr/>
        </p:nvSpPr>
        <p:spPr>
          <a:xfrm>
            <a:off x="5056632" y="4142232"/>
            <a:ext cx="6163056" cy="704088"/>
          </a:xfrm>
          <a:prstGeom prst="rect">
            <a:avLst/>
          </a:prstGeom>
          <a:noFill/>
          <a:ln/>
        </p:spPr>
        <p:txBody>
          <a:bodyPr wrap="square" lIns="381" tIns="381" rIns="381" bIns="381" rtlCol="0" anchor="t">
            <a:normAutofit/>
          </a:bodyPr>
          <a:lstStyle/>
          <a:p>
            <a:pPr indent="0" marL="0">
              <a:buNone/>
            </a:pPr>
            <a:r>
              <a:rPr lang="en-US" sz="1060" dirty="0">
                <a:solidFill>
                  <a:srgbClr val="2F2B26"/>
                </a:solidFill>
                <a:latin typeface="Aptos" pitchFamily="34" charset="0"/>
                <a:ea typeface="Aptos" pitchFamily="34" charset="-122"/>
                <a:cs typeface="Aptos" pitchFamily="34" charset="-120"/>
              </a:rPr>
              <a:t>Call to worship, prayer response, Pentecost, services focused on the Holy Spirit, gathering, or reverence.</a:t>
            </a:r>
            <a:endParaRPr lang="en-US" sz="106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mnt/data/surely_presence_assets/bg4.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4" name="Shape 1"/>
          <p:cNvSpPr/>
          <p:nvPr/>
        </p:nvSpPr>
        <p:spPr>
          <a:xfrm>
            <a:off x="685800" y="1600200"/>
            <a:ext cx="6583680" cy="2286000"/>
          </a:xfrm>
          <a:prstGeom prst="rect">
            <a:avLst/>
          </a:prstGeom>
          <a:solidFill>
            <a:srgbClr val="000000">
              <a:alpha val="76000"/>
            </a:srgbClr>
          </a:solidFill>
          <a:ln w="15240">
            <a:solidFill>
              <a:srgbClr val="D9A441">
                <a:alpha val="50000"/>
              </a:srgbClr>
            </a:solidFill>
            <a:prstDash val="solid"/>
          </a:ln>
        </p:spPr>
      </p:sp>
      <p:sp>
        <p:nvSpPr>
          <p:cNvPr id="5" name="Text 2"/>
          <p:cNvSpPr/>
          <p:nvPr/>
        </p:nvSpPr>
        <p:spPr>
          <a:xfrm>
            <a:off x="960120" y="1938528"/>
            <a:ext cx="6035040" cy="621792"/>
          </a:xfrm>
          <a:prstGeom prst="rect">
            <a:avLst/>
          </a:prstGeom>
          <a:noFill/>
          <a:ln/>
        </p:spPr>
        <p:txBody>
          <a:bodyPr wrap="square" lIns="254" tIns="254" rIns="254" bIns="254" rtlCol="0" anchor="ctr">
            <a:normAutofit/>
          </a:bodyPr>
          <a:lstStyle/>
          <a:p>
            <a:pPr indent="0" marL="0">
              <a:buNone/>
            </a:pPr>
            <a:r>
              <a:rPr lang="en-US" sz="2800" b="1" dirty="0">
                <a:solidFill>
                  <a:srgbClr val="F8F1E7"/>
                </a:solidFill>
                <a:latin typeface="Aptos Display" pitchFamily="34" charset="0"/>
                <a:ea typeface="Aptos Display" pitchFamily="34" charset="-122"/>
                <a:cs typeface="Aptos Display" pitchFamily="34" charset="-120"/>
              </a:rPr>
              <a:t>Historical Setting</a:t>
            </a:r>
            <a:endParaRPr lang="en-US" sz="2800" dirty="0"/>
          </a:p>
        </p:txBody>
      </p:sp>
      <p:sp>
        <p:nvSpPr>
          <p:cNvPr id="6" name="Text 3"/>
          <p:cNvSpPr/>
          <p:nvPr/>
        </p:nvSpPr>
        <p:spPr>
          <a:xfrm>
            <a:off x="987552" y="2697480"/>
            <a:ext cx="5806440" cy="731520"/>
          </a:xfrm>
          <a:prstGeom prst="rect">
            <a:avLst/>
          </a:prstGeom>
          <a:noFill/>
          <a:ln/>
        </p:spPr>
        <p:txBody>
          <a:bodyPr wrap="square" lIns="254" tIns="254" rIns="254" bIns="254" rtlCol="0" anchor="ctr">
            <a:normAutofit/>
          </a:bodyPr>
          <a:lstStyle/>
          <a:p>
            <a:pPr indent="0" marL="0">
              <a:buNone/>
            </a:pPr>
            <a:r>
              <a:rPr lang="en-US" sz="1400" dirty="0">
                <a:solidFill>
                  <a:srgbClr val="E9D9BE"/>
                </a:solidFill>
                <a:latin typeface="Aptos" pitchFamily="34" charset="0"/>
                <a:ea typeface="Aptos" pitchFamily="34" charset="-122"/>
                <a:cs typeface="Aptos" pitchFamily="34" charset="-120"/>
              </a:rPr>
              <a:t>A 1977 chorus born in a church dedication setting</a:t>
            </a:r>
            <a:endParaRPr lang="en-US" sz="1400" dirty="0"/>
          </a:p>
        </p:txBody>
      </p:sp>
      <p:sp>
        <p:nvSpPr>
          <p:cNvPr id="7"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E8DDCE"/>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Historical Background</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Lanny Wolfe and late twentieth-century worship song</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2.jpg">    </p:cNvPr>
          <p:cNvPicPr>
            <a:picLocks noChangeAspect="1"/>
          </p:cNvPicPr>
          <p:nvPr/>
        </p:nvPicPr>
        <p:blipFill>
          <a:blip r:embed="rId1"/>
          <a:srcRect l="27615" r="27615" t="0" b="0"/>
          <a:stretch/>
        </p:blipFill>
        <p:spPr>
          <a:xfrm>
            <a:off x="7818120" y="1152144"/>
            <a:ext cx="3566160" cy="4480560"/>
          </a:xfrm>
          <a:prstGeom prst="rect">
            <a:avLst/>
          </a:prstGeom>
        </p:spPr>
      </p:pic>
      <p:sp>
        <p:nvSpPr>
          <p:cNvPr id="8" name="Shape 5"/>
          <p:cNvSpPr/>
          <p:nvPr/>
        </p:nvSpPr>
        <p:spPr>
          <a:xfrm>
            <a:off x="658368" y="1225296"/>
            <a:ext cx="6629400" cy="1078992"/>
          </a:xfrm>
          <a:prstGeom prst="roundRect">
            <a:avLst>
              <a:gd name="adj" fmla="val 6780"/>
            </a:avLst>
          </a:prstGeom>
          <a:solidFill>
            <a:srgbClr val="FFFDF8">
              <a:alpha val="97000"/>
            </a:srgbClr>
          </a:solidFill>
          <a:ln w="12700">
            <a:solidFill>
              <a:srgbClr val="E3D5C2">
                <a:alpha val="90000"/>
              </a:srgbClr>
            </a:solidFill>
            <a:prstDash val="solid"/>
          </a:ln>
        </p:spPr>
      </p:sp>
      <p:sp>
        <p:nvSpPr>
          <p:cNvPr id="9" name="Text 6"/>
          <p:cNvSpPr/>
          <p:nvPr/>
        </p:nvSpPr>
        <p:spPr>
          <a:xfrm>
            <a:off x="822960" y="1353312"/>
            <a:ext cx="63002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Origin</a:t>
            </a:r>
            <a:endParaRPr lang="en-US" sz="1300" dirty="0"/>
          </a:p>
        </p:txBody>
      </p:sp>
      <p:sp>
        <p:nvSpPr>
          <p:cNvPr id="10" name="Text 7"/>
          <p:cNvSpPr/>
          <p:nvPr/>
        </p:nvSpPr>
        <p:spPr>
          <a:xfrm>
            <a:off x="822960" y="1655064"/>
            <a:ext cx="6300216" cy="548640"/>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Lanny Wolfe wrote the song in Columbus, Mississippi, during the dedication service of a new church.</a:t>
            </a:r>
            <a:endParaRPr lang="en-US" sz="970" dirty="0"/>
          </a:p>
        </p:txBody>
      </p:sp>
      <p:sp>
        <p:nvSpPr>
          <p:cNvPr id="11" name="Shape 8"/>
          <p:cNvSpPr/>
          <p:nvPr/>
        </p:nvSpPr>
        <p:spPr>
          <a:xfrm>
            <a:off x="658368" y="2542032"/>
            <a:ext cx="6629400" cy="1078992"/>
          </a:xfrm>
          <a:prstGeom prst="roundRect">
            <a:avLst>
              <a:gd name="adj" fmla="val 6780"/>
            </a:avLst>
          </a:prstGeom>
          <a:solidFill>
            <a:srgbClr val="FFFDF8">
              <a:alpha val="97000"/>
            </a:srgbClr>
          </a:solidFill>
          <a:ln w="12700">
            <a:solidFill>
              <a:srgbClr val="E3D5C2">
                <a:alpha val="90000"/>
              </a:srgbClr>
            </a:solidFill>
            <a:prstDash val="solid"/>
          </a:ln>
        </p:spPr>
      </p:sp>
      <p:sp>
        <p:nvSpPr>
          <p:cNvPr id="12" name="Text 9"/>
          <p:cNvSpPr/>
          <p:nvPr/>
        </p:nvSpPr>
        <p:spPr>
          <a:xfrm>
            <a:off x="822960" y="2670048"/>
            <a:ext cx="63002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Biblical Memory</a:t>
            </a:r>
            <a:endParaRPr lang="en-US" sz="1300" dirty="0"/>
          </a:p>
        </p:txBody>
      </p:sp>
      <p:sp>
        <p:nvSpPr>
          <p:cNvPr id="13" name="Text 10"/>
          <p:cNvSpPr/>
          <p:nvPr/>
        </p:nvSpPr>
        <p:spPr>
          <a:xfrm>
            <a:off x="822960" y="2971800"/>
            <a:ext cx="6300216" cy="548640"/>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setting brought Genesis 28:16 to mind: Jacob awoke and recognized that the Lord was present.</a:t>
            </a:r>
            <a:endParaRPr lang="en-US" sz="970" dirty="0"/>
          </a:p>
        </p:txBody>
      </p:sp>
      <p:sp>
        <p:nvSpPr>
          <p:cNvPr id="14" name="Shape 11"/>
          <p:cNvSpPr/>
          <p:nvPr/>
        </p:nvSpPr>
        <p:spPr>
          <a:xfrm>
            <a:off x="658368" y="3858768"/>
            <a:ext cx="6629400" cy="1078992"/>
          </a:xfrm>
          <a:prstGeom prst="roundRect">
            <a:avLst>
              <a:gd name="adj" fmla="val 6780"/>
            </a:avLst>
          </a:prstGeom>
          <a:solidFill>
            <a:srgbClr val="FFFDF8">
              <a:alpha val="97000"/>
            </a:srgbClr>
          </a:solidFill>
          <a:ln w="12700">
            <a:solidFill>
              <a:srgbClr val="E3D5C2">
                <a:alpha val="90000"/>
              </a:srgbClr>
            </a:solidFill>
            <a:prstDash val="solid"/>
          </a:ln>
        </p:spPr>
      </p:sp>
      <p:sp>
        <p:nvSpPr>
          <p:cNvPr id="15" name="Text 12"/>
          <p:cNvSpPr/>
          <p:nvPr/>
        </p:nvSpPr>
        <p:spPr>
          <a:xfrm>
            <a:off x="822960" y="3986784"/>
            <a:ext cx="630021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Wider Reception</a:t>
            </a:r>
            <a:endParaRPr lang="en-US" sz="1300" dirty="0"/>
          </a:p>
        </p:txBody>
      </p:sp>
      <p:sp>
        <p:nvSpPr>
          <p:cNvPr id="16" name="Text 13"/>
          <p:cNvSpPr/>
          <p:nvPr/>
        </p:nvSpPr>
        <p:spPr>
          <a:xfrm>
            <a:off x="822960" y="4288536"/>
            <a:ext cx="6300216" cy="548640"/>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chorus moved beyond its Pentecostal setting into Baptist, Methodist, African American, ecumenical, and blended-worship collections.</a:t>
            </a:r>
            <a:endParaRPr lang="en-US" sz="97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Why This Hymn Matters Today</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The pastoral value of a short worship chorus</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sp>
        <p:nvSpPr>
          <p:cNvPr id="7" name="Shape 5"/>
          <p:cNvSpPr/>
          <p:nvPr/>
        </p:nvSpPr>
        <p:spPr>
          <a:xfrm>
            <a:off x="685800" y="1225296"/>
            <a:ext cx="347472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8" name="Text 6"/>
          <p:cNvSpPr/>
          <p:nvPr/>
        </p:nvSpPr>
        <p:spPr>
          <a:xfrm>
            <a:off x="850392" y="1353312"/>
            <a:ext cx="31455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It slows the room</a:t>
            </a:r>
            <a:endParaRPr lang="en-US" sz="1300" dirty="0"/>
          </a:p>
        </p:txBody>
      </p:sp>
      <p:sp>
        <p:nvSpPr>
          <p:cNvPr id="9" name="Text 7"/>
          <p:cNvSpPr/>
          <p:nvPr/>
        </p:nvSpPr>
        <p:spPr>
          <a:xfrm>
            <a:off x="850392" y="1655064"/>
            <a:ext cx="314553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A brief chorus can give a congregation time to become attentive before God.</a:t>
            </a:r>
            <a:endParaRPr lang="en-US" sz="970" dirty="0"/>
          </a:p>
        </p:txBody>
      </p:sp>
      <p:sp>
        <p:nvSpPr>
          <p:cNvPr id="10" name="Shape 8"/>
          <p:cNvSpPr/>
          <p:nvPr/>
        </p:nvSpPr>
        <p:spPr>
          <a:xfrm>
            <a:off x="4370832" y="1225296"/>
            <a:ext cx="347472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1" name="Text 9"/>
          <p:cNvSpPr/>
          <p:nvPr/>
        </p:nvSpPr>
        <p:spPr>
          <a:xfrm>
            <a:off x="4535424" y="1353312"/>
            <a:ext cx="31455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It names holy presence</a:t>
            </a:r>
            <a:endParaRPr lang="en-US" sz="1300" dirty="0"/>
          </a:p>
        </p:txBody>
      </p:sp>
      <p:sp>
        <p:nvSpPr>
          <p:cNvPr id="12" name="Text 10"/>
          <p:cNvSpPr/>
          <p:nvPr/>
        </p:nvSpPr>
        <p:spPr>
          <a:xfrm>
            <a:off x="4535424" y="1655064"/>
            <a:ext cx="314553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Worship is more than gathering people; God’s nearness makes the moment sacred.</a:t>
            </a:r>
            <a:endParaRPr lang="en-US" sz="970" dirty="0"/>
          </a:p>
        </p:txBody>
      </p:sp>
      <p:sp>
        <p:nvSpPr>
          <p:cNvPr id="13" name="Shape 11"/>
          <p:cNvSpPr/>
          <p:nvPr/>
        </p:nvSpPr>
        <p:spPr>
          <a:xfrm>
            <a:off x="8065008" y="1225296"/>
            <a:ext cx="347472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4" name="Text 12"/>
          <p:cNvSpPr/>
          <p:nvPr/>
        </p:nvSpPr>
        <p:spPr>
          <a:xfrm>
            <a:off x="8229600" y="1353312"/>
            <a:ext cx="314553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It shapes expectation</a:t>
            </a:r>
            <a:endParaRPr lang="en-US" sz="1300" dirty="0"/>
          </a:p>
        </p:txBody>
      </p:sp>
      <p:sp>
        <p:nvSpPr>
          <p:cNvPr id="15" name="Text 13"/>
          <p:cNvSpPr/>
          <p:nvPr/>
        </p:nvSpPr>
        <p:spPr>
          <a:xfrm>
            <a:off x="8229600" y="1655064"/>
            <a:ext cx="314553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church gathers to meet the Lord, not merely to fill a program.</a:t>
            </a:r>
            <a:endParaRPr lang="en-US" sz="970" dirty="0"/>
          </a:p>
        </p:txBody>
      </p:sp>
      <p:pic>
        <p:nvPicPr>
          <p:cNvPr id="16" name="Image 0" descr="/mnt/data/surely_presence_assets/bg3.jpg">    </p:cNvPr>
          <p:cNvPicPr>
            <a:picLocks noChangeAspect="1"/>
          </p:cNvPicPr>
          <p:nvPr/>
        </p:nvPicPr>
        <p:blipFill>
          <a:blip r:embed="rId1"/>
          <a:srcRect l="0" r="0" t="26471" b="26471"/>
          <a:stretch/>
        </p:blipFill>
        <p:spPr>
          <a:xfrm>
            <a:off x="685800" y="2743200"/>
            <a:ext cx="10881360" cy="2880360"/>
          </a:xfrm>
          <a:prstGeom prst="rect">
            <a:avLst/>
          </a:prstGeom>
        </p:spPr>
      </p:pic>
      <p:sp>
        <p:nvSpPr>
          <p:cNvPr id="17" name="Shape 14"/>
          <p:cNvSpPr/>
          <p:nvPr/>
        </p:nvSpPr>
        <p:spPr>
          <a:xfrm>
            <a:off x="685800" y="2743200"/>
            <a:ext cx="10881360" cy="2880360"/>
          </a:xfrm>
          <a:prstGeom prst="rect">
            <a:avLst/>
          </a:prstGeom>
          <a:solidFill>
            <a:srgbClr val="000000">
              <a:alpha val="34000"/>
            </a:srgbClr>
          </a:solidFill>
          <a:ln w="12700">
            <a:solidFill>
              <a:srgbClr val="D9A441">
                <a:alpha val="50000"/>
              </a:srgbClr>
            </a:solidFill>
            <a:prstDash val="solid"/>
          </a:ln>
        </p:spPr>
      </p:sp>
      <p:sp>
        <p:nvSpPr>
          <p:cNvPr id="18" name="Text 15"/>
          <p:cNvSpPr/>
          <p:nvPr/>
        </p:nvSpPr>
        <p:spPr>
          <a:xfrm>
            <a:off x="1051560" y="3246120"/>
            <a:ext cx="2743200" cy="256032"/>
          </a:xfrm>
          <a:prstGeom prst="rect">
            <a:avLst/>
          </a:prstGeom>
          <a:noFill/>
          <a:ln/>
        </p:spPr>
        <p:txBody>
          <a:bodyPr wrap="square" lIns="0" tIns="0" rIns="0" bIns="0" rtlCol="0" anchor="ctr"/>
          <a:lstStyle/>
          <a:p>
            <a:pPr indent="0" marL="0">
              <a:buNone/>
            </a:pPr>
            <a:r>
              <a:rPr lang="en-US" sz="1700" b="1" dirty="0">
                <a:solidFill>
                  <a:srgbClr val="F8F1E7"/>
                </a:solidFill>
                <a:latin typeface="Aptos Display" pitchFamily="34" charset="0"/>
                <a:ea typeface="Aptos Display" pitchFamily="34" charset="-122"/>
                <a:cs typeface="Aptos Display" pitchFamily="34" charset="-120"/>
              </a:rPr>
              <a:t>Teaching Emphasis</a:t>
            </a:r>
            <a:endParaRPr lang="en-US" sz="1700" dirty="0"/>
          </a:p>
        </p:txBody>
      </p:sp>
      <p:sp>
        <p:nvSpPr>
          <p:cNvPr id="19" name="Text 16"/>
          <p:cNvSpPr/>
          <p:nvPr/>
        </p:nvSpPr>
        <p:spPr>
          <a:xfrm>
            <a:off x="1051560" y="3694176"/>
            <a:ext cx="9326880" cy="566928"/>
          </a:xfrm>
          <a:prstGeom prst="rect">
            <a:avLst/>
          </a:prstGeom>
          <a:noFill/>
          <a:ln/>
        </p:spPr>
        <p:txBody>
          <a:bodyPr wrap="square" lIns="254" tIns="254" rIns="254" bIns="254" rtlCol="0" anchor="ctr">
            <a:normAutofit/>
          </a:bodyPr>
          <a:lstStyle/>
          <a:p>
            <a:pPr algn="ctr" indent="0" marL="0">
              <a:buNone/>
            </a:pPr>
            <a:r>
              <a:rPr lang="en-US" sz="1700" dirty="0">
                <a:solidFill>
                  <a:srgbClr val="F8F1E7"/>
                </a:solidFill>
                <a:latin typeface="Aptos" pitchFamily="34" charset="0"/>
                <a:ea typeface="Aptos" pitchFamily="34" charset="-122"/>
                <a:cs typeface="Aptos" pitchFamily="34" charset="-120"/>
              </a:rPr>
              <a:t>Do not reduce worship to mood. The song points beyond emotion to the biblical promise that God is near to his gathered people.</a:t>
            </a:r>
            <a:endParaRPr lang="en-US" sz="17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mnt/data/surely_presence_assets/bg5.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000000">
              <a:alpha val="50000"/>
            </a:srgbClr>
          </a:solidFill>
          <a:ln w="12700">
            <a:solidFill>
              <a:srgbClr val="000000">
                <a:alpha val="0"/>
              </a:srgbClr>
            </a:solidFill>
            <a:prstDash val="solid"/>
          </a:ln>
        </p:spPr>
      </p:sp>
      <p:sp>
        <p:nvSpPr>
          <p:cNvPr id="4" name="Shape 1"/>
          <p:cNvSpPr/>
          <p:nvPr/>
        </p:nvSpPr>
        <p:spPr>
          <a:xfrm>
            <a:off x="685800" y="1600200"/>
            <a:ext cx="6583680" cy="2286000"/>
          </a:xfrm>
          <a:prstGeom prst="rect">
            <a:avLst/>
          </a:prstGeom>
          <a:solidFill>
            <a:srgbClr val="000000">
              <a:alpha val="76000"/>
            </a:srgbClr>
          </a:solidFill>
          <a:ln w="15240">
            <a:solidFill>
              <a:srgbClr val="D9A441">
                <a:alpha val="50000"/>
              </a:srgbClr>
            </a:solidFill>
            <a:prstDash val="solid"/>
          </a:ln>
        </p:spPr>
      </p:sp>
      <p:sp>
        <p:nvSpPr>
          <p:cNvPr id="5" name="Text 2"/>
          <p:cNvSpPr/>
          <p:nvPr/>
        </p:nvSpPr>
        <p:spPr>
          <a:xfrm>
            <a:off x="960120" y="1938528"/>
            <a:ext cx="6035040" cy="621792"/>
          </a:xfrm>
          <a:prstGeom prst="rect">
            <a:avLst/>
          </a:prstGeom>
          <a:noFill/>
          <a:ln/>
        </p:spPr>
        <p:txBody>
          <a:bodyPr wrap="square" lIns="254" tIns="254" rIns="254" bIns="254" rtlCol="0" anchor="ctr">
            <a:normAutofit/>
          </a:bodyPr>
          <a:lstStyle/>
          <a:p>
            <a:pPr indent="0" marL="0">
              <a:buNone/>
            </a:pPr>
            <a:r>
              <a:rPr lang="en-US" sz="2800" b="1" dirty="0">
                <a:solidFill>
                  <a:srgbClr val="F8F1E7"/>
                </a:solidFill>
                <a:latin typeface="Aptos Display" pitchFamily="34" charset="0"/>
                <a:ea typeface="Aptos Display" pitchFamily="34" charset="-122"/>
                <a:cs typeface="Aptos Display" pitchFamily="34" charset="-120"/>
              </a:rPr>
              <a:t>Biblical Foundation</a:t>
            </a:r>
            <a:endParaRPr lang="en-US" sz="2800" dirty="0"/>
          </a:p>
        </p:txBody>
      </p:sp>
      <p:sp>
        <p:nvSpPr>
          <p:cNvPr id="6" name="Text 3"/>
          <p:cNvSpPr/>
          <p:nvPr/>
        </p:nvSpPr>
        <p:spPr>
          <a:xfrm>
            <a:off x="987552" y="2697480"/>
            <a:ext cx="5806440" cy="731520"/>
          </a:xfrm>
          <a:prstGeom prst="rect">
            <a:avLst/>
          </a:prstGeom>
          <a:noFill/>
          <a:ln/>
        </p:spPr>
        <p:txBody>
          <a:bodyPr wrap="square" lIns="254" tIns="254" rIns="254" bIns="254" rtlCol="0" anchor="ctr">
            <a:normAutofit/>
          </a:bodyPr>
          <a:lstStyle/>
          <a:p>
            <a:pPr indent="0" marL="0">
              <a:buNone/>
            </a:pPr>
            <a:r>
              <a:rPr lang="en-US" sz="1400" dirty="0">
                <a:solidFill>
                  <a:srgbClr val="E9D9BE"/>
                </a:solidFill>
                <a:latin typeface="Aptos" pitchFamily="34" charset="0"/>
                <a:ea typeface="Aptos" pitchFamily="34" charset="-122"/>
                <a:cs typeface="Aptos" pitchFamily="34" charset="-120"/>
              </a:rPr>
              <a:t>From Bethel to Pentecost: God with his people</a:t>
            </a:r>
            <a:endParaRPr lang="en-US" sz="1400" dirty="0"/>
          </a:p>
        </p:txBody>
      </p:sp>
      <p:sp>
        <p:nvSpPr>
          <p:cNvPr id="7"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E8DDCE"/>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Genesis 28:16-17</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The holy surprise at Bethel</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1.jpg">    </p:cNvPr>
          <p:cNvPicPr>
            <a:picLocks noChangeAspect="1"/>
          </p:cNvPicPr>
          <p:nvPr/>
        </p:nvPicPr>
        <p:blipFill>
          <a:blip r:embed="rId1"/>
          <a:srcRect l="19602" r="19602" t="0" b="0"/>
          <a:stretch/>
        </p:blipFill>
        <p:spPr>
          <a:xfrm>
            <a:off x="658368" y="1216152"/>
            <a:ext cx="4892040" cy="4526280"/>
          </a:xfrm>
          <a:prstGeom prst="rect">
            <a:avLst/>
          </a:prstGeom>
        </p:spPr>
      </p:pic>
      <p:sp>
        <p:nvSpPr>
          <p:cNvPr id="8" name="Shape 5"/>
          <p:cNvSpPr/>
          <p:nvPr/>
        </p:nvSpPr>
        <p:spPr>
          <a:xfrm>
            <a:off x="5806440" y="1234440"/>
            <a:ext cx="5440680" cy="987552"/>
          </a:xfrm>
          <a:prstGeom prst="roundRect">
            <a:avLst>
              <a:gd name="adj" fmla="val 7407"/>
            </a:avLst>
          </a:prstGeom>
          <a:solidFill>
            <a:srgbClr val="FFFDF8">
              <a:alpha val="97000"/>
            </a:srgbClr>
          </a:solidFill>
          <a:ln w="12700">
            <a:solidFill>
              <a:srgbClr val="E3D5C2">
                <a:alpha val="90000"/>
              </a:srgbClr>
            </a:solidFill>
            <a:prstDash val="solid"/>
          </a:ln>
        </p:spPr>
      </p:sp>
      <p:sp>
        <p:nvSpPr>
          <p:cNvPr id="9" name="Text 6"/>
          <p:cNvSpPr/>
          <p:nvPr/>
        </p:nvSpPr>
        <p:spPr>
          <a:xfrm>
            <a:off x="5971032" y="1362456"/>
            <a:ext cx="51114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Scripture Focus</a:t>
            </a:r>
            <a:endParaRPr lang="en-US" sz="1300" dirty="0"/>
          </a:p>
        </p:txBody>
      </p:sp>
      <p:sp>
        <p:nvSpPr>
          <p:cNvPr id="10" name="Text 7"/>
          <p:cNvSpPr/>
          <p:nvPr/>
        </p:nvSpPr>
        <p:spPr>
          <a:xfrm>
            <a:off x="5971032" y="1664208"/>
            <a:ext cx="5111496" cy="457200"/>
          </a:xfrm>
          <a:prstGeom prst="rect">
            <a:avLst/>
          </a:prstGeom>
          <a:noFill/>
          <a:ln/>
        </p:spPr>
        <p:txBody>
          <a:bodyPr wrap="square" lIns="381" tIns="381" rIns="381" bIns="381" rtlCol="0" anchor="t">
            <a:normAutofit/>
          </a:bodyPr>
          <a:lstStyle/>
          <a:p>
            <a:pPr indent="0" marL="0">
              <a:buNone/>
            </a:pPr>
            <a:r>
              <a:rPr lang="en-US" sz="1100" dirty="0">
                <a:solidFill>
                  <a:srgbClr val="2F2B26"/>
                </a:solidFill>
                <a:latin typeface="Aptos" pitchFamily="34" charset="0"/>
                <a:ea typeface="Aptos" pitchFamily="34" charset="-122"/>
                <a:cs typeface="Aptos" pitchFamily="34" charset="-120"/>
              </a:rPr>
              <a:t>Jacob awakens and says, “Surely Yahweh is in this place.”</a:t>
            </a:r>
            <a:endParaRPr lang="en-US" sz="1100" dirty="0"/>
          </a:p>
        </p:txBody>
      </p:sp>
      <p:sp>
        <p:nvSpPr>
          <p:cNvPr id="11" name="Shape 8"/>
          <p:cNvSpPr/>
          <p:nvPr/>
        </p:nvSpPr>
        <p:spPr>
          <a:xfrm>
            <a:off x="5806440" y="2523744"/>
            <a:ext cx="5440680" cy="987552"/>
          </a:xfrm>
          <a:prstGeom prst="roundRect">
            <a:avLst>
              <a:gd name="adj" fmla="val 7407"/>
            </a:avLst>
          </a:prstGeom>
          <a:solidFill>
            <a:srgbClr val="FFFDF8">
              <a:alpha val="97000"/>
            </a:srgbClr>
          </a:solidFill>
          <a:ln w="12700">
            <a:solidFill>
              <a:srgbClr val="E3D5C2">
                <a:alpha val="90000"/>
              </a:srgbClr>
            </a:solidFill>
            <a:prstDash val="solid"/>
          </a:ln>
        </p:spPr>
      </p:sp>
      <p:sp>
        <p:nvSpPr>
          <p:cNvPr id="12" name="Text 9"/>
          <p:cNvSpPr/>
          <p:nvPr/>
        </p:nvSpPr>
        <p:spPr>
          <a:xfrm>
            <a:off x="5971032" y="2651760"/>
            <a:ext cx="51114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Teaching Point</a:t>
            </a:r>
            <a:endParaRPr lang="en-US" sz="1300" dirty="0"/>
          </a:p>
        </p:txBody>
      </p:sp>
      <p:sp>
        <p:nvSpPr>
          <p:cNvPr id="13" name="Text 10"/>
          <p:cNvSpPr/>
          <p:nvPr/>
        </p:nvSpPr>
        <p:spPr>
          <a:xfrm>
            <a:off x="5971032" y="2953512"/>
            <a:ext cx="5111496" cy="457200"/>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God’s presence can transform an ordinary place into holy ground.</a:t>
            </a:r>
            <a:endParaRPr lang="en-US" sz="970" dirty="0"/>
          </a:p>
        </p:txBody>
      </p:sp>
      <p:sp>
        <p:nvSpPr>
          <p:cNvPr id="14" name="Shape 11"/>
          <p:cNvSpPr/>
          <p:nvPr/>
        </p:nvSpPr>
        <p:spPr>
          <a:xfrm>
            <a:off x="5806440" y="3803904"/>
            <a:ext cx="5440680" cy="987552"/>
          </a:xfrm>
          <a:prstGeom prst="roundRect">
            <a:avLst>
              <a:gd name="adj" fmla="val 7407"/>
            </a:avLst>
          </a:prstGeom>
          <a:solidFill>
            <a:srgbClr val="FFFDF8">
              <a:alpha val="97000"/>
            </a:srgbClr>
          </a:solidFill>
          <a:ln w="12700">
            <a:solidFill>
              <a:srgbClr val="E3D5C2">
                <a:alpha val="90000"/>
              </a:srgbClr>
            </a:solidFill>
            <a:prstDash val="solid"/>
          </a:ln>
        </p:spPr>
      </p:sp>
      <p:sp>
        <p:nvSpPr>
          <p:cNvPr id="15" name="Text 12"/>
          <p:cNvSpPr/>
          <p:nvPr/>
        </p:nvSpPr>
        <p:spPr>
          <a:xfrm>
            <a:off x="5971032" y="3931920"/>
            <a:ext cx="51114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Pastoral Use</a:t>
            </a:r>
            <a:endParaRPr lang="en-US" sz="1300" dirty="0"/>
          </a:p>
        </p:txBody>
      </p:sp>
      <p:sp>
        <p:nvSpPr>
          <p:cNvPr id="16" name="Text 13"/>
          <p:cNvSpPr/>
          <p:nvPr/>
        </p:nvSpPr>
        <p:spPr>
          <a:xfrm>
            <a:off x="5971032" y="4233672"/>
            <a:ext cx="5111496" cy="457200"/>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Begin worship by helping people notice God’s grace before asking them to respond.</a:t>
            </a:r>
            <a:endParaRPr lang="en-US" sz="97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8F1E7"/>
        </a:solidFill>
      </p:bgPr>
    </p:bg>
    <p:spTree>
      <p:nvGrpSpPr>
        <p:cNvPr id="1" name=""/>
        <p:cNvGrpSpPr/>
        <p:nvPr/>
      </p:nvGrpSpPr>
      <p:grpSpPr>
        <a:xfrm>
          <a:off x="0" y="0"/>
          <a:ext cx="0" cy="0"/>
          <a:chOff x="0" y="0"/>
          <a:chExt cx="0" cy="0"/>
        </a:xfrm>
      </p:grpSpPr>
      <p:sp>
        <p:nvSpPr>
          <p:cNvPr id="2" name="Shape 0"/>
          <p:cNvSpPr/>
          <p:nvPr/>
        </p:nvSpPr>
        <p:spPr>
          <a:xfrm>
            <a:off x="0" y="0"/>
            <a:ext cx="12191695" cy="6858000"/>
          </a:xfrm>
          <a:prstGeom prst="rect">
            <a:avLst/>
          </a:prstGeom>
          <a:solidFill>
            <a:srgbClr val="F8F1E7"/>
          </a:solidFill>
          <a:ln w="12700">
            <a:solidFill>
              <a:srgbClr val="F8F1E7">
                <a:alpha val="0"/>
              </a:srgbClr>
            </a:solidFill>
            <a:prstDash val="solid"/>
          </a:ln>
        </p:spPr>
      </p:sp>
      <p:sp>
        <p:nvSpPr>
          <p:cNvPr id="3" name="Shape 1"/>
          <p:cNvSpPr/>
          <p:nvPr/>
        </p:nvSpPr>
        <p:spPr>
          <a:xfrm>
            <a:off x="0" y="0"/>
            <a:ext cx="12191695" cy="201168"/>
          </a:xfrm>
          <a:prstGeom prst="rect">
            <a:avLst/>
          </a:prstGeom>
          <a:solidFill>
            <a:srgbClr val="D9A441"/>
          </a:solidFill>
          <a:ln w="12700">
            <a:solidFill>
              <a:srgbClr val="D9A441">
                <a:alpha val="0"/>
              </a:srgbClr>
            </a:solidFill>
            <a:prstDash val="solid"/>
          </a:ln>
        </p:spPr>
      </p:sp>
      <p:sp>
        <p:nvSpPr>
          <p:cNvPr id="4" name="Text 2"/>
          <p:cNvSpPr/>
          <p:nvPr/>
        </p:nvSpPr>
        <p:spPr>
          <a:xfrm>
            <a:off x="566928" y="457200"/>
            <a:ext cx="7955280" cy="384048"/>
          </a:xfrm>
          <a:prstGeom prst="rect">
            <a:avLst/>
          </a:prstGeom>
          <a:noFill/>
          <a:ln/>
        </p:spPr>
        <p:txBody>
          <a:bodyPr wrap="square" lIns="0" tIns="0" rIns="0" bIns="0" rtlCol="0" anchor="ctr"/>
          <a:lstStyle/>
          <a:p>
            <a:pPr indent="0" marL="0">
              <a:buNone/>
            </a:pPr>
            <a:r>
              <a:rPr lang="en-US" sz="2400" b="1" dirty="0">
                <a:solidFill>
                  <a:srgbClr val="3C2E23"/>
                </a:solidFill>
                <a:latin typeface="Aptos Display" pitchFamily="34" charset="0"/>
                <a:ea typeface="Aptos Display" pitchFamily="34" charset="-122"/>
                <a:cs typeface="Aptos Display" pitchFamily="34" charset="-120"/>
              </a:rPr>
              <a:t>Matthew 18:20</a:t>
            </a:r>
            <a:endParaRPr lang="en-US" sz="2400" dirty="0"/>
          </a:p>
        </p:txBody>
      </p:sp>
      <p:sp>
        <p:nvSpPr>
          <p:cNvPr id="5" name="Text 3"/>
          <p:cNvSpPr/>
          <p:nvPr/>
        </p:nvSpPr>
        <p:spPr>
          <a:xfrm>
            <a:off x="585216" y="877824"/>
            <a:ext cx="7863840" cy="237744"/>
          </a:xfrm>
          <a:prstGeom prst="rect">
            <a:avLst/>
          </a:prstGeom>
          <a:noFill/>
          <a:ln/>
        </p:spPr>
        <p:txBody>
          <a:bodyPr wrap="square" lIns="0" tIns="0" rIns="0" bIns="0" rtlCol="0" anchor="ctr"/>
          <a:lstStyle/>
          <a:p>
            <a:pPr indent="0" marL="0">
              <a:buNone/>
            </a:pPr>
            <a:r>
              <a:rPr lang="en-US" sz="1050" i="1" dirty="0">
                <a:solidFill>
                  <a:srgbClr val="7A6B59"/>
                </a:solidFill>
                <a:latin typeface="Aptos" pitchFamily="34" charset="0"/>
                <a:ea typeface="Aptos" pitchFamily="34" charset="-122"/>
                <a:cs typeface="Aptos" pitchFamily="34" charset="-120"/>
              </a:rPr>
              <a:t>Christ among the gathered people</a:t>
            </a:r>
            <a:endParaRPr lang="en-US" sz="1050" dirty="0"/>
          </a:p>
        </p:txBody>
      </p:sp>
      <p:sp>
        <p:nvSpPr>
          <p:cNvPr id="6" name="Text 4"/>
          <p:cNvSpPr/>
          <p:nvPr/>
        </p:nvSpPr>
        <p:spPr>
          <a:xfrm>
            <a:off x="320040" y="6492240"/>
            <a:ext cx="11521440" cy="201168"/>
          </a:xfrm>
          <a:prstGeom prst="rect">
            <a:avLst/>
          </a:prstGeom>
          <a:noFill/>
          <a:ln/>
        </p:spPr>
        <p:txBody>
          <a:bodyPr wrap="square" lIns="0" tIns="0" rIns="0" bIns="0" rtlCol="0" anchor="ctr"/>
          <a:lstStyle/>
          <a:p>
            <a:pPr algn="ctr" indent="0" marL="0">
              <a:buNone/>
            </a:pPr>
            <a:r>
              <a:rPr lang="en-US" sz="750" dirty="0">
                <a:solidFill>
                  <a:srgbClr val="7A6B59"/>
                </a:solidFill>
                <a:latin typeface="Aptos" pitchFamily="34" charset="0"/>
                <a:ea typeface="Aptos" pitchFamily="34" charset="-122"/>
                <a:cs typeface="Aptos" pitchFamily="34" charset="-120"/>
              </a:rPr>
              <a:t>Prepared for teaching and small group use - hymninfo.com</a:t>
            </a:r>
            <a:endParaRPr lang="en-US" sz="750" dirty="0"/>
          </a:p>
        </p:txBody>
      </p:sp>
      <p:pic>
        <p:nvPicPr>
          <p:cNvPr id="7" name="Image 0" descr="/mnt/data/surely_presence_assets/bg2.jpg">    </p:cNvPr>
          <p:cNvPicPr>
            <a:picLocks noChangeAspect="1"/>
          </p:cNvPicPr>
          <p:nvPr/>
        </p:nvPicPr>
        <p:blipFill>
          <a:blip r:embed="rId1"/>
          <a:srcRect l="22416" r="22416" t="0" b="0"/>
          <a:stretch/>
        </p:blipFill>
        <p:spPr>
          <a:xfrm>
            <a:off x="6720840" y="1097280"/>
            <a:ext cx="4663440" cy="4754880"/>
          </a:xfrm>
          <a:prstGeom prst="rect">
            <a:avLst/>
          </a:prstGeom>
        </p:spPr>
      </p:pic>
      <p:sp>
        <p:nvSpPr>
          <p:cNvPr id="8" name="Shape 5"/>
          <p:cNvSpPr/>
          <p:nvPr/>
        </p:nvSpPr>
        <p:spPr>
          <a:xfrm>
            <a:off x="713232" y="1261872"/>
            <a:ext cx="54406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9" name="Text 6"/>
          <p:cNvSpPr/>
          <p:nvPr/>
        </p:nvSpPr>
        <p:spPr>
          <a:xfrm>
            <a:off x="877824" y="1389888"/>
            <a:ext cx="51114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Promise</a:t>
            </a:r>
            <a:endParaRPr lang="en-US" sz="1300" dirty="0"/>
          </a:p>
        </p:txBody>
      </p:sp>
      <p:sp>
        <p:nvSpPr>
          <p:cNvPr id="10" name="Text 7"/>
          <p:cNvSpPr/>
          <p:nvPr/>
        </p:nvSpPr>
        <p:spPr>
          <a:xfrm>
            <a:off x="877824" y="1691640"/>
            <a:ext cx="5111496" cy="566928"/>
          </a:xfrm>
          <a:prstGeom prst="rect">
            <a:avLst/>
          </a:prstGeom>
          <a:noFill/>
          <a:ln/>
        </p:spPr>
        <p:txBody>
          <a:bodyPr wrap="square" lIns="381" tIns="381" rIns="381" bIns="381" rtlCol="0" anchor="t">
            <a:normAutofit/>
          </a:bodyPr>
          <a:lstStyle/>
          <a:p>
            <a:pPr indent="0" marL="0">
              <a:buNone/>
            </a:pPr>
            <a:r>
              <a:rPr lang="en-US" sz="1060" dirty="0">
                <a:solidFill>
                  <a:srgbClr val="2F2B26"/>
                </a:solidFill>
                <a:latin typeface="Aptos" pitchFamily="34" charset="0"/>
                <a:ea typeface="Aptos" pitchFamily="34" charset="-122"/>
                <a:cs typeface="Aptos" pitchFamily="34" charset="-120"/>
              </a:rPr>
              <a:t>“Where two or three are gathered together in my name, there I am in the middle of them.”</a:t>
            </a:r>
            <a:endParaRPr lang="en-US" sz="1060" dirty="0"/>
          </a:p>
        </p:txBody>
      </p:sp>
      <p:sp>
        <p:nvSpPr>
          <p:cNvPr id="11" name="Shape 8"/>
          <p:cNvSpPr/>
          <p:nvPr/>
        </p:nvSpPr>
        <p:spPr>
          <a:xfrm>
            <a:off x="713232" y="2651760"/>
            <a:ext cx="54406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2" name="Text 9"/>
          <p:cNvSpPr/>
          <p:nvPr/>
        </p:nvSpPr>
        <p:spPr>
          <a:xfrm>
            <a:off x="877824" y="2779776"/>
            <a:ext cx="51114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Worship Meaning</a:t>
            </a:r>
            <a:endParaRPr lang="en-US" sz="1300" dirty="0"/>
          </a:p>
        </p:txBody>
      </p:sp>
      <p:sp>
        <p:nvSpPr>
          <p:cNvPr id="13" name="Text 10"/>
          <p:cNvSpPr/>
          <p:nvPr/>
        </p:nvSpPr>
        <p:spPr>
          <a:xfrm>
            <a:off x="877824" y="3081528"/>
            <a:ext cx="511149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The promise is not limited to large crowds, full choirs, or perfect services.</a:t>
            </a:r>
            <a:endParaRPr lang="en-US" sz="970" dirty="0"/>
          </a:p>
        </p:txBody>
      </p:sp>
      <p:sp>
        <p:nvSpPr>
          <p:cNvPr id="14" name="Shape 11"/>
          <p:cNvSpPr/>
          <p:nvPr/>
        </p:nvSpPr>
        <p:spPr>
          <a:xfrm>
            <a:off x="713232" y="4041648"/>
            <a:ext cx="5440680" cy="1097280"/>
          </a:xfrm>
          <a:prstGeom prst="roundRect">
            <a:avLst>
              <a:gd name="adj" fmla="val 6667"/>
            </a:avLst>
          </a:prstGeom>
          <a:solidFill>
            <a:srgbClr val="FFFDF8">
              <a:alpha val="97000"/>
            </a:srgbClr>
          </a:solidFill>
          <a:ln w="12700">
            <a:solidFill>
              <a:srgbClr val="E3D5C2">
                <a:alpha val="90000"/>
              </a:srgbClr>
            </a:solidFill>
            <a:prstDash val="solid"/>
          </a:ln>
        </p:spPr>
      </p:sp>
      <p:sp>
        <p:nvSpPr>
          <p:cNvPr id="15" name="Text 12"/>
          <p:cNvSpPr/>
          <p:nvPr/>
        </p:nvSpPr>
        <p:spPr>
          <a:xfrm>
            <a:off x="877824" y="4169664"/>
            <a:ext cx="5111496" cy="228600"/>
          </a:xfrm>
          <a:prstGeom prst="rect">
            <a:avLst/>
          </a:prstGeom>
          <a:noFill/>
          <a:ln/>
        </p:spPr>
        <p:txBody>
          <a:bodyPr wrap="square" lIns="127" tIns="127" rIns="127" bIns="127" rtlCol="0" anchor="ctr">
            <a:normAutofit/>
          </a:bodyPr>
          <a:lstStyle/>
          <a:p>
            <a:pPr indent="0" marL="0">
              <a:buNone/>
            </a:pPr>
            <a:r>
              <a:rPr lang="en-US" sz="1300" b="1" dirty="0">
                <a:solidFill>
                  <a:srgbClr val="3C2E23"/>
                </a:solidFill>
                <a:latin typeface="Aptos Display" pitchFamily="34" charset="0"/>
                <a:ea typeface="Aptos Display" pitchFamily="34" charset="-122"/>
                <a:cs typeface="Aptos Display" pitchFamily="34" charset="-120"/>
              </a:rPr>
              <a:t>Leader Insight</a:t>
            </a:r>
            <a:endParaRPr lang="en-US" sz="1300" dirty="0"/>
          </a:p>
        </p:txBody>
      </p:sp>
      <p:sp>
        <p:nvSpPr>
          <p:cNvPr id="16" name="Text 13"/>
          <p:cNvSpPr/>
          <p:nvPr/>
        </p:nvSpPr>
        <p:spPr>
          <a:xfrm>
            <a:off x="877824" y="4471416"/>
            <a:ext cx="5111496" cy="566928"/>
          </a:xfrm>
          <a:prstGeom prst="rect">
            <a:avLst/>
          </a:prstGeom>
          <a:noFill/>
          <a:ln/>
        </p:spPr>
        <p:txBody>
          <a:bodyPr wrap="square" lIns="381" tIns="381" rIns="381" bIns="381" rtlCol="0" anchor="t">
            <a:normAutofit/>
          </a:bodyPr>
          <a:lstStyle/>
          <a:p>
            <a:pPr indent="0" marL="0">
              <a:buNone/>
            </a:pPr>
            <a:r>
              <a:rPr lang="en-US" sz="970" dirty="0">
                <a:solidFill>
                  <a:srgbClr val="2F2B26"/>
                </a:solidFill>
                <a:latin typeface="Aptos" pitchFamily="34" charset="0"/>
                <a:ea typeface="Aptos" pitchFamily="34" charset="-122"/>
                <a:cs typeface="Aptos" pitchFamily="34" charset="-120"/>
              </a:rPr>
              <a:t>Small gatherings can be holy when they are gathered in the name of Christ.</a:t>
            </a:r>
            <a:endParaRPr lang="en-US" sz="97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23</Slides>
  <Notes>23</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23</vt:i4>
      </vt:variant>
    </vt:vector>
  </HeadingPairs>
  <TitlesOfParts>
    <vt:vector size="26"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Surely the Presence of the Lord</dc:title>
  <dc:subject>Hymn study resource</dc:subject>
  <dc:creator>HymnInfo.com</dc:creator>
  <cp:lastModifiedBy>HymnInfo.com</cp:lastModifiedBy>
  <cp:revision>1</cp:revision>
  <dcterms:created xsi:type="dcterms:W3CDTF">2026-07-08T01:03:06Z</dcterms:created>
  <dcterms:modified xsi:type="dcterms:W3CDTF">2026-07-08T01:03:06Z</dcterms:modified>
</cp:coreProperties>
</file>