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presProps" Target="presProps.xml"/>
  <Relationship Id="rId9" Type="http://schemas.openxmlformats.org/officeDocument/2006/relationships/viewProps" Target="viewProps.xml"/>
  <Relationship Id="rId1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4367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1E3A5F">
              <a:alpha val="100000"/>
            </a:srgbClr>
          </a:solidFill>
          <a:ln w="9525">
            <a:noFill/>
          </a:ln>
        </p:spPr>
        <p:txBody>
          <a:bodyPr vertOverflow="clip" rtlCol="0" anchor="ctr"/>
          <a:lstStyle/>
          <a:p>
            <a:pPr algn="ctr"/>
            <a:r>
              <a:t/>
            </a:r>
          </a:p>
        </p:txBody>
      </p:sp>
      <p:sp>
        <p:nvSpPr>
          <p:cNvPr id="3" name="" descr=""/>
          <p:cNvSpPr/>
          <p:nvPr/>
        </p:nvSpPr>
        <p:spPr>
          <a:xfrm>
            <a:off x="447675" y="495300"/>
            <a:ext cx="57150" cy="3943350"/>
          </a:xfrm>
          <a:prstGeom prst="rect">
            <a:avLst/>
          </a:prstGeom>
          <a:solidFill>
            <a:srgbClr val="C8A951">
              <a:alpha val="100000"/>
            </a:srgbClr>
          </a:solidFill>
          <a:ln w="9525">
            <a:noFill/>
          </a:ln>
        </p:spPr>
        <p:txBody>
          <a:bodyPr vertOverflow="clip" rtlCol="0" anchor="ctr"/>
          <a:lstStyle/>
          <a:p>
            <a:pPr algn="ctr"/>
            <a:r>
              <a:t/>
            </a:r>
          </a:p>
        </p:txBody>
      </p:sp>
      <p:sp>
        <p:nvSpPr>
          <p:cNvPr id="4" name="" descr=""/>
          <p:cNvSpPr/>
          <p:nvPr/>
        </p:nvSpPr>
        <p:spPr>
          <a:xfrm>
            <a:off x="7391400" y="723900"/>
            <a:ext cx="161925" cy="3190875"/>
          </a:xfrm>
          <a:prstGeom prst="rect">
            <a:avLst/>
          </a:prstGeom>
          <a:solidFill>
            <a:srgbClr val="C8A951">
              <a:alpha val="100000"/>
            </a:srgbClr>
          </a:solidFill>
          <a:ln w="9525">
            <a:noFill/>
          </a:ln>
        </p:spPr>
        <p:txBody>
          <a:bodyPr vertOverflow="clip" rtlCol="0" anchor="ctr"/>
          <a:lstStyle/>
          <a:p>
            <a:pPr algn="ctr"/>
            <a:r>
              <a:t/>
            </a:r>
          </a:p>
        </p:txBody>
      </p:sp>
      <p:sp>
        <p:nvSpPr>
          <p:cNvPr id="5" name="" descr=""/>
          <p:cNvSpPr/>
          <p:nvPr/>
        </p:nvSpPr>
        <p:spPr>
          <a:xfrm>
            <a:off x="6619875" y="1504950"/>
            <a:ext cx="1714500" cy="161925"/>
          </a:xfrm>
          <a:prstGeom prst="rect">
            <a:avLst/>
          </a:prstGeom>
          <a:solidFill>
            <a:srgbClr val="C8A951">
              <a:alpha val="100000"/>
            </a:srgbClr>
          </a:solidFill>
          <a:ln w="9525">
            <a:noFill/>
          </a:ln>
        </p:spPr>
        <p:txBody>
          <a:bodyPr vertOverflow="clip" rtlCol="0" anchor="ctr"/>
          <a:lstStyle/>
          <a:p>
            <a:pPr algn="ctr"/>
            <a:r>
              <a:t/>
            </a:r>
          </a:p>
        </p:txBody>
      </p:sp>
      <p:sp>
        <p:nvSpPr>
          <p:cNvPr id="6" name=""/>
          <p:cNvSpPr txBox="1"/>
          <p:nvPr/>
        </p:nvSpPr>
        <p:spPr>
          <a:xfrm>
            <a:off x="685800" y="1133475"/>
            <a:ext cx="5553075" cy="102870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That Boy-Child of Mary]]></a:t>
            </a:r>
          </a:p>
        </p:txBody>
      </p:sp>
      <p:sp>
        <p:nvSpPr>
          <p:cNvPr id="7" name=""/>
          <p:cNvSpPr txBox="1"/>
          <p:nvPr/>
        </p:nvSpPr>
        <p:spPr>
          <a:xfrm>
            <a:off x="685800" y="2228850"/>
            <a:ext cx="5276850" cy="40957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i="1" strike="noStrike" sz="2000" spc="0" u="none" cap="none">
                <a:solidFill>
                  <a:srgbClr val="C8A951">
                    <a:alpha val="100000"/>
                  </a:srgbClr>
                </a:solidFill>
                <a:latin typeface="Calibri"/>
              </a:rPr>
              <a:t><![CDATA[Teaching Guide]]></a:t>
            </a:r>
          </a:p>
        </p:txBody>
      </p:sp>
      <p:sp>
        <p:nvSpPr>
          <p:cNvPr id="8" name=""/>
          <p:cNvSpPr txBox="1"/>
          <p:nvPr/>
        </p:nvSpPr>
        <p:spPr>
          <a:xfrm>
            <a:off x="685800" y="2914650"/>
            <a:ext cx="5419725" cy="92392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strike="noStrike" sz="1000" spc="0" u="none" cap="none">
                <a:solidFill>
                  <a:srgbClr val="FFFFFF">
                    <a:alpha val="100000"/>
                  </a:srgbClr>
                </a:solidFill>
                <a:latin typeface="Calibri"/>
              </a:rPr>
              <a:t><![CDATA[Full lyrics and sheet music are not included because this hymn is not currently marked as public domain in the HymnInfo database. Please consult a licensed hymnal or authorized publisher for the complete text and music.]]></a:t>
            </a:r>
          </a:p>
        </p:txBody>
      </p:sp>
      <p:sp>
        <p:nvSpPr>
          <p:cNvPr id="9"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10"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Overview]]></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at Boy-Child of Mary is a Christmas hymn by Thomas Stevenson Colvin that asks worshipers to consider the identity of the child born at Bethlehem.]]></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Its question-and-answer shape makes the hymn almost catechetical: the Nativity story becomes an invitation to confess who Jesus is and why his birth matters.]]></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text moves from the manger toward Christ’s saving identity.]]></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Rather than dwelling only on the atmosphere of Christmas, it connects the birth of Jesus with the meaning of his name, his relationship to God, his solidarity with humanity, and his work as Savior.]]></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closing movement turns that confession into praise and self-offering.]]></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Theological Reflection]]></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hymn is fundamentally a meditation on Christology.]]></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Its opening question asks worshipers not simply to admire the infant Jesus but to identify him.]]></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answer unfolds through themes that belong to the Christian confession of the Incarnation: Jesus is God’s gift, truly present among humanity, and the one through whom salvation comes.]]></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A second theme is the significance of the name of Jesus.]]></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In Scripture, the name is joined to the child’s mission to save.]]></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Application]]></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Use the hymn during Christmas worship to move from the familiar manger scene toward reflection on the identity and saving work of Jesus.]]></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Invite children or small groups to explore the biblical meaning of Jesus’ name and other scriptural titles for Christ.]]></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Distinguish cultural borrowing from respectful contextualization by learning that BLANTYRE is a traditional Malawian melody adapted by Colvin rather than an originally Western tune written in an African style.]]></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Let the hymn’s final movement from recognition to praise prompt concrete acts of Christian commitment, generosity, and service.]]></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In multicultural worship, introduce the hymn’s Malawi context so the congregation understands the musical tradition from which the tune was received.]]></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1E3A5F">
              <a:alpha val="100000"/>
            </a:srgbClr>
          </a:solidFill>
          <a:ln w="9525">
            <a:noFill/>
          </a:ln>
        </p:spPr>
        <p:txBody>
          <a:bodyPr vertOverflow="clip" rtlCol="0" anchor="ctr"/>
          <a:lstStyle/>
          <a:p>
            <a:pPr algn="ctr"/>
            <a:r>
              <a:t/>
            </a:r>
          </a:p>
        </p:txBody>
      </p:sp>
      <p:sp>
        <p:nvSpPr>
          <p:cNvPr id="3" name="" descr=""/>
          <p:cNvSpPr/>
          <p:nvPr/>
        </p:nvSpPr>
        <p:spPr>
          <a:xfrm>
            <a:off x="723900" y="723900"/>
            <a:ext cx="7705725" cy="3733800"/>
          </a:xfrm>
          <a:prstGeom prst="rect">
            <a:avLst/>
          </a:prstGeom>
          <a:solidFill>
            <a:srgbClr val="1E3A5F">
              <a:alpha val="100000"/>
            </a:srgbClr>
          </a:solidFill>
          <a:ln w="9525">
            <a:noFill/>
          </a:ln>
        </p:spPr>
        <p:txBody>
          <a:bodyPr vertOverflow="clip" rtlCol="0" anchor="ctr"/>
          <a:lstStyle/>
          <a:p>
            <a:pPr algn="ctr"/>
            <a:r>
              <a:t/>
            </a:r>
          </a:p>
        </p:txBody>
      </p:sp>
      <p:sp>
        <p:nvSpPr>
          <p:cNvPr id="4" name="" descr=""/>
          <p:cNvSpPr/>
          <p:nvPr/>
        </p:nvSpPr>
        <p:spPr>
          <a:xfrm>
            <a:off x="1409700" y="1181100"/>
            <a:ext cx="57150" cy="2676525"/>
          </a:xfrm>
          <a:prstGeom prst="rect">
            <a:avLst/>
          </a:prstGeom>
          <a:solidFill>
            <a:srgbClr val="C8A951">
              <a:alpha val="100000"/>
            </a:srgbClr>
          </a:solidFill>
          <a:ln w="9525">
            <a:noFill/>
          </a:ln>
        </p:spPr>
        <p:txBody>
          <a:bodyPr vertOverflow="clip" rtlCol="0" anchor="ctr"/>
          <a:lstStyle/>
          <a:p>
            <a:pPr algn="ctr"/>
            <a:r>
              <a:t/>
            </a:r>
          </a:p>
        </p:txBody>
      </p:sp>
      <p:sp>
        <p:nvSpPr>
          <p:cNvPr id="5" name=""/>
          <p:cNvSpPr txBox="1"/>
          <p:nvPr/>
        </p:nvSpPr>
        <p:spPr>
          <a:xfrm>
            <a:off x="1752600" y="1181100"/>
            <a:ext cx="5619750" cy="61912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800" spc="0" u="none" cap="none">
                <a:solidFill>
                  <a:srgbClr val="C8A951">
                    <a:alpha val="100000"/>
                  </a:srgbClr>
                </a:solidFill>
                <a:latin typeface="Calibri"/>
              </a:rPr>
              <a:t><![CDATA[Use & Share with Care]]></a:t>
            </a:r>
          </a:p>
        </p:txBody>
      </p:sp>
      <p:sp>
        <p:nvSpPr>
          <p:cNvPr id="6" name=""/>
          <p:cNvSpPr txBox="1"/>
          <p:nvPr/>
        </p:nvSpPr>
        <p:spPr>
          <a:xfrm>
            <a:off x="1752600" y="1933575"/>
            <a:ext cx="5619750" cy="160972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strike="noStrike" sz="1800" spc="0" u="none" cap="none">
                <a:solidFill>
                  <a:srgbClr val="FFFFFF">
                    <a:alpha val="100000"/>
                  </a:srgbClr>
                </a:solidFill>
                <a:latin typeface="Calibri"/>
              </a:rPr>
              <a:t><![CDATA[© HymnInfo.com. Free for personal, church, classroom, and small-group teaching use. Please do not sell, repost, or redistribute as downloadable files without permission.]]></a:t>
            </a:r>
          </a:p>
        </p:txBody>
      </p:sp>
      <p:sp>
        <p:nvSpPr>
          <p:cNvPr id="7"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8"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theme/theme1.xml><?xml version="1.0" encoding="utf-8"?>
<a:theme xmlns:a="http://schemas.openxmlformats.org/drawingml/2006/main" name="Theme80">
  <a:themeElements>
    <a:clrScheme name="Theme8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HymnInfo.com</Company>
  <LinksUpToDate>false</LinksUpToDate>
  <SharedDoc>false</SharedDoc>
  <HyperlinksChanged>false</HyperlinksChanged>
  <AppVersion>12.0000</AppVersion>
  <Manager/>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HymnInfo.com</dc:creator>
  <cp:lastModifiedBy>HymnInfo.com</cp:lastModifiedBy>
  <dcterms:created xsi:type="dcterms:W3CDTF">2026-10-13T21:36:41Z</dcterms:created>
  <dcterms:modified xsi:type="dcterms:W3CDTF">2026-10-13T21:36:41Z</dcterms:modified>
  <dc:title>That Boy-Child of Mary Teaching Guide</dc:title>
  <dc:description>Hymn study resource prepared by HymnInfo.com.</dc:description>
  <dc:subject>Hymn study resource</dc:subject>
  <cp:keywords>hymn study, Christian worship, church teaching, HymnInfo</cp:keywords>
  <cp:category/>
  <cp:revision/>
  <cp:contentStatus/>
</cp:coreProperties>
</file>