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justasam/visual_1.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658368" y="658368"/>
            <a:ext cx="6080760" cy="4206240"/>
          </a:xfrm>
          <a:prstGeom prst="roundRect">
            <a:avLst>
              <a:gd name="adj" fmla="val 1739"/>
            </a:avLst>
          </a:prstGeom>
          <a:solidFill>
            <a:srgbClr val="0B2036">
              <a:alpha val="94000"/>
            </a:srgbClr>
          </a:solidFill>
          <a:ln w="12700">
            <a:solidFill>
              <a:srgbClr val="0B2036">
                <a:alpha val="0"/>
              </a:srgbClr>
            </a:solidFill>
            <a:prstDash val="solid"/>
          </a:ln>
        </p:spPr>
      </p:sp>
      <p:sp>
        <p:nvSpPr>
          <p:cNvPr id="4" name="Text 1"/>
          <p:cNvSpPr/>
          <p:nvPr/>
        </p:nvSpPr>
        <p:spPr>
          <a:xfrm>
            <a:off x="960120" y="914400"/>
            <a:ext cx="5394960" cy="1051560"/>
          </a:xfrm>
          <a:prstGeom prst="rect">
            <a:avLst/>
          </a:prstGeom>
          <a:noFill/>
          <a:ln/>
        </p:spPr>
        <p:txBody>
          <a:bodyPr wrap="square" lIns="635" tIns="635" rIns="635" bIns="635" rtlCol="0" anchor="t">
            <a:normAutofit/>
          </a:bodyPr>
          <a:lstStyle/>
          <a:p>
            <a:pPr algn="l" indent="0" marL="0">
              <a:buNone/>
            </a:pPr>
            <a:r>
              <a:rPr lang="en-US" sz="4600" b="1" dirty="0">
                <a:solidFill>
                  <a:srgbClr val="F8F2E7"/>
                </a:solidFill>
                <a:latin typeface="Georgia" pitchFamily="34" charset="0"/>
                <a:ea typeface="Georgia" pitchFamily="34" charset="-122"/>
                <a:cs typeface="Georgia" pitchFamily="34" charset="-120"/>
              </a:rPr>
              <a:t>Just As I Am</a:t>
            </a:r>
            <a:endParaRPr lang="en-US" sz="4600" dirty="0"/>
          </a:p>
        </p:txBody>
      </p:sp>
      <p:sp>
        <p:nvSpPr>
          <p:cNvPr id="5" name="Text 2"/>
          <p:cNvSpPr/>
          <p:nvPr/>
        </p:nvSpPr>
        <p:spPr>
          <a:xfrm>
            <a:off x="987552" y="2029968"/>
            <a:ext cx="5303520" cy="411480"/>
          </a:xfrm>
          <a:prstGeom prst="rect">
            <a:avLst/>
          </a:prstGeom>
          <a:noFill/>
          <a:ln/>
        </p:spPr>
        <p:txBody>
          <a:bodyPr wrap="square" lIns="635" tIns="635" rIns="635" bIns="635" rtlCol="0" anchor="t">
            <a:normAutofit/>
          </a:bodyPr>
          <a:lstStyle/>
          <a:p>
            <a:pPr algn="l" indent="0" marL="0">
              <a:buNone/>
            </a:pPr>
            <a:r>
              <a:rPr lang="en-US" sz="2200" i="1" dirty="0">
                <a:solidFill>
                  <a:srgbClr val="E8C46A"/>
                </a:solidFill>
                <a:latin typeface="Aptos" pitchFamily="34" charset="0"/>
                <a:ea typeface="Aptos" pitchFamily="34" charset="-122"/>
                <a:cs typeface="Aptos" pitchFamily="34" charset="-120"/>
              </a:rPr>
              <a:t>Coming to Christ by Grace</a:t>
            </a:r>
            <a:endParaRPr lang="en-US" sz="2200" dirty="0"/>
          </a:p>
        </p:txBody>
      </p:sp>
      <p:sp>
        <p:nvSpPr>
          <p:cNvPr id="6" name="Text 3"/>
          <p:cNvSpPr/>
          <p:nvPr/>
        </p:nvSpPr>
        <p:spPr>
          <a:xfrm>
            <a:off x="987552" y="2761488"/>
            <a:ext cx="5257800" cy="502920"/>
          </a:xfrm>
          <a:prstGeom prst="rect">
            <a:avLst/>
          </a:prstGeom>
          <a:noFill/>
          <a:ln/>
        </p:spPr>
        <p:txBody>
          <a:bodyPr wrap="square" lIns="635" tIns="635" rIns="635" bIns="635" rtlCol="0" anchor="t">
            <a:normAutofit/>
          </a:bodyPr>
          <a:lstStyle/>
          <a:p>
            <a:pPr algn="l" indent="0" marL="0">
              <a:buNone/>
            </a:pPr>
            <a:r>
              <a:rPr lang="en-US" sz="1550" dirty="0">
                <a:solidFill>
                  <a:srgbClr val="F8F2E7"/>
                </a:solidFill>
                <a:latin typeface="Aptos" pitchFamily="34" charset="0"/>
                <a:ea typeface="Aptos" pitchFamily="34" charset="-122"/>
                <a:cs typeface="Aptos" pitchFamily="34" charset="-120"/>
              </a:rPr>
              <a:t>A Teaching Guide for Pastors, Teachers, Choir Directors, and Worship Leaders</a:t>
            </a:r>
            <a:endParaRPr lang="en-US" sz="1550" dirty="0"/>
          </a:p>
        </p:txBody>
      </p:sp>
      <p:sp>
        <p:nvSpPr>
          <p:cNvPr id="7" name="Text 4"/>
          <p:cNvSpPr/>
          <p:nvPr/>
        </p:nvSpPr>
        <p:spPr>
          <a:xfrm>
            <a:off x="987552" y="3657600"/>
            <a:ext cx="5257800" cy="457200"/>
          </a:xfrm>
          <a:prstGeom prst="rect">
            <a:avLst/>
          </a:prstGeom>
          <a:noFill/>
          <a:ln/>
        </p:spPr>
        <p:txBody>
          <a:bodyPr wrap="square" lIns="635" tIns="635" rIns="635" bIns="635" rtlCol="0" anchor="t">
            <a:normAutofit/>
          </a:bodyPr>
          <a:lstStyle/>
          <a:p>
            <a:pPr algn="l" indent="0" marL="0">
              <a:buNone/>
            </a:pPr>
            <a:r>
              <a:rPr lang="en-US" sz="1250" dirty="0">
                <a:solidFill>
                  <a:srgbClr val="E6D7BC"/>
                </a:solidFill>
                <a:latin typeface="Aptos" pitchFamily="34" charset="0"/>
                <a:ea typeface="Aptos" pitchFamily="34" charset="-122"/>
                <a:cs typeface="Aptos" pitchFamily="34" charset="-120"/>
              </a:rPr>
              <a:t>Charlotte Elliott • William B. Bradbury • WOODWORTH • John 6:37</a:t>
            </a:r>
            <a:endParaRPr lang="en-US" sz="1250" dirty="0"/>
          </a:p>
        </p:txBody>
      </p:sp>
      <p:sp>
        <p:nvSpPr>
          <p:cNvPr id="8" name="Text 5"/>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2E7"/>
        </a:solidFill>
      </p:bgPr>
    </p:bg>
    <p:spTree>
      <p:nvGrpSpPr>
        <p:cNvPr id="1" name=""/>
        <p:cNvGrpSpPr/>
        <p:nvPr/>
      </p:nvGrpSpPr>
      <p:grpSpPr>
        <a:xfrm>
          <a:off x="0" y="0"/>
          <a:ext cx="0" cy="0"/>
          <a:chOff x="0" y="0"/>
          <a:chExt cx="0" cy="0"/>
        </a:xfrm>
      </p:grpSpPr>
      <p:pic>
        <p:nvPicPr>
          <p:cNvPr id="2" name="Image 0" descr="/mnt/data/justasam/visual_6.jp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Teaching Aim</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What this lesson helps learners receive and practice</a:t>
            </a:r>
            <a:endParaRPr lang="en-US" sz="1250" dirty="0"/>
          </a:p>
        </p:txBody>
      </p:sp>
      <p:sp>
        <p:nvSpPr>
          <p:cNvPr id="5" name="Shape 2"/>
          <p:cNvSpPr/>
          <p:nvPr/>
        </p:nvSpPr>
        <p:spPr>
          <a:xfrm>
            <a:off x="777240" y="1828800"/>
            <a:ext cx="3200400" cy="2286000"/>
          </a:xfrm>
          <a:prstGeom prst="roundRect">
            <a:avLst>
              <a:gd name="adj" fmla="val 4800"/>
            </a:avLst>
          </a:prstGeom>
          <a:solidFill>
            <a:srgbClr val="102B46">
              <a:alpha val="96000"/>
            </a:srgbClr>
          </a:solidFill>
          <a:ln w="12700">
            <a:solidFill>
              <a:srgbClr val="C8973D"/>
            </a:solidFill>
            <a:prstDash val="solid"/>
          </a:ln>
        </p:spPr>
      </p:sp>
      <p:sp>
        <p:nvSpPr>
          <p:cNvPr id="6" name="Text 3"/>
          <p:cNvSpPr/>
          <p:nvPr/>
        </p:nvSpPr>
        <p:spPr>
          <a:xfrm>
            <a:off x="1005840" y="2057400"/>
            <a:ext cx="2743200" cy="411480"/>
          </a:xfrm>
          <a:prstGeom prst="rect">
            <a:avLst/>
          </a:prstGeom>
          <a:noFill/>
          <a:ln/>
        </p:spPr>
        <p:txBody>
          <a:bodyPr wrap="square" lIns="635" tIns="635" rIns="635" bIns="635" rtlCol="0" anchor="t">
            <a:normAutofit/>
          </a:bodyPr>
          <a:lstStyle/>
          <a:p>
            <a:pPr algn="ctr" indent="0" marL="0">
              <a:buNone/>
            </a:pPr>
            <a:r>
              <a:rPr lang="en-US" sz="2200" b="1" dirty="0">
                <a:solidFill>
                  <a:srgbClr val="F8F2E7"/>
                </a:solidFill>
                <a:latin typeface="Georgia" pitchFamily="34" charset="0"/>
                <a:ea typeface="Georgia" pitchFamily="34" charset="-122"/>
                <a:cs typeface="Georgia" pitchFamily="34" charset="-120"/>
              </a:rPr>
              <a:t>Understand</a:t>
            </a:r>
            <a:endParaRPr lang="en-US" sz="2200" dirty="0"/>
          </a:p>
        </p:txBody>
      </p:sp>
      <p:sp>
        <p:nvSpPr>
          <p:cNvPr id="7" name="Text 4"/>
          <p:cNvSpPr/>
          <p:nvPr/>
        </p:nvSpPr>
        <p:spPr>
          <a:xfrm>
            <a:off x="1097280" y="2788920"/>
            <a:ext cx="2560320" cy="868680"/>
          </a:xfrm>
          <a:prstGeom prst="rect">
            <a:avLst/>
          </a:prstGeom>
          <a:noFill/>
          <a:ln/>
        </p:spPr>
        <p:txBody>
          <a:bodyPr wrap="square" lIns="635" tIns="635" rIns="635" bIns="635" rtlCol="0" anchor="t">
            <a:normAutofit/>
          </a:bodyPr>
          <a:lstStyle/>
          <a:p>
            <a:pPr algn="ctr" indent="0" marL="0">
              <a:buNone/>
            </a:pPr>
            <a:r>
              <a:rPr lang="en-US" sz="1500" dirty="0">
                <a:solidFill>
                  <a:srgbClr val="F8F2E7"/>
                </a:solidFill>
                <a:latin typeface="Aptos" pitchFamily="34" charset="0"/>
                <a:ea typeface="Aptos" pitchFamily="34" charset="-122"/>
                <a:cs typeface="Aptos" pitchFamily="34" charset="-120"/>
              </a:rPr>
              <a:t>Christ receives sinners who come to him in faith.</a:t>
            </a:r>
            <a:endParaRPr lang="en-US" sz="1500" dirty="0"/>
          </a:p>
        </p:txBody>
      </p:sp>
      <p:sp>
        <p:nvSpPr>
          <p:cNvPr id="8" name="Shape 5"/>
          <p:cNvSpPr/>
          <p:nvPr/>
        </p:nvSpPr>
        <p:spPr>
          <a:xfrm>
            <a:off x="4526280" y="1828800"/>
            <a:ext cx="3200400" cy="2286000"/>
          </a:xfrm>
          <a:prstGeom prst="roundRect">
            <a:avLst>
              <a:gd name="adj" fmla="val 4800"/>
            </a:avLst>
          </a:prstGeom>
          <a:solidFill>
            <a:srgbClr val="102B46">
              <a:alpha val="96000"/>
            </a:srgbClr>
          </a:solidFill>
          <a:ln w="12700">
            <a:solidFill>
              <a:srgbClr val="C8973D"/>
            </a:solidFill>
            <a:prstDash val="solid"/>
          </a:ln>
        </p:spPr>
      </p:sp>
      <p:sp>
        <p:nvSpPr>
          <p:cNvPr id="9" name="Text 6"/>
          <p:cNvSpPr/>
          <p:nvPr/>
        </p:nvSpPr>
        <p:spPr>
          <a:xfrm>
            <a:off x="4754880" y="2057400"/>
            <a:ext cx="2743200" cy="411480"/>
          </a:xfrm>
          <a:prstGeom prst="rect">
            <a:avLst/>
          </a:prstGeom>
          <a:noFill/>
          <a:ln/>
        </p:spPr>
        <p:txBody>
          <a:bodyPr wrap="square" lIns="635" tIns="635" rIns="635" bIns="635" rtlCol="0" anchor="t">
            <a:normAutofit/>
          </a:bodyPr>
          <a:lstStyle/>
          <a:p>
            <a:pPr algn="ctr" indent="0" marL="0">
              <a:buNone/>
            </a:pPr>
            <a:r>
              <a:rPr lang="en-US" sz="2200" b="1" dirty="0">
                <a:solidFill>
                  <a:srgbClr val="F8F2E7"/>
                </a:solidFill>
                <a:latin typeface="Georgia" pitchFamily="34" charset="0"/>
                <a:ea typeface="Georgia" pitchFamily="34" charset="-122"/>
                <a:cs typeface="Georgia" pitchFamily="34" charset="-120"/>
              </a:rPr>
              <a:t>Feel</a:t>
            </a:r>
            <a:endParaRPr lang="en-US" sz="2200" dirty="0"/>
          </a:p>
        </p:txBody>
      </p:sp>
      <p:sp>
        <p:nvSpPr>
          <p:cNvPr id="10" name="Text 7"/>
          <p:cNvSpPr/>
          <p:nvPr/>
        </p:nvSpPr>
        <p:spPr>
          <a:xfrm>
            <a:off x="4846320" y="2788920"/>
            <a:ext cx="2560320" cy="868680"/>
          </a:xfrm>
          <a:prstGeom prst="rect">
            <a:avLst/>
          </a:prstGeom>
          <a:noFill/>
          <a:ln/>
        </p:spPr>
        <p:txBody>
          <a:bodyPr wrap="square" lIns="635" tIns="635" rIns="635" bIns="635" rtlCol="0" anchor="t">
            <a:normAutofit/>
          </a:bodyPr>
          <a:lstStyle/>
          <a:p>
            <a:pPr algn="ctr" indent="0" marL="0">
              <a:buNone/>
            </a:pPr>
            <a:r>
              <a:rPr lang="en-US" sz="1500" dirty="0">
                <a:solidFill>
                  <a:srgbClr val="F8F2E7"/>
                </a:solidFill>
                <a:latin typeface="Aptos" pitchFamily="34" charset="0"/>
                <a:ea typeface="Aptos" pitchFamily="34" charset="-122"/>
                <a:cs typeface="Aptos" pitchFamily="34" charset="-120"/>
              </a:rPr>
              <a:t>The relief of grace that does not wait for self-repair.</a:t>
            </a:r>
            <a:endParaRPr lang="en-US" sz="1500" dirty="0"/>
          </a:p>
        </p:txBody>
      </p:sp>
      <p:sp>
        <p:nvSpPr>
          <p:cNvPr id="11" name="Shape 8"/>
          <p:cNvSpPr/>
          <p:nvPr/>
        </p:nvSpPr>
        <p:spPr>
          <a:xfrm>
            <a:off x="8275320" y="1828800"/>
            <a:ext cx="3200400" cy="2286000"/>
          </a:xfrm>
          <a:prstGeom prst="roundRect">
            <a:avLst>
              <a:gd name="adj" fmla="val 4800"/>
            </a:avLst>
          </a:prstGeom>
          <a:solidFill>
            <a:srgbClr val="102B46">
              <a:alpha val="96000"/>
            </a:srgbClr>
          </a:solidFill>
          <a:ln w="12700">
            <a:solidFill>
              <a:srgbClr val="C8973D"/>
            </a:solidFill>
            <a:prstDash val="solid"/>
          </a:ln>
        </p:spPr>
      </p:sp>
      <p:sp>
        <p:nvSpPr>
          <p:cNvPr id="12" name="Text 9"/>
          <p:cNvSpPr/>
          <p:nvPr/>
        </p:nvSpPr>
        <p:spPr>
          <a:xfrm>
            <a:off x="8503920" y="2057400"/>
            <a:ext cx="2743200" cy="411480"/>
          </a:xfrm>
          <a:prstGeom prst="rect">
            <a:avLst/>
          </a:prstGeom>
          <a:noFill/>
          <a:ln/>
        </p:spPr>
        <p:txBody>
          <a:bodyPr wrap="square" lIns="635" tIns="635" rIns="635" bIns="635" rtlCol="0" anchor="t">
            <a:normAutofit/>
          </a:bodyPr>
          <a:lstStyle/>
          <a:p>
            <a:pPr algn="ctr" indent="0" marL="0">
              <a:buNone/>
            </a:pPr>
            <a:r>
              <a:rPr lang="en-US" sz="2200" b="1" dirty="0">
                <a:solidFill>
                  <a:srgbClr val="F8F2E7"/>
                </a:solidFill>
                <a:latin typeface="Georgia" pitchFamily="34" charset="0"/>
                <a:ea typeface="Georgia" pitchFamily="34" charset="-122"/>
                <a:cs typeface="Georgia" pitchFamily="34" charset="-120"/>
              </a:rPr>
              <a:t>Practice</a:t>
            </a:r>
            <a:endParaRPr lang="en-US" sz="2200" dirty="0"/>
          </a:p>
        </p:txBody>
      </p:sp>
      <p:sp>
        <p:nvSpPr>
          <p:cNvPr id="13" name="Text 10"/>
          <p:cNvSpPr/>
          <p:nvPr/>
        </p:nvSpPr>
        <p:spPr>
          <a:xfrm>
            <a:off x="8595360" y="2788920"/>
            <a:ext cx="2560320" cy="868680"/>
          </a:xfrm>
          <a:prstGeom prst="rect">
            <a:avLst/>
          </a:prstGeom>
          <a:noFill/>
          <a:ln/>
        </p:spPr>
        <p:txBody>
          <a:bodyPr wrap="square" lIns="635" tIns="635" rIns="635" bIns="635" rtlCol="0" anchor="t">
            <a:normAutofit/>
          </a:bodyPr>
          <a:lstStyle/>
          <a:p>
            <a:pPr algn="ctr" indent="0" marL="0">
              <a:buNone/>
            </a:pPr>
            <a:r>
              <a:rPr lang="en-US" sz="1500" dirty="0">
                <a:solidFill>
                  <a:srgbClr val="F8F2E7"/>
                </a:solidFill>
                <a:latin typeface="Aptos" pitchFamily="34" charset="0"/>
                <a:ea typeface="Aptos" pitchFamily="34" charset="-122"/>
                <a:cs typeface="Aptos" pitchFamily="34" charset="-120"/>
              </a:rPr>
              <a:t>Honest confession, humble trust, and open-handed discipleship.</a:t>
            </a:r>
            <a:endParaRPr lang="en-US" sz="1500" dirty="0"/>
          </a:p>
        </p:txBody>
      </p:sp>
      <p:sp>
        <p:nvSpPr>
          <p:cNvPr id="14" name="Text 11"/>
          <p:cNvSpPr/>
          <p:nvPr/>
        </p:nvSpPr>
        <p:spPr>
          <a:xfrm>
            <a:off x="1920240" y="4892040"/>
            <a:ext cx="8321040" cy="548640"/>
          </a:xfrm>
          <a:prstGeom prst="rect">
            <a:avLst/>
          </a:prstGeom>
          <a:noFill/>
          <a:ln/>
        </p:spPr>
        <p:txBody>
          <a:bodyPr wrap="square" lIns="635" tIns="635" rIns="635" bIns="635" rtlCol="0" anchor="t">
            <a:normAutofit/>
          </a:bodyPr>
          <a:lstStyle/>
          <a:p>
            <a:pPr algn="ctr" indent="0" marL="0">
              <a:buNone/>
            </a:pPr>
            <a:r>
              <a:rPr lang="en-US" sz="2400" i="1" dirty="0">
                <a:solidFill>
                  <a:srgbClr val="7B1E25"/>
                </a:solidFill>
                <a:latin typeface="Georgia" pitchFamily="34" charset="0"/>
                <a:ea typeface="Georgia" pitchFamily="34" charset="-122"/>
                <a:cs typeface="Georgia" pitchFamily="34" charset="-120"/>
              </a:rPr>
              <a:t>Grace does not invite the prepared; grace prepares those who come.</a:t>
            </a:r>
            <a:endParaRPr lang="en-US" sz="2400" dirty="0"/>
          </a:p>
        </p:txBody>
      </p:sp>
      <p:sp>
        <p:nvSpPr>
          <p:cNvPr id="15" name="Text 12"/>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2E7"/>
        </a:solidFill>
      </p:bgPr>
    </p:bg>
    <p:spTree>
      <p:nvGrpSpPr>
        <p:cNvPr id="1" name=""/>
        <p:cNvGrpSpPr/>
        <p:nvPr/>
      </p:nvGrpSpPr>
      <p:grpSpPr>
        <a:xfrm>
          <a:off x="0" y="0"/>
          <a:ext cx="0" cy="0"/>
          <a:chOff x="0" y="0"/>
          <a:chExt cx="0" cy="0"/>
        </a:xfrm>
      </p:grpSpPr>
      <p:pic>
        <p:nvPicPr>
          <p:cNvPr id="2" name="Image 0" descr="/mnt/data/justasam/visual_5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Hymn Identity</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A classic invitation hymn of grace and assurance</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Title: Just As I Am</a:t>
            </a:r>
            <a:endParaRPr lang="en-US" sz="1550" dirty="0"/>
          </a:p>
          <a:p>
            <a:r>
              <a:rPr lang="en-US" sz="1550" dirty="0">
                <a:solidFill>
                  <a:srgbClr val="1A1A1A"/>
                </a:solidFill>
                <a:latin typeface="Aptos" pitchFamily="34" charset="0"/>
                <a:ea typeface="Aptos" pitchFamily="34" charset="-122"/>
                <a:cs typeface="Aptos" pitchFamily="34" charset="-120"/>
              </a:rPr>
              <a:t>First line: Just as I am without one plea</a:t>
            </a:r>
            <a:endParaRPr lang="en-US" sz="1550" dirty="0"/>
          </a:p>
          <a:p>
            <a:r>
              <a:rPr lang="en-US" sz="1550" dirty="0">
                <a:solidFill>
                  <a:srgbClr val="1A1A1A"/>
                </a:solidFill>
                <a:latin typeface="Aptos" pitchFamily="34" charset="0"/>
                <a:ea typeface="Aptos" pitchFamily="34" charset="-122"/>
                <a:cs typeface="Aptos" pitchFamily="34" charset="-120"/>
              </a:rPr>
              <a:t>Text: Charlotte Elliott, commonly dated to 1835</a:t>
            </a:r>
            <a:endParaRPr lang="en-US" sz="1550" dirty="0"/>
          </a:p>
          <a:p>
            <a:r>
              <a:rPr lang="en-US" sz="1550" dirty="0">
                <a:solidFill>
                  <a:srgbClr val="1A1A1A"/>
                </a:solidFill>
                <a:latin typeface="Aptos" pitchFamily="34" charset="0"/>
                <a:ea typeface="Aptos" pitchFamily="34" charset="-122"/>
                <a:cs typeface="Aptos" pitchFamily="34" charset="-120"/>
              </a:rPr>
              <a:t>Tune: WOODWORTH, by William B. Bradbury</a:t>
            </a:r>
            <a:endParaRPr lang="en-US" sz="1550" dirty="0"/>
          </a:p>
          <a:p>
            <a:r>
              <a:rPr lang="en-US" sz="1550" dirty="0">
                <a:solidFill>
                  <a:srgbClr val="1A1A1A"/>
                </a:solidFill>
                <a:latin typeface="Aptos" pitchFamily="34" charset="0"/>
                <a:ea typeface="Aptos" pitchFamily="34" charset="-122"/>
                <a:cs typeface="Aptos" pitchFamily="34" charset="-120"/>
              </a:rPr>
              <a:t>Key biblical promise: John 6:37</a:t>
            </a:r>
            <a:endParaRPr lang="en-US" sz="1550" dirty="0"/>
          </a:p>
          <a:p>
            <a:r>
              <a:rPr lang="en-US" sz="1550" dirty="0">
                <a:solidFill>
                  <a:srgbClr val="1A1A1A"/>
                </a:solidFill>
                <a:latin typeface="Aptos" pitchFamily="34" charset="0"/>
                <a:ea typeface="Aptos" pitchFamily="34" charset="-122"/>
                <a:cs typeface="Aptos" pitchFamily="34" charset="-120"/>
              </a:rPr>
              <a:t>Primary themes: grace, repentance, faith, confession, and assurance</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2E7"/>
        </a:solidFill>
      </p:bgPr>
    </p:bg>
    <p:spTree>
      <p:nvGrpSpPr>
        <p:cNvPr id="1" name=""/>
        <p:cNvGrpSpPr/>
        <p:nvPr/>
      </p:nvGrpSpPr>
      <p:grpSpPr>
        <a:xfrm>
          <a:off x="0" y="0"/>
          <a:ext cx="0" cy="0"/>
          <a:chOff x="0" y="0"/>
          <a:chExt cx="0" cy="0"/>
        </a:xfrm>
      </p:grpSpPr>
      <p:pic>
        <p:nvPicPr>
          <p:cNvPr id="2" name="Image 0" descr="/mnt/data/justasam/visual_6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Historical Background</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Responsible notes for teaching</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Charlotte Elliott was an English hymn writer whose devotional writing often voiced weakness, trust, and dependence on grace.</a:t>
            </a:r>
            <a:endParaRPr lang="en-US" sz="1550" dirty="0"/>
          </a:p>
          <a:p>
            <a:r>
              <a:rPr lang="en-US" sz="1550" dirty="0">
                <a:solidFill>
                  <a:srgbClr val="1A1A1A"/>
                </a:solidFill>
                <a:latin typeface="Aptos" pitchFamily="34" charset="0"/>
                <a:ea typeface="Aptos" pitchFamily="34" charset="-122"/>
                <a:cs typeface="Aptos" pitchFamily="34" charset="-120"/>
              </a:rPr>
              <a:t>The hymn is closely associated with John 6:37 and with the promise that Christ will not cast out those who come to him.</a:t>
            </a:r>
            <a:endParaRPr lang="en-US" sz="1550" dirty="0"/>
          </a:p>
          <a:p>
            <a:r>
              <a:rPr lang="en-US" sz="1550" dirty="0">
                <a:solidFill>
                  <a:srgbClr val="1A1A1A"/>
                </a:solidFill>
                <a:latin typeface="Aptos" pitchFamily="34" charset="0"/>
                <a:ea typeface="Aptos" pitchFamily="34" charset="-122"/>
                <a:cs typeface="Aptos" pitchFamily="34" charset="-120"/>
              </a:rPr>
              <a:t>William B. Bradbury later paired Elliott’s text with WOODWORTH, the tune familiar to many congregations.</a:t>
            </a:r>
            <a:endParaRPr lang="en-US" sz="1550" dirty="0"/>
          </a:p>
          <a:p>
            <a:r>
              <a:rPr lang="en-US" sz="1550" dirty="0">
                <a:solidFill>
                  <a:srgbClr val="1A1A1A"/>
                </a:solidFill>
                <a:latin typeface="Aptos" pitchFamily="34" charset="0"/>
                <a:ea typeface="Aptos" pitchFamily="34" charset="-122"/>
                <a:cs typeface="Aptos" pitchFamily="34" charset="-120"/>
              </a:rPr>
              <a:t>Some details in popular accounts of the hymn’s origin are best told with care rather than overstatement.</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justasam/visual_3.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572768"/>
            <a:ext cx="5212080" cy="3017520"/>
          </a:xfrm>
          <a:prstGeom prst="rect">
            <a:avLst/>
          </a:prstGeom>
          <a:solidFill>
            <a:srgbClr val="0B2036">
              <a:alpha val="92000"/>
            </a:srgbClr>
          </a:solidFill>
          <a:ln w="12700">
            <a:solidFill>
              <a:srgbClr val="C8973D">
                <a:alpha val="85000"/>
              </a:srgbClr>
            </a:solidFill>
            <a:prstDash val="solid"/>
          </a:ln>
        </p:spPr>
      </p:sp>
      <p:sp>
        <p:nvSpPr>
          <p:cNvPr id="4" name="Text 1"/>
          <p:cNvSpPr/>
          <p:nvPr/>
        </p:nvSpPr>
        <p:spPr>
          <a:xfrm>
            <a:off x="822960" y="1901952"/>
            <a:ext cx="4572000" cy="1143000"/>
          </a:xfrm>
          <a:prstGeom prst="rect">
            <a:avLst/>
          </a:prstGeom>
          <a:noFill/>
          <a:ln/>
        </p:spPr>
        <p:txBody>
          <a:bodyPr wrap="square" lIns="635" tIns="635" rIns="635" bIns="635" rtlCol="0" anchor="ctr">
            <a:normAutofit/>
          </a:bodyPr>
          <a:lstStyle/>
          <a:p>
            <a:pPr algn="l" indent="0" marL="0">
              <a:buNone/>
            </a:pPr>
            <a:r>
              <a:rPr lang="en-US" sz="3300" b="1" dirty="0">
                <a:solidFill>
                  <a:srgbClr val="F8F2E7"/>
                </a:solidFill>
                <a:latin typeface="Georgia" pitchFamily="34" charset="0"/>
                <a:ea typeface="Georgia" pitchFamily="34" charset="-122"/>
                <a:cs typeface="Georgia" pitchFamily="34" charset="-120"/>
              </a:rPr>
              <a:t>A Hymn of Invitation</a:t>
            </a:r>
            <a:endParaRPr lang="en-US" sz="3300" dirty="0"/>
          </a:p>
        </p:txBody>
      </p:sp>
      <p:sp>
        <p:nvSpPr>
          <p:cNvPr id="5" name="Text 2"/>
          <p:cNvSpPr/>
          <p:nvPr/>
        </p:nvSpPr>
        <p:spPr>
          <a:xfrm>
            <a:off x="850392" y="3246120"/>
            <a:ext cx="4526280" cy="640080"/>
          </a:xfrm>
          <a:prstGeom prst="rect">
            <a:avLst/>
          </a:prstGeom>
          <a:noFill/>
          <a:ln/>
        </p:spPr>
        <p:txBody>
          <a:bodyPr wrap="square" lIns="635" tIns="635" rIns="635" bIns="635" rtlCol="0" anchor="t">
            <a:normAutofit/>
          </a:bodyPr>
          <a:lstStyle/>
          <a:p>
            <a:pPr algn="l" indent="0" marL="0">
              <a:buNone/>
            </a:pPr>
            <a:r>
              <a:rPr lang="en-US" sz="1700" i="1" dirty="0">
                <a:solidFill>
                  <a:srgbClr val="E9C875"/>
                </a:solidFill>
                <a:latin typeface="Aptos" pitchFamily="34" charset="0"/>
                <a:ea typeface="Aptos" pitchFamily="34" charset="-122"/>
                <a:cs typeface="Aptos" pitchFamily="34" charset="-120"/>
              </a:rPr>
              <a:t>From self-defense to surrender before Christ</a:t>
            </a:r>
            <a:endParaRPr lang="en-US" sz="1700" dirty="0"/>
          </a:p>
        </p:txBody>
      </p:sp>
      <p:sp>
        <p:nvSpPr>
          <p:cNvPr id="6" name="Text 3"/>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2E7"/>
        </a:solidFill>
      </p:bgPr>
    </p:bg>
    <p:spTree>
      <p:nvGrpSpPr>
        <p:cNvPr id="1" name=""/>
        <p:cNvGrpSpPr/>
        <p:nvPr/>
      </p:nvGrpSpPr>
      <p:grpSpPr>
        <a:xfrm>
          <a:off x="0" y="0"/>
          <a:ext cx="0" cy="0"/>
          <a:chOff x="0" y="0"/>
          <a:chExt cx="0" cy="0"/>
        </a:xfrm>
      </p:grpSpPr>
      <p:pic>
        <p:nvPicPr>
          <p:cNvPr id="2" name="Image 0" descr="/mnt/data/justasam/visual_6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Biblical Foundation</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The promise beneath the hymn</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John 6:37 anchors the invitation: Christ receives those who come to him.</a:t>
            </a:r>
            <a:endParaRPr lang="en-US" sz="1550" dirty="0"/>
          </a:p>
          <a:p>
            <a:r>
              <a:rPr lang="en-US" sz="1550" dirty="0">
                <a:solidFill>
                  <a:srgbClr val="1A1A1A"/>
                </a:solidFill>
                <a:latin typeface="Aptos" pitchFamily="34" charset="0"/>
                <a:ea typeface="Aptos" pitchFamily="34" charset="-122"/>
                <a:cs typeface="Aptos" pitchFamily="34" charset="-120"/>
              </a:rPr>
              <a:t>Romans 5:8 shows grace arriving while we are still sinners.</a:t>
            </a:r>
            <a:endParaRPr lang="en-US" sz="1550" dirty="0"/>
          </a:p>
          <a:p>
            <a:r>
              <a:rPr lang="en-US" sz="1550" dirty="0">
                <a:solidFill>
                  <a:srgbClr val="1A1A1A"/>
                </a:solidFill>
                <a:latin typeface="Aptos" pitchFamily="34" charset="0"/>
                <a:ea typeface="Aptos" pitchFamily="34" charset="-122"/>
                <a:cs typeface="Aptos" pitchFamily="34" charset="-120"/>
              </a:rPr>
              <a:t>Isaiah 1:18 names the cleansing only God can provide.</a:t>
            </a:r>
            <a:endParaRPr lang="en-US" sz="1550" dirty="0"/>
          </a:p>
          <a:p>
            <a:r>
              <a:rPr lang="en-US" sz="1550" dirty="0">
                <a:solidFill>
                  <a:srgbClr val="1A1A1A"/>
                </a:solidFill>
                <a:latin typeface="Aptos" pitchFamily="34" charset="0"/>
                <a:ea typeface="Aptos" pitchFamily="34" charset="-122"/>
                <a:cs typeface="Aptos" pitchFamily="34" charset="-120"/>
              </a:rPr>
              <a:t>Matthew 11:28 offers rest to the weary and burdened.</a:t>
            </a:r>
            <a:endParaRPr lang="en-US" sz="1550" dirty="0"/>
          </a:p>
          <a:p>
            <a:r>
              <a:rPr lang="en-US" sz="1550" dirty="0">
                <a:solidFill>
                  <a:srgbClr val="1A1A1A"/>
                </a:solidFill>
                <a:latin typeface="Aptos" pitchFamily="34" charset="0"/>
                <a:ea typeface="Aptos" pitchFamily="34" charset="-122"/>
                <a:cs typeface="Aptos" pitchFamily="34" charset="-120"/>
              </a:rPr>
              <a:t>Ephesians 2:8-9 guards the gospel from boasting and self-reliance.</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justasam/visual_3.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234440"/>
            <a:ext cx="6675120" cy="4937760"/>
          </a:xfrm>
          <a:prstGeom prst="roundRect">
            <a:avLst>
              <a:gd name="adj" fmla="val 1481"/>
            </a:avLst>
          </a:prstGeom>
          <a:solidFill>
            <a:srgbClr val="0B2036">
              <a:alpha val="96000"/>
            </a:srgbClr>
          </a:solidFill>
          <a:ln w="12700">
            <a:solidFill>
              <a:srgbClr val="0B2036">
                <a:alpha val="0"/>
              </a:srgbClr>
            </a:solidFill>
            <a:prstDash val="solid"/>
          </a:ln>
        </p:spPr>
      </p:sp>
      <p:sp>
        <p:nvSpPr>
          <p:cNvPr id="4" name="Text 1"/>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John 6:37</a:t>
            </a:r>
            <a:endParaRPr lang="en-US" sz="2500" dirty="0"/>
          </a:p>
        </p:txBody>
      </p:sp>
      <p:sp>
        <p:nvSpPr>
          <p:cNvPr id="5" name="Text 2"/>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The welcome that steadies the whole hymn</a:t>
            </a:r>
            <a:endParaRPr lang="en-US" sz="1250" dirty="0"/>
          </a:p>
        </p:txBody>
      </p:sp>
      <p:sp>
        <p:nvSpPr>
          <p:cNvPr id="6" name="Text 3"/>
          <p:cNvSpPr/>
          <p:nvPr/>
        </p:nvSpPr>
        <p:spPr>
          <a:xfrm>
            <a:off x="868680" y="1645920"/>
            <a:ext cx="5989320" cy="4251960"/>
          </a:xfrm>
          <a:prstGeom prst="rect">
            <a:avLst/>
          </a:prstGeom>
          <a:noFill/>
          <a:ln/>
        </p:spPr>
        <p:txBody>
          <a:bodyPr wrap="square" lIns="635" tIns="635" rIns="635" bIns="635" rtlCol="0" anchor="ctr">
            <a:normAutofit/>
          </a:bodyPr>
          <a:lstStyle/>
          <a:p>
            <a:r>
              <a:rPr lang="en-US" sz="1600" dirty="0">
                <a:solidFill>
                  <a:srgbClr val="F8F2E7"/>
                </a:solidFill>
                <a:latin typeface="Aptos" pitchFamily="34" charset="0"/>
                <a:ea typeface="Aptos" pitchFamily="34" charset="-122"/>
                <a:cs typeface="Aptos" pitchFamily="34" charset="-120"/>
              </a:rPr>
              <a:t>Jesus’ promise does not begin with human achievement.</a:t>
            </a:r>
            <a:endParaRPr lang="en-US" sz="1600" dirty="0"/>
          </a:p>
          <a:p>
            <a:r>
              <a:rPr lang="en-US" sz="1600" dirty="0">
                <a:solidFill>
                  <a:srgbClr val="F8F2E7"/>
                </a:solidFill>
                <a:latin typeface="Aptos" pitchFamily="34" charset="0"/>
                <a:ea typeface="Aptos" pitchFamily="34" charset="-122"/>
                <a:cs typeface="Aptos" pitchFamily="34" charset="-120"/>
              </a:rPr>
              <a:t>Coming to Christ is the movement of faith, not a performance of worthiness.</a:t>
            </a:r>
            <a:endParaRPr lang="en-US" sz="1600" dirty="0"/>
          </a:p>
          <a:p>
            <a:r>
              <a:rPr lang="en-US" sz="1600" dirty="0">
                <a:solidFill>
                  <a:srgbClr val="F8F2E7"/>
                </a:solidFill>
                <a:latin typeface="Aptos" pitchFamily="34" charset="0"/>
                <a:ea typeface="Aptos" pitchFamily="34" charset="-122"/>
                <a:cs typeface="Aptos" pitchFamily="34" charset="-120"/>
              </a:rPr>
              <a:t>The phrase “I will in no way throw out” gives assurance to the guilty, weak, and uncertain.</a:t>
            </a:r>
            <a:endParaRPr lang="en-US" sz="1600" dirty="0"/>
          </a:p>
          <a:p>
            <a:r>
              <a:rPr lang="en-US" sz="1600" dirty="0">
                <a:solidFill>
                  <a:srgbClr val="F8F2E7"/>
                </a:solidFill>
                <a:latin typeface="Aptos" pitchFamily="34" charset="0"/>
                <a:ea typeface="Aptos" pitchFamily="34" charset="-122"/>
                <a:cs typeface="Aptos" pitchFamily="34" charset="-120"/>
              </a:rPr>
              <a:t>A teacher can ask: What would change in our worship if we believed this promise deeply?</a:t>
            </a:r>
            <a:endParaRPr lang="en-US" sz="160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2E7"/>
        </a:solidFill>
      </p:bgPr>
    </p:bg>
    <p:spTree>
      <p:nvGrpSpPr>
        <p:cNvPr id="1" name=""/>
        <p:cNvGrpSpPr/>
        <p:nvPr/>
      </p:nvGrpSpPr>
      <p:grpSpPr>
        <a:xfrm>
          <a:off x="0" y="0"/>
          <a:ext cx="0" cy="0"/>
          <a:chOff x="0" y="0"/>
          <a:chExt cx="0" cy="0"/>
        </a:xfrm>
      </p:grpSpPr>
      <p:pic>
        <p:nvPicPr>
          <p:cNvPr id="2" name="Image 0" descr="/mnt/data/justasam/visual_1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Hymn Section 1</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No claim of merit</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The opening movement strips away self-defense.</a:t>
            </a:r>
            <a:endParaRPr lang="en-US" sz="1550" dirty="0"/>
          </a:p>
          <a:p>
            <a:r>
              <a:rPr lang="en-US" sz="1550" dirty="0">
                <a:solidFill>
                  <a:srgbClr val="1A1A1A"/>
                </a:solidFill>
                <a:latin typeface="Aptos" pitchFamily="34" charset="0"/>
                <a:ea typeface="Aptos" pitchFamily="34" charset="-122"/>
                <a:cs typeface="Aptos" pitchFamily="34" charset="-120"/>
              </a:rPr>
              <a:t>The worshiper does not come with a spiritual resume.</a:t>
            </a:r>
            <a:endParaRPr lang="en-US" sz="1550" dirty="0"/>
          </a:p>
          <a:p>
            <a:r>
              <a:rPr lang="en-US" sz="1550" dirty="0">
                <a:solidFill>
                  <a:srgbClr val="1A1A1A"/>
                </a:solidFill>
                <a:latin typeface="Aptos" pitchFamily="34" charset="0"/>
                <a:ea typeface="Aptos" pitchFamily="34" charset="-122"/>
                <a:cs typeface="Aptos" pitchFamily="34" charset="-120"/>
              </a:rPr>
              <a:t>The ground of confidence is Christ’s shed blood and his invitation.</a:t>
            </a:r>
            <a:endParaRPr lang="en-US" sz="1550" dirty="0"/>
          </a:p>
          <a:p>
            <a:r>
              <a:rPr lang="en-US" sz="1550" dirty="0">
                <a:solidFill>
                  <a:srgbClr val="1A1A1A"/>
                </a:solidFill>
                <a:latin typeface="Aptos" pitchFamily="34" charset="0"/>
                <a:ea typeface="Aptos" pitchFamily="34" charset="-122"/>
                <a:cs typeface="Aptos" pitchFamily="34" charset="-120"/>
              </a:rPr>
              <a:t>Teaching emphasis: grace rests on Christ’s work, not on our preparation.</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mnt/data/justasam/visual_4.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234440"/>
            <a:ext cx="6675120" cy="4937760"/>
          </a:xfrm>
          <a:prstGeom prst="roundRect">
            <a:avLst>
              <a:gd name="adj" fmla="val 1481"/>
            </a:avLst>
          </a:prstGeom>
          <a:solidFill>
            <a:srgbClr val="0B2036">
              <a:alpha val="96000"/>
            </a:srgbClr>
          </a:solidFill>
          <a:ln w="12700">
            <a:solidFill>
              <a:srgbClr val="0B2036">
                <a:alpha val="0"/>
              </a:srgbClr>
            </a:solidFill>
            <a:prstDash val="solid"/>
          </a:ln>
        </p:spPr>
      </p:sp>
      <p:sp>
        <p:nvSpPr>
          <p:cNvPr id="4" name="Text 1"/>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Hymn Section 2</a:t>
            </a:r>
            <a:endParaRPr lang="en-US" sz="2500" dirty="0"/>
          </a:p>
        </p:txBody>
      </p:sp>
      <p:sp>
        <p:nvSpPr>
          <p:cNvPr id="5" name="Text 2"/>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No delay for self-repair</a:t>
            </a:r>
            <a:endParaRPr lang="en-US" sz="1250" dirty="0"/>
          </a:p>
        </p:txBody>
      </p:sp>
      <p:sp>
        <p:nvSpPr>
          <p:cNvPr id="6" name="Text 3"/>
          <p:cNvSpPr/>
          <p:nvPr/>
        </p:nvSpPr>
        <p:spPr>
          <a:xfrm>
            <a:off x="868680" y="1645920"/>
            <a:ext cx="5989320" cy="4251960"/>
          </a:xfrm>
          <a:prstGeom prst="rect">
            <a:avLst/>
          </a:prstGeom>
          <a:noFill/>
          <a:ln/>
        </p:spPr>
        <p:txBody>
          <a:bodyPr wrap="square" lIns="635" tIns="635" rIns="635" bIns="635" rtlCol="0" anchor="ctr">
            <a:normAutofit/>
          </a:bodyPr>
          <a:lstStyle/>
          <a:p>
            <a:r>
              <a:rPr lang="en-US" sz="1600" dirty="0">
                <a:solidFill>
                  <a:srgbClr val="F8F2E7"/>
                </a:solidFill>
                <a:latin typeface="Aptos" pitchFamily="34" charset="0"/>
                <a:ea typeface="Aptos" pitchFamily="34" charset="-122"/>
                <a:cs typeface="Aptos" pitchFamily="34" charset="-120"/>
              </a:rPr>
              <a:t>The hymn refuses the idea that we must cleanse ourselves before coming to Christ.</a:t>
            </a:r>
            <a:endParaRPr lang="en-US" sz="1600" dirty="0"/>
          </a:p>
          <a:p>
            <a:r>
              <a:rPr lang="en-US" sz="1600" dirty="0">
                <a:solidFill>
                  <a:srgbClr val="F8F2E7"/>
                </a:solidFill>
                <a:latin typeface="Aptos" pitchFamily="34" charset="0"/>
                <a:ea typeface="Aptos" pitchFamily="34" charset="-122"/>
                <a:cs typeface="Aptos" pitchFamily="34" charset="-120"/>
              </a:rPr>
              <a:t>The worshiper comes with need still present and guilt still confessed.</a:t>
            </a:r>
            <a:endParaRPr lang="en-US" sz="1600" dirty="0"/>
          </a:p>
          <a:p>
            <a:r>
              <a:rPr lang="en-US" sz="1600" dirty="0">
                <a:solidFill>
                  <a:srgbClr val="F8F2E7"/>
                </a:solidFill>
                <a:latin typeface="Aptos" pitchFamily="34" charset="0"/>
                <a:ea typeface="Aptos" pitchFamily="34" charset="-122"/>
                <a:cs typeface="Aptos" pitchFamily="34" charset="-120"/>
              </a:rPr>
              <a:t>Isaiah 1:18 helps explain the promise of cleansing from sin.</a:t>
            </a:r>
            <a:endParaRPr lang="en-US" sz="1600" dirty="0"/>
          </a:p>
          <a:p>
            <a:r>
              <a:rPr lang="en-US" sz="1600" dirty="0">
                <a:solidFill>
                  <a:srgbClr val="F8F2E7"/>
                </a:solidFill>
                <a:latin typeface="Aptos" pitchFamily="34" charset="0"/>
                <a:ea typeface="Aptos" pitchFamily="34" charset="-122"/>
                <a:cs typeface="Aptos" pitchFamily="34" charset="-120"/>
              </a:rPr>
              <a:t>Pastoral emphasis: the Savior welcomes honest sinners, not polished appearances.</a:t>
            </a:r>
            <a:endParaRPr lang="en-US" sz="160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2E7"/>
        </a:solidFill>
      </p:bgPr>
    </p:bg>
    <p:spTree>
      <p:nvGrpSpPr>
        <p:cNvPr id="1" name=""/>
        <p:cNvGrpSpPr/>
        <p:nvPr/>
      </p:nvGrpSpPr>
      <p:grpSpPr>
        <a:xfrm>
          <a:off x="0" y="0"/>
          <a:ext cx="0" cy="0"/>
          <a:chOff x="0" y="0"/>
          <a:chExt cx="0" cy="0"/>
        </a:xfrm>
      </p:grpSpPr>
      <p:pic>
        <p:nvPicPr>
          <p:cNvPr id="2" name="Image 0" descr="/mnt/data/justasam/visual_2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Hymn Section 3</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Weakness, conflict, and need</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The hymn gives language to inward struggle rather than hiding it.</a:t>
            </a:r>
            <a:endParaRPr lang="en-US" sz="1550" dirty="0"/>
          </a:p>
          <a:p>
            <a:r>
              <a:rPr lang="en-US" sz="1550" dirty="0">
                <a:solidFill>
                  <a:srgbClr val="1A1A1A"/>
                </a:solidFill>
                <a:latin typeface="Aptos" pitchFamily="34" charset="0"/>
                <a:ea typeface="Aptos" pitchFamily="34" charset="-122"/>
                <a:cs typeface="Aptos" pitchFamily="34" charset="-120"/>
              </a:rPr>
              <a:t>Doubt, fear, and spiritual weariness are brought into the presence of Christ.</a:t>
            </a:r>
            <a:endParaRPr lang="en-US" sz="1550" dirty="0"/>
          </a:p>
          <a:p>
            <a:r>
              <a:rPr lang="en-US" sz="1550" dirty="0">
                <a:solidFill>
                  <a:srgbClr val="1A1A1A"/>
                </a:solidFill>
                <a:latin typeface="Aptos" pitchFamily="34" charset="0"/>
                <a:ea typeface="Aptos" pitchFamily="34" charset="-122"/>
                <a:cs typeface="Aptos" pitchFamily="34" charset="-120"/>
              </a:rPr>
              <a:t>Matthew 11:28 connects this movement to Jesus’ invitation to the burdened.</a:t>
            </a:r>
            <a:endParaRPr lang="en-US" sz="1550" dirty="0"/>
          </a:p>
          <a:p>
            <a:r>
              <a:rPr lang="en-US" sz="1550" dirty="0">
                <a:solidFill>
                  <a:srgbClr val="1A1A1A"/>
                </a:solidFill>
                <a:latin typeface="Aptos" pitchFamily="34" charset="0"/>
                <a:ea typeface="Aptos" pitchFamily="34" charset="-122"/>
                <a:cs typeface="Aptos" pitchFamily="34" charset="-120"/>
              </a:rPr>
              <a:t>Teaching emphasis: honest need is not a barrier to grace.</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justasam/visual_3.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234440"/>
            <a:ext cx="6675120" cy="4937760"/>
          </a:xfrm>
          <a:prstGeom prst="roundRect">
            <a:avLst>
              <a:gd name="adj" fmla="val 1481"/>
            </a:avLst>
          </a:prstGeom>
          <a:solidFill>
            <a:srgbClr val="0B2036">
              <a:alpha val="96000"/>
            </a:srgbClr>
          </a:solidFill>
          <a:ln w="12700">
            <a:solidFill>
              <a:srgbClr val="0B2036">
                <a:alpha val="0"/>
              </a:srgbClr>
            </a:solidFill>
            <a:prstDash val="solid"/>
          </a:ln>
        </p:spPr>
      </p:sp>
      <p:sp>
        <p:nvSpPr>
          <p:cNvPr id="4" name="Text 1"/>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Hymn Section 4</a:t>
            </a:r>
            <a:endParaRPr lang="en-US" sz="2500" dirty="0"/>
          </a:p>
        </p:txBody>
      </p:sp>
      <p:sp>
        <p:nvSpPr>
          <p:cNvPr id="5" name="Text 2"/>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Christ receives and welcomes</a:t>
            </a:r>
            <a:endParaRPr lang="en-US" sz="1250" dirty="0"/>
          </a:p>
        </p:txBody>
      </p:sp>
      <p:sp>
        <p:nvSpPr>
          <p:cNvPr id="6" name="Text 3"/>
          <p:cNvSpPr/>
          <p:nvPr/>
        </p:nvSpPr>
        <p:spPr>
          <a:xfrm>
            <a:off x="868680" y="1645920"/>
            <a:ext cx="5989320" cy="4251960"/>
          </a:xfrm>
          <a:prstGeom prst="rect">
            <a:avLst/>
          </a:prstGeom>
          <a:noFill/>
          <a:ln/>
        </p:spPr>
        <p:txBody>
          <a:bodyPr wrap="square" lIns="635" tIns="635" rIns="635" bIns="635" rtlCol="0" anchor="ctr">
            <a:normAutofit/>
          </a:bodyPr>
          <a:lstStyle/>
          <a:p>
            <a:r>
              <a:rPr lang="en-US" sz="1600" dirty="0">
                <a:solidFill>
                  <a:srgbClr val="F8F2E7"/>
                </a:solidFill>
                <a:latin typeface="Aptos" pitchFamily="34" charset="0"/>
                <a:ea typeface="Aptos" pitchFamily="34" charset="-122"/>
                <a:cs typeface="Aptos" pitchFamily="34" charset="-120"/>
              </a:rPr>
              <a:t>The hymn turns from confession to confidence in Christ’s welcome.</a:t>
            </a:r>
            <a:endParaRPr lang="en-US" sz="1600" dirty="0"/>
          </a:p>
          <a:p>
            <a:r>
              <a:rPr lang="en-US" sz="1600" dirty="0">
                <a:solidFill>
                  <a:srgbClr val="F8F2E7"/>
                </a:solidFill>
                <a:latin typeface="Aptos" pitchFamily="34" charset="0"/>
                <a:ea typeface="Aptos" pitchFamily="34" charset="-122"/>
                <a:cs typeface="Aptos" pitchFamily="34" charset="-120"/>
              </a:rPr>
              <a:t>The invitation is personal, but it is not merely private; it forms a people of grace.</a:t>
            </a:r>
            <a:endParaRPr lang="en-US" sz="1600" dirty="0"/>
          </a:p>
          <a:p>
            <a:r>
              <a:rPr lang="en-US" sz="1600" dirty="0">
                <a:solidFill>
                  <a:srgbClr val="F8F2E7"/>
                </a:solidFill>
                <a:latin typeface="Aptos" pitchFamily="34" charset="0"/>
                <a:ea typeface="Aptos" pitchFamily="34" charset="-122"/>
                <a:cs typeface="Aptos" pitchFamily="34" charset="-120"/>
              </a:rPr>
              <a:t>Romans 5:8 shows that divine love meets sinners before they can claim worthiness.</a:t>
            </a:r>
            <a:endParaRPr lang="en-US" sz="1600" dirty="0"/>
          </a:p>
          <a:p>
            <a:r>
              <a:rPr lang="en-US" sz="1600" dirty="0">
                <a:solidFill>
                  <a:srgbClr val="F8F2E7"/>
                </a:solidFill>
                <a:latin typeface="Aptos" pitchFamily="34" charset="0"/>
                <a:ea typeface="Aptos" pitchFamily="34" charset="-122"/>
                <a:cs typeface="Aptos" pitchFamily="34" charset="-120"/>
              </a:rPr>
              <a:t>Pastoral emphasis: assurance is grounded in Christ’s promise.</a:t>
            </a:r>
            <a:endParaRPr lang="en-US" sz="160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2E7"/>
        </a:solidFill>
      </p:bgPr>
    </p:bg>
    <p:spTree>
      <p:nvGrpSpPr>
        <p:cNvPr id="1" name=""/>
        <p:cNvGrpSpPr/>
        <p:nvPr/>
      </p:nvGrpSpPr>
      <p:grpSpPr>
        <a:xfrm>
          <a:off x="0" y="0"/>
          <a:ext cx="0" cy="0"/>
          <a:chOff x="0" y="0"/>
          <a:chExt cx="0" cy="0"/>
        </a:xfrm>
      </p:grpSpPr>
      <p:pic>
        <p:nvPicPr>
          <p:cNvPr id="2" name="Image 0" descr="/mnt/data/justasam/visual_5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Hymn Section 5</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Love disarms fear</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The text moves toward assurance, not because sin is small, but because Christ is sufficient.</a:t>
            </a:r>
            <a:endParaRPr lang="en-US" sz="1550" dirty="0"/>
          </a:p>
          <a:p>
            <a:r>
              <a:rPr lang="en-US" sz="1550" dirty="0">
                <a:solidFill>
                  <a:srgbClr val="1A1A1A"/>
                </a:solidFill>
                <a:latin typeface="Aptos" pitchFamily="34" charset="0"/>
                <a:ea typeface="Aptos" pitchFamily="34" charset="-122"/>
                <a:cs typeface="Aptos" pitchFamily="34" charset="-120"/>
              </a:rPr>
              <a:t>Fear gives way to trust as the believer rests in divine mercy.</a:t>
            </a:r>
            <a:endParaRPr lang="en-US" sz="1550" dirty="0"/>
          </a:p>
          <a:p>
            <a:r>
              <a:rPr lang="en-US" sz="1550" dirty="0">
                <a:solidFill>
                  <a:srgbClr val="1A1A1A"/>
                </a:solidFill>
                <a:latin typeface="Aptos" pitchFamily="34" charset="0"/>
                <a:ea typeface="Aptos" pitchFamily="34" charset="-122"/>
                <a:cs typeface="Aptos" pitchFamily="34" charset="-120"/>
              </a:rPr>
              <a:t>This connects naturally with 1 John’s language of perfected love casting out fear.</a:t>
            </a:r>
            <a:endParaRPr lang="en-US" sz="1550" dirty="0"/>
          </a:p>
          <a:p>
            <a:r>
              <a:rPr lang="en-US" sz="1550" dirty="0">
                <a:solidFill>
                  <a:srgbClr val="1A1A1A"/>
                </a:solidFill>
                <a:latin typeface="Aptos" pitchFamily="34" charset="0"/>
                <a:ea typeface="Aptos" pitchFamily="34" charset="-122"/>
                <a:cs typeface="Aptos" pitchFamily="34" charset="-120"/>
              </a:rPr>
              <a:t>Teaching emphasis: grace creates reverence without despair.</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justasam/visual_1.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234440"/>
            <a:ext cx="6675120" cy="4937760"/>
          </a:xfrm>
          <a:prstGeom prst="roundRect">
            <a:avLst>
              <a:gd name="adj" fmla="val 1481"/>
            </a:avLst>
          </a:prstGeom>
          <a:solidFill>
            <a:srgbClr val="0B2036">
              <a:alpha val="96000"/>
            </a:srgbClr>
          </a:solidFill>
          <a:ln w="12700">
            <a:solidFill>
              <a:srgbClr val="0B2036">
                <a:alpha val="0"/>
              </a:srgbClr>
            </a:solidFill>
            <a:prstDash val="solid"/>
          </a:ln>
        </p:spPr>
      </p:sp>
      <p:sp>
        <p:nvSpPr>
          <p:cNvPr id="4" name="Text 1"/>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Hymn Section 6</a:t>
            </a:r>
            <a:endParaRPr lang="en-US" sz="2500" dirty="0"/>
          </a:p>
        </p:txBody>
      </p:sp>
      <p:sp>
        <p:nvSpPr>
          <p:cNvPr id="5" name="Text 2"/>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Grace receives and renews</a:t>
            </a:r>
            <a:endParaRPr lang="en-US" sz="1250" dirty="0"/>
          </a:p>
        </p:txBody>
      </p:sp>
      <p:sp>
        <p:nvSpPr>
          <p:cNvPr id="6" name="Text 3"/>
          <p:cNvSpPr/>
          <p:nvPr/>
        </p:nvSpPr>
        <p:spPr>
          <a:xfrm>
            <a:off x="868680" y="1645920"/>
            <a:ext cx="5989320" cy="4251960"/>
          </a:xfrm>
          <a:prstGeom prst="rect">
            <a:avLst/>
          </a:prstGeom>
          <a:noFill/>
          <a:ln/>
        </p:spPr>
        <p:txBody>
          <a:bodyPr wrap="square" lIns="635" tIns="635" rIns="635" bIns="635" rtlCol="0" anchor="ctr">
            <a:normAutofit/>
          </a:bodyPr>
          <a:lstStyle/>
          <a:p>
            <a:r>
              <a:rPr lang="en-US" sz="1600" dirty="0">
                <a:solidFill>
                  <a:srgbClr val="F8F2E7"/>
                </a:solidFill>
                <a:latin typeface="Aptos" pitchFamily="34" charset="0"/>
                <a:ea typeface="Aptos" pitchFamily="34" charset="-122"/>
                <a:cs typeface="Aptos" pitchFamily="34" charset="-120"/>
              </a:rPr>
              <a:t>The final movement looks beyond first response to belonging, transformation, and praise.</a:t>
            </a:r>
            <a:endParaRPr lang="en-US" sz="1600" dirty="0"/>
          </a:p>
          <a:p>
            <a:r>
              <a:rPr lang="en-US" sz="1600" dirty="0">
                <a:solidFill>
                  <a:srgbClr val="F8F2E7"/>
                </a:solidFill>
                <a:latin typeface="Aptos" pitchFamily="34" charset="0"/>
                <a:ea typeface="Aptos" pitchFamily="34" charset="-122"/>
                <a:cs typeface="Aptos" pitchFamily="34" charset="-120"/>
              </a:rPr>
              <a:t>Coming to Christ is not a finish line for discipleship; it is the beginning of life in him.</a:t>
            </a:r>
            <a:endParaRPr lang="en-US" sz="1600" dirty="0"/>
          </a:p>
          <a:p>
            <a:r>
              <a:rPr lang="en-US" sz="1600" dirty="0">
                <a:solidFill>
                  <a:srgbClr val="F8F2E7"/>
                </a:solidFill>
                <a:latin typeface="Aptos" pitchFamily="34" charset="0"/>
                <a:ea typeface="Aptos" pitchFamily="34" charset="-122"/>
                <a:cs typeface="Aptos" pitchFamily="34" charset="-120"/>
              </a:rPr>
              <a:t>Ephesians 2:8-10 helps hold gift and obedience together.</a:t>
            </a:r>
            <a:endParaRPr lang="en-US" sz="1600" dirty="0"/>
          </a:p>
          <a:p>
            <a:r>
              <a:rPr lang="en-US" sz="1600" dirty="0">
                <a:solidFill>
                  <a:srgbClr val="F8F2E7"/>
                </a:solidFill>
                <a:latin typeface="Aptos" pitchFamily="34" charset="0"/>
                <a:ea typeface="Aptos" pitchFamily="34" charset="-122"/>
                <a:cs typeface="Aptos" pitchFamily="34" charset="-120"/>
              </a:rPr>
              <a:t>Pastoral emphasis: the One who welcomes also makes new.</a:t>
            </a:r>
            <a:endParaRPr lang="en-US" sz="160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justasam/visual_5.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572768"/>
            <a:ext cx="5212080" cy="3017520"/>
          </a:xfrm>
          <a:prstGeom prst="rect">
            <a:avLst/>
          </a:prstGeom>
          <a:solidFill>
            <a:srgbClr val="0B2036">
              <a:alpha val="92000"/>
            </a:srgbClr>
          </a:solidFill>
          <a:ln w="12700">
            <a:solidFill>
              <a:srgbClr val="C8973D">
                <a:alpha val="85000"/>
              </a:srgbClr>
            </a:solidFill>
            <a:prstDash val="solid"/>
          </a:ln>
        </p:spPr>
      </p:sp>
      <p:sp>
        <p:nvSpPr>
          <p:cNvPr id="4" name="Text 1"/>
          <p:cNvSpPr/>
          <p:nvPr/>
        </p:nvSpPr>
        <p:spPr>
          <a:xfrm>
            <a:off x="822960" y="1901952"/>
            <a:ext cx="4572000" cy="1143000"/>
          </a:xfrm>
          <a:prstGeom prst="rect">
            <a:avLst/>
          </a:prstGeom>
          <a:noFill/>
          <a:ln/>
        </p:spPr>
        <p:txBody>
          <a:bodyPr wrap="square" lIns="635" tIns="635" rIns="635" bIns="635" rtlCol="0" anchor="ctr">
            <a:normAutofit/>
          </a:bodyPr>
          <a:lstStyle/>
          <a:p>
            <a:pPr algn="l" indent="0" marL="0">
              <a:buNone/>
            </a:pPr>
            <a:r>
              <a:rPr lang="en-US" sz="3300" b="1" dirty="0">
                <a:solidFill>
                  <a:srgbClr val="F8F2E7"/>
                </a:solidFill>
                <a:latin typeface="Georgia" pitchFamily="34" charset="0"/>
                <a:ea typeface="Georgia" pitchFamily="34" charset="-122"/>
                <a:cs typeface="Georgia" pitchFamily="34" charset="-120"/>
              </a:rPr>
              <a:t>Theological Themes</a:t>
            </a:r>
            <a:endParaRPr lang="en-US" sz="3300" dirty="0"/>
          </a:p>
        </p:txBody>
      </p:sp>
      <p:sp>
        <p:nvSpPr>
          <p:cNvPr id="5" name="Text 2"/>
          <p:cNvSpPr/>
          <p:nvPr/>
        </p:nvSpPr>
        <p:spPr>
          <a:xfrm>
            <a:off x="850392" y="3246120"/>
            <a:ext cx="4526280" cy="640080"/>
          </a:xfrm>
          <a:prstGeom prst="rect">
            <a:avLst/>
          </a:prstGeom>
          <a:noFill/>
          <a:ln/>
        </p:spPr>
        <p:txBody>
          <a:bodyPr wrap="square" lIns="635" tIns="635" rIns="635" bIns="635" rtlCol="0" anchor="t">
            <a:normAutofit/>
          </a:bodyPr>
          <a:lstStyle/>
          <a:p>
            <a:pPr algn="l" indent="0" marL="0">
              <a:buNone/>
            </a:pPr>
            <a:r>
              <a:rPr lang="en-US" sz="1700" i="1" dirty="0">
                <a:solidFill>
                  <a:srgbClr val="E9C875"/>
                </a:solidFill>
                <a:latin typeface="Aptos" pitchFamily="34" charset="0"/>
                <a:ea typeface="Aptos" pitchFamily="34" charset="-122"/>
                <a:cs typeface="Aptos" pitchFamily="34" charset="-120"/>
              </a:rPr>
              <a:t>Grace, confession, assurance, and the sufficiency of Christ</a:t>
            </a:r>
            <a:endParaRPr lang="en-US" sz="1700" dirty="0"/>
          </a:p>
        </p:txBody>
      </p:sp>
      <p:sp>
        <p:nvSpPr>
          <p:cNvPr id="6" name="Text 3"/>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2E7"/>
        </a:solidFill>
      </p:bgPr>
    </p:bg>
    <p:spTree>
      <p:nvGrpSpPr>
        <p:cNvPr id="1" name=""/>
        <p:cNvGrpSpPr/>
        <p:nvPr/>
      </p:nvGrpSpPr>
      <p:grpSpPr>
        <a:xfrm>
          <a:off x="0" y="0"/>
          <a:ext cx="0" cy="0"/>
          <a:chOff x="0" y="0"/>
          <a:chExt cx="0" cy="0"/>
        </a:xfrm>
      </p:grpSpPr>
      <p:pic>
        <p:nvPicPr>
          <p:cNvPr id="2" name="Image 0" descr="/mnt/data/justasam/visual_5.jpg">    </p:cNvPr>
          <p:cNvPicPr>
            <a:picLocks noChangeAspect="1"/>
          </p:cNvPicPr>
          <p:nvPr/>
        </p:nvPicPr>
        <p:blipFill>
          <a:blip r:embed="rId1"/>
          <a:srcRect l="1" r="1" t="0" b="0"/>
          <a:stretch/>
        </p:blipFill>
        <p:spPr>
          <a:xfrm>
            <a:off x="0" y="0"/>
            <a:ext cx="12191695"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Theological Themes</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Four truths to teach carefully</a:t>
            </a:r>
            <a:endParaRPr lang="en-US" sz="1250" dirty="0"/>
          </a:p>
        </p:txBody>
      </p:sp>
      <p:sp>
        <p:nvSpPr>
          <p:cNvPr id="5" name="Shape 2"/>
          <p:cNvSpPr/>
          <p:nvPr/>
        </p:nvSpPr>
        <p:spPr>
          <a:xfrm>
            <a:off x="777240" y="1600200"/>
            <a:ext cx="4892040" cy="1417320"/>
          </a:xfrm>
          <a:prstGeom prst="roundRect">
            <a:avLst>
              <a:gd name="adj" fmla="val 6452"/>
            </a:avLst>
          </a:prstGeom>
          <a:solidFill>
            <a:srgbClr val="102B46">
              <a:alpha val="98000"/>
            </a:srgbClr>
          </a:solidFill>
          <a:ln w="12700">
            <a:solidFill>
              <a:srgbClr val="C8973D"/>
            </a:solidFill>
            <a:prstDash val="solid"/>
          </a:ln>
        </p:spPr>
      </p:sp>
      <p:sp>
        <p:nvSpPr>
          <p:cNvPr id="6" name="Text 3"/>
          <p:cNvSpPr/>
          <p:nvPr/>
        </p:nvSpPr>
        <p:spPr>
          <a:xfrm>
            <a:off x="1069848" y="1801368"/>
            <a:ext cx="4297680" cy="320040"/>
          </a:xfrm>
          <a:prstGeom prst="rect">
            <a:avLst/>
          </a:prstGeom>
          <a:noFill/>
          <a:ln/>
        </p:spPr>
        <p:txBody>
          <a:bodyPr wrap="square" lIns="635" tIns="635" rIns="635" bIns="635" rtlCol="0" anchor="t">
            <a:normAutofit/>
          </a:bodyPr>
          <a:lstStyle/>
          <a:p>
            <a:pPr algn="l" indent="0" marL="0">
              <a:buNone/>
            </a:pPr>
            <a:r>
              <a:rPr lang="en-US" sz="2000" b="1" dirty="0">
                <a:solidFill>
                  <a:srgbClr val="EFD891"/>
                </a:solidFill>
                <a:latin typeface="Georgia" pitchFamily="34" charset="0"/>
                <a:ea typeface="Georgia" pitchFamily="34" charset="-122"/>
                <a:cs typeface="Georgia" pitchFamily="34" charset="-120"/>
              </a:rPr>
              <a:t>Grace</a:t>
            </a:r>
            <a:endParaRPr lang="en-US" sz="2000" dirty="0"/>
          </a:p>
        </p:txBody>
      </p:sp>
      <p:sp>
        <p:nvSpPr>
          <p:cNvPr id="7" name="Text 4"/>
          <p:cNvSpPr/>
          <p:nvPr/>
        </p:nvSpPr>
        <p:spPr>
          <a:xfrm>
            <a:off x="1097280" y="2295144"/>
            <a:ext cx="4160520" cy="320040"/>
          </a:xfrm>
          <a:prstGeom prst="rect">
            <a:avLst/>
          </a:prstGeom>
          <a:noFill/>
          <a:ln/>
        </p:spPr>
        <p:txBody>
          <a:bodyPr wrap="square" lIns="635" tIns="635" rIns="635" bIns="635" rtlCol="0" anchor="t">
            <a:normAutofit/>
          </a:bodyPr>
          <a:lstStyle/>
          <a:p>
            <a:pPr algn="l" indent="0" marL="0">
              <a:buNone/>
            </a:pPr>
            <a:r>
              <a:rPr lang="en-US" sz="1450" dirty="0">
                <a:solidFill>
                  <a:srgbClr val="F8F2E7"/>
                </a:solidFill>
                <a:latin typeface="Aptos" pitchFamily="34" charset="0"/>
                <a:ea typeface="Aptos" pitchFamily="34" charset="-122"/>
                <a:cs typeface="Aptos" pitchFamily="34" charset="-120"/>
              </a:rPr>
              <a:t>Salvation is received, not earned.</a:t>
            </a:r>
            <a:endParaRPr lang="en-US" sz="1450" dirty="0"/>
          </a:p>
        </p:txBody>
      </p:sp>
      <p:sp>
        <p:nvSpPr>
          <p:cNvPr id="8" name="Shape 5"/>
          <p:cNvSpPr/>
          <p:nvPr/>
        </p:nvSpPr>
        <p:spPr>
          <a:xfrm>
            <a:off x="6263640" y="1600200"/>
            <a:ext cx="4892040" cy="1417320"/>
          </a:xfrm>
          <a:prstGeom prst="roundRect">
            <a:avLst>
              <a:gd name="adj" fmla="val 6452"/>
            </a:avLst>
          </a:prstGeom>
          <a:solidFill>
            <a:srgbClr val="102B46">
              <a:alpha val="98000"/>
            </a:srgbClr>
          </a:solidFill>
          <a:ln w="12700">
            <a:solidFill>
              <a:srgbClr val="C8973D"/>
            </a:solidFill>
            <a:prstDash val="solid"/>
          </a:ln>
        </p:spPr>
      </p:sp>
      <p:sp>
        <p:nvSpPr>
          <p:cNvPr id="9" name="Text 6"/>
          <p:cNvSpPr/>
          <p:nvPr/>
        </p:nvSpPr>
        <p:spPr>
          <a:xfrm>
            <a:off x="6556248" y="1801368"/>
            <a:ext cx="4297680" cy="320040"/>
          </a:xfrm>
          <a:prstGeom prst="rect">
            <a:avLst/>
          </a:prstGeom>
          <a:noFill/>
          <a:ln/>
        </p:spPr>
        <p:txBody>
          <a:bodyPr wrap="square" lIns="635" tIns="635" rIns="635" bIns="635" rtlCol="0" anchor="t">
            <a:normAutofit/>
          </a:bodyPr>
          <a:lstStyle/>
          <a:p>
            <a:pPr algn="l" indent="0" marL="0">
              <a:buNone/>
            </a:pPr>
            <a:r>
              <a:rPr lang="en-US" sz="2000" b="1" dirty="0">
                <a:solidFill>
                  <a:srgbClr val="EFD891"/>
                </a:solidFill>
                <a:latin typeface="Georgia" pitchFamily="34" charset="0"/>
                <a:ea typeface="Georgia" pitchFamily="34" charset="-122"/>
                <a:cs typeface="Georgia" pitchFamily="34" charset="-120"/>
              </a:rPr>
              <a:t>Confession</a:t>
            </a:r>
            <a:endParaRPr lang="en-US" sz="2000" dirty="0"/>
          </a:p>
        </p:txBody>
      </p:sp>
      <p:sp>
        <p:nvSpPr>
          <p:cNvPr id="10" name="Text 7"/>
          <p:cNvSpPr/>
          <p:nvPr/>
        </p:nvSpPr>
        <p:spPr>
          <a:xfrm>
            <a:off x="6583680" y="2295144"/>
            <a:ext cx="4160520" cy="320040"/>
          </a:xfrm>
          <a:prstGeom prst="rect">
            <a:avLst/>
          </a:prstGeom>
          <a:noFill/>
          <a:ln/>
        </p:spPr>
        <p:txBody>
          <a:bodyPr wrap="square" lIns="635" tIns="635" rIns="635" bIns="635" rtlCol="0" anchor="t">
            <a:normAutofit/>
          </a:bodyPr>
          <a:lstStyle/>
          <a:p>
            <a:pPr algn="l" indent="0" marL="0">
              <a:buNone/>
            </a:pPr>
            <a:r>
              <a:rPr lang="en-US" sz="1450" dirty="0">
                <a:solidFill>
                  <a:srgbClr val="F8F2E7"/>
                </a:solidFill>
                <a:latin typeface="Aptos" pitchFamily="34" charset="0"/>
                <a:ea typeface="Aptos" pitchFamily="34" charset="-122"/>
                <a:cs typeface="Aptos" pitchFamily="34" charset="-120"/>
              </a:rPr>
              <a:t>Need is named without excuse.</a:t>
            </a:r>
            <a:endParaRPr lang="en-US" sz="1450" dirty="0"/>
          </a:p>
        </p:txBody>
      </p:sp>
      <p:sp>
        <p:nvSpPr>
          <p:cNvPr id="11" name="Shape 8"/>
          <p:cNvSpPr/>
          <p:nvPr/>
        </p:nvSpPr>
        <p:spPr>
          <a:xfrm>
            <a:off x="777240" y="3566160"/>
            <a:ext cx="4892040" cy="1417320"/>
          </a:xfrm>
          <a:prstGeom prst="roundRect">
            <a:avLst>
              <a:gd name="adj" fmla="val 6452"/>
            </a:avLst>
          </a:prstGeom>
          <a:solidFill>
            <a:srgbClr val="102B46">
              <a:alpha val="98000"/>
            </a:srgbClr>
          </a:solidFill>
          <a:ln w="12700">
            <a:solidFill>
              <a:srgbClr val="C8973D"/>
            </a:solidFill>
            <a:prstDash val="solid"/>
          </a:ln>
        </p:spPr>
      </p:sp>
      <p:sp>
        <p:nvSpPr>
          <p:cNvPr id="12" name="Text 9"/>
          <p:cNvSpPr/>
          <p:nvPr/>
        </p:nvSpPr>
        <p:spPr>
          <a:xfrm>
            <a:off x="1069848" y="3767328"/>
            <a:ext cx="4297680" cy="320040"/>
          </a:xfrm>
          <a:prstGeom prst="rect">
            <a:avLst/>
          </a:prstGeom>
          <a:noFill/>
          <a:ln/>
        </p:spPr>
        <p:txBody>
          <a:bodyPr wrap="square" lIns="635" tIns="635" rIns="635" bIns="635" rtlCol="0" anchor="t">
            <a:normAutofit/>
          </a:bodyPr>
          <a:lstStyle/>
          <a:p>
            <a:pPr algn="l" indent="0" marL="0">
              <a:buNone/>
            </a:pPr>
            <a:r>
              <a:rPr lang="en-US" sz="2000" b="1" dirty="0">
                <a:solidFill>
                  <a:srgbClr val="EFD891"/>
                </a:solidFill>
                <a:latin typeface="Georgia" pitchFamily="34" charset="0"/>
                <a:ea typeface="Georgia" pitchFamily="34" charset="-122"/>
                <a:cs typeface="Georgia" pitchFamily="34" charset="-120"/>
              </a:rPr>
              <a:t>Assurance</a:t>
            </a:r>
            <a:endParaRPr lang="en-US" sz="2000" dirty="0"/>
          </a:p>
        </p:txBody>
      </p:sp>
      <p:sp>
        <p:nvSpPr>
          <p:cNvPr id="13" name="Text 10"/>
          <p:cNvSpPr/>
          <p:nvPr/>
        </p:nvSpPr>
        <p:spPr>
          <a:xfrm>
            <a:off x="1097280" y="4261104"/>
            <a:ext cx="4160520" cy="320040"/>
          </a:xfrm>
          <a:prstGeom prst="rect">
            <a:avLst/>
          </a:prstGeom>
          <a:noFill/>
          <a:ln/>
        </p:spPr>
        <p:txBody>
          <a:bodyPr wrap="square" lIns="635" tIns="635" rIns="635" bIns="635" rtlCol="0" anchor="t">
            <a:normAutofit/>
          </a:bodyPr>
          <a:lstStyle/>
          <a:p>
            <a:pPr algn="l" indent="0" marL="0">
              <a:buNone/>
            </a:pPr>
            <a:r>
              <a:rPr lang="en-US" sz="1450" dirty="0">
                <a:solidFill>
                  <a:srgbClr val="F8F2E7"/>
                </a:solidFill>
                <a:latin typeface="Aptos" pitchFamily="34" charset="0"/>
                <a:ea typeface="Aptos" pitchFamily="34" charset="-122"/>
                <a:cs typeface="Aptos" pitchFamily="34" charset="-120"/>
              </a:rPr>
              <a:t>Christ does not cast out those who come.</a:t>
            </a:r>
            <a:endParaRPr lang="en-US" sz="1450" dirty="0"/>
          </a:p>
        </p:txBody>
      </p:sp>
      <p:sp>
        <p:nvSpPr>
          <p:cNvPr id="14" name="Shape 11"/>
          <p:cNvSpPr/>
          <p:nvPr/>
        </p:nvSpPr>
        <p:spPr>
          <a:xfrm>
            <a:off x="6263640" y="3566160"/>
            <a:ext cx="4892040" cy="1417320"/>
          </a:xfrm>
          <a:prstGeom prst="roundRect">
            <a:avLst>
              <a:gd name="adj" fmla="val 6452"/>
            </a:avLst>
          </a:prstGeom>
          <a:solidFill>
            <a:srgbClr val="102B46">
              <a:alpha val="98000"/>
            </a:srgbClr>
          </a:solidFill>
          <a:ln w="12700">
            <a:solidFill>
              <a:srgbClr val="C8973D"/>
            </a:solidFill>
            <a:prstDash val="solid"/>
          </a:ln>
        </p:spPr>
      </p:sp>
      <p:sp>
        <p:nvSpPr>
          <p:cNvPr id="15" name="Text 12"/>
          <p:cNvSpPr/>
          <p:nvPr/>
        </p:nvSpPr>
        <p:spPr>
          <a:xfrm>
            <a:off x="6556248" y="3767328"/>
            <a:ext cx="4297680" cy="320040"/>
          </a:xfrm>
          <a:prstGeom prst="rect">
            <a:avLst/>
          </a:prstGeom>
          <a:noFill/>
          <a:ln/>
        </p:spPr>
        <p:txBody>
          <a:bodyPr wrap="square" lIns="635" tIns="635" rIns="635" bIns="635" rtlCol="0" anchor="t">
            <a:normAutofit/>
          </a:bodyPr>
          <a:lstStyle/>
          <a:p>
            <a:pPr algn="l" indent="0" marL="0">
              <a:buNone/>
            </a:pPr>
            <a:r>
              <a:rPr lang="en-US" sz="2000" b="1" dirty="0">
                <a:solidFill>
                  <a:srgbClr val="EFD891"/>
                </a:solidFill>
                <a:latin typeface="Georgia" pitchFamily="34" charset="0"/>
                <a:ea typeface="Georgia" pitchFamily="34" charset="-122"/>
                <a:cs typeface="Georgia" pitchFamily="34" charset="-120"/>
              </a:rPr>
              <a:t>Renewal</a:t>
            </a:r>
            <a:endParaRPr lang="en-US" sz="2000" dirty="0"/>
          </a:p>
        </p:txBody>
      </p:sp>
      <p:sp>
        <p:nvSpPr>
          <p:cNvPr id="16" name="Text 13"/>
          <p:cNvSpPr/>
          <p:nvPr/>
        </p:nvSpPr>
        <p:spPr>
          <a:xfrm>
            <a:off x="6583680" y="4261104"/>
            <a:ext cx="4160520" cy="320040"/>
          </a:xfrm>
          <a:prstGeom prst="rect">
            <a:avLst/>
          </a:prstGeom>
          <a:noFill/>
          <a:ln/>
        </p:spPr>
        <p:txBody>
          <a:bodyPr wrap="square" lIns="635" tIns="635" rIns="635" bIns="635" rtlCol="0" anchor="t">
            <a:normAutofit/>
          </a:bodyPr>
          <a:lstStyle/>
          <a:p>
            <a:pPr algn="l" indent="0" marL="0">
              <a:buNone/>
            </a:pPr>
            <a:r>
              <a:rPr lang="en-US" sz="1450" dirty="0">
                <a:solidFill>
                  <a:srgbClr val="F8F2E7"/>
                </a:solidFill>
                <a:latin typeface="Aptos" pitchFamily="34" charset="0"/>
                <a:ea typeface="Aptos" pitchFamily="34" charset="-122"/>
                <a:cs typeface="Aptos" pitchFamily="34" charset="-120"/>
              </a:rPr>
              <a:t>The welcomed sinner becomes a disciple.</a:t>
            </a:r>
            <a:endParaRPr lang="en-US" sz="1450" dirty="0"/>
          </a:p>
        </p:txBody>
      </p:sp>
      <p:sp>
        <p:nvSpPr>
          <p:cNvPr id="17" name="Text 1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2E7"/>
        </a:solidFill>
      </p:bgPr>
    </p:bg>
    <p:spTree>
      <p:nvGrpSpPr>
        <p:cNvPr id="1" name=""/>
        <p:cNvGrpSpPr/>
        <p:nvPr/>
      </p:nvGrpSpPr>
      <p:grpSpPr>
        <a:xfrm>
          <a:off x="0" y="0"/>
          <a:ext cx="0" cy="0"/>
          <a:chOff x="0" y="0"/>
          <a:chExt cx="0" cy="0"/>
        </a:xfrm>
      </p:grpSpPr>
      <p:pic>
        <p:nvPicPr>
          <p:cNvPr id="2" name="Image 0" descr="/mnt/data/justasam/visual_5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Literary Movement</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How the hymn leads the heart</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The repeated act of coming gives the hymn a prayerful, processional quality.</a:t>
            </a:r>
            <a:endParaRPr lang="en-US" sz="1550" dirty="0"/>
          </a:p>
          <a:p>
            <a:r>
              <a:rPr lang="en-US" sz="1550" dirty="0">
                <a:solidFill>
                  <a:srgbClr val="1A1A1A"/>
                </a:solidFill>
                <a:latin typeface="Aptos" pitchFamily="34" charset="0"/>
                <a:ea typeface="Aptos" pitchFamily="34" charset="-122"/>
                <a:cs typeface="Aptos" pitchFamily="34" charset="-120"/>
              </a:rPr>
              <a:t>Each section adds a different aspect of need, mercy, or assurance.</a:t>
            </a:r>
            <a:endParaRPr lang="en-US" sz="1550" dirty="0"/>
          </a:p>
          <a:p>
            <a:r>
              <a:rPr lang="en-US" sz="1550" dirty="0">
                <a:solidFill>
                  <a:srgbClr val="1A1A1A"/>
                </a:solidFill>
                <a:latin typeface="Aptos" pitchFamily="34" charset="0"/>
                <a:ea typeface="Aptos" pitchFamily="34" charset="-122"/>
                <a:cs typeface="Aptos" pitchFamily="34" charset="-120"/>
              </a:rPr>
              <a:t>The “Lamb of God” language keeps the invitation tied to Christ’s sacrifice.</a:t>
            </a:r>
            <a:endParaRPr lang="en-US" sz="1550" dirty="0"/>
          </a:p>
          <a:p>
            <a:r>
              <a:rPr lang="en-US" sz="1550" dirty="0">
                <a:solidFill>
                  <a:srgbClr val="1A1A1A"/>
                </a:solidFill>
                <a:latin typeface="Aptos" pitchFamily="34" charset="0"/>
                <a:ea typeface="Aptos" pitchFamily="34" charset="-122"/>
                <a:cs typeface="Aptos" pitchFamily="34" charset="-120"/>
              </a:rPr>
              <a:t>The hymn’s simplicity is part of its strength: it allows the congregation to pray while singing.</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nt/data/justasam/visual_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234440"/>
            <a:ext cx="6675120" cy="4937760"/>
          </a:xfrm>
          <a:prstGeom prst="roundRect">
            <a:avLst>
              <a:gd name="adj" fmla="val 1481"/>
            </a:avLst>
          </a:prstGeom>
          <a:solidFill>
            <a:srgbClr val="0B2036">
              <a:alpha val="96000"/>
            </a:srgbClr>
          </a:solidFill>
          <a:ln w="12700">
            <a:solidFill>
              <a:srgbClr val="0B2036">
                <a:alpha val="0"/>
              </a:srgbClr>
            </a:solidFill>
            <a:prstDash val="solid"/>
          </a:ln>
        </p:spPr>
      </p:sp>
      <p:sp>
        <p:nvSpPr>
          <p:cNvPr id="4" name="Text 1"/>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Musical Notes</a:t>
            </a:r>
            <a:endParaRPr lang="en-US" sz="2500" dirty="0"/>
          </a:p>
        </p:txBody>
      </p:sp>
      <p:sp>
        <p:nvSpPr>
          <p:cNvPr id="5" name="Text 2"/>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Why WOODWORTH serves the text well</a:t>
            </a:r>
            <a:endParaRPr lang="en-US" sz="1250" dirty="0"/>
          </a:p>
        </p:txBody>
      </p:sp>
      <p:sp>
        <p:nvSpPr>
          <p:cNvPr id="6" name="Text 3"/>
          <p:cNvSpPr/>
          <p:nvPr/>
        </p:nvSpPr>
        <p:spPr>
          <a:xfrm>
            <a:off x="868680" y="1645920"/>
            <a:ext cx="5989320" cy="4251960"/>
          </a:xfrm>
          <a:prstGeom prst="rect">
            <a:avLst/>
          </a:prstGeom>
          <a:noFill/>
          <a:ln/>
        </p:spPr>
        <p:txBody>
          <a:bodyPr wrap="square" lIns="635" tIns="635" rIns="635" bIns="635" rtlCol="0" anchor="ctr">
            <a:normAutofit/>
          </a:bodyPr>
          <a:lstStyle/>
          <a:p>
            <a:r>
              <a:rPr lang="en-US" sz="1600" dirty="0">
                <a:solidFill>
                  <a:srgbClr val="F8F2E7"/>
                </a:solidFill>
                <a:latin typeface="Aptos" pitchFamily="34" charset="0"/>
                <a:ea typeface="Aptos" pitchFamily="34" charset="-122"/>
                <a:cs typeface="Aptos" pitchFamily="34" charset="-120"/>
              </a:rPr>
              <a:t>The tune is restrained, steady, and well suited to reflective congregational singing.</a:t>
            </a:r>
            <a:endParaRPr lang="en-US" sz="1600" dirty="0"/>
          </a:p>
          <a:p>
            <a:r>
              <a:rPr lang="en-US" sz="1600" dirty="0">
                <a:solidFill>
                  <a:srgbClr val="F8F2E7"/>
                </a:solidFill>
                <a:latin typeface="Aptos" pitchFamily="34" charset="0"/>
                <a:ea typeface="Aptos" pitchFamily="34" charset="-122"/>
                <a:cs typeface="Aptos" pitchFamily="34" charset="-120"/>
              </a:rPr>
              <a:t>Its simple contour supports humility rather than display.</a:t>
            </a:r>
            <a:endParaRPr lang="en-US" sz="1600" dirty="0"/>
          </a:p>
          <a:p>
            <a:r>
              <a:rPr lang="en-US" sz="1600" dirty="0">
                <a:solidFill>
                  <a:srgbClr val="F8F2E7"/>
                </a:solidFill>
                <a:latin typeface="Aptos" pitchFamily="34" charset="0"/>
                <a:ea typeface="Aptos" pitchFamily="34" charset="-122"/>
                <a:cs typeface="Aptos" pitchFamily="34" charset="-120"/>
              </a:rPr>
              <a:t>The repeated closing phrase gives worshipers space to respond personally and prayerfully.</a:t>
            </a:r>
            <a:endParaRPr lang="en-US" sz="1600" dirty="0"/>
          </a:p>
          <a:p>
            <a:r>
              <a:rPr lang="en-US" sz="1600" dirty="0">
                <a:solidFill>
                  <a:srgbClr val="F8F2E7"/>
                </a:solidFill>
                <a:latin typeface="Aptos" pitchFamily="34" charset="0"/>
                <a:ea typeface="Aptos" pitchFamily="34" charset="-122"/>
                <a:cs typeface="Aptos" pitchFamily="34" charset="-120"/>
              </a:rPr>
              <a:t>Choirs can support the congregation best with clarity, warmth, and a tempo that allows the text to breathe.</a:t>
            </a:r>
            <a:endParaRPr lang="en-US" sz="160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2E7"/>
        </a:solidFill>
      </p:bgPr>
    </p:bg>
    <p:spTree>
      <p:nvGrpSpPr>
        <p:cNvPr id="1" name=""/>
        <p:cNvGrpSpPr/>
        <p:nvPr/>
      </p:nvGrpSpPr>
      <p:grpSpPr>
        <a:xfrm>
          <a:off x="0" y="0"/>
          <a:ext cx="0" cy="0"/>
          <a:chOff x="0" y="0"/>
          <a:chExt cx="0" cy="0"/>
        </a:xfrm>
      </p:grpSpPr>
      <p:pic>
        <p:nvPicPr>
          <p:cNvPr id="2" name="Image 0" descr="/mnt/data/justasam/visual_2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Pastoral and Worship Use</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Places where this hymn can serve the church</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Invitation to faith after gospel preaching</a:t>
            </a:r>
            <a:endParaRPr lang="en-US" sz="1550" dirty="0"/>
          </a:p>
          <a:p>
            <a:r>
              <a:rPr lang="en-US" sz="1550" dirty="0">
                <a:solidFill>
                  <a:srgbClr val="1A1A1A"/>
                </a:solidFill>
                <a:latin typeface="Aptos" pitchFamily="34" charset="0"/>
                <a:ea typeface="Aptos" pitchFamily="34" charset="-122"/>
                <a:cs typeface="Aptos" pitchFamily="34" charset="-120"/>
              </a:rPr>
              <a:t>Prayer of confession in a worship service</a:t>
            </a:r>
            <a:endParaRPr lang="en-US" sz="1550" dirty="0"/>
          </a:p>
          <a:p>
            <a:r>
              <a:rPr lang="en-US" sz="1550" dirty="0">
                <a:solidFill>
                  <a:srgbClr val="1A1A1A"/>
                </a:solidFill>
                <a:latin typeface="Aptos" pitchFamily="34" charset="0"/>
                <a:ea typeface="Aptos" pitchFamily="34" charset="-122"/>
                <a:cs typeface="Aptos" pitchFamily="34" charset="-120"/>
              </a:rPr>
              <a:t>Assurance after a reading of God’s promise</a:t>
            </a:r>
            <a:endParaRPr lang="en-US" sz="1550" dirty="0"/>
          </a:p>
          <a:p>
            <a:r>
              <a:rPr lang="en-US" sz="1550" dirty="0">
                <a:solidFill>
                  <a:srgbClr val="1A1A1A"/>
                </a:solidFill>
                <a:latin typeface="Aptos" pitchFamily="34" charset="0"/>
                <a:ea typeface="Aptos" pitchFamily="34" charset="-122"/>
                <a:cs typeface="Aptos" pitchFamily="34" charset="-120"/>
              </a:rPr>
              <a:t>Pastoral counseling around guilt, fear, or unworthiness</a:t>
            </a:r>
            <a:endParaRPr lang="en-US" sz="1550" dirty="0"/>
          </a:p>
          <a:p>
            <a:r>
              <a:rPr lang="en-US" sz="1550" dirty="0">
                <a:solidFill>
                  <a:srgbClr val="1A1A1A"/>
                </a:solidFill>
                <a:latin typeface="Aptos" pitchFamily="34" charset="0"/>
                <a:ea typeface="Aptos" pitchFamily="34" charset="-122"/>
                <a:cs typeface="Aptos" pitchFamily="34" charset="-120"/>
              </a:rPr>
              <a:t>Communion preparation when the emphasis is grace and welcome</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mnt/data/justasam/visual_4.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02920" y="1234440"/>
            <a:ext cx="6675120" cy="4937760"/>
          </a:xfrm>
          <a:prstGeom prst="roundRect">
            <a:avLst>
              <a:gd name="adj" fmla="val 1481"/>
            </a:avLst>
          </a:prstGeom>
          <a:solidFill>
            <a:srgbClr val="0B2036">
              <a:alpha val="96000"/>
            </a:srgbClr>
          </a:solidFill>
          <a:ln w="12700">
            <a:solidFill>
              <a:srgbClr val="0B2036">
                <a:alpha val="0"/>
              </a:srgbClr>
            </a:solidFill>
            <a:prstDash val="solid"/>
          </a:ln>
        </p:spPr>
      </p:sp>
      <p:sp>
        <p:nvSpPr>
          <p:cNvPr id="4" name="Text 1"/>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Teaching Questions</a:t>
            </a:r>
            <a:endParaRPr lang="en-US" sz="2500" dirty="0"/>
          </a:p>
        </p:txBody>
      </p:sp>
      <p:sp>
        <p:nvSpPr>
          <p:cNvPr id="5" name="Text 2"/>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For Sunday school, choir rehearsal, or class discussion</a:t>
            </a:r>
            <a:endParaRPr lang="en-US" sz="1250" dirty="0"/>
          </a:p>
        </p:txBody>
      </p:sp>
      <p:sp>
        <p:nvSpPr>
          <p:cNvPr id="6" name="Text 3"/>
          <p:cNvSpPr/>
          <p:nvPr/>
        </p:nvSpPr>
        <p:spPr>
          <a:xfrm>
            <a:off x="868680" y="1645920"/>
            <a:ext cx="5989320" cy="4251960"/>
          </a:xfrm>
          <a:prstGeom prst="rect">
            <a:avLst/>
          </a:prstGeom>
          <a:noFill/>
          <a:ln/>
        </p:spPr>
        <p:txBody>
          <a:bodyPr wrap="square" lIns="635" tIns="635" rIns="635" bIns="635" rtlCol="0" anchor="ctr">
            <a:normAutofit/>
          </a:bodyPr>
          <a:lstStyle/>
          <a:p>
            <a:r>
              <a:rPr lang="en-US" sz="1600" dirty="0">
                <a:solidFill>
                  <a:srgbClr val="F8F2E7"/>
                </a:solidFill>
                <a:latin typeface="Aptos" pitchFamily="34" charset="0"/>
                <a:ea typeface="Aptos" pitchFamily="34" charset="-122"/>
                <a:cs typeface="Aptos" pitchFamily="34" charset="-120"/>
              </a:rPr>
              <a:t>What false “pleas” do people bring when they try to justify themselves before God?</a:t>
            </a:r>
            <a:endParaRPr lang="en-US" sz="1600" dirty="0"/>
          </a:p>
          <a:p>
            <a:r>
              <a:rPr lang="en-US" sz="1600" dirty="0">
                <a:solidFill>
                  <a:srgbClr val="F8F2E7"/>
                </a:solidFill>
                <a:latin typeface="Aptos" pitchFamily="34" charset="0"/>
                <a:ea typeface="Aptos" pitchFamily="34" charset="-122"/>
                <a:cs typeface="Aptos" pitchFamily="34" charset="-120"/>
              </a:rPr>
              <a:t>How does John 6:37 comfort a person who feels too guilty to come?</a:t>
            </a:r>
            <a:endParaRPr lang="en-US" sz="1600" dirty="0"/>
          </a:p>
          <a:p>
            <a:r>
              <a:rPr lang="en-US" sz="1600" dirty="0">
                <a:solidFill>
                  <a:srgbClr val="F8F2E7"/>
                </a:solidFill>
                <a:latin typeface="Aptos" pitchFamily="34" charset="0"/>
                <a:ea typeface="Aptos" pitchFamily="34" charset="-122"/>
                <a:cs typeface="Aptos" pitchFamily="34" charset="-120"/>
              </a:rPr>
              <a:t>What is the difference between coming honestly and coming casually?</a:t>
            </a:r>
            <a:endParaRPr lang="en-US" sz="1600" dirty="0"/>
          </a:p>
          <a:p>
            <a:r>
              <a:rPr lang="en-US" sz="1600" dirty="0">
                <a:solidFill>
                  <a:srgbClr val="F8F2E7"/>
                </a:solidFill>
                <a:latin typeface="Aptos" pitchFamily="34" charset="0"/>
                <a:ea typeface="Aptos" pitchFamily="34" charset="-122"/>
                <a:cs typeface="Aptos" pitchFamily="34" charset="-120"/>
              </a:rPr>
              <a:t>How can a church make invitations to faith both clear and gentle?</a:t>
            </a:r>
            <a:endParaRPr lang="en-US" sz="1600" dirty="0"/>
          </a:p>
          <a:p>
            <a:r>
              <a:rPr lang="en-US" sz="1600" dirty="0">
                <a:solidFill>
                  <a:srgbClr val="F8F2E7"/>
                </a:solidFill>
                <a:latin typeface="Aptos" pitchFamily="34" charset="0"/>
                <a:ea typeface="Aptos" pitchFamily="34" charset="-122"/>
                <a:cs typeface="Aptos" pitchFamily="34" charset="-120"/>
              </a:rPr>
              <a:t>Where does this hymn move from confession toward assurance?</a:t>
            </a:r>
            <a:endParaRPr lang="en-US" sz="160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2E7"/>
        </a:solidFill>
      </p:bgPr>
    </p:bg>
    <p:spTree>
      <p:nvGrpSpPr>
        <p:cNvPr id="1" name=""/>
        <p:cNvGrpSpPr/>
        <p:nvPr/>
      </p:nvGrpSpPr>
      <p:grpSpPr>
        <a:xfrm>
          <a:off x="0" y="0"/>
          <a:ext cx="0" cy="0"/>
          <a:chOff x="0" y="0"/>
          <a:chExt cx="0" cy="0"/>
        </a:xfrm>
      </p:grpSpPr>
      <p:pic>
        <p:nvPicPr>
          <p:cNvPr id="2" name="Image 0" descr="/mnt/data/justasam/visual_3_portrait.jpg">    </p:cNvPr>
          <p:cNvPicPr>
            <a:picLocks noChangeAspect="1"/>
          </p:cNvPicPr>
          <p:nvPr/>
        </p:nvPicPr>
        <p:blipFill>
          <a:blip r:embed="rId1"/>
          <a:stretch>
            <a:fillRect/>
          </a:stretch>
        </p:blipFill>
        <p:spPr>
          <a:xfrm>
            <a:off x="7635240" y="0"/>
            <a:ext cx="4553712"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102B46"/>
                </a:solidFill>
                <a:latin typeface="Georgia" pitchFamily="34" charset="0"/>
                <a:ea typeface="Georgia" pitchFamily="34" charset="-122"/>
                <a:cs typeface="Georgia" pitchFamily="34" charset="-120"/>
              </a:rPr>
              <a:t>Application</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7B1E25"/>
                </a:solidFill>
                <a:latin typeface="Aptos" pitchFamily="34" charset="0"/>
                <a:ea typeface="Aptos" pitchFamily="34" charset="-122"/>
                <a:cs typeface="Aptos" pitchFamily="34" charset="-120"/>
              </a:rPr>
              <a:t>Responding to grace this week</a:t>
            </a:r>
            <a:endParaRPr lang="en-US" sz="1250" dirty="0"/>
          </a:p>
        </p:txBody>
      </p:sp>
      <p:sp>
        <p:nvSpPr>
          <p:cNvPr id="5" name="Shape 2"/>
          <p:cNvSpPr/>
          <p:nvPr/>
        </p:nvSpPr>
        <p:spPr>
          <a:xfrm>
            <a:off x="594360" y="1325880"/>
            <a:ext cx="6446520" cy="4709160"/>
          </a:xfrm>
          <a:prstGeom prst="roundRect">
            <a:avLst>
              <a:gd name="adj" fmla="val 1553"/>
            </a:avLst>
          </a:prstGeom>
          <a:solidFill>
            <a:srgbClr val="FFFFFF"/>
          </a:solidFill>
          <a:ln w="12700">
            <a:solidFill>
              <a:srgbClr val="FFFFFF">
                <a:alpha val="0"/>
              </a:srgbClr>
            </a:solidFill>
            <a:prstDash val="solid"/>
          </a:ln>
        </p:spPr>
      </p:sp>
      <p:sp>
        <p:nvSpPr>
          <p:cNvPr id="6" name="Text 3"/>
          <p:cNvSpPr/>
          <p:nvPr/>
        </p:nvSpPr>
        <p:spPr>
          <a:xfrm>
            <a:off x="941832" y="1664208"/>
            <a:ext cx="5715000" cy="4069080"/>
          </a:xfrm>
          <a:prstGeom prst="rect">
            <a:avLst/>
          </a:prstGeom>
          <a:noFill/>
          <a:ln/>
        </p:spPr>
        <p:txBody>
          <a:bodyPr wrap="square" lIns="635" tIns="635" rIns="635" bIns="635" rtlCol="0" anchor="ctr">
            <a:normAutofit/>
          </a:bodyPr>
          <a:lstStyle/>
          <a:p>
            <a:r>
              <a:rPr lang="en-US" sz="1550" dirty="0">
                <a:solidFill>
                  <a:srgbClr val="1A1A1A"/>
                </a:solidFill>
                <a:latin typeface="Aptos" pitchFamily="34" charset="0"/>
                <a:ea typeface="Aptos" pitchFamily="34" charset="-122"/>
                <a:cs typeface="Aptos" pitchFamily="34" charset="-120"/>
              </a:rPr>
              <a:t>Pray honestly: name one burden you usually hide from God.</a:t>
            </a:r>
            <a:endParaRPr lang="en-US" sz="1550" dirty="0"/>
          </a:p>
          <a:p>
            <a:r>
              <a:rPr lang="en-US" sz="1550" dirty="0">
                <a:solidFill>
                  <a:srgbClr val="1A1A1A"/>
                </a:solidFill>
                <a:latin typeface="Aptos" pitchFamily="34" charset="0"/>
                <a:ea typeface="Aptos" pitchFamily="34" charset="-122"/>
                <a:cs typeface="Aptos" pitchFamily="34" charset="-120"/>
              </a:rPr>
              <a:t>Read John 6:37 aloud each morning as a promise of Christ’s welcome.</a:t>
            </a:r>
            <a:endParaRPr lang="en-US" sz="1550" dirty="0"/>
          </a:p>
          <a:p>
            <a:r>
              <a:rPr lang="en-US" sz="1550" dirty="0">
                <a:solidFill>
                  <a:srgbClr val="1A1A1A"/>
                </a:solidFill>
                <a:latin typeface="Aptos" pitchFamily="34" charset="0"/>
                <a:ea typeface="Aptos" pitchFamily="34" charset="-122"/>
                <a:cs typeface="Aptos" pitchFamily="34" charset="-120"/>
              </a:rPr>
              <a:t>Practice confession without self-punishment or self-defense.</a:t>
            </a:r>
            <a:endParaRPr lang="en-US" sz="1550" dirty="0"/>
          </a:p>
          <a:p>
            <a:r>
              <a:rPr lang="en-US" sz="1550" dirty="0">
                <a:solidFill>
                  <a:srgbClr val="1A1A1A"/>
                </a:solidFill>
                <a:latin typeface="Aptos" pitchFamily="34" charset="0"/>
                <a:ea typeface="Aptos" pitchFamily="34" charset="-122"/>
                <a:cs typeface="Aptos" pitchFamily="34" charset="-120"/>
              </a:rPr>
              <a:t>Extend grace to someone who fears they are too broken to be received.</a:t>
            </a:r>
            <a:endParaRPr lang="en-US" sz="1550" dirty="0"/>
          </a:p>
          <a:p>
            <a:r>
              <a:rPr lang="en-US" sz="1550" dirty="0">
                <a:solidFill>
                  <a:srgbClr val="1A1A1A"/>
                </a:solidFill>
                <a:latin typeface="Aptos" pitchFamily="34" charset="0"/>
                <a:ea typeface="Aptos" pitchFamily="34" charset="-122"/>
                <a:cs typeface="Aptos" pitchFamily="34" charset="-120"/>
              </a:rPr>
              <a:t>Let gratitude move you toward obedience and humble service.</a:t>
            </a:r>
            <a:endParaRPr lang="en-US" sz="15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2E7"/>
        </a:solidFill>
      </p:bgPr>
    </p:bg>
    <p:spTree>
      <p:nvGrpSpPr>
        <p:cNvPr id="1" name=""/>
        <p:cNvGrpSpPr/>
        <p:nvPr/>
      </p:nvGrpSpPr>
      <p:grpSpPr>
        <a:xfrm>
          <a:off x="0" y="0"/>
          <a:ext cx="0" cy="0"/>
          <a:chOff x="0" y="0"/>
          <a:chExt cx="0" cy="0"/>
        </a:xfrm>
      </p:grpSpPr>
      <p:pic>
        <p:nvPicPr>
          <p:cNvPr id="2" name="Image 0" descr="/mnt/data/justasam/visual_3.jp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566928" y="384048"/>
            <a:ext cx="6492240" cy="411480"/>
          </a:xfrm>
          <a:prstGeom prst="rect">
            <a:avLst/>
          </a:prstGeom>
          <a:noFill/>
          <a:ln/>
        </p:spPr>
        <p:txBody>
          <a:bodyPr wrap="square" lIns="254" tIns="254" rIns="254" bIns="254" rtlCol="0" anchor="ctr">
            <a:normAutofit/>
          </a:bodyPr>
          <a:lstStyle/>
          <a:p>
            <a:pPr indent="0" marL="0">
              <a:buNone/>
            </a:pPr>
            <a:r>
              <a:rPr lang="en-US" sz="2500" b="1" dirty="0">
                <a:solidFill>
                  <a:srgbClr val="F8F2E7"/>
                </a:solidFill>
                <a:latin typeface="Georgia" pitchFamily="34" charset="0"/>
                <a:ea typeface="Georgia" pitchFamily="34" charset="-122"/>
                <a:cs typeface="Georgia" pitchFamily="34" charset="-120"/>
              </a:rPr>
              <a:t>Suggested Lesson Flow</a:t>
            </a:r>
            <a:endParaRPr lang="en-US" sz="2500" dirty="0"/>
          </a:p>
        </p:txBody>
      </p:sp>
      <p:sp>
        <p:nvSpPr>
          <p:cNvPr id="4" name="Text 1"/>
          <p:cNvSpPr/>
          <p:nvPr/>
        </p:nvSpPr>
        <p:spPr>
          <a:xfrm>
            <a:off x="594360" y="841248"/>
            <a:ext cx="6400800" cy="274320"/>
          </a:xfrm>
          <a:prstGeom prst="rect">
            <a:avLst/>
          </a:prstGeom>
          <a:noFill/>
          <a:ln/>
        </p:spPr>
        <p:txBody>
          <a:bodyPr wrap="square" lIns="254" tIns="254" rIns="254" bIns="254" rtlCol="0" anchor="ctr"/>
          <a:lstStyle/>
          <a:p>
            <a:pPr indent="0" marL="0">
              <a:buNone/>
            </a:pPr>
            <a:r>
              <a:rPr lang="en-US" sz="1250" i="1" dirty="0">
                <a:solidFill>
                  <a:srgbClr val="E8C46A"/>
                </a:solidFill>
                <a:latin typeface="Aptos" pitchFamily="34" charset="0"/>
                <a:ea typeface="Aptos" pitchFamily="34" charset="-122"/>
                <a:cs typeface="Aptos" pitchFamily="34" charset="-120"/>
              </a:rPr>
              <a:t>Two ready-to-use teaching paths</a:t>
            </a:r>
            <a:endParaRPr lang="en-US" sz="1250" dirty="0"/>
          </a:p>
        </p:txBody>
      </p:sp>
      <p:sp>
        <p:nvSpPr>
          <p:cNvPr id="5" name="Shape 2"/>
          <p:cNvSpPr/>
          <p:nvPr/>
        </p:nvSpPr>
        <p:spPr>
          <a:xfrm>
            <a:off x="731520" y="1417320"/>
            <a:ext cx="5257800" cy="4389120"/>
          </a:xfrm>
          <a:prstGeom prst="roundRect">
            <a:avLst>
              <a:gd name="adj" fmla="val 2083"/>
            </a:avLst>
          </a:prstGeom>
          <a:solidFill>
            <a:srgbClr val="102B46">
              <a:alpha val="95000"/>
            </a:srgbClr>
          </a:solidFill>
          <a:ln w="12700">
            <a:solidFill>
              <a:srgbClr val="C8973D"/>
            </a:solidFill>
            <a:prstDash val="solid"/>
          </a:ln>
        </p:spPr>
      </p:sp>
      <p:sp>
        <p:nvSpPr>
          <p:cNvPr id="6" name="Shape 3"/>
          <p:cNvSpPr/>
          <p:nvPr/>
        </p:nvSpPr>
        <p:spPr>
          <a:xfrm>
            <a:off x="6217920" y="1417320"/>
            <a:ext cx="5257800" cy="4389120"/>
          </a:xfrm>
          <a:prstGeom prst="roundRect">
            <a:avLst>
              <a:gd name="adj" fmla="val 2083"/>
            </a:avLst>
          </a:prstGeom>
          <a:solidFill>
            <a:srgbClr val="0B2036">
              <a:alpha val="95000"/>
            </a:srgbClr>
          </a:solidFill>
          <a:ln w="12700">
            <a:solidFill>
              <a:srgbClr val="C8973D"/>
            </a:solidFill>
            <a:prstDash val="solid"/>
          </a:ln>
        </p:spPr>
      </p:sp>
      <p:sp>
        <p:nvSpPr>
          <p:cNvPr id="7" name="Text 4"/>
          <p:cNvSpPr/>
          <p:nvPr/>
        </p:nvSpPr>
        <p:spPr>
          <a:xfrm>
            <a:off x="1097280" y="1719072"/>
            <a:ext cx="4572000" cy="320040"/>
          </a:xfrm>
          <a:prstGeom prst="rect">
            <a:avLst/>
          </a:prstGeom>
          <a:noFill/>
          <a:ln/>
        </p:spPr>
        <p:txBody>
          <a:bodyPr wrap="square" lIns="635" tIns="635" rIns="635" bIns="635" rtlCol="0" anchor="t">
            <a:normAutofit/>
          </a:bodyPr>
          <a:lstStyle/>
          <a:p>
            <a:pPr algn="l" indent="0" marL="0">
              <a:buNone/>
            </a:pPr>
            <a:r>
              <a:rPr lang="en-US" sz="2200" b="1" dirty="0">
                <a:solidFill>
                  <a:srgbClr val="E8C46A"/>
                </a:solidFill>
                <a:latin typeface="Georgia" pitchFamily="34" charset="0"/>
                <a:ea typeface="Georgia" pitchFamily="34" charset="-122"/>
                <a:cs typeface="Georgia" pitchFamily="34" charset="-120"/>
              </a:rPr>
              <a:t>30-Minute Lesson</a:t>
            </a:r>
            <a:endParaRPr lang="en-US" sz="2200" dirty="0"/>
          </a:p>
        </p:txBody>
      </p:sp>
      <p:sp>
        <p:nvSpPr>
          <p:cNvPr id="8" name="Text 5"/>
          <p:cNvSpPr/>
          <p:nvPr/>
        </p:nvSpPr>
        <p:spPr>
          <a:xfrm>
            <a:off x="1097280" y="2267712"/>
            <a:ext cx="4389120" cy="3063240"/>
          </a:xfrm>
          <a:prstGeom prst="rect">
            <a:avLst/>
          </a:prstGeom>
          <a:noFill/>
          <a:ln/>
        </p:spPr>
        <p:txBody>
          <a:bodyPr wrap="square" lIns="635" tIns="635" rIns="635" bIns="635" rtlCol="0" anchor="ctr">
            <a:normAutofit/>
          </a:bodyPr>
          <a:lstStyle/>
          <a:p>
            <a:r>
              <a:rPr lang="en-US" sz="1450" dirty="0">
                <a:solidFill>
                  <a:srgbClr val="F8F2E7"/>
                </a:solidFill>
                <a:latin typeface="Aptos" pitchFamily="34" charset="0"/>
                <a:ea typeface="Aptos" pitchFamily="34" charset="-122"/>
                <a:cs typeface="Aptos" pitchFamily="34" charset="-120"/>
              </a:rPr>
              <a:t>5 min - Read John 6:37</a:t>
            </a:r>
            <a:endParaRPr lang="en-US" sz="1450" dirty="0"/>
          </a:p>
          <a:p>
            <a:r>
              <a:rPr lang="en-US" sz="1450" dirty="0">
                <a:solidFill>
                  <a:srgbClr val="F8F2E7"/>
                </a:solidFill>
                <a:latin typeface="Aptos" pitchFamily="34" charset="0"/>
                <a:ea typeface="Aptos" pitchFamily="34" charset="-122"/>
                <a:cs typeface="Aptos" pitchFamily="34" charset="-120"/>
              </a:rPr>
              <a:t>7 min - Hymn story and identity</a:t>
            </a:r>
            <a:endParaRPr lang="en-US" sz="1450" dirty="0"/>
          </a:p>
          <a:p>
            <a:r>
              <a:rPr lang="en-US" sz="1450" dirty="0">
                <a:solidFill>
                  <a:srgbClr val="F8F2E7"/>
                </a:solidFill>
                <a:latin typeface="Aptos" pitchFamily="34" charset="0"/>
                <a:ea typeface="Aptos" pitchFamily="34" charset="-122"/>
                <a:cs typeface="Aptos" pitchFamily="34" charset="-120"/>
              </a:rPr>
              <a:t>10 min - Three central movements</a:t>
            </a:r>
            <a:endParaRPr lang="en-US" sz="1450" dirty="0"/>
          </a:p>
          <a:p>
            <a:r>
              <a:rPr lang="en-US" sz="1450" dirty="0">
                <a:solidFill>
                  <a:srgbClr val="F8F2E7"/>
                </a:solidFill>
                <a:latin typeface="Aptos" pitchFamily="34" charset="0"/>
                <a:ea typeface="Aptos" pitchFamily="34" charset="-122"/>
                <a:cs typeface="Aptos" pitchFamily="34" charset="-120"/>
              </a:rPr>
              <a:t>5 min - Discussion</a:t>
            </a:r>
            <a:endParaRPr lang="en-US" sz="1450" dirty="0"/>
          </a:p>
          <a:p>
            <a:r>
              <a:rPr lang="en-US" sz="1450" dirty="0">
                <a:solidFill>
                  <a:srgbClr val="F8F2E7"/>
                </a:solidFill>
                <a:latin typeface="Aptos" pitchFamily="34" charset="0"/>
                <a:ea typeface="Aptos" pitchFamily="34" charset="-122"/>
                <a:cs typeface="Aptos" pitchFamily="34" charset="-120"/>
              </a:rPr>
              <a:t>3 min - Prayer response</a:t>
            </a:r>
            <a:endParaRPr lang="en-US" sz="1450" dirty="0"/>
          </a:p>
        </p:txBody>
      </p:sp>
      <p:sp>
        <p:nvSpPr>
          <p:cNvPr id="9" name="Text 6"/>
          <p:cNvSpPr/>
          <p:nvPr/>
        </p:nvSpPr>
        <p:spPr>
          <a:xfrm>
            <a:off x="6583680" y="1719072"/>
            <a:ext cx="4572000" cy="320040"/>
          </a:xfrm>
          <a:prstGeom prst="rect">
            <a:avLst/>
          </a:prstGeom>
          <a:noFill/>
          <a:ln/>
        </p:spPr>
        <p:txBody>
          <a:bodyPr wrap="square" lIns="635" tIns="635" rIns="635" bIns="635" rtlCol="0" anchor="t">
            <a:normAutofit/>
          </a:bodyPr>
          <a:lstStyle/>
          <a:p>
            <a:pPr algn="l" indent="0" marL="0">
              <a:buNone/>
            </a:pPr>
            <a:r>
              <a:rPr lang="en-US" sz="2200" b="1" dirty="0">
                <a:solidFill>
                  <a:srgbClr val="E8C46A"/>
                </a:solidFill>
                <a:latin typeface="Georgia" pitchFamily="34" charset="0"/>
                <a:ea typeface="Georgia" pitchFamily="34" charset="-122"/>
                <a:cs typeface="Georgia" pitchFamily="34" charset="-120"/>
              </a:rPr>
              <a:t>60-Minute Lesson</a:t>
            </a:r>
            <a:endParaRPr lang="en-US" sz="2200" dirty="0"/>
          </a:p>
        </p:txBody>
      </p:sp>
      <p:sp>
        <p:nvSpPr>
          <p:cNvPr id="10" name="Text 7"/>
          <p:cNvSpPr/>
          <p:nvPr/>
        </p:nvSpPr>
        <p:spPr>
          <a:xfrm>
            <a:off x="6583680" y="2267712"/>
            <a:ext cx="4389120" cy="3063240"/>
          </a:xfrm>
          <a:prstGeom prst="rect">
            <a:avLst/>
          </a:prstGeom>
          <a:noFill/>
          <a:ln/>
        </p:spPr>
        <p:txBody>
          <a:bodyPr wrap="square" lIns="635" tIns="635" rIns="635" bIns="635" rtlCol="0" anchor="ctr">
            <a:normAutofit/>
          </a:bodyPr>
          <a:lstStyle/>
          <a:p>
            <a:r>
              <a:rPr lang="en-US" sz="1450" dirty="0">
                <a:solidFill>
                  <a:srgbClr val="F8F2E7"/>
                </a:solidFill>
                <a:latin typeface="Aptos" pitchFamily="34" charset="0"/>
                <a:ea typeface="Aptos" pitchFamily="34" charset="-122"/>
                <a:cs typeface="Aptos" pitchFamily="34" charset="-120"/>
              </a:rPr>
              <a:t>8 min - Opening reflection</a:t>
            </a:r>
            <a:endParaRPr lang="en-US" sz="1450" dirty="0"/>
          </a:p>
          <a:p>
            <a:r>
              <a:rPr lang="en-US" sz="1450" dirty="0">
                <a:solidFill>
                  <a:srgbClr val="F8F2E7"/>
                </a:solidFill>
                <a:latin typeface="Aptos" pitchFamily="34" charset="0"/>
                <a:ea typeface="Aptos" pitchFamily="34" charset="-122"/>
                <a:cs typeface="Aptos" pitchFamily="34" charset="-120"/>
              </a:rPr>
              <a:t>10 min - Historical and musical context</a:t>
            </a:r>
            <a:endParaRPr lang="en-US" sz="1450" dirty="0"/>
          </a:p>
          <a:p>
            <a:r>
              <a:rPr lang="en-US" sz="1450" dirty="0">
                <a:solidFill>
                  <a:srgbClr val="F8F2E7"/>
                </a:solidFill>
                <a:latin typeface="Aptos" pitchFamily="34" charset="0"/>
                <a:ea typeface="Aptos" pitchFamily="34" charset="-122"/>
                <a:cs typeface="Aptos" pitchFamily="34" charset="-120"/>
              </a:rPr>
              <a:t>20 min - Section-by-section study</a:t>
            </a:r>
            <a:endParaRPr lang="en-US" sz="1450" dirty="0"/>
          </a:p>
          <a:p>
            <a:r>
              <a:rPr lang="en-US" sz="1450" dirty="0">
                <a:solidFill>
                  <a:srgbClr val="F8F2E7"/>
                </a:solidFill>
                <a:latin typeface="Aptos" pitchFamily="34" charset="0"/>
                <a:ea typeface="Aptos" pitchFamily="34" charset="-122"/>
                <a:cs typeface="Aptos" pitchFamily="34" charset="-120"/>
              </a:rPr>
              <a:t>12 min - Scripture connections</a:t>
            </a:r>
            <a:endParaRPr lang="en-US" sz="1450" dirty="0"/>
          </a:p>
          <a:p>
            <a:r>
              <a:rPr lang="en-US" sz="1450" dirty="0">
                <a:solidFill>
                  <a:srgbClr val="F8F2E7"/>
                </a:solidFill>
                <a:latin typeface="Aptos" pitchFamily="34" charset="0"/>
                <a:ea typeface="Aptos" pitchFamily="34" charset="-122"/>
                <a:cs typeface="Aptos" pitchFamily="34" charset="-120"/>
              </a:rPr>
              <a:t>7 min - Application</a:t>
            </a:r>
            <a:endParaRPr lang="en-US" sz="1450" dirty="0"/>
          </a:p>
          <a:p>
            <a:r>
              <a:rPr lang="en-US" sz="1450" dirty="0">
                <a:solidFill>
                  <a:srgbClr val="F8F2E7"/>
                </a:solidFill>
                <a:latin typeface="Aptos" pitchFamily="34" charset="0"/>
                <a:ea typeface="Aptos" pitchFamily="34" charset="-122"/>
                <a:cs typeface="Aptos" pitchFamily="34" charset="-120"/>
              </a:rPr>
              <a:t>3 min - Closing prayer</a:t>
            </a:r>
            <a:endParaRPr lang="en-US" sz="1450" dirty="0"/>
          </a:p>
        </p:txBody>
      </p:sp>
      <p:sp>
        <p:nvSpPr>
          <p:cNvPr id="11" name="Text 8"/>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102B46"/>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mnt/data/justasam/visual_4.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777240" y="960120"/>
            <a:ext cx="5669280" cy="4846320"/>
          </a:xfrm>
          <a:prstGeom prst="roundRect">
            <a:avLst>
              <a:gd name="adj" fmla="val 1509"/>
            </a:avLst>
          </a:prstGeom>
          <a:solidFill>
            <a:srgbClr val="0B2036">
              <a:alpha val="93000"/>
            </a:srgbClr>
          </a:solidFill>
          <a:ln w="12700">
            <a:solidFill>
              <a:srgbClr val="0B2036">
                <a:alpha val="0"/>
              </a:srgbClr>
            </a:solidFill>
            <a:prstDash val="solid"/>
          </a:ln>
        </p:spPr>
      </p:sp>
      <p:sp>
        <p:nvSpPr>
          <p:cNvPr id="4" name="Text 1"/>
          <p:cNvSpPr/>
          <p:nvPr/>
        </p:nvSpPr>
        <p:spPr>
          <a:xfrm>
            <a:off x="1115568" y="1298448"/>
            <a:ext cx="5029200" cy="502920"/>
          </a:xfrm>
          <a:prstGeom prst="rect">
            <a:avLst/>
          </a:prstGeom>
          <a:noFill/>
          <a:ln/>
        </p:spPr>
        <p:txBody>
          <a:bodyPr wrap="square" lIns="635" tIns="635" rIns="635" bIns="635" rtlCol="0" anchor="t">
            <a:normAutofit/>
          </a:bodyPr>
          <a:lstStyle/>
          <a:p>
            <a:pPr algn="l" indent="0" marL="0">
              <a:buNone/>
            </a:pPr>
            <a:r>
              <a:rPr lang="en-US" sz="3000" b="1" dirty="0">
                <a:solidFill>
                  <a:srgbClr val="F8F2E7"/>
                </a:solidFill>
                <a:latin typeface="Georgia" pitchFamily="34" charset="0"/>
                <a:ea typeface="Georgia" pitchFamily="34" charset="-122"/>
                <a:cs typeface="Georgia" pitchFamily="34" charset="-120"/>
              </a:rPr>
              <a:t>Closing Prayer</a:t>
            </a:r>
            <a:endParaRPr lang="en-US" sz="3000" dirty="0"/>
          </a:p>
        </p:txBody>
      </p:sp>
      <p:sp>
        <p:nvSpPr>
          <p:cNvPr id="5" name="Text 2"/>
          <p:cNvSpPr/>
          <p:nvPr/>
        </p:nvSpPr>
        <p:spPr>
          <a:xfrm>
            <a:off x="1115568" y="2148840"/>
            <a:ext cx="4983480" cy="2468880"/>
          </a:xfrm>
          <a:prstGeom prst="rect">
            <a:avLst/>
          </a:prstGeom>
          <a:noFill/>
          <a:ln/>
        </p:spPr>
        <p:txBody>
          <a:bodyPr wrap="square" lIns="635" tIns="635" rIns="635" bIns="635" rtlCol="0" anchor="t">
            <a:normAutofit/>
          </a:bodyPr>
          <a:lstStyle/>
          <a:p>
            <a:pPr algn="l" indent="0" marL="0">
              <a:buNone/>
            </a:pPr>
            <a:r>
              <a:rPr lang="en-US" sz="1700" dirty="0">
                <a:solidFill>
                  <a:srgbClr val="F8F2E7"/>
                </a:solidFill>
                <a:latin typeface="Aptos" pitchFamily="34" charset="0"/>
                <a:ea typeface="Aptos" pitchFamily="34" charset="-122"/>
                <a:cs typeface="Aptos" pitchFamily="34" charset="-120"/>
              </a:rPr>
              <a:t>Lord Jesus Christ, Lamb of God, receive us in mercy. Teach us to come without disguise, without boasting, and without despair. Let your grace cleanse, comfort, and renew us, until our lives bear witness to the welcome we have received. Amen.</a:t>
            </a:r>
            <a:endParaRPr lang="en-US" sz="1700" dirty="0"/>
          </a:p>
        </p:txBody>
      </p:sp>
      <p:sp>
        <p:nvSpPr>
          <p:cNvPr id="6" name="Text 3"/>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mnt/data/justasam/visual_5.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97280" y="1508760"/>
            <a:ext cx="9966960" cy="3611880"/>
          </a:xfrm>
          <a:prstGeom prst="roundRect">
            <a:avLst>
              <a:gd name="adj" fmla="val 2025"/>
            </a:avLst>
          </a:prstGeom>
          <a:solidFill>
            <a:srgbClr val="0B2036">
              <a:alpha val="95000"/>
            </a:srgbClr>
          </a:solidFill>
          <a:ln w="12700">
            <a:solidFill>
              <a:srgbClr val="0B2036">
                <a:alpha val="0"/>
              </a:srgbClr>
            </a:solidFill>
            <a:prstDash val="solid"/>
          </a:ln>
        </p:spPr>
      </p:sp>
      <p:sp>
        <p:nvSpPr>
          <p:cNvPr id="4" name="Text 1"/>
          <p:cNvSpPr/>
          <p:nvPr/>
        </p:nvSpPr>
        <p:spPr>
          <a:xfrm>
            <a:off x="1463040" y="1920240"/>
            <a:ext cx="9235440" cy="594360"/>
          </a:xfrm>
          <a:prstGeom prst="rect">
            <a:avLst/>
          </a:prstGeom>
          <a:noFill/>
          <a:ln/>
        </p:spPr>
        <p:txBody>
          <a:bodyPr wrap="square" lIns="635" tIns="635" rIns="635" bIns="635" rtlCol="0" anchor="t">
            <a:normAutofit/>
          </a:bodyPr>
          <a:lstStyle/>
          <a:p>
            <a:pPr algn="ctr" indent="0" marL="0">
              <a:buNone/>
            </a:pPr>
            <a:r>
              <a:rPr lang="en-US" sz="3600" b="1" dirty="0">
                <a:solidFill>
                  <a:srgbClr val="F8F2E7"/>
                </a:solidFill>
                <a:latin typeface="Georgia" pitchFamily="34" charset="0"/>
                <a:ea typeface="Georgia" pitchFamily="34" charset="-122"/>
                <a:cs typeface="Georgia" pitchFamily="34" charset="-120"/>
              </a:rPr>
              <a:t>Just As I Am</a:t>
            </a:r>
            <a:endParaRPr lang="en-US" sz="3600" dirty="0"/>
          </a:p>
        </p:txBody>
      </p:sp>
      <p:sp>
        <p:nvSpPr>
          <p:cNvPr id="5" name="Text 2"/>
          <p:cNvSpPr/>
          <p:nvPr/>
        </p:nvSpPr>
        <p:spPr>
          <a:xfrm>
            <a:off x="1828800" y="2788920"/>
            <a:ext cx="8503920" cy="365760"/>
          </a:xfrm>
          <a:prstGeom prst="rect">
            <a:avLst/>
          </a:prstGeom>
          <a:noFill/>
          <a:ln/>
        </p:spPr>
        <p:txBody>
          <a:bodyPr wrap="square" lIns="635" tIns="635" rIns="635" bIns="635" rtlCol="0" anchor="t">
            <a:normAutofit/>
          </a:bodyPr>
          <a:lstStyle/>
          <a:p>
            <a:pPr algn="ctr" indent="0" marL="0">
              <a:buNone/>
            </a:pPr>
            <a:r>
              <a:rPr lang="en-US" sz="1800" i="1" dirty="0">
                <a:solidFill>
                  <a:srgbClr val="E8C46A"/>
                </a:solidFill>
                <a:latin typeface="Aptos" pitchFamily="34" charset="0"/>
                <a:ea typeface="Aptos" pitchFamily="34" charset="-122"/>
                <a:cs typeface="Aptos" pitchFamily="34" charset="-120"/>
              </a:rPr>
              <a:t>A hymn of grace, confession, and Christ’s receiving welcome.</a:t>
            </a:r>
            <a:endParaRPr lang="en-US" sz="1800" dirty="0"/>
          </a:p>
        </p:txBody>
      </p:sp>
      <p:sp>
        <p:nvSpPr>
          <p:cNvPr id="6" name="Text 3"/>
          <p:cNvSpPr/>
          <p:nvPr/>
        </p:nvSpPr>
        <p:spPr>
          <a:xfrm>
            <a:off x="1965960" y="4133088"/>
            <a:ext cx="8229600" cy="502920"/>
          </a:xfrm>
          <a:prstGeom prst="rect">
            <a:avLst/>
          </a:prstGeom>
          <a:noFill/>
          <a:ln/>
        </p:spPr>
        <p:txBody>
          <a:bodyPr wrap="square" lIns="635" tIns="635" rIns="635" bIns="635" rtlCol="0" anchor="t">
            <a:normAutofit/>
          </a:bodyPr>
          <a:lstStyle/>
          <a:p>
            <a:pPr algn="ctr" indent="0" marL="0">
              <a:buNone/>
            </a:pPr>
            <a:r>
              <a:rPr lang="en-US" sz="1050" dirty="0">
                <a:solidFill>
                  <a:srgbClr val="F8F2E7"/>
                </a:solidFill>
                <a:latin typeface="Aptos" pitchFamily="34" charset="0"/>
                <a:ea typeface="Aptos" pitchFamily="34" charset="-122"/>
                <a:cs typeface="Aptos" pitchFamily="34" charset="-120"/>
              </a:rPr>
              <a:t>© HymnInfo.com. Free for personal, church, classroom, and small-group teaching use. Please do not sell, repost, or redistribute as downloadable files without permission.</a:t>
            </a:r>
            <a:endParaRPr lang="en-US" sz="1050" dirty="0"/>
          </a:p>
        </p:txBody>
      </p:sp>
      <p:sp>
        <p:nvSpPr>
          <p:cNvPr id="7" name="Text 4"/>
          <p:cNvSpPr/>
          <p:nvPr/>
        </p:nvSpPr>
        <p:spPr>
          <a:xfrm>
            <a:off x="502920" y="6565392"/>
            <a:ext cx="6583680" cy="137160"/>
          </a:xfrm>
          <a:prstGeom prst="rect">
            <a:avLst/>
          </a:prstGeom>
          <a:noFill/>
          <a:ln/>
        </p:spPr>
        <p:txBody>
          <a:bodyPr wrap="square" lIns="0" tIns="0" rIns="0" bIns="0" rtlCol="0" anchor="ctr"/>
          <a:lstStyle/>
          <a:p>
            <a:pPr indent="0" marL="0">
              <a:buNone/>
            </a:pPr>
            <a:r>
              <a:rPr lang="en-US" sz="750" dirty="0">
                <a:solidFill>
                  <a:srgbClr val="F8F2E7"/>
                </a:solidFill>
                <a:latin typeface="Aptos" pitchFamily="34" charset="0"/>
                <a:ea typeface="Aptos" pitchFamily="34" charset="-122"/>
                <a:cs typeface="Aptos" pitchFamily="34" charset="-120"/>
              </a:rPr>
              <a:t>Prepared for teaching and small group use - hymninfo.com</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HymnInfo.com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As I Am Teaching Guide</dc:title>
  <dc:subject>Hymn study resource</dc:subject>
  <dc:creator>HymnInfo.com</dc:creator>
  <cp:lastModifiedBy>HymnInfo.com</cp:lastModifiedBy>
  <cp:revision>1</cp:revision>
  <dcterms:created xsi:type="dcterms:W3CDTF">2026-07-07T23:44:39Z</dcterms:created>
  <dcterms:modified xsi:type="dcterms:W3CDTF">2026-07-07T23:44:39Z</dcterms:modified>
</cp:coreProperties>
</file>