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image" Target="../media/image-10-2.jp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image" Target="../media/image-11-2.jp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image" Target="../media/image-15-2.jpg"/><Relationship Id="rId3" Type="http://schemas.openxmlformats.org/officeDocument/2006/relationships/slideLayout" Target="../slideLayouts/slideLayout1.xm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image" Target="../media/image-3-2.jp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image" Target="../media/image-7-2.jpg"/><Relationship Id="rId3" Type="http://schemas.openxmlformats.org/officeDocument/2006/relationships/slideLayout" Target="../slideLayouts/slideLayout1.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image" Target="../media/image-8-2.jp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image" Target="../media/image-9-2.jp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_god_abraham_assets/bg1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731520" y="1078992"/>
            <a:ext cx="8138160" cy="777240"/>
          </a:xfrm>
          <a:prstGeom prst="rect">
            <a:avLst/>
          </a:prstGeom>
          <a:noFill/>
          <a:ln/>
        </p:spPr>
        <p:txBody>
          <a:bodyPr wrap="square" lIns="254" tIns="254" rIns="254" bIns="254" rtlCol="0" anchor="ctr">
            <a:normAutofit/>
          </a:bodyPr>
          <a:lstStyle/>
          <a:p>
            <a:pPr indent="0" marL="0">
              <a:buNone/>
            </a:pPr>
            <a:r>
              <a:rPr lang="en-US" sz="3600" b="1" dirty="0">
                <a:solidFill>
                  <a:srgbClr val="FFF8E7"/>
                </a:solidFill>
                <a:latin typeface="Georgia" pitchFamily="34" charset="0"/>
                <a:ea typeface="Georgia" pitchFamily="34" charset="-122"/>
                <a:cs typeface="Georgia" pitchFamily="34" charset="-120"/>
              </a:rPr>
              <a:t>The God of Abraham Praise</a:t>
            </a:r>
            <a:endParaRPr lang="en-US" sz="3600" dirty="0"/>
          </a:p>
        </p:txBody>
      </p:sp>
      <p:sp>
        <p:nvSpPr>
          <p:cNvPr id="4" name="Text 1"/>
          <p:cNvSpPr/>
          <p:nvPr/>
        </p:nvSpPr>
        <p:spPr>
          <a:xfrm>
            <a:off x="786384" y="1920240"/>
            <a:ext cx="7498080" cy="384048"/>
          </a:xfrm>
          <a:prstGeom prst="rect">
            <a:avLst/>
          </a:prstGeom>
          <a:noFill/>
          <a:ln/>
        </p:spPr>
        <p:txBody>
          <a:bodyPr wrap="square" lIns="254" tIns="254" rIns="254" bIns="254" rtlCol="0" anchor="ctr">
            <a:normAutofit/>
          </a:bodyPr>
          <a:lstStyle/>
          <a:p>
            <a:pPr indent="0" marL="0">
              <a:buNone/>
            </a:pPr>
            <a:r>
              <a:rPr lang="en-US" sz="1600" dirty="0">
                <a:solidFill>
                  <a:srgbClr val="DCC7A2"/>
                </a:solidFill>
                <a:latin typeface="Aptos" pitchFamily="34" charset="0"/>
                <a:ea typeface="Aptos" pitchFamily="34" charset="-122"/>
                <a:cs typeface="Aptos" pitchFamily="34" charset="-120"/>
              </a:rPr>
              <a:t>A hymn study on covenant faith, pilgrimage, and heavenly praise</a:t>
            </a:r>
            <a:endParaRPr lang="en-US" sz="1600" dirty="0"/>
          </a:p>
        </p:txBody>
      </p:sp>
      <p:sp>
        <p:nvSpPr>
          <p:cNvPr id="5" name="Text 2"/>
          <p:cNvSpPr/>
          <p:nvPr/>
        </p:nvSpPr>
        <p:spPr>
          <a:xfrm>
            <a:off x="786384" y="5897880"/>
            <a:ext cx="9235440" cy="274320"/>
          </a:xfrm>
          <a:prstGeom prst="rect">
            <a:avLst/>
          </a:prstGeom>
          <a:noFill/>
          <a:ln/>
        </p:spPr>
        <p:txBody>
          <a:bodyPr wrap="square" lIns="254" tIns="254" rIns="254" bIns="254" rtlCol="0" anchor="ctr">
            <a:normAutofit/>
          </a:bodyPr>
          <a:lstStyle/>
          <a:p>
            <a:pPr indent="0" marL="0">
              <a:buNone/>
            </a:pPr>
            <a:r>
              <a:rPr lang="en-US" sz="1100" dirty="0">
                <a:solidFill>
                  <a:srgbClr val="EFE0C3"/>
                </a:solidFill>
                <a:latin typeface="Aptos" pitchFamily="34" charset="0"/>
                <a:ea typeface="Aptos" pitchFamily="34" charset="-122"/>
                <a:cs typeface="Aptos" pitchFamily="34" charset="-120"/>
              </a:rPr>
              <a:t>Thomas Olivers • Tune: LEONI • c. 1770 • Primary Scripture: Exodus 3:6-15</a:t>
            </a:r>
            <a:endParaRPr lang="en-US" sz="1100" dirty="0"/>
          </a:p>
        </p:txBody>
      </p:sp>
      <p:sp>
        <p:nvSpPr>
          <p:cNvPr id="6" name="Text 3"/>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_god_abraham_assets/bg2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7132320" cy="502920"/>
          </a:xfrm>
          <a:prstGeom prst="rect">
            <a:avLst/>
          </a:prstGeom>
          <a:noFill/>
          <a:ln/>
        </p:spPr>
        <p:txBody>
          <a:bodyPr wrap="square" lIns="381" tIns="381" rIns="381" bIns="381" rtlCol="0" anchor="ctr">
            <a:normAutofit/>
          </a:bodyPr>
          <a:lstStyle/>
          <a:p>
            <a:pPr indent="0" marL="0">
              <a:buNone/>
            </a:pPr>
            <a:r>
              <a:rPr lang="en-US" sz="2800" b="1" dirty="0">
                <a:solidFill>
                  <a:srgbClr val="FFF8E7"/>
                </a:solidFill>
                <a:latin typeface="Georgia" pitchFamily="34" charset="0"/>
                <a:ea typeface="Georgia" pitchFamily="34" charset="-122"/>
                <a:cs typeface="Georgia" pitchFamily="34" charset="-120"/>
              </a:rPr>
              <a:t>Stanza 4: Promise and Heavenly Hope</a:t>
            </a:r>
            <a:endParaRPr lang="en-US" sz="2800" dirty="0"/>
          </a:p>
        </p:txBody>
      </p:sp>
      <p:sp>
        <p:nvSpPr>
          <p:cNvPr id="4" name="Text 1"/>
          <p:cNvSpPr/>
          <p:nvPr/>
        </p:nvSpPr>
        <p:spPr>
          <a:xfrm>
            <a:off x="676656" y="1024128"/>
            <a:ext cx="7315200" cy="320040"/>
          </a:xfrm>
          <a:prstGeom prst="rect">
            <a:avLst/>
          </a:prstGeom>
          <a:noFill/>
          <a:ln/>
        </p:spPr>
        <p:txBody>
          <a:bodyPr wrap="square" lIns="254" tIns="254" rIns="254" bIns="254" rtlCol="0" anchor="ctr">
            <a:normAutofit/>
          </a:bodyPr>
          <a:lstStyle/>
          <a:p>
            <a:pPr indent="0" marL="0">
              <a:buNone/>
            </a:pPr>
            <a:r>
              <a:rPr lang="en-US" sz="1200" dirty="0">
                <a:solidFill>
                  <a:srgbClr val="DCC7A2"/>
                </a:solidFill>
                <a:latin typeface="Aptos" pitchFamily="34" charset="0"/>
                <a:ea typeface="Aptos" pitchFamily="34" charset="-122"/>
                <a:cs typeface="Aptos" pitchFamily="34" charset="-120"/>
              </a:rPr>
              <a:t>God’s oath steadies the pilgrim road</a:t>
            </a:r>
            <a:endParaRPr lang="en-US" sz="1200" dirty="0"/>
          </a:p>
        </p:txBody>
      </p:sp>
      <p:pic>
        <p:nvPicPr>
          <p:cNvPr id="5" name="Image 1" descr="/mnt/data/_god_abraham_assets/bg2.jpg">    </p:cNvPr>
          <p:cNvPicPr>
            <a:picLocks noChangeAspect="1"/>
          </p:cNvPicPr>
          <p:nvPr/>
        </p:nvPicPr>
        <p:blipFill>
          <a:blip r:embed="rId2"/>
          <a:srcRect l="18686" r="18686" t="0" b="0"/>
          <a:stretch/>
        </p:blipFill>
        <p:spPr>
          <a:xfrm>
            <a:off x="685800" y="1371600"/>
            <a:ext cx="4937760" cy="4434840"/>
          </a:xfrm>
          <a:prstGeom prst="rect">
            <a:avLst/>
          </a:prstGeom>
        </p:spPr>
      </p:pic>
      <p:sp>
        <p:nvSpPr>
          <p:cNvPr id="6" name="Shape 2"/>
          <p:cNvSpPr/>
          <p:nvPr/>
        </p:nvSpPr>
        <p:spPr>
          <a:xfrm>
            <a:off x="685800" y="1371600"/>
            <a:ext cx="4937760" cy="4434840"/>
          </a:xfrm>
          <a:prstGeom prst="rect">
            <a:avLst/>
          </a:prstGeom>
          <a:solidFill>
            <a:srgbClr val="FFFFFF">
              <a:alpha val="0"/>
            </a:srgbClr>
          </a:solidFill>
          <a:ln w="12700">
            <a:solidFill>
              <a:srgbClr val="D7A949">
                <a:alpha val="80000"/>
              </a:srgbClr>
            </a:solidFill>
            <a:prstDash val="solid"/>
          </a:ln>
        </p:spPr>
      </p:sp>
      <p:sp>
        <p:nvSpPr>
          <p:cNvPr id="7" name="Shape 3"/>
          <p:cNvSpPr/>
          <p:nvPr/>
        </p:nvSpPr>
        <p:spPr>
          <a:xfrm>
            <a:off x="5989320" y="1371600"/>
            <a:ext cx="5303520" cy="4434840"/>
          </a:xfrm>
          <a:prstGeom prst="rect">
            <a:avLst/>
          </a:prstGeom>
          <a:solidFill>
            <a:srgbClr val="231F19">
              <a:alpha val="86000"/>
            </a:srgbClr>
          </a:solidFill>
          <a:ln w="12700">
            <a:solidFill>
              <a:srgbClr val="231F19">
                <a:alpha val="0"/>
              </a:srgbClr>
            </a:solidFill>
            <a:prstDash val="solid"/>
          </a:ln>
        </p:spPr>
      </p:sp>
      <p:sp>
        <p:nvSpPr>
          <p:cNvPr id="8" name="Text 4"/>
          <p:cNvSpPr/>
          <p:nvPr/>
        </p:nvSpPr>
        <p:spPr>
          <a:xfrm>
            <a:off x="6217920" y="1536192"/>
            <a:ext cx="4846320" cy="347472"/>
          </a:xfrm>
          <a:prstGeom prst="rect">
            <a:avLst/>
          </a:prstGeom>
          <a:noFill/>
          <a:ln/>
        </p:spPr>
        <p:txBody>
          <a:bodyPr wrap="square" lIns="381" tIns="381" rIns="381" bIns="381" rtlCol="0" anchor="ctr">
            <a:normAutofit/>
          </a:bodyPr>
          <a:lstStyle/>
          <a:p>
            <a:pPr indent="0" marL="0">
              <a:buNone/>
            </a:pPr>
            <a:r>
              <a:rPr lang="en-US" sz="2000" b="1" dirty="0">
                <a:solidFill>
                  <a:srgbClr val="FFF8E7"/>
                </a:solidFill>
                <a:latin typeface="Georgia" pitchFamily="34" charset="0"/>
                <a:ea typeface="Georgia" pitchFamily="34" charset="-122"/>
                <a:cs typeface="Georgia" pitchFamily="34" charset="-120"/>
              </a:rPr>
              <a:t>A promise stronger than feeling</a:t>
            </a:r>
            <a:endParaRPr lang="en-US" sz="2000" dirty="0"/>
          </a:p>
        </p:txBody>
      </p:sp>
      <p:sp>
        <p:nvSpPr>
          <p:cNvPr id="9" name="Text 5"/>
          <p:cNvSpPr/>
          <p:nvPr/>
        </p:nvSpPr>
        <p:spPr>
          <a:xfrm>
            <a:off x="6236208" y="1993392"/>
            <a:ext cx="4809744" cy="3648456"/>
          </a:xfrm>
          <a:prstGeom prst="rect">
            <a:avLst/>
          </a:prstGeom>
          <a:noFill/>
          <a:ln/>
        </p:spPr>
        <p:txBody>
          <a:bodyPr wrap="square" lIns="508" tIns="508" rIns="508" bIns="508" rtlCol="0" anchor="t">
            <a:normAutofit/>
          </a:bodyPr>
          <a:lstStyle/>
          <a:p>
            <a:pPr indent="0" marL="0">
              <a:buNone/>
            </a:pPr>
            <a:r>
              <a:rPr lang="en-US" sz="1500" dirty="0">
                <a:solidFill>
                  <a:srgbClr val="F4E7D2"/>
                </a:solidFill>
                <a:latin typeface="Aptos" pitchFamily="34" charset="0"/>
                <a:ea typeface="Aptos" pitchFamily="34" charset="-122"/>
                <a:cs typeface="Aptos" pitchFamily="34" charset="-120"/>
              </a:rPr>
              <a:t>The stanza depends on God’s oath and looks toward beholding God’s face. Hebrews 11 helps explain this hope: pilgrims do not possess everything now, but they trust the God who has prepared a better country.</a:t>
            </a:r>
            <a:endParaRPr lang="en-US" sz="1500" dirty="0"/>
          </a:p>
        </p:txBody>
      </p:sp>
      <p:sp>
        <p:nvSpPr>
          <p:cNvPr id="10" name="Text 6"/>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_god_abraham_assets/bg6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7132320" cy="502920"/>
          </a:xfrm>
          <a:prstGeom prst="rect">
            <a:avLst/>
          </a:prstGeom>
          <a:noFill/>
          <a:ln/>
        </p:spPr>
        <p:txBody>
          <a:bodyPr wrap="square" lIns="381" tIns="381" rIns="381" bIns="381" rtlCol="0" anchor="ctr">
            <a:normAutofit/>
          </a:bodyPr>
          <a:lstStyle/>
          <a:p>
            <a:pPr indent="0" marL="0">
              <a:buNone/>
            </a:pPr>
            <a:r>
              <a:rPr lang="en-US" sz="2800" b="1" dirty="0">
                <a:solidFill>
                  <a:srgbClr val="FFF8E7"/>
                </a:solidFill>
                <a:latin typeface="Georgia" pitchFamily="34" charset="0"/>
                <a:ea typeface="Georgia" pitchFamily="34" charset="-122"/>
                <a:cs typeface="Georgia" pitchFamily="34" charset="-120"/>
              </a:rPr>
              <a:t>Stanza 5: The Praise of Heaven</a:t>
            </a:r>
            <a:endParaRPr lang="en-US" sz="2800" dirty="0"/>
          </a:p>
        </p:txBody>
      </p:sp>
      <p:sp>
        <p:nvSpPr>
          <p:cNvPr id="4" name="Text 1"/>
          <p:cNvSpPr/>
          <p:nvPr/>
        </p:nvSpPr>
        <p:spPr>
          <a:xfrm>
            <a:off x="676656" y="1024128"/>
            <a:ext cx="7315200" cy="320040"/>
          </a:xfrm>
          <a:prstGeom prst="rect">
            <a:avLst/>
          </a:prstGeom>
          <a:noFill/>
          <a:ln/>
        </p:spPr>
        <p:txBody>
          <a:bodyPr wrap="square" lIns="254" tIns="254" rIns="254" bIns="254" rtlCol="0" anchor="ctr">
            <a:normAutofit/>
          </a:bodyPr>
          <a:lstStyle/>
          <a:p>
            <a:pPr indent="0" marL="0">
              <a:buNone/>
            </a:pPr>
            <a:r>
              <a:rPr lang="en-US" sz="1200" dirty="0">
                <a:solidFill>
                  <a:srgbClr val="DCC7A2"/>
                </a:solidFill>
                <a:latin typeface="Aptos" pitchFamily="34" charset="0"/>
                <a:ea typeface="Aptos" pitchFamily="34" charset="-122"/>
                <a:cs typeface="Aptos" pitchFamily="34" charset="-120"/>
              </a:rPr>
              <a:t>The hymn ends in doxology</a:t>
            </a:r>
            <a:endParaRPr lang="en-US" sz="1200" dirty="0"/>
          </a:p>
        </p:txBody>
      </p:sp>
      <p:sp>
        <p:nvSpPr>
          <p:cNvPr id="5" name="Shape 2"/>
          <p:cNvSpPr/>
          <p:nvPr/>
        </p:nvSpPr>
        <p:spPr>
          <a:xfrm>
            <a:off x="731520" y="1417320"/>
            <a:ext cx="4983480" cy="4343400"/>
          </a:xfrm>
          <a:prstGeom prst="rect">
            <a:avLst/>
          </a:prstGeom>
          <a:solidFill>
            <a:srgbClr val="231F19">
              <a:alpha val="86000"/>
            </a:srgbClr>
          </a:solidFill>
          <a:ln w="12700">
            <a:solidFill>
              <a:srgbClr val="231F19">
                <a:alpha val="0"/>
              </a:srgbClr>
            </a:solidFill>
            <a:prstDash val="solid"/>
          </a:ln>
        </p:spPr>
      </p:sp>
      <p:sp>
        <p:nvSpPr>
          <p:cNvPr id="6" name="Text 3"/>
          <p:cNvSpPr/>
          <p:nvPr/>
        </p:nvSpPr>
        <p:spPr>
          <a:xfrm>
            <a:off x="960120" y="1581912"/>
            <a:ext cx="4526280" cy="347472"/>
          </a:xfrm>
          <a:prstGeom prst="rect">
            <a:avLst/>
          </a:prstGeom>
          <a:noFill/>
          <a:ln/>
        </p:spPr>
        <p:txBody>
          <a:bodyPr wrap="square" lIns="381" tIns="381" rIns="381" bIns="381" rtlCol="0" anchor="ctr">
            <a:normAutofit/>
          </a:bodyPr>
          <a:lstStyle/>
          <a:p>
            <a:pPr indent="0" marL="0">
              <a:buNone/>
            </a:pPr>
            <a:r>
              <a:rPr lang="en-US" sz="2000" b="1" dirty="0">
                <a:solidFill>
                  <a:srgbClr val="FFF8E7"/>
                </a:solidFill>
                <a:latin typeface="Georgia" pitchFamily="34" charset="0"/>
                <a:ea typeface="Georgia" pitchFamily="34" charset="-122"/>
                <a:cs typeface="Georgia" pitchFamily="34" charset="-120"/>
              </a:rPr>
              <a:t>From earth to heaven</a:t>
            </a:r>
            <a:endParaRPr lang="en-US" sz="2000" dirty="0"/>
          </a:p>
        </p:txBody>
      </p:sp>
      <p:sp>
        <p:nvSpPr>
          <p:cNvPr id="7" name="Text 4"/>
          <p:cNvSpPr/>
          <p:nvPr/>
        </p:nvSpPr>
        <p:spPr>
          <a:xfrm>
            <a:off x="978408" y="2039112"/>
            <a:ext cx="4489704" cy="3557016"/>
          </a:xfrm>
          <a:prstGeom prst="rect">
            <a:avLst/>
          </a:prstGeom>
          <a:noFill/>
          <a:ln/>
        </p:spPr>
        <p:txBody>
          <a:bodyPr wrap="square" lIns="508" tIns="508" rIns="508" bIns="508" rtlCol="0" anchor="t">
            <a:normAutofit/>
          </a:bodyPr>
          <a:lstStyle/>
          <a:p>
            <a:pPr indent="0" marL="0">
              <a:buNone/>
            </a:pPr>
            <a:r>
              <a:rPr lang="en-US" sz="1500" dirty="0">
                <a:solidFill>
                  <a:srgbClr val="F4E7D2"/>
                </a:solidFill>
                <a:latin typeface="Aptos" pitchFamily="34" charset="0"/>
                <a:ea typeface="Aptos" pitchFamily="34" charset="-122"/>
                <a:cs typeface="Aptos" pitchFamily="34" charset="-120"/>
              </a:rPr>
              <a:t>The final movement joins the worshiping church to the triumphant host. The hymn’s last note is not private success, but endless praise to the Father, Son, and Holy Spirit.</a:t>
            </a:r>
            <a:endParaRPr lang="en-US" sz="1500" dirty="0"/>
          </a:p>
        </p:txBody>
      </p:sp>
      <p:pic>
        <p:nvPicPr>
          <p:cNvPr id="8" name="Image 1" descr="/mnt/data/_god_abraham_assets/bg2.jpg">    </p:cNvPr>
          <p:cNvPicPr>
            <a:picLocks noChangeAspect="1"/>
          </p:cNvPicPr>
          <p:nvPr/>
        </p:nvPicPr>
        <p:blipFill>
          <a:blip r:embed="rId2"/>
          <a:srcRect l="17730" r="17730" t="0" b="0"/>
          <a:stretch/>
        </p:blipFill>
        <p:spPr>
          <a:xfrm>
            <a:off x="6144768" y="1417320"/>
            <a:ext cx="4983480" cy="4343400"/>
          </a:xfrm>
          <a:prstGeom prst="rect">
            <a:avLst/>
          </a:prstGeom>
        </p:spPr>
      </p:pic>
      <p:sp>
        <p:nvSpPr>
          <p:cNvPr id="9" name="Shape 5"/>
          <p:cNvSpPr/>
          <p:nvPr/>
        </p:nvSpPr>
        <p:spPr>
          <a:xfrm>
            <a:off x="6144768" y="1417320"/>
            <a:ext cx="4983480" cy="4343400"/>
          </a:xfrm>
          <a:prstGeom prst="rect">
            <a:avLst/>
          </a:prstGeom>
          <a:solidFill>
            <a:srgbClr val="FFFFFF">
              <a:alpha val="0"/>
            </a:srgbClr>
          </a:solidFill>
          <a:ln w="12700">
            <a:solidFill>
              <a:srgbClr val="D7A949">
                <a:alpha val="80000"/>
              </a:srgbClr>
            </a:solidFill>
            <a:prstDash val="solid"/>
          </a:ln>
        </p:spPr>
      </p:sp>
      <p:sp>
        <p:nvSpPr>
          <p:cNvPr id="10" name="Text 6"/>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_god_abraham_assets/bg1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7132320" cy="502920"/>
          </a:xfrm>
          <a:prstGeom prst="rect">
            <a:avLst/>
          </a:prstGeom>
          <a:noFill/>
          <a:ln/>
        </p:spPr>
        <p:txBody>
          <a:bodyPr wrap="square" lIns="381" tIns="381" rIns="381" bIns="381" rtlCol="0" anchor="ctr">
            <a:normAutofit/>
          </a:bodyPr>
          <a:lstStyle/>
          <a:p>
            <a:pPr indent="0" marL="0">
              <a:buNone/>
            </a:pPr>
            <a:r>
              <a:rPr lang="en-US" sz="2800" b="1" dirty="0">
                <a:solidFill>
                  <a:srgbClr val="FFF8E7"/>
                </a:solidFill>
                <a:latin typeface="Georgia" pitchFamily="34" charset="0"/>
                <a:ea typeface="Georgia" pitchFamily="34" charset="-122"/>
                <a:cs typeface="Georgia" pitchFamily="34" charset="-120"/>
              </a:rPr>
              <a:t>Theological Themes</a:t>
            </a:r>
            <a:endParaRPr lang="en-US" sz="2800" dirty="0"/>
          </a:p>
        </p:txBody>
      </p:sp>
      <p:sp>
        <p:nvSpPr>
          <p:cNvPr id="4" name="Text 1"/>
          <p:cNvSpPr/>
          <p:nvPr/>
        </p:nvSpPr>
        <p:spPr>
          <a:xfrm>
            <a:off x="676656" y="1024128"/>
            <a:ext cx="7315200" cy="320040"/>
          </a:xfrm>
          <a:prstGeom prst="rect">
            <a:avLst/>
          </a:prstGeom>
          <a:noFill/>
          <a:ln/>
        </p:spPr>
        <p:txBody>
          <a:bodyPr wrap="square" lIns="254" tIns="254" rIns="254" bIns="254" rtlCol="0" anchor="ctr">
            <a:normAutofit/>
          </a:bodyPr>
          <a:lstStyle/>
          <a:p>
            <a:pPr indent="0" marL="0">
              <a:buNone/>
            </a:pPr>
            <a:r>
              <a:rPr lang="en-US" sz="1200" dirty="0">
                <a:solidFill>
                  <a:srgbClr val="DCC7A2"/>
                </a:solidFill>
                <a:latin typeface="Aptos" pitchFamily="34" charset="0"/>
                <a:ea typeface="Aptos" pitchFamily="34" charset="-122"/>
                <a:cs typeface="Aptos" pitchFamily="34" charset="-120"/>
              </a:rPr>
              <a:t>What the hymn teaches the church to confess</a:t>
            </a:r>
            <a:endParaRPr lang="en-US" sz="1200" dirty="0"/>
          </a:p>
        </p:txBody>
      </p:sp>
      <p:sp>
        <p:nvSpPr>
          <p:cNvPr id="5" name="Shape 2"/>
          <p:cNvSpPr/>
          <p:nvPr/>
        </p:nvSpPr>
        <p:spPr>
          <a:xfrm>
            <a:off x="749808" y="1508760"/>
            <a:ext cx="3246120" cy="1024128"/>
          </a:xfrm>
          <a:prstGeom prst="rect">
            <a:avLst/>
          </a:prstGeom>
          <a:solidFill>
            <a:srgbClr val="3A291D">
              <a:alpha val="84000"/>
            </a:srgbClr>
          </a:solidFill>
          <a:ln w="12700">
            <a:solidFill>
              <a:srgbClr val="3A291D">
                <a:alpha val="0"/>
              </a:srgbClr>
            </a:solidFill>
            <a:prstDash val="solid"/>
          </a:ln>
        </p:spPr>
      </p:sp>
      <p:sp>
        <p:nvSpPr>
          <p:cNvPr id="6" name="Text 3"/>
          <p:cNvSpPr/>
          <p:nvPr/>
        </p:nvSpPr>
        <p:spPr>
          <a:xfrm>
            <a:off x="914400" y="1636776"/>
            <a:ext cx="548640" cy="329184"/>
          </a:xfrm>
          <a:prstGeom prst="rect">
            <a:avLst/>
          </a:prstGeom>
          <a:noFill/>
          <a:ln/>
        </p:spPr>
        <p:txBody>
          <a:bodyPr wrap="square" lIns="0" tIns="0" rIns="0" bIns="0" rtlCol="0" anchor="ctr"/>
          <a:lstStyle/>
          <a:p>
            <a:pPr algn="ctr" indent="0" marL="0">
              <a:buNone/>
            </a:pPr>
            <a:r>
              <a:rPr lang="en-US" sz="2000" b="1" dirty="0">
                <a:solidFill>
                  <a:srgbClr val="D7A949"/>
                </a:solidFill>
                <a:latin typeface="Georgia" pitchFamily="34" charset="0"/>
                <a:ea typeface="Georgia" pitchFamily="34" charset="-122"/>
                <a:cs typeface="Georgia" pitchFamily="34" charset="-120"/>
              </a:rPr>
              <a:t>N</a:t>
            </a:r>
            <a:endParaRPr lang="en-US" sz="2000" dirty="0"/>
          </a:p>
        </p:txBody>
      </p:sp>
      <p:sp>
        <p:nvSpPr>
          <p:cNvPr id="7" name="Text 4"/>
          <p:cNvSpPr/>
          <p:nvPr/>
        </p:nvSpPr>
        <p:spPr>
          <a:xfrm>
            <a:off x="1527048" y="1664208"/>
            <a:ext cx="2313432" cy="795528"/>
          </a:xfrm>
          <a:prstGeom prst="rect">
            <a:avLst/>
          </a:prstGeom>
          <a:noFill/>
          <a:ln/>
        </p:spPr>
        <p:txBody>
          <a:bodyPr wrap="square" lIns="254" tIns="254" rIns="254" bIns="254" rtlCol="0" anchor="ctr">
            <a:normAutofit/>
          </a:bodyPr>
          <a:lstStyle/>
          <a:p>
            <a:pPr indent="0" marL="0">
              <a:buNone/>
            </a:pPr>
            <a:r>
              <a:rPr lang="en-US" sz="1250" b="1" dirty="0">
                <a:solidFill>
                  <a:srgbClr val="FFF8E7"/>
                </a:solidFill>
                <a:latin typeface="Aptos" pitchFamily="34" charset="0"/>
                <a:ea typeface="Aptos" pitchFamily="34" charset="-122"/>
                <a:cs typeface="Aptos" pitchFamily="34" charset="-120"/>
              </a:rPr>
              <a:t>Name — God reveals himself</a:t>
            </a:r>
            <a:endParaRPr lang="en-US" sz="1250" dirty="0"/>
          </a:p>
        </p:txBody>
      </p:sp>
      <p:sp>
        <p:nvSpPr>
          <p:cNvPr id="8" name="Shape 5"/>
          <p:cNvSpPr/>
          <p:nvPr/>
        </p:nvSpPr>
        <p:spPr>
          <a:xfrm>
            <a:off x="4544568" y="1508760"/>
            <a:ext cx="3246120" cy="1024128"/>
          </a:xfrm>
          <a:prstGeom prst="rect">
            <a:avLst/>
          </a:prstGeom>
          <a:solidFill>
            <a:srgbClr val="3A291D">
              <a:alpha val="84000"/>
            </a:srgbClr>
          </a:solidFill>
          <a:ln w="12700">
            <a:solidFill>
              <a:srgbClr val="3A291D">
                <a:alpha val="0"/>
              </a:srgbClr>
            </a:solidFill>
            <a:prstDash val="solid"/>
          </a:ln>
        </p:spPr>
      </p:sp>
      <p:sp>
        <p:nvSpPr>
          <p:cNvPr id="9" name="Text 6"/>
          <p:cNvSpPr/>
          <p:nvPr/>
        </p:nvSpPr>
        <p:spPr>
          <a:xfrm>
            <a:off x="4709160" y="1636776"/>
            <a:ext cx="548640" cy="329184"/>
          </a:xfrm>
          <a:prstGeom prst="rect">
            <a:avLst/>
          </a:prstGeom>
          <a:noFill/>
          <a:ln/>
        </p:spPr>
        <p:txBody>
          <a:bodyPr wrap="square" lIns="0" tIns="0" rIns="0" bIns="0" rtlCol="0" anchor="ctr"/>
          <a:lstStyle/>
          <a:p>
            <a:pPr algn="ctr" indent="0" marL="0">
              <a:buNone/>
            </a:pPr>
            <a:r>
              <a:rPr lang="en-US" sz="2000" b="1" dirty="0">
                <a:solidFill>
                  <a:srgbClr val="D7A949"/>
                </a:solidFill>
                <a:latin typeface="Georgia" pitchFamily="34" charset="0"/>
                <a:ea typeface="Georgia" pitchFamily="34" charset="-122"/>
                <a:cs typeface="Georgia" pitchFamily="34" charset="-120"/>
              </a:rPr>
              <a:t>C</a:t>
            </a:r>
            <a:endParaRPr lang="en-US" sz="2000" dirty="0"/>
          </a:p>
        </p:txBody>
      </p:sp>
      <p:sp>
        <p:nvSpPr>
          <p:cNvPr id="10" name="Text 7"/>
          <p:cNvSpPr/>
          <p:nvPr/>
        </p:nvSpPr>
        <p:spPr>
          <a:xfrm>
            <a:off x="5321808" y="1664208"/>
            <a:ext cx="2313432" cy="795528"/>
          </a:xfrm>
          <a:prstGeom prst="rect">
            <a:avLst/>
          </a:prstGeom>
          <a:noFill/>
          <a:ln/>
        </p:spPr>
        <p:txBody>
          <a:bodyPr wrap="square" lIns="254" tIns="254" rIns="254" bIns="254" rtlCol="0" anchor="ctr">
            <a:normAutofit/>
          </a:bodyPr>
          <a:lstStyle/>
          <a:p>
            <a:pPr indent="0" marL="0">
              <a:buNone/>
            </a:pPr>
            <a:r>
              <a:rPr lang="en-US" sz="1250" b="1" dirty="0">
                <a:solidFill>
                  <a:srgbClr val="FFF8E7"/>
                </a:solidFill>
                <a:latin typeface="Aptos" pitchFamily="34" charset="0"/>
                <a:ea typeface="Aptos" pitchFamily="34" charset="-122"/>
                <a:cs typeface="Aptos" pitchFamily="34" charset="-120"/>
              </a:rPr>
              <a:t>Covenant — God keeps promise</a:t>
            </a:r>
            <a:endParaRPr lang="en-US" sz="1250" dirty="0"/>
          </a:p>
        </p:txBody>
      </p:sp>
      <p:sp>
        <p:nvSpPr>
          <p:cNvPr id="11" name="Shape 8"/>
          <p:cNvSpPr/>
          <p:nvPr/>
        </p:nvSpPr>
        <p:spPr>
          <a:xfrm>
            <a:off x="8339328" y="1508760"/>
            <a:ext cx="3246120" cy="1024128"/>
          </a:xfrm>
          <a:prstGeom prst="rect">
            <a:avLst/>
          </a:prstGeom>
          <a:solidFill>
            <a:srgbClr val="3A291D">
              <a:alpha val="84000"/>
            </a:srgbClr>
          </a:solidFill>
          <a:ln w="12700">
            <a:solidFill>
              <a:srgbClr val="3A291D">
                <a:alpha val="0"/>
              </a:srgbClr>
            </a:solidFill>
            <a:prstDash val="solid"/>
          </a:ln>
        </p:spPr>
      </p:sp>
      <p:sp>
        <p:nvSpPr>
          <p:cNvPr id="12" name="Text 9"/>
          <p:cNvSpPr/>
          <p:nvPr/>
        </p:nvSpPr>
        <p:spPr>
          <a:xfrm>
            <a:off x="8503920" y="1636776"/>
            <a:ext cx="548640" cy="329184"/>
          </a:xfrm>
          <a:prstGeom prst="rect">
            <a:avLst/>
          </a:prstGeom>
          <a:noFill/>
          <a:ln/>
        </p:spPr>
        <p:txBody>
          <a:bodyPr wrap="square" lIns="0" tIns="0" rIns="0" bIns="0" rtlCol="0" anchor="ctr"/>
          <a:lstStyle/>
          <a:p>
            <a:pPr algn="ctr" indent="0" marL="0">
              <a:buNone/>
            </a:pPr>
            <a:r>
              <a:rPr lang="en-US" sz="2000" b="1" dirty="0">
                <a:solidFill>
                  <a:srgbClr val="D7A949"/>
                </a:solidFill>
                <a:latin typeface="Georgia" pitchFamily="34" charset="0"/>
                <a:ea typeface="Georgia" pitchFamily="34" charset="-122"/>
                <a:cs typeface="Georgia" pitchFamily="34" charset="-120"/>
              </a:rPr>
              <a:t>G</a:t>
            </a:r>
            <a:endParaRPr lang="en-US" sz="2000" dirty="0"/>
          </a:p>
        </p:txBody>
      </p:sp>
      <p:sp>
        <p:nvSpPr>
          <p:cNvPr id="13" name="Text 10"/>
          <p:cNvSpPr/>
          <p:nvPr/>
        </p:nvSpPr>
        <p:spPr>
          <a:xfrm>
            <a:off x="9116568" y="1664208"/>
            <a:ext cx="2313432" cy="795528"/>
          </a:xfrm>
          <a:prstGeom prst="rect">
            <a:avLst/>
          </a:prstGeom>
          <a:noFill/>
          <a:ln/>
        </p:spPr>
        <p:txBody>
          <a:bodyPr wrap="square" lIns="254" tIns="254" rIns="254" bIns="254" rtlCol="0" anchor="ctr">
            <a:normAutofit/>
          </a:bodyPr>
          <a:lstStyle/>
          <a:p>
            <a:pPr indent="0" marL="0">
              <a:buNone/>
            </a:pPr>
            <a:r>
              <a:rPr lang="en-US" sz="1250" b="1" dirty="0">
                <a:solidFill>
                  <a:srgbClr val="FFF8E7"/>
                </a:solidFill>
                <a:latin typeface="Aptos" pitchFamily="34" charset="0"/>
                <a:ea typeface="Aptos" pitchFamily="34" charset="-122"/>
                <a:cs typeface="Aptos" pitchFamily="34" charset="-120"/>
              </a:rPr>
              <a:t>Grace — God saves the weak</a:t>
            </a:r>
            <a:endParaRPr lang="en-US" sz="1250" dirty="0"/>
          </a:p>
        </p:txBody>
      </p:sp>
      <p:sp>
        <p:nvSpPr>
          <p:cNvPr id="14" name="Shape 11"/>
          <p:cNvSpPr/>
          <p:nvPr/>
        </p:nvSpPr>
        <p:spPr>
          <a:xfrm>
            <a:off x="749808" y="3383280"/>
            <a:ext cx="3246120" cy="1024128"/>
          </a:xfrm>
          <a:prstGeom prst="rect">
            <a:avLst/>
          </a:prstGeom>
          <a:solidFill>
            <a:srgbClr val="3A291D">
              <a:alpha val="84000"/>
            </a:srgbClr>
          </a:solidFill>
          <a:ln w="12700">
            <a:solidFill>
              <a:srgbClr val="3A291D">
                <a:alpha val="0"/>
              </a:srgbClr>
            </a:solidFill>
            <a:prstDash val="solid"/>
          </a:ln>
        </p:spPr>
      </p:sp>
      <p:sp>
        <p:nvSpPr>
          <p:cNvPr id="15" name="Text 12"/>
          <p:cNvSpPr/>
          <p:nvPr/>
        </p:nvSpPr>
        <p:spPr>
          <a:xfrm>
            <a:off x="914400" y="3511296"/>
            <a:ext cx="548640" cy="329184"/>
          </a:xfrm>
          <a:prstGeom prst="rect">
            <a:avLst/>
          </a:prstGeom>
          <a:noFill/>
          <a:ln/>
        </p:spPr>
        <p:txBody>
          <a:bodyPr wrap="square" lIns="0" tIns="0" rIns="0" bIns="0" rtlCol="0" anchor="ctr"/>
          <a:lstStyle/>
          <a:p>
            <a:pPr algn="ctr" indent="0" marL="0">
              <a:buNone/>
            </a:pPr>
            <a:r>
              <a:rPr lang="en-US" sz="2000" b="1" dirty="0">
                <a:solidFill>
                  <a:srgbClr val="D7A949"/>
                </a:solidFill>
                <a:latin typeface="Georgia" pitchFamily="34" charset="0"/>
                <a:ea typeface="Georgia" pitchFamily="34" charset="-122"/>
                <a:cs typeface="Georgia" pitchFamily="34" charset="-120"/>
              </a:rPr>
              <a:t>P</a:t>
            </a:r>
            <a:endParaRPr lang="en-US" sz="2000" dirty="0"/>
          </a:p>
        </p:txBody>
      </p:sp>
      <p:sp>
        <p:nvSpPr>
          <p:cNvPr id="16" name="Text 13"/>
          <p:cNvSpPr/>
          <p:nvPr/>
        </p:nvSpPr>
        <p:spPr>
          <a:xfrm>
            <a:off x="1527048" y="3538728"/>
            <a:ext cx="2313432" cy="795528"/>
          </a:xfrm>
          <a:prstGeom prst="rect">
            <a:avLst/>
          </a:prstGeom>
          <a:noFill/>
          <a:ln/>
        </p:spPr>
        <p:txBody>
          <a:bodyPr wrap="square" lIns="254" tIns="254" rIns="254" bIns="254" rtlCol="0" anchor="ctr">
            <a:normAutofit/>
          </a:bodyPr>
          <a:lstStyle/>
          <a:p>
            <a:pPr indent="0" marL="0">
              <a:buNone/>
            </a:pPr>
            <a:r>
              <a:rPr lang="en-US" sz="1250" b="1" dirty="0">
                <a:solidFill>
                  <a:srgbClr val="FFF8E7"/>
                </a:solidFill>
                <a:latin typeface="Aptos" pitchFamily="34" charset="0"/>
                <a:ea typeface="Aptos" pitchFamily="34" charset="-122"/>
                <a:cs typeface="Aptos" pitchFamily="34" charset="-120"/>
              </a:rPr>
              <a:t>Pilgrimage — Faith walks by promise</a:t>
            </a:r>
            <a:endParaRPr lang="en-US" sz="1250" dirty="0"/>
          </a:p>
        </p:txBody>
      </p:sp>
      <p:sp>
        <p:nvSpPr>
          <p:cNvPr id="17" name="Shape 14"/>
          <p:cNvSpPr/>
          <p:nvPr/>
        </p:nvSpPr>
        <p:spPr>
          <a:xfrm>
            <a:off x="4544568" y="3383280"/>
            <a:ext cx="3246120" cy="1024128"/>
          </a:xfrm>
          <a:prstGeom prst="rect">
            <a:avLst/>
          </a:prstGeom>
          <a:solidFill>
            <a:srgbClr val="3A291D">
              <a:alpha val="84000"/>
            </a:srgbClr>
          </a:solidFill>
          <a:ln w="12700">
            <a:solidFill>
              <a:srgbClr val="3A291D">
                <a:alpha val="0"/>
              </a:srgbClr>
            </a:solidFill>
            <a:prstDash val="solid"/>
          </a:ln>
        </p:spPr>
      </p:sp>
      <p:sp>
        <p:nvSpPr>
          <p:cNvPr id="18" name="Text 15"/>
          <p:cNvSpPr/>
          <p:nvPr/>
        </p:nvSpPr>
        <p:spPr>
          <a:xfrm>
            <a:off x="4709160" y="3511296"/>
            <a:ext cx="548640" cy="329184"/>
          </a:xfrm>
          <a:prstGeom prst="rect">
            <a:avLst/>
          </a:prstGeom>
          <a:noFill/>
          <a:ln/>
        </p:spPr>
        <p:txBody>
          <a:bodyPr wrap="square" lIns="0" tIns="0" rIns="0" bIns="0" rtlCol="0" anchor="ctr"/>
          <a:lstStyle/>
          <a:p>
            <a:pPr algn="ctr" indent="0" marL="0">
              <a:buNone/>
            </a:pPr>
            <a:r>
              <a:rPr lang="en-US" sz="2000" b="1" dirty="0">
                <a:solidFill>
                  <a:srgbClr val="D7A949"/>
                </a:solidFill>
                <a:latin typeface="Georgia" pitchFamily="34" charset="0"/>
                <a:ea typeface="Georgia" pitchFamily="34" charset="-122"/>
                <a:cs typeface="Georgia" pitchFamily="34" charset="-120"/>
              </a:rPr>
              <a:t>H</a:t>
            </a:r>
            <a:endParaRPr lang="en-US" sz="2000" dirty="0"/>
          </a:p>
        </p:txBody>
      </p:sp>
      <p:sp>
        <p:nvSpPr>
          <p:cNvPr id="19" name="Text 16"/>
          <p:cNvSpPr/>
          <p:nvPr/>
        </p:nvSpPr>
        <p:spPr>
          <a:xfrm>
            <a:off x="5321808" y="3538728"/>
            <a:ext cx="2313432" cy="795528"/>
          </a:xfrm>
          <a:prstGeom prst="rect">
            <a:avLst/>
          </a:prstGeom>
          <a:noFill/>
          <a:ln/>
        </p:spPr>
        <p:txBody>
          <a:bodyPr wrap="square" lIns="254" tIns="254" rIns="254" bIns="254" rtlCol="0" anchor="ctr">
            <a:normAutofit/>
          </a:bodyPr>
          <a:lstStyle/>
          <a:p>
            <a:pPr indent="0" marL="0">
              <a:buNone/>
            </a:pPr>
            <a:r>
              <a:rPr lang="en-US" sz="1250" b="1" dirty="0">
                <a:solidFill>
                  <a:srgbClr val="FFF8E7"/>
                </a:solidFill>
                <a:latin typeface="Aptos" pitchFamily="34" charset="0"/>
                <a:ea typeface="Aptos" pitchFamily="34" charset="-122"/>
                <a:cs typeface="Aptos" pitchFamily="34" charset="-120"/>
              </a:rPr>
              <a:t>Hope — God prepares a city</a:t>
            </a:r>
            <a:endParaRPr lang="en-US" sz="1250" dirty="0"/>
          </a:p>
        </p:txBody>
      </p:sp>
      <p:sp>
        <p:nvSpPr>
          <p:cNvPr id="20" name="Shape 17"/>
          <p:cNvSpPr/>
          <p:nvPr/>
        </p:nvSpPr>
        <p:spPr>
          <a:xfrm>
            <a:off x="8339328" y="3383280"/>
            <a:ext cx="3246120" cy="1024128"/>
          </a:xfrm>
          <a:prstGeom prst="rect">
            <a:avLst/>
          </a:prstGeom>
          <a:solidFill>
            <a:srgbClr val="3A291D">
              <a:alpha val="84000"/>
            </a:srgbClr>
          </a:solidFill>
          <a:ln w="12700">
            <a:solidFill>
              <a:srgbClr val="3A291D">
                <a:alpha val="0"/>
              </a:srgbClr>
            </a:solidFill>
            <a:prstDash val="solid"/>
          </a:ln>
        </p:spPr>
      </p:sp>
      <p:sp>
        <p:nvSpPr>
          <p:cNvPr id="21" name="Text 18"/>
          <p:cNvSpPr/>
          <p:nvPr/>
        </p:nvSpPr>
        <p:spPr>
          <a:xfrm>
            <a:off x="8503920" y="3511296"/>
            <a:ext cx="548640" cy="329184"/>
          </a:xfrm>
          <a:prstGeom prst="rect">
            <a:avLst/>
          </a:prstGeom>
          <a:noFill/>
          <a:ln/>
        </p:spPr>
        <p:txBody>
          <a:bodyPr wrap="square" lIns="0" tIns="0" rIns="0" bIns="0" rtlCol="0" anchor="ctr"/>
          <a:lstStyle/>
          <a:p>
            <a:pPr algn="ctr" indent="0" marL="0">
              <a:buNone/>
            </a:pPr>
            <a:r>
              <a:rPr lang="en-US" sz="2000" b="1" dirty="0">
                <a:solidFill>
                  <a:srgbClr val="D7A949"/>
                </a:solidFill>
                <a:latin typeface="Georgia" pitchFamily="34" charset="0"/>
                <a:ea typeface="Georgia" pitchFamily="34" charset="-122"/>
                <a:cs typeface="Georgia" pitchFamily="34" charset="-120"/>
              </a:rPr>
              <a:t>D</a:t>
            </a:r>
            <a:endParaRPr lang="en-US" sz="2000" dirty="0"/>
          </a:p>
        </p:txBody>
      </p:sp>
      <p:sp>
        <p:nvSpPr>
          <p:cNvPr id="22" name="Text 19"/>
          <p:cNvSpPr/>
          <p:nvPr/>
        </p:nvSpPr>
        <p:spPr>
          <a:xfrm>
            <a:off x="9116568" y="3538728"/>
            <a:ext cx="2313432" cy="795528"/>
          </a:xfrm>
          <a:prstGeom prst="rect">
            <a:avLst/>
          </a:prstGeom>
          <a:noFill/>
          <a:ln/>
        </p:spPr>
        <p:txBody>
          <a:bodyPr wrap="square" lIns="254" tIns="254" rIns="254" bIns="254" rtlCol="0" anchor="ctr">
            <a:normAutofit/>
          </a:bodyPr>
          <a:lstStyle/>
          <a:p>
            <a:pPr indent="0" marL="0">
              <a:buNone/>
            </a:pPr>
            <a:r>
              <a:rPr lang="en-US" sz="1250" b="1" dirty="0">
                <a:solidFill>
                  <a:srgbClr val="FFF8E7"/>
                </a:solidFill>
                <a:latin typeface="Aptos" pitchFamily="34" charset="0"/>
                <a:ea typeface="Aptos" pitchFamily="34" charset="-122"/>
                <a:cs typeface="Aptos" pitchFamily="34" charset="-120"/>
              </a:rPr>
              <a:t>Doxology — Praise completes the journey</a:t>
            </a:r>
            <a:endParaRPr lang="en-US" sz="1250" dirty="0"/>
          </a:p>
        </p:txBody>
      </p:sp>
      <p:sp>
        <p:nvSpPr>
          <p:cNvPr id="23" name="Text 20"/>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_god_abraham_assets/bg4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7132320" cy="502920"/>
          </a:xfrm>
          <a:prstGeom prst="rect">
            <a:avLst/>
          </a:prstGeom>
          <a:noFill/>
          <a:ln/>
        </p:spPr>
        <p:txBody>
          <a:bodyPr wrap="square" lIns="381" tIns="381" rIns="381" bIns="381" rtlCol="0" anchor="ctr">
            <a:normAutofit/>
          </a:bodyPr>
          <a:lstStyle/>
          <a:p>
            <a:pPr indent="0" marL="0">
              <a:buNone/>
            </a:pPr>
            <a:r>
              <a:rPr lang="en-US" sz="2800" b="1" dirty="0">
                <a:solidFill>
                  <a:srgbClr val="FFF8E7"/>
                </a:solidFill>
                <a:latin typeface="Georgia" pitchFamily="34" charset="0"/>
                <a:ea typeface="Georgia" pitchFamily="34" charset="-122"/>
                <a:cs typeface="Georgia" pitchFamily="34" charset="-120"/>
              </a:rPr>
              <a:t>Literary and Musical Observations</a:t>
            </a:r>
            <a:endParaRPr lang="en-US" sz="2800" dirty="0"/>
          </a:p>
        </p:txBody>
      </p:sp>
      <p:sp>
        <p:nvSpPr>
          <p:cNvPr id="4" name="Text 1"/>
          <p:cNvSpPr/>
          <p:nvPr/>
        </p:nvSpPr>
        <p:spPr>
          <a:xfrm>
            <a:off x="676656" y="1024128"/>
            <a:ext cx="7315200" cy="320040"/>
          </a:xfrm>
          <a:prstGeom prst="rect">
            <a:avLst/>
          </a:prstGeom>
          <a:noFill/>
          <a:ln/>
        </p:spPr>
        <p:txBody>
          <a:bodyPr wrap="square" lIns="254" tIns="254" rIns="254" bIns="254" rtlCol="0" anchor="ctr">
            <a:normAutofit/>
          </a:bodyPr>
          <a:lstStyle/>
          <a:p>
            <a:pPr indent="0" marL="0">
              <a:buNone/>
            </a:pPr>
            <a:r>
              <a:rPr lang="en-US" sz="1200" dirty="0">
                <a:solidFill>
                  <a:srgbClr val="DCC7A2"/>
                </a:solidFill>
                <a:latin typeface="Aptos" pitchFamily="34" charset="0"/>
                <a:ea typeface="Aptos" pitchFamily="34" charset="-122"/>
                <a:cs typeface="Aptos" pitchFamily="34" charset="-120"/>
              </a:rPr>
              <a:t>A strong tune carrying weighty praise</a:t>
            </a:r>
            <a:endParaRPr lang="en-US" sz="1200" dirty="0"/>
          </a:p>
        </p:txBody>
      </p:sp>
      <p:sp>
        <p:nvSpPr>
          <p:cNvPr id="5" name="Shape 2"/>
          <p:cNvSpPr/>
          <p:nvPr/>
        </p:nvSpPr>
        <p:spPr>
          <a:xfrm>
            <a:off x="731520" y="1417320"/>
            <a:ext cx="4983480" cy="4389120"/>
          </a:xfrm>
          <a:prstGeom prst="rect">
            <a:avLst/>
          </a:prstGeom>
          <a:solidFill>
            <a:srgbClr val="231F19">
              <a:alpha val="86000"/>
            </a:srgbClr>
          </a:solidFill>
          <a:ln w="12700">
            <a:solidFill>
              <a:srgbClr val="231F19">
                <a:alpha val="0"/>
              </a:srgbClr>
            </a:solidFill>
            <a:prstDash val="solid"/>
          </a:ln>
        </p:spPr>
      </p:sp>
      <p:sp>
        <p:nvSpPr>
          <p:cNvPr id="6" name="Text 3"/>
          <p:cNvSpPr/>
          <p:nvPr/>
        </p:nvSpPr>
        <p:spPr>
          <a:xfrm>
            <a:off x="960120" y="1581912"/>
            <a:ext cx="4526280" cy="347472"/>
          </a:xfrm>
          <a:prstGeom prst="rect">
            <a:avLst/>
          </a:prstGeom>
          <a:noFill/>
          <a:ln/>
        </p:spPr>
        <p:txBody>
          <a:bodyPr wrap="square" lIns="381" tIns="381" rIns="381" bIns="381" rtlCol="0" anchor="ctr">
            <a:normAutofit/>
          </a:bodyPr>
          <a:lstStyle/>
          <a:p>
            <a:pPr indent="0" marL="0">
              <a:buNone/>
            </a:pPr>
            <a:r>
              <a:rPr lang="en-US" sz="2000" b="1" dirty="0">
                <a:solidFill>
                  <a:srgbClr val="FFF8E7"/>
                </a:solidFill>
                <a:latin typeface="Georgia" pitchFamily="34" charset="0"/>
                <a:ea typeface="Georgia" pitchFamily="34" charset="-122"/>
                <a:cs typeface="Georgia" pitchFamily="34" charset="-120"/>
              </a:rPr>
              <a:t>Text movement</a:t>
            </a:r>
            <a:endParaRPr lang="en-US" sz="2000" dirty="0"/>
          </a:p>
        </p:txBody>
      </p:sp>
      <p:sp>
        <p:nvSpPr>
          <p:cNvPr id="7" name="Text 4"/>
          <p:cNvSpPr/>
          <p:nvPr/>
        </p:nvSpPr>
        <p:spPr>
          <a:xfrm>
            <a:off x="978408" y="2039112"/>
            <a:ext cx="4489704" cy="3602736"/>
          </a:xfrm>
          <a:prstGeom prst="rect">
            <a:avLst/>
          </a:prstGeom>
          <a:noFill/>
          <a:ln/>
        </p:spPr>
        <p:txBody>
          <a:bodyPr wrap="square" lIns="508" tIns="508" rIns="508" bIns="508" rtlCol="0" anchor="t">
            <a:normAutofit/>
          </a:bodyPr>
          <a:lstStyle/>
          <a:p>
            <a:pPr indent="0" marL="0">
              <a:buNone/>
            </a:pPr>
            <a:r>
              <a:rPr lang="en-US" sz="1420" dirty="0">
                <a:solidFill>
                  <a:srgbClr val="F4E7D2"/>
                </a:solidFill>
                <a:latin typeface="Aptos" pitchFamily="34" charset="0"/>
                <a:ea typeface="Aptos" pitchFamily="34" charset="-122"/>
                <a:cs typeface="Aptos" pitchFamily="34" charset="-120"/>
              </a:rPr>
              <a:t>The hymn moves from God’s eternal name to pilgrim surrender, then to grace, promise, ascent, and heavenly praise. Its poetry is dense, but the movement is clear: God calls, sustains, saves, and receives worship.</a:t>
            </a:r>
            <a:endParaRPr lang="en-US" sz="1420" dirty="0"/>
          </a:p>
        </p:txBody>
      </p:sp>
      <p:sp>
        <p:nvSpPr>
          <p:cNvPr id="8" name="Shape 5"/>
          <p:cNvSpPr/>
          <p:nvPr/>
        </p:nvSpPr>
        <p:spPr>
          <a:xfrm>
            <a:off x="6172200" y="1417320"/>
            <a:ext cx="5029200" cy="4389120"/>
          </a:xfrm>
          <a:prstGeom prst="rect">
            <a:avLst/>
          </a:prstGeom>
          <a:solidFill>
            <a:srgbClr val="231F19">
              <a:alpha val="86000"/>
            </a:srgbClr>
          </a:solidFill>
          <a:ln w="12700">
            <a:solidFill>
              <a:srgbClr val="231F19">
                <a:alpha val="0"/>
              </a:srgbClr>
            </a:solidFill>
            <a:prstDash val="solid"/>
          </a:ln>
        </p:spPr>
      </p:sp>
      <p:sp>
        <p:nvSpPr>
          <p:cNvPr id="9" name="Text 6"/>
          <p:cNvSpPr/>
          <p:nvPr/>
        </p:nvSpPr>
        <p:spPr>
          <a:xfrm>
            <a:off x="6400800" y="1581912"/>
            <a:ext cx="4572000" cy="347472"/>
          </a:xfrm>
          <a:prstGeom prst="rect">
            <a:avLst/>
          </a:prstGeom>
          <a:noFill/>
          <a:ln/>
        </p:spPr>
        <p:txBody>
          <a:bodyPr wrap="square" lIns="381" tIns="381" rIns="381" bIns="381" rtlCol="0" anchor="ctr">
            <a:normAutofit/>
          </a:bodyPr>
          <a:lstStyle/>
          <a:p>
            <a:pPr indent="0" marL="0">
              <a:buNone/>
            </a:pPr>
            <a:r>
              <a:rPr lang="en-US" sz="2000" b="1" dirty="0">
                <a:solidFill>
                  <a:srgbClr val="FFF8E7"/>
                </a:solidFill>
                <a:latin typeface="Georgia" pitchFamily="34" charset="0"/>
                <a:ea typeface="Georgia" pitchFamily="34" charset="-122"/>
                <a:cs typeface="Georgia" pitchFamily="34" charset="-120"/>
              </a:rPr>
              <a:t>Tune character</a:t>
            </a:r>
            <a:endParaRPr lang="en-US" sz="2000" dirty="0"/>
          </a:p>
        </p:txBody>
      </p:sp>
      <p:sp>
        <p:nvSpPr>
          <p:cNvPr id="10" name="Text 7"/>
          <p:cNvSpPr/>
          <p:nvPr/>
        </p:nvSpPr>
        <p:spPr>
          <a:xfrm>
            <a:off x="6419088" y="2039112"/>
            <a:ext cx="4535424" cy="3602736"/>
          </a:xfrm>
          <a:prstGeom prst="rect">
            <a:avLst/>
          </a:prstGeom>
          <a:noFill/>
          <a:ln/>
        </p:spPr>
        <p:txBody>
          <a:bodyPr wrap="square" lIns="508" tIns="508" rIns="508" bIns="508" rtlCol="0" anchor="t">
            <a:normAutofit/>
          </a:bodyPr>
          <a:lstStyle/>
          <a:p>
            <a:pPr indent="0" marL="0">
              <a:buNone/>
            </a:pPr>
            <a:r>
              <a:rPr lang="en-US" sz="1420" dirty="0">
                <a:solidFill>
                  <a:srgbClr val="F4E7D2"/>
                </a:solidFill>
                <a:latin typeface="Aptos" pitchFamily="34" charset="0"/>
                <a:ea typeface="Aptos" pitchFamily="34" charset="-122"/>
                <a:cs typeface="Aptos" pitchFamily="34" charset="-120"/>
              </a:rPr>
              <a:t>LEONI has a solemn, modal strength. It should be sung with dignity and forward motion. A dragging tempo can make the hymn heavy; a steady pulse lets the words carry their grandeur.</a:t>
            </a:r>
            <a:endParaRPr lang="en-US" sz="1420" dirty="0"/>
          </a:p>
        </p:txBody>
      </p:sp>
      <p:sp>
        <p:nvSpPr>
          <p:cNvPr id="11" name="Text 8"/>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mnt/data/_god_abraham_assets/bg5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822960" y="2514600"/>
            <a:ext cx="10424160" cy="640080"/>
          </a:xfrm>
          <a:prstGeom prst="rect">
            <a:avLst/>
          </a:prstGeom>
          <a:noFill/>
          <a:ln/>
        </p:spPr>
        <p:txBody>
          <a:bodyPr wrap="square" lIns="0" tIns="0" rIns="0" bIns="0" rtlCol="0" anchor="ctr">
            <a:normAutofit/>
          </a:bodyPr>
          <a:lstStyle/>
          <a:p>
            <a:pPr algn="ctr" indent="0" marL="0">
              <a:buNone/>
            </a:pPr>
            <a:r>
              <a:rPr lang="en-US" sz="3400" b="1" dirty="0">
                <a:solidFill>
                  <a:srgbClr val="FFF8E7"/>
                </a:solidFill>
                <a:latin typeface="Georgia" pitchFamily="34" charset="0"/>
                <a:ea typeface="Georgia" pitchFamily="34" charset="-122"/>
                <a:cs typeface="Georgia" pitchFamily="34" charset="-120"/>
              </a:rPr>
              <a:t>II. The Pilgrim People</a:t>
            </a:r>
            <a:endParaRPr lang="en-US" sz="3400" dirty="0"/>
          </a:p>
        </p:txBody>
      </p:sp>
      <p:sp>
        <p:nvSpPr>
          <p:cNvPr id="4" name="Text 1"/>
          <p:cNvSpPr/>
          <p:nvPr/>
        </p:nvSpPr>
        <p:spPr>
          <a:xfrm>
            <a:off x="1920240" y="3246120"/>
            <a:ext cx="8321040" cy="411480"/>
          </a:xfrm>
          <a:prstGeom prst="rect">
            <a:avLst/>
          </a:prstGeom>
          <a:noFill/>
          <a:ln/>
        </p:spPr>
        <p:txBody>
          <a:bodyPr wrap="square" lIns="0" tIns="0" rIns="0" bIns="0" rtlCol="0" anchor="ctr">
            <a:normAutofit/>
          </a:bodyPr>
          <a:lstStyle/>
          <a:p>
            <a:pPr algn="ctr" indent="0" marL="0">
              <a:buNone/>
            </a:pPr>
            <a:r>
              <a:rPr lang="en-US" sz="1500" dirty="0">
                <a:solidFill>
                  <a:srgbClr val="DCC7A2"/>
                </a:solidFill>
                <a:latin typeface="Aptos" pitchFamily="34" charset="0"/>
                <a:ea typeface="Aptos" pitchFamily="34" charset="-122"/>
                <a:cs typeface="Aptos" pitchFamily="34" charset="-120"/>
              </a:rPr>
              <a:t>Faith seeks the joy of God’s right hand.</a:t>
            </a:r>
            <a:endParaRPr lang="en-US" sz="1500" dirty="0"/>
          </a:p>
        </p:txBody>
      </p:sp>
      <p:sp>
        <p:nvSpPr>
          <p:cNvPr id="5" name="Text 2"/>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_god_abraham_assets/bg6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7132320" cy="502920"/>
          </a:xfrm>
          <a:prstGeom prst="rect">
            <a:avLst/>
          </a:prstGeom>
          <a:noFill/>
          <a:ln/>
        </p:spPr>
        <p:txBody>
          <a:bodyPr wrap="square" lIns="381" tIns="381" rIns="381" bIns="381" rtlCol="0" anchor="ctr">
            <a:normAutofit/>
          </a:bodyPr>
          <a:lstStyle/>
          <a:p>
            <a:pPr indent="0" marL="0">
              <a:buNone/>
            </a:pPr>
            <a:r>
              <a:rPr lang="en-US" sz="2800" b="1" dirty="0">
                <a:solidFill>
                  <a:srgbClr val="FFF8E7"/>
                </a:solidFill>
                <a:latin typeface="Georgia" pitchFamily="34" charset="0"/>
                <a:ea typeface="Georgia" pitchFamily="34" charset="-122"/>
                <a:cs typeface="Georgia" pitchFamily="34" charset="-120"/>
              </a:rPr>
              <a:t>Pastoral and Worship Use</a:t>
            </a:r>
            <a:endParaRPr lang="en-US" sz="2800" dirty="0"/>
          </a:p>
        </p:txBody>
      </p:sp>
      <p:sp>
        <p:nvSpPr>
          <p:cNvPr id="4" name="Text 1"/>
          <p:cNvSpPr/>
          <p:nvPr/>
        </p:nvSpPr>
        <p:spPr>
          <a:xfrm>
            <a:off x="676656" y="1024128"/>
            <a:ext cx="7315200" cy="320040"/>
          </a:xfrm>
          <a:prstGeom prst="rect">
            <a:avLst/>
          </a:prstGeom>
          <a:noFill/>
          <a:ln/>
        </p:spPr>
        <p:txBody>
          <a:bodyPr wrap="square" lIns="254" tIns="254" rIns="254" bIns="254" rtlCol="0" anchor="ctr">
            <a:normAutofit/>
          </a:bodyPr>
          <a:lstStyle/>
          <a:p>
            <a:pPr indent="0" marL="0">
              <a:buNone/>
            </a:pPr>
            <a:r>
              <a:rPr lang="en-US" sz="1200" dirty="0">
                <a:solidFill>
                  <a:srgbClr val="DCC7A2"/>
                </a:solidFill>
                <a:latin typeface="Aptos" pitchFamily="34" charset="0"/>
                <a:ea typeface="Aptos" pitchFamily="34" charset="-122"/>
                <a:cs typeface="Aptos" pitchFamily="34" charset="-120"/>
              </a:rPr>
              <a:t>Where the hymn can serve the church well</a:t>
            </a:r>
            <a:endParaRPr lang="en-US" sz="1200" dirty="0"/>
          </a:p>
        </p:txBody>
      </p:sp>
      <p:sp>
        <p:nvSpPr>
          <p:cNvPr id="5" name="Text 2"/>
          <p:cNvSpPr/>
          <p:nvPr/>
        </p:nvSpPr>
        <p:spPr>
          <a:xfrm>
            <a:off x="868680" y="1508760"/>
            <a:ext cx="5029200" cy="4206240"/>
          </a:xfrm>
          <a:prstGeom prst="rect">
            <a:avLst/>
          </a:prstGeom>
          <a:noFill/>
          <a:ln/>
        </p:spPr>
        <p:txBody>
          <a:bodyPr wrap="square" lIns="635" tIns="635" rIns="635" bIns="635" rtlCol="0" anchor="ctr">
            <a:normAutofit/>
          </a:bodyPr>
          <a:lstStyle/>
          <a:p>
            <a:pPr indent="0" marL="0">
              <a:buNone/>
            </a:pPr>
            <a:r>
              <a:rPr lang="en-US" sz="1520" dirty="0">
                <a:solidFill>
                  <a:srgbClr val="F4E7D2"/>
                </a:solidFill>
                <a:latin typeface="Aptos" pitchFamily="34" charset="0"/>
                <a:ea typeface="Aptos" pitchFamily="34" charset="-122"/>
                <a:cs typeface="Aptos" pitchFamily="34" charset="-120"/>
              </a:rPr>
              <a:t>• </a:t>
            </a:r>
            <a:pPr indent="0" marL="0">
              <a:buNone/>
            </a:pPr>
            <a:r>
              <a:rPr lang="en-US" sz="1520" dirty="0">
                <a:solidFill>
                  <a:srgbClr val="F4E7D2"/>
                </a:solidFill>
                <a:latin typeface="Aptos" pitchFamily="34" charset="0"/>
                <a:ea typeface="Aptos" pitchFamily="34" charset="-122"/>
                <a:cs typeface="Aptos" pitchFamily="34" charset="-120"/>
              </a:rPr>
              <a:t>Call to worship or opening hymn for services centered on God’s majesty
</a:t>
            </a:r>
            <a:pPr indent="0" marL="0">
              <a:buNone/>
            </a:pPr>
            <a:r>
              <a:rPr lang="en-US" sz="1520" dirty="0">
                <a:solidFill>
                  <a:srgbClr val="F4E7D2"/>
                </a:solidFill>
                <a:latin typeface="Aptos" pitchFamily="34" charset="0"/>
                <a:ea typeface="Aptos" pitchFamily="34" charset="-122"/>
                <a:cs typeface="Aptos" pitchFamily="34" charset="-120"/>
              </a:rPr>
              <a:t>• </a:t>
            </a:r>
            <a:pPr indent="0" marL="0">
              <a:buNone/>
            </a:pPr>
            <a:r>
              <a:rPr lang="en-US" sz="1520" dirty="0">
                <a:solidFill>
                  <a:srgbClr val="F4E7D2"/>
                </a:solidFill>
                <a:latin typeface="Aptos" pitchFamily="34" charset="0"/>
                <a:ea typeface="Aptos" pitchFamily="34" charset="-122"/>
                <a:cs typeface="Aptos" pitchFamily="34" charset="-120"/>
              </a:rPr>
              <a:t>Teaching on Abraham, Moses, covenant, pilgrimage, or heavenly hope
</a:t>
            </a:r>
            <a:pPr indent="0" marL="0">
              <a:buNone/>
            </a:pPr>
            <a:r>
              <a:rPr lang="en-US" sz="1520" dirty="0">
                <a:solidFill>
                  <a:srgbClr val="F4E7D2"/>
                </a:solidFill>
                <a:latin typeface="Aptos" pitchFamily="34" charset="0"/>
                <a:ea typeface="Aptos" pitchFamily="34" charset="-122"/>
                <a:cs typeface="Aptos" pitchFamily="34" charset="-120"/>
              </a:rPr>
              <a:t>• </a:t>
            </a:r>
            <a:pPr indent="0" marL="0">
              <a:buNone/>
            </a:pPr>
            <a:r>
              <a:rPr lang="en-US" sz="1520" dirty="0">
                <a:solidFill>
                  <a:srgbClr val="F4E7D2"/>
                </a:solidFill>
                <a:latin typeface="Aptos" pitchFamily="34" charset="0"/>
                <a:ea typeface="Aptos" pitchFamily="34" charset="-122"/>
                <a:cs typeface="Aptos" pitchFamily="34" charset="-120"/>
              </a:rPr>
              <a:t>Trinity Sunday or services ending with doxology and adoration
</a:t>
            </a:r>
            <a:pPr indent="0" marL="0">
              <a:buNone/>
            </a:pPr>
            <a:r>
              <a:rPr lang="en-US" sz="1520" dirty="0">
                <a:solidFill>
                  <a:srgbClr val="F4E7D2"/>
                </a:solidFill>
                <a:latin typeface="Aptos" pitchFamily="34" charset="0"/>
                <a:ea typeface="Aptos" pitchFamily="34" charset="-122"/>
                <a:cs typeface="Aptos" pitchFamily="34" charset="-120"/>
              </a:rPr>
              <a:t>• </a:t>
            </a:r>
            <a:pPr indent="0" marL="0">
              <a:buNone/>
            </a:pPr>
            <a:r>
              <a:rPr lang="en-US" sz="1520" dirty="0">
                <a:solidFill>
                  <a:srgbClr val="F4E7D2"/>
                </a:solidFill>
                <a:latin typeface="Aptos" pitchFamily="34" charset="0"/>
                <a:ea typeface="Aptos" pitchFamily="34" charset="-122"/>
                <a:cs typeface="Aptos" pitchFamily="34" charset="-120"/>
              </a:rPr>
              <a:t>Choir-led congregational singing when the tune is less familiar
</a:t>
            </a:r>
            <a:pPr indent="0" marL="0">
              <a:buNone/>
            </a:pPr>
            <a:r>
              <a:rPr lang="en-US" sz="1520" dirty="0">
                <a:solidFill>
                  <a:srgbClr val="F4E7D2"/>
                </a:solidFill>
                <a:latin typeface="Aptos" pitchFamily="34" charset="0"/>
                <a:ea typeface="Aptos" pitchFamily="34" charset="-122"/>
                <a:cs typeface="Aptos" pitchFamily="34" charset="-120"/>
              </a:rPr>
              <a:t>• </a:t>
            </a:r>
            <a:pPr indent="0" marL="0">
              <a:buNone/>
            </a:pPr>
            <a:r>
              <a:rPr lang="en-US" sz="1520" dirty="0">
                <a:solidFill>
                  <a:srgbClr val="F4E7D2"/>
                </a:solidFill>
                <a:latin typeface="Aptos" pitchFamily="34" charset="0"/>
                <a:ea typeface="Aptos" pitchFamily="34" charset="-122"/>
                <a:cs typeface="Aptos" pitchFamily="34" charset="-120"/>
              </a:rPr>
              <a:t>Bible study on Hebrews 11 and the life of faith</a:t>
            </a:r>
            <a:endParaRPr lang="en-US" sz="1520" dirty="0"/>
          </a:p>
        </p:txBody>
      </p:sp>
      <p:pic>
        <p:nvPicPr>
          <p:cNvPr id="6" name="Image 1" descr="/mnt/data/_god_abraham_assets/bg6.jpg">    </p:cNvPr>
          <p:cNvPicPr>
            <a:picLocks noChangeAspect="1"/>
          </p:cNvPicPr>
          <p:nvPr/>
        </p:nvPicPr>
        <p:blipFill>
          <a:blip r:embed="rId2"/>
          <a:srcRect l="18125" r="18125" t="0" b="0"/>
          <a:stretch/>
        </p:blipFill>
        <p:spPr>
          <a:xfrm>
            <a:off x="6492240" y="1463040"/>
            <a:ext cx="4663440" cy="4114800"/>
          </a:xfrm>
          <a:prstGeom prst="rect">
            <a:avLst/>
          </a:prstGeom>
        </p:spPr>
      </p:pic>
      <p:sp>
        <p:nvSpPr>
          <p:cNvPr id="7" name="Shape 3"/>
          <p:cNvSpPr/>
          <p:nvPr/>
        </p:nvSpPr>
        <p:spPr>
          <a:xfrm>
            <a:off x="6492240" y="1463040"/>
            <a:ext cx="4663440" cy="4114800"/>
          </a:xfrm>
          <a:prstGeom prst="rect">
            <a:avLst/>
          </a:prstGeom>
          <a:solidFill>
            <a:srgbClr val="FFFFFF">
              <a:alpha val="0"/>
            </a:srgbClr>
          </a:solidFill>
          <a:ln w="12700">
            <a:solidFill>
              <a:srgbClr val="D7A949">
                <a:alpha val="80000"/>
              </a:srgbClr>
            </a:solidFill>
            <a:prstDash val="solid"/>
          </a:ln>
        </p:spPr>
      </p:sp>
      <p:sp>
        <p:nvSpPr>
          <p:cNvPr id="8" name="Text 4"/>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mnt/data/_god_abraham_assets/bg3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7132320" cy="502920"/>
          </a:xfrm>
          <a:prstGeom prst="rect">
            <a:avLst/>
          </a:prstGeom>
          <a:noFill/>
          <a:ln/>
        </p:spPr>
        <p:txBody>
          <a:bodyPr wrap="square" lIns="381" tIns="381" rIns="381" bIns="381" rtlCol="0" anchor="ctr">
            <a:normAutofit/>
          </a:bodyPr>
          <a:lstStyle/>
          <a:p>
            <a:pPr indent="0" marL="0">
              <a:buNone/>
            </a:pPr>
            <a:r>
              <a:rPr lang="en-US" sz="2800" b="1" dirty="0">
                <a:solidFill>
                  <a:srgbClr val="FFF8E7"/>
                </a:solidFill>
                <a:latin typeface="Georgia" pitchFamily="34" charset="0"/>
                <a:ea typeface="Georgia" pitchFamily="34" charset="-122"/>
                <a:cs typeface="Georgia" pitchFamily="34" charset="-120"/>
              </a:rPr>
              <a:t>Teaching Questions</a:t>
            </a:r>
            <a:endParaRPr lang="en-US" sz="2800" dirty="0"/>
          </a:p>
        </p:txBody>
      </p:sp>
      <p:sp>
        <p:nvSpPr>
          <p:cNvPr id="4" name="Text 1"/>
          <p:cNvSpPr/>
          <p:nvPr/>
        </p:nvSpPr>
        <p:spPr>
          <a:xfrm>
            <a:off x="676656" y="1024128"/>
            <a:ext cx="7315200" cy="320040"/>
          </a:xfrm>
          <a:prstGeom prst="rect">
            <a:avLst/>
          </a:prstGeom>
          <a:noFill/>
          <a:ln/>
        </p:spPr>
        <p:txBody>
          <a:bodyPr wrap="square" lIns="254" tIns="254" rIns="254" bIns="254" rtlCol="0" anchor="ctr">
            <a:normAutofit/>
          </a:bodyPr>
          <a:lstStyle/>
          <a:p>
            <a:pPr indent="0" marL="0">
              <a:buNone/>
            </a:pPr>
            <a:r>
              <a:rPr lang="en-US" sz="1200" dirty="0">
                <a:solidFill>
                  <a:srgbClr val="DCC7A2"/>
                </a:solidFill>
                <a:latin typeface="Aptos" pitchFamily="34" charset="0"/>
                <a:ea typeface="Aptos" pitchFamily="34" charset="-122"/>
                <a:cs typeface="Aptos" pitchFamily="34" charset="-120"/>
              </a:rPr>
              <a:t>Guide the class from observation to response</a:t>
            </a:r>
            <a:endParaRPr lang="en-US" sz="1200" dirty="0"/>
          </a:p>
        </p:txBody>
      </p:sp>
      <p:sp>
        <p:nvSpPr>
          <p:cNvPr id="5" name="Shape 2"/>
          <p:cNvSpPr/>
          <p:nvPr/>
        </p:nvSpPr>
        <p:spPr>
          <a:xfrm>
            <a:off x="685800" y="1417320"/>
            <a:ext cx="10835640" cy="4526280"/>
          </a:xfrm>
          <a:prstGeom prst="rect">
            <a:avLst/>
          </a:prstGeom>
          <a:solidFill>
            <a:srgbClr val="231F19">
              <a:alpha val="86000"/>
            </a:srgbClr>
          </a:solidFill>
          <a:ln w="12700">
            <a:solidFill>
              <a:srgbClr val="231F19">
                <a:alpha val="0"/>
              </a:srgbClr>
            </a:solidFill>
            <a:prstDash val="solid"/>
          </a:ln>
        </p:spPr>
      </p:sp>
      <p:sp>
        <p:nvSpPr>
          <p:cNvPr id="6" name="Text 3"/>
          <p:cNvSpPr/>
          <p:nvPr/>
        </p:nvSpPr>
        <p:spPr>
          <a:xfrm>
            <a:off x="914400" y="1581912"/>
            <a:ext cx="10378440" cy="347472"/>
          </a:xfrm>
          <a:prstGeom prst="rect">
            <a:avLst/>
          </a:prstGeom>
          <a:noFill/>
          <a:ln/>
        </p:spPr>
        <p:txBody>
          <a:bodyPr wrap="square" lIns="381" tIns="381" rIns="381" bIns="381" rtlCol="0" anchor="ctr">
            <a:normAutofit/>
          </a:bodyPr>
          <a:lstStyle/>
          <a:p>
            <a:pPr indent="0" marL="0">
              <a:buNone/>
            </a:pPr>
            <a:r>
              <a:rPr lang="en-US" sz="2000" b="1" dirty="0">
                <a:solidFill>
                  <a:srgbClr val="FFF8E7"/>
                </a:solidFill>
                <a:latin typeface="Georgia" pitchFamily="34" charset="0"/>
                <a:ea typeface="Georgia" pitchFamily="34" charset="-122"/>
                <a:cs typeface="Georgia" pitchFamily="34" charset="-120"/>
              </a:rPr>
              <a:t>Questions for discussion</a:t>
            </a:r>
            <a:endParaRPr lang="en-US" sz="2000" dirty="0"/>
          </a:p>
        </p:txBody>
      </p:sp>
      <p:sp>
        <p:nvSpPr>
          <p:cNvPr id="7" name="Text 4"/>
          <p:cNvSpPr/>
          <p:nvPr/>
        </p:nvSpPr>
        <p:spPr>
          <a:xfrm>
            <a:off x="932688" y="2039112"/>
            <a:ext cx="10341864" cy="3739896"/>
          </a:xfrm>
          <a:prstGeom prst="rect">
            <a:avLst/>
          </a:prstGeom>
          <a:noFill/>
          <a:ln/>
        </p:spPr>
        <p:txBody>
          <a:bodyPr wrap="square" lIns="508" tIns="508" rIns="508" bIns="508" rtlCol="0" anchor="t">
            <a:normAutofit/>
          </a:bodyPr>
          <a:lstStyle/>
          <a:p>
            <a:pPr indent="0" marL="0">
              <a:buNone/>
            </a:pPr>
            <a:r>
              <a:rPr lang="en-US" sz="1600" dirty="0">
                <a:solidFill>
                  <a:srgbClr val="F4E7D2"/>
                </a:solidFill>
                <a:latin typeface="Aptos" pitchFamily="34" charset="0"/>
                <a:ea typeface="Aptos" pitchFamily="34" charset="-122"/>
                <a:cs typeface="Aptos" pitchFamily="34" charset="-120"/>
              </a:rPr>
              <a:t>1. What does the hymn teach about God before it teaches about us?</a:t>
            </a:r>
            <a:endParaRPr lang="en-US" sz="1600" dirty="0"/>
          </a:p>
          <a:p>
            <a:pPr indent="0" marL="0">
              <a:buNone/>
            </a:pPr>
            <a:r>
              <a:rPr lang="en-US" sz="1600" dirty="0">
                <a:solidFill>
                  <a:srgbClr val="F4E7D2"/>
                </a:solidFill>
                <a:latin typeface="Aptos" pitchFamily="34" charset="0"/>
                <a:ea typeface="Aptos" pitchFamily="34" charset="-122"/>
                <a:cs typeface="Aptos" pitchFamily="34" charset="-120"/>
              </a:rPr>
              <a:t>2. How does calling God “the God of Abraham” shape Christian faith?</a:t>
            </a:r>
            <a:endParaRPr lang="en-US" sz="1600" dirty="0"/>
          </a:p>
          <a:p>
            <a:pPr indent="0" marL="0">
              <a:buNone/>
            </a:pPr>
            <a:r>
              <a:rPr lang="en-US" sz="1600" dirty="0">
                <a:solidFill>
                  <a:srgbClr val="F4E7D2"/>
                </a:solidFill>
                <a:latin typeface="Aptos" pitchFamily="34" charset="0"/>
                <a:ea typeface="Aptos" pitchFamily="34" charset="-122"/>
                <a:cs typeface="Aptos" pitchFamily="34" charset="-120"/>
              </a:rPr>
              <a:t>3. What lesser securities compete with God as your portion?</a:t>
            </a:r>
            <a:endParaRPr lang="en-US" sz="1600" dirty="0"/>
          </a:p>
          <a:p>
            <a:pPr indent="0" marL="0">
              <a:buNone/>
            </a:pPr>
            <a:r>
              <a:rPr lang="en-US" sz="1600" dirty="0">
                <a:solidFill>
                  <a:srgbClr val="F4E7D2"/>
                </a:solidFill>
                <a:latin typeface="Aptos" pitchFamily="34" charset="0"/>
                <a:ea typeface="Aptos" pitchFamily="34" charset="-122"/>
                <a:cs typeface="Aptos" pitchFamily="34" charset="-120"/>
              </a:rPr>
              <a:t>4. Why is it important to speak respectfully about the hymn’s Jewish liturgical roots?</a:t>
            </a:r>
            <a:endParaRPr lang="en-US" sz="1600" dirty="0"/>
          </a:p>
          <a:p>
            <a:pPr indent="0" marL="0">
              <a:buNone/>
            </a:pPr>
            <a:r>
              <a:rPr lang="en-US" sz="1600" dirty="0">
                <a:solidFill>
                  <a:srgbClr val="F4E7D2"/>
                </a:solidFill>
                <a:latin typeface="Aptos" pitchFamily="34" charset="0"/>
                <a:ea typeface="Aptos" pitchFamily="34" charset="-122"/>
                <a:cs typeface="Aptos" pitchFamily="34" charset="-120"/>
              </a:rPr>
              <a:t>5. How does heavenly praise reshape ordinary worship this week?</a:t>
            </a:r>
            <a:endParaRPr lang="en-US" sz="1600" dirty="0"/>
          </a:p>
        </p:txBody>
      </p:sp>
      <p:sp>
        <p:nvSpPr>
          <p:cNvPr id="8" name="Text 5"/>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mnt/data/_god_abraham_assets/bg5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7132320" cy="502920"/>
          </a:xfrm>
          <a:prstGeom prst="rect">
            <a:avLst/>
          </a:prstGeom>
          <a:noFill/>
          <a:ln/>
        </p:spPr>
        <p:txBody>
          <a:bodyPr wrap="square" lIns="381" tIns="381" rIns="381" bIns="381" rtlCol="0" anchor="ctr">
            <a:normAutofit/>
          </a:bodyPr>
          <a:lstStyle/>
          <a:p>
            <a:pPr indent="0" marL="0">
              <a:buNone/>
            </a:pPr>
            <a:r>
              <a:rPr lang="en-US" sz="2800" b="1" dirty="0">
                <a:solidFill>
                  <a:srgbClr val="FFF8E7"/>
                </a:solidFill>
                <a:latin typeface="Georgia" pitchFamily="34" charset="0"/>
                <a:ea typeface="Georgia" pitchFamily="34" charset="-122"/>
                <a:cs typeface="Georgia" pitchFamily="34" charset="-120"/>
              </a:rPr>
              <a:t>Application</a:t>
            </a:r>
            <a:endParaRPr lang="en-US" sz="2800" dirty="0"/>
          </a:p>
        </p:txBody>
      </p:sp>
      <p:sp>
        <p:nvSpPr>
          <p:cNvPr id="4" name="Text 1"/>
          <p:cNvSpPr/>
          <p:nvPr/>
        </p:nvSpPr>
        <p:spPr>
          <a:xfrm>
            <a:off x="676656" y="1024128"/>
            <a:ext cx="7315200" cy="320040"/>
          </a:xfrm>
          <a:prstGeom prst="rect">
            <a:avLst/>
          </a:prstGeom>
          <a:noFill/>
          <a:ln/>
        </p:spPr>
        <p:txBody>
          <a:bodyPr wrap="square" lIns="254" tIns="254" rIns="254" bIns="254" rtlCol="0" anchor="ctr">
            <a:normAutofit/>
          </a:bodyPr>
          <a:lstStyle/>
          <a:p>
            <a:pPr indent="0" marL="0">
              <a:buNone/>
            </a:pPr>
            <a:r>
              <a:rPr lang="en-US" sz="1200" dirty="0">
                <a:solidFill>
                  <a:srgbClr val="DCC7A2"/>
                </a:solidFill>
                <a:latin typeface="Aptos" pitchFamily="34" charset="0"/>
                <a:ea typeface="Aptos" pitchFamily="34" charset="-122"/>
                <a:cs typeface="Aptos" pitchFamily="34" charset="-120"/>
              </a:rPr>
              <a:t>Responding to the hymn in faith</a:t>
            </a:r>
            <a:endParaRPr lang="en-US" sz="1200" dirty="0"/>
          </a:p>
        </p:txBody>
      </p:sp>
      <p:sp>
        <p:nvSpPr>
          <p:cNvPr id="5" name="Shape 2"/>
          <p:cNvSpPr/>
          <p:nvPr/>
        </p:nvSpPr>
        <p:spPr>
          <a:xfrm>
            <a:off x="868680" y="1389888"/>
            <a:ext cx="3337560" cy="4480560"/>
          </a:xfrm>
          <a:prstGeom prst="rect">
            <a:avLst/>
          </a:prstGeom>
          <a:solidFill>
            <a:srgbClr val="231F19">
              <a:alpha val="86000"/>
            </a:srgbClr>
          </a:solidFill>
          <a:ln w="12700">
            <a:solidFill>
              <a:srgbClr val="231F19">
                <a:alpha val="0"/>
              </a:srgbClr>
            </a:solidFill>
            <a:prstDash val="solid"/>
          </a:ln>
        </p:spPr>
      </p:sp>
      <p:sp>
        <p:nvSpPr>
          <p:cNvPr id="6" name="Text 3"/>
          <p:cNvSpPr/>
          <p:nvPr/>
        </p:nvSpPr>
        <p:spPr>
          <a:xfrm>
            <a:off x="1097280" y="1554480"/>
            <a:ext cx="2880360" cy="347472"/>
          </a:xfrm>
          <a:prstGeom prst="rect">
            <a:avLst/>
          </a:prstGeom>
          <a:noFill/>
          <a:ln/>
        </p:spPr>
        <p:txBody>
          <a:bodyPr wrap="square" lIns="381" tIns="381" rIns="381" bIns="381" rtlCol="0" anchor="ctr">
            <a:normAutofit/>
          </a:bodyPr>
          <a:lstStyle/>
          <a:p>
            <a:pPr indent="0" marL="0">
              <a:buNone/>
            </a:pPr>
            <a:r>
              <a:rPr lang="en-US" sz="2000" b="1" dirty="0">
                <a:solidFill>
                  <a:srgbClr val="FFF8E7"/>
                </a:solidFill>
                <a:latin typeface="Georgia" pitchFamily="34" charset="0"/>
                <a:ea typeface="Georgia" pitchFamily="34" charset="-122"/>
                <a:cs typeface="Georgia" pitchFamily="34" charset="-120"/>
              </a:rPr>
              <a:t>Trust</a:t>
            </a:r>
            <a:endParaRPr lang="en-US" sz="2000" dirty="0"/>
          </a:p>
        </p:txBody>
      </p:sp>
      <p:sp>
        <p:nvSpPr>
          <p:cNvPr id="7" name="Text 4"/>
          <p:cNvSpPr/>
          <p:nvPr/>
        </p:nvSpPr>
        <p:spPr>
          <a:xfrm>
            <a:off x="1115568" y="2011680"/>
            <a:ext cx="2843784" cy="3694176"/>
          </a:xfrm>
          <a:prstGeom prst="rect">
            <a:avLst/>
          </a:prstGeom>
          <a:noFill/>
          <a:ln/>
        </p:spPr>
        <p:txBody>
          <a:bodyPr wrap="square" lIns="508" tIns="508" rIns="508" bIns="508" rtlCol="0" anchor="t">
            <a:normAutofit/>
          </a:bodyPr>
          <a:lstStyle/>
          <a:p>
            <a:pPr indent="0" marL="0">
              <a:buNone/>
            </a:pPr>
            <a:r>
              <a:rPr lang="en-US" sz="1430" dirty="0">
                <a:solidFill>
                  <a:srgbClr val="F4E7D2"/>
                </a:solidFill>
                <a:latin typeface="Aptos" pitchFamily="34" charset="0"/>
                <a:ea typeface="Aptos" pitchFamily="34" charset="-122"/>
                <a:cs typeface="Aptos" pitchFamily="34" charset="-120"/>
              </a:rPr>
              <a:t>Lean on God’s oath and promise when assurance feels weak.</a:t>
            </a:r>
            <a:endParaRPr lang="en-US" sz="1430" dirty="0"/>
          </a:p>
        </p:txBody>
      </p:sp>
      <p:sp>
        <p:nvSpPr>
          <p:cNvPr id="8" name="Shape 5"/>
          <p:cNvSpPr/>
          <p:nvPr/>
        </p:nvSpPr>
        <p:spPr>
          <a:xfrm>
            <a:off x="4462272" y="1389888"/>
            <a:ext cx="3337560" cy="4480560"/>
          </a:xfrm>
          <a:prstGeom prst="rect">
            <a:avLst/>
          </a:prstGeom>
          <a:solidFill>
            <a:srgbClr val="231F19">
              <a:alpha val="86000"/>
            </a:srgbClr>
          </a:solidFill>
          <a:ln w="12700">
            <a:solidFill>
              <a:srgbClr val="231F19">
                <a:alpha val="0"/>
              </a:srgbClr>
            </a:solidFill>
            <a:prstDash val="solid"/>
          </a:ln>
        </p:spPr>
      </p:sp>
      <p:sp>
        <p:nvSpPr>
          <p:cNvPr id="9" name="Text 6"/>
          <p:cNvSpPr/>
          <p:nvPr/>
        </p:nvSpPr>
        <p:spPr>
          <a:xfrm>
            <a:off x="4690872" y="1554480"/>
            <a:ext cx="2880360" cy="347472"/>
          </a:xfrm>
          <a:prstGeom prst="rect">
            <a:avLst/>
          </a:prstGeom>
          <a:noFill/>
          <a:ln/>
        </p:spPr>
        <p:txBody>
          <a:bodyPr wrap="square" lIns="381" tIns="381" rIns="381" bIns="381" rtlCol="0" anchor="ctr">
            <a:normAutofit/>
          </a:bodyPr>
          <a:lstStyle/>
          <a:p>
            <a:pPr indent="0" marL="0">
              <a:buNone/>
            </a:pPr>
            <a:r>
              <a:rPr lang="en-US" sz="2000" b="1" dirty="0">
                <a:solidFill>
                  <a:srgbClr val="FFF8E7"/>
                </a:solidFill>
                <a:latin typeface="Georgia" pitchFamily="34" charset="0"/>
                <a:ea typeface="Georgia" pitchFamily="34" charset="-122"/>
                <a:cs typeface="Georgia" pitchFamily="34" charset="-120"/>
              </a:rPr>
              <a:t>Forsake</a:t>
            </a:r>
            <a:endParaRPr lang="en-US" sz="2000" dirty="0"/>
          </a:p>
        </p:txBody>
      </p:sp>
      <p:sp>
        <p:nvSpPr>
          <p:cNvPr id="10" name="Text 7"/>
          <p:cNvSpPr/>
          <p:nvPr/>
        </p:nvSpPr>
        <p:spPr>
          <a:xfrm>
            <a:off x="4709160" y="2011680"/>
            <a:ext cx="2843784" cy="3694176"/>
          </a:xfrm>
          <a:prstGeom prst="rect">
            <a:avLst/>
          </a:prstGeom>
          <a:noFill/>
          <a:ln/>
        </p:spPr>
        <p:txBody>
          <a:bodyPr wrap="square" lIns="508" tIns="508" rIns="508" bIns="508" rtlCol="0" anchor="t">
            <a:normAutofit/>
          </a:bodyPr>
          <a:lstStyle/>
          <a:p>
            <a:pPr indent="0" marL="0">
              <a:buNone/>
            </a:pPr>
            <a:r>
              <a:rPr lang="en-US" sz="1430" dirty="0">
                <a:solidFill>
                  <a:srgbClr val="F4E7D2"/>
                </a:solidFill>
                <a:latin typeface="Aptos" pitchFamily="34" charset="0"/>
                <a:ea typeface="Aptos" pitchFamily="34" charset="-122"/>
                <a:cs typeface="Aptos" pitchFamily="34" charset="-120"/>
              </a:rPr>
              <a:t>Hold worldly wisdom, fame, and power more lightly.</a:t>
            </a:r>
            <a:endParaRPr lang="en-US" sz="1430" dirty="0"/>
          </a:p>
        </p:txBody>
      </p:sp>
      <p:sp>
        <p:nvSpPr>
          <p:cNvPr id="11" name="Shape 8"/>
          <p:cNvSpPr/>
          <p:nvPr/>
        </p:nvSpPr>
        <p:spPr>
          <a:xfrm>
            <a:off x="8065008" y="1389888"/>
            <a:ext cx="3337560" cy="4480560"/>
          </a:xfrm>
          <a:prstGeom prst="rect">
            <a:avLst/>
          </a:prstGeom>
          <a:solidFill>
            <a:srgbClr val="231F19">
              <a:alpha val="86000"/>
            </a:srgbClr>
          </a:solidFill>
          <a:ln w="12700">
            <a:solidFill>
              <a:srgbClr val="231F19">
                <a:alpha val="0"/>
              </a:srgbClr>
            </a:solidFill>
            <a:prstDash val="solid"/>
          </a:ln>
        </p:spPr>
      </p:sp>
      <p:sp>
        <p:nvSpPr>
          <p:cNvPr id="12" name="Text 9"/>
          <p:cNvSpPr/>
          <p:nvPr/>
        </p:nvSpPr>
        <p:spPr>
          <a:xfrm>
            <a:off x="8293608" y="1554480"/>
            <a:ext cx="2880360" cy="347472"/>
          </a:xfrm>
          <a:prstGeom prst="rect">
            <a:avLst/>
          </a:prstGeom>
          <a:noFill/>
          <a:ln/>
        </p:spPr>
        <p:txBody>
          <a:bodyPr wrap="square" lIns="381" tIns="381" rIns="381" bIns="381" rtlCol="0" anchor="ctr">
            <a:normAutofit/>
          </a:bodyPr>
          <a:lstStyle/>
          <a:p>
            <a:pPr indent="0" marL="0">
              <a:buNone/>
            </a:pPr>
            <a:r>
              <a:rPr lang="en-US" sz="2000" b="1" dirty="0">
                <a:solidFill>
                  <a:srgbClr val="FFF8E7"/>
                </a:solidFill>
                <a:latin typeface="Georgia" pitchFamily="34" charset="0"/>
                <a:ea typeface="Georgia" pitchFamily="34" charset="-122"/>
                <a:cs typeface="Georgia" pitchFamily="34" charset="-120"/>
              </a:rPr>
              <a:t>Praise</a:t>
            </a:r>
            <a:endParaRPr lang="en-US" sz="2000" dirty="0"/>
          </a:p>
        </p:txBody>
      </p:sp>
      <p:sp>
        <p:nvSpPr>
          <p:cNvPr id="13" name="Text 10"/>
          <p:cNvSpPr/>
          <p:nvPr/>
        </p:nvSpPr>
        <p:spPr>
          <a:xfrm>
            <a:off x="8311896" y="2011680"/>
            <a:ext cx="2843784" cy="3694176"/>
          </a:xfrm>
          <a:prstGeom prst="rect">
            <a:avLst/>
          </a:prstGeom>
          <a:noFill/>
          <a:ln/>
        </p:spPr>
        <p:txBody>
          <a:bodyPr wrap="square" lIns="508" tIns="508" rIns="508" bIns="508" rtlCol="0" anchor="t">
            <a:normAutofit/>
          </a:bodyPr>
          <a:lstStyle/>
          <a:p>
            <a:pPr indent="0" marL="0">
              <a:buNone/>
            </a:pPr>
            <a:r>
              <a:rPr lang="en-US" sz="1430" dirty="0">
                <a:solidFill>
                  <a:srgbClr val="F4E7D2"/>
                </a:solidFill>
                <a:latin typeface="Aptos" pitchFamily="34" charset="0"/>
                <a:ea typeface="Aptos" pitchFamily="34" charset="-122"/>
                <a:cs typeface="Aptos" pitchFamily="34" charset="-120"/>
              </a:rPr>
              <a:t>Let worship end in doxology, not self-focus.</a:t>
            </a:r>
            <a:endParaRPr lang="en-US" sz="1430" dirty="0"/>
          </a:p>
        </p:txBody>
      </p:sp>
      <p:sp>
        <p:nvSpPr>
          <p:cNvPr id="14" name="Text 11"/>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mnt/data/_god_abraham_assets/bg2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7132320" cy="502920"/>
          </a:xfrm>
          <a:prstGeom prst="rect">
            <a:avLst/>
          </a:prstGeom>
          <a:noFill/>
          <a:ln/>
        </p:spPr>
        <p:txBody>
          <a:bodyPr wrap="square" lIns="381" tIns="381" rIns="381" bIns="381" rtlCol="0" anchor="ctr">
            <a:normAutofit/>
          </a:bodyPr>
          <a:lstStyle/>
          <a:p>
            <a:pPr indent="0" marL="0">
              <a:buNone/>
            </a:pPr>
            <a:r>
              <a:rPr lang="en-US" sz="2800" b="1" dirty="0">
                <a:solidFill>
                  <a:srgbClr val="FFF8E7"/>
                </a:solidFill>
                <a:latin typeface="Georgia" pitchFamily="34" charset="0"/>
                <a:ea typeface="Georgia" pitchFamily="34" charset="-122"/>
                <a:cs typeface="Georgia" pitchFamily="34" charset="-120"/>
              </a:rPr>
              <a:t>Suggested Lesson Flow</a:t>
            </a:r>
            <a:endParaRPr lang="en-US" sz="2800" dirty="0"/>
          </a:p>
        </p:txBody>
      </p:sp>
      <p:sp>
        <p:nvSpPr>
          <p:cNvPr id="4" name="Text 1"/>
          <p:cNvSpPr/>
          <p:nvPr/>
        </p:nvSpPr>
        <p:spPr>
          <a:xfrm>
            <a:off x="676656" y="1024128"/>
            <a:ext cx="7315200" cy="320040"/>
          </a:xfrm>
          <a:prstGeom prst="rect">
            <a:avLst/>
          </a:prstGeom>
          <a:noFill/>
          <a:ln/>
        </p:spPr>
        <p:txBody>
          <a:bodyPr wrap="square" lIns="254" tIns="254" rIns="254" bIns="254" rtlCol="0" anchor="ctr">
            <a:normAutofit/>
          </a:bodyPr>
          <a:lstStyle/>
          <a:p>
            <a:pPr indent="0" marL="0">
              <a:buNone/>
            </a:pPr>
            <a:r>
              <a:rPr lang="en-US" sz="1200" dirty="0">
                <a:solidFill>
                  <a:srgbClr val="DCC7A2"/>
                </a:solidFill>
                <a:latin typeface="Aptos" pitchFamily="34" charset="0"/>
                <a:ea typeface="Aptos" pitchFamily="34" charset="-122"/>
                <a:cs typeface="Aptos" pitchFamily="34" charset="-120"/>
              </a:rPr>
              <a:t>Two ready-to-use teaching plans</a:t>
            </a:r>
            <a:endParaRPr lang="en-US" sz="1200" dirty="0"/>
          </a:p>
        </p:txBody>
      </p:sp>
      <p:sp>
        <p:nvSpPr>
          <p:cNvPr id="5" name="Shape 2"/>
          <p:cNvSpPr/>
          <p:nvPr/>
        </p:nvSpPr>
        <p:spPr>
          <a:xfrm>
            <a:off x="731520" y="1417320"/>
            <a:ext cx="4983480" cy="4480560"/>
          </a:xfrm>
          <a:prstGeom prst="rect">
            <a:avLst/>
          </a:prstGeom>
          <a:solidFill>
            <a:srgbClr val="231F19">
              <a:alpha val="86000"/>
            </a:srgbClr>
          </a:solidFill>
          <a:ln w="12700">
            <a:solidFill>
              <a:srgbClr val="231F19">
                <a:alpha val="0"/>
              </a:srgbClr>
            </a:solidFill>
            <a:prstDash val="solid"/>
          </a:ln>
        </p:spPr>
      </p:sp>
      <p:sp>
        <p:nvSpPr>
          <p:cNvPr id="6" name="Text 3"/>
          <p:cNvSpPr/>
          <p:nvPr/>
        </p:nvSpPr>
        <p:spPr>
          <a:xfrm>
            <a:off x="960120" y="1581912"/>
            <a:ext cx="4526280" cy="347472"/>
          </a:xfrm>
          <a:prstGeom prst="rect">
            <a:avLst/>
          </a:prstGeom>
          <a:noFill/>
          <a:ln/>
        </p:spPr>
        <p:txBody>
          <a:bodyPr wrap="square" lIns="381" tIns="381" rIns="381" bIns="381" rtlCol="0" anchor="ctr">
            <a:normAutofit/>
          </a:bodyPr>
          <a:lstStyle/>
          <a:p>
            <a:pPr indent="0" marL="0">
              <a:buNone/>
            </a:pPr>
            <a:r>
              <a:rPr lang="en-US" sz="2000" b="1" dirty="0">
                <a:solidFill>
                  <a:srgbClr val="FFF8E7"/>
                </a:solidFill>
                <a:latin typeface="Georgia" pitchFamily="34" charset="0"/>
                <a:ea typeface="Georgia" pitchFamily="34" charset="-122"/>
                <a:cs typeface="Georgia" pitchFamily="34" charset="-120"/>
              </a:rPr>
              <a:t>30-Minute Plan</a:t>
            </a:r>
            <a:endParaRPr lang="en-US" sz="2000" dirty="0"/>
          </a:p>
        </p:txBody>
      </p:sp>
      <p:sp>
        <p:nvSpPr>
          <p:cNvPr id="7" name="Text 4"/>
          <p:cNvSpPr/>
          <p:nvPr/>
        </p:nvSpPr>
        <p:spPr>
          <a:xfrm>
            <a:off x="978408" y="2039112"/>
            <a:ext cx="4489704" cy="3694176"/>
          </a:xfrm>
          <a:prstGeom prst="rect">
            <a:avLst/>
          </a:prstGeom>
          <a:noFill/>
          <a:ln/>
        </p:spPr>
        <p:txBody>
          <a:bodyPr wrap="square" lIns="508" tIns="508" rIns="508" bIns="508" rtlCol="0" anchor="t">
            <a:normAutofit/>
          </a:bodyPr>
          <a:lstStyle/>
          <a:p>
            <a:pPr indent="0" marL="0">
              <a:buNone/>
            </a:pPr>
            <a:r>
              <a:rPr lang="en-US" sz="1420" dirty="0">
                <a:solidFill>
                  <a:srgbClr val="F4E7D2"/>
                </a:solidFill>
                <a:latin typeface="Aptos" pitchFamily="34" charset="0"/>
                <a:ea typeface="Aptos" pitchFamily="34" charset="-122"/>
                <a:cs typeface="Aptos" pitchFamily="34" charset="-120"/>
              </a:rPr>
              <a:t>5 min — Sing or listen to one stanza</a:t>
            </a:r>
            <a:endParaRPr lang="en-US" sz="1420" dirty="0"/>
          </a:p>
          <a:p>
            <a:pPr indent="0" marL="0">
              <a:buNone/>
            </a:pPr>
            <a:r>
              <a:rPr lang="en-US" sz="1420" dirty="0">
                <a:solidFill>
                  <a:srgbClr val="F4E7D2"/>
                </a:solidFill>
                <a:latin typeface="Aptos" pitchFamily="34" charset="0"/>
                <a:ea typeface="Aptos" pitchFamily="34" charset="-122"/>
                <a:cs typeface="Aptos" pitchFamily="34" charset="-120"/>
              </a:rPr>
              <a:t>7 min — Read Exodus 3:6-15</a:t>
            </a:r>
            <a:endParaRPr lang="en-US" sz="1420" dirty="0"/>
          </a:p>
          <a:p>
            <a:pPr indent="0" marL="0">
              <a:buNone/>
            </a:pPr>
            <a:r>
              <a:rPr lang="en-US" sz="1420" dirty="0">
                <a:solidFill>
                  <a:srgbClr val="F4E7D2"/>
                </a:solidFill>
                <a:latin typeface="Aptos" pitchFamily="34" charset="0"/>
                <a:ea typeface="Aptos" pitchFamily="34" charset="-122"/>
                <a:cs typeface="Aptos" pitchFamily="34" charset="-120"/>
              </a:rPr>
              <a:t>8 min — Teach the hymn’s historical setting</a:t>
            </a:r>
            <a:endParaRPr lang="en-US" sz="1420" dirty="0"/>
          </a:p>
          <a:p>
            <a:pPr indent="0" marL="0">
              <a:buNone/>
            </a:pPr>
            <a:r>
              <a:rPr lang="en-US" sz="1420" dirty="0">
                <a:solidFill>
                  <a:srgbClr val="F4E7D2"/>
                </a:solidFill>
                <a:latin typeface="Aptos" pitchFamily="34" charset="0"/>
                <a:ea typeface="Aptos" pitchFamily="34" charset="-122"/>
                <a:cs typeface="Aptos" pitchFamily="34" charset="-120"/>
              </a:rPr>
              <a:t>7 min — Discuss pilgrim faith in Hebrews 11</a:t>
            </a:r>
            <a:endParaRPr lang="en-US" sz="1420" dirty="0"/>
          </a:p>
          <a:p>
            <a:pPr indent="0" marL="0">
              <a:buNone/>
            </a:pPr>
            <a:r>
              <a:rPr lang="en-US" sz="1420" dirty="0">
                <a:solidFill>
                  <a:srgbClr val="F4E7D2"/>
                </a:solidFill>
                <a:latin typeface="Aptos" pitchFamily="34" charset="0"/>
                <a:ea typeface="Aptos" pitchFamily="34" charset="-122"/>
                <a:cs typeface="Aptos" pitchFamily="34" charset="-120"/>
              </a:rPr>
              <a:t>3 min — Closing prayer</a:t>
            </a:r>
            <a:endParaRPr lang="en-US" sz="1420" dirty="0"/>
          </a:p>
        </p:txBody>
      </p:sp>
      <p:sp>
        <p:nvSpPr>
          <p:cNvPr id="8" name="Shape 5"/>
          <p:cNvSpPr/>
          <p:nvPr/>
        </p:nvSpPr>
        <p:spPr>
          <a:xfrm>
            <a:off x="6172200" y="1417320"/>
            <a:ext cx="5074920" cy="4480560"/>
          </a:xfrm>
          <a:prstGeom prst="rect">
            <a:avLst/>
          </a:prstGeom>
          <a:solidFill>
            <a:srgbClr val="231F19">
              <a:alpha val="86000"/>
            </a:srgbClr>
          </a:solidFill>
          <a:ln w="12700">
            <a:solidFill>
              <a:srgbClr val="231F19">
                <a:alpha val="0"/>
              </a:srgbClr>
            </a:solidFill>
            <a:prstDash val="solid"/>
          </a:ln>
        </p:spPr>
      </p:sp>
      <p:sp>
        <p:nvSpPr>
          <p:cNvPr id="9" name="Text 6"/>
          <p:cNvSpPr/>
          <p:nvPr/>
        </p:nvSpPr>
        <p:spPr>
          <a:xfrm>
            <a:off x="6400800" y="1581912"/>
            <a:ext cx="4617720" cy="347472"/>
          </a:xfrm>
          <a:prstGeom prst="rect">
            <a:avLst/>
          </a:prstGeom>
          <a:noFill/>
          <a:ln/>
        </p:spPr>
        <p:txBody>
          <a:bodyPr wrap="square" lIns="381" tIns="381" rIns="381" bIns="381" rtlCol="0" anchor="ctr">
            <a:normAutofit/>
          </a:bodyPr>
          <a:lstStyle/>
          <a:p>
            <a:pPr indent="0" marL="0">
              <a:buNone/>
            </a:pPr>
            <a:r>
              <a:rPr lang="en-US" sz="2000" b="1" dirty="0">
                <a:solidFill>
                  <a:srgbClr val="FFF8E7"/>
                </a:solidFill>
                <a:latin typeface="Georgia" pitchFamily="34" charset="0"/>
                <a:ea typeface="Georgia" pitchFamily="34" charset="-122"/>
                <a:cs typeface="Georgia" pitchFamily="34" charset="-120"/>
              </a:rPr>
              <a:t>60-Minute Plan</a:t>
            </a:r>
            <a:endParaRPr lang="en-US" sz="2000" dirty="0"/>
          </a:p>
        </p:txBody>
      </p:sp>
      <p:sp>
        <p:nvSpPr>
          <p:cNvPr id="10" name="Text 7"/>
          <p:cNvSpPr/>
          <p:nvPr/>
        </p:nvSpPr>
        <p:spPr>
          <a:xfrm>
            <a:off x="6419088" y="2039112"/>
            <a:ext cx="4581144" cy="3694176"/>
          </a:xfrm>
          <a:prstGeom prst="rect">
            <a:avLst/>
          </a:prstGeom>
          <a:noFill/>
          <a:ln/>
        </p:spPr>
        <p:txBody>
          <a:bodyPr wrap="square" lIns="508" tIns="508" rIns="508" bIns="508" rtlCol="0" anchor="t">
            <a:normAutofit/>
          </a:bodyPr>
          <a:lstStyle/>
          <a:p>
            <a:pPr indent="0" marL="0">
              <a:buNone/>
            </a:pPr>
            <a:r>
              <a:rPr lang="en-US" sz="1420" dirty="0">
                <a:solidFill>
                  <a:srgbClr val="F4E7D2"/>
                </a:solidFill>
                <a:latin typeface="Aptos" pitchFamily="34" charset="0"/>
                <a:ea typeface="Aptos" pitchFamily="34" charset="-122"/>
                <a:cs typeface="Aptos" pitchFamily="34" charset="-120"/>
              </a:rPr>
              <a:t>10 min — Opening prayer and hymn overview</a:t>
            </a:r>
            <a:endParaRPr lang="en-US" sz="1420" dirty="0"/>
          </a:p>
          <a:p>
            <a:pPr indent="0" marL="0">
              <a:buNone/>
            </a:pPr>
            <a:r>
              <a:rPr lang="en-US" sz="1420" dirty="0">
                <a:solidFill>
                  <a:srgbClr val="F4E7D2"/>
                </a:solidFill>
                <a:latin typeface="Aptos" pitchFamily="34" charset="0"/>
                <a:ea typeface="Aptos" pitchFamily="34" charset="-122"/>
                <a:cs typeface="Aptos" pitchFamily="34" charset="-120"/>
              </a:rPr>
              <a:t>15 min — Biblical foundations</a:t>
            </a:r>
            <a:endParaRPr lang="en-US" sz="1420" dirty="0"/>
          </a:p>
          <a:p>
            <a:pPr indent="0" marL="0">
              <a:buNone/>
            </a:pPr>
            <a:r>
              <a:rPr lang="en-US" sz="1420" dirty="0">
                <a:solidFill>
                  <a:srgbClr val="F4E7D2"/>
                </a:solidFill>
                <a:latin typeface="Aptos" pitchFamily="34" charset="0"/>
                <a:ea typeface="Aptos" pitchFamily="34" charset="-122"/>
                <a:cs typeface="Aptos" pitchFamily="34" charset="-120"/>
              </a:rPr>
              <a:t>15 min — Stanza-by-stanza teaching</a:t>
            </a:r>
            <a:endParaRPr lang="en-US" sz="1420" dirty="0"/>
          </a:p>
          <a:p>
            <a:pPr indent="0" marL="0">
              <a:buNone/>
            </a:pPr>
            <a:r>
              <a:rPr lang="en-US" sz="1420" dirty="0">
                <a:solidFill>
                  <a:srgbClr val="F4E7D2"/>
                </a:solidFill>
                <a:latin typeface="Aptos" pitchFamily="34" charset="0"/>
                <a:ea typeface="Aptos" pitchFamily="34" charset="-122"/>
                <a:cs typeface="Aptos" pitchFamily="34" charset="-120"/>
              </a:rPr>
              <a:t>10 min — Worship and music discussion</a:t>
            </a:r>
            <a:endParaRPr lang="en-US" sz="1420" dirty="0"/>
          </a:p>
          <a:p>
            <a:pPr indent="0" marL="0">
              <a:buNone/>
            </a:pPr>
            <a:r>
              <a:rPr lang="en-US" sz="1420" dirty="0">
                <a:solidFill>
                  <a:srgbClr val="F4E7D2"/>
                </a:solidFill>
                <a:latin typeface="Aptos" pitchFamily="34" charset="0"/>
                <a:ea typeface="Aptos" pitchFamily="34" charset="-122"/>
                <a:cs typeface="Aptos" pitchFamily="34" charset="-120"/>
              </a:rPr>
              <a:t>7 min — Application commitments</a:t>
            </a:r>
            <a:endParaRPr lang="en-US" sz="1420" dirty="0"/>
          </a:p>
          <a:p>
            <a:pPr indent="0" marL="0">
              <a:buNone/>
            </a:pPr>
            <a:r>
              <a:rPr lang="en-US" sz="1420" dirty="0">
                <a:solidFill>
                  <a:srgbClr val="F4E7D2"/>
                </a:solidFill>
                <a:latin typeface="Aptos" pitchFamily="34" charset="0"/>
                <a:ea typeface="Aptos" pitchFamily="34" charset="-122"/>
                <a:cs typeface="Aptos" pitchFamily="34" charset="-120"/>
              </a:rPr>
              <a:t>3 min — Closing doxology</a:t>
            </a:r>
            <a:endParaRPr lang="en-US" sz="1420" dirty="0"/>
          </a:p>
        </p:txBody>
      </p:sp>
      <p:sp>
        <p:nvSpPr>
          <p:cNvPr id="11" name="Text 8"/>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mnt/data/_god_abraham_assets/bg2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804672" y="658368"/>
            <a:ext cx="10607040" cy="530352"/>
          </a:xfrm>
          <a:prstGeom prst="rect">
            <a:avLst/>
          </a:prstGeom>
          <a:noFill/>
          <a:ln/>
        </p:spPr>
        <p:txBody>
          <a:bodyPr wrap="square" lIns="0" tIns="0" rIns="0" bIns="0" rtlCol="0" anchor="ctr">
            <a:normAutofit/>
          </a:bodyPr>
          <a:lstStyle/>
          <a:p>
            <a:pPr algn="ctr" indent="0" marL="0">
              <a:buNone/>
            </a:pPr>
            <a:r>
              <a:rPr lang="en-US" sz="3000" b="1" dirty="0">
                <a:solidFill>
                  <a:srgbClr val="FFF8E7"/>
                </a:solidFill>
                <a:latin typeface="Georgia" pitchFamily="34" charset="0"/>
                <a:ea typeface="Georgia" pitchFamily="34" charset="-122"/>
                <a:cs typeface="Georgia" pitchFamily="34" charset="-120"/>
              </a:rPr>
              <a:t>Closing Summary and Prayer</a:t>
            </a:r>
            <a:endParaRPr lang="en-US" sz="3000" dirty="0"/>
          </a:p>
        </p:txBody>
      </p:sp>
      <p:sp>
        <p:nvSpPr>
          <p:cNvPr id="4" name="Text 1"/>
          <p:cNvSpPr/>
          <p:nvPr/>
        </p:nvSpPr>
        <p:spPr>
          <a:xfrm>
            <a:off x="1280160" y="1828800"/>
            <a:ext cx="9692640" cy="502920"/>
          </a:xfrm>
          <a:prstGeom prst="rect">
            <a:avLst/>
          </a:prstGeom>
          <a:noFill/>
          <a:ln/>
        </p:spPr>
        <p:txBody>
          <a:bodyPr wrap="square" lIns="254" tIns="254" rIns="254" bIns="254" rtlCol="0" anchor="ctr">
            <a:normAutofit/>
          </a:bodyPr>
          <a:lstStyle/>
          <a:p>
            <a:pPr algn="ctr" indent="0" marL="0">
              <a:buNone/>
            </a:pPr>
            <a:r>
              <a:rPr lang="en-US" sz="1800" dirty="0">
                <a:solidFill>
                  <a:srgbClr val="F6E8CF"/>
                </a:solidFill>
                <a:latin typeface="Aptos" pitchFamily="34" charset="0"/>
                <a:ea typeface="Aptos" pitchFamily="34" charset="-122"/>
                <a:cs typeface="Aptos" pitchFamily="34" charset="-120"/>
              </a:rPr>
              <a:t>The hymn teaches the church to praise the eternal God, trust his covenant promise, walk as pilgrims, and join the worship of heaven.</a:t>
            </a:r>
            <a:endParaRPr lang="en-US" sz="1800" dirty="0"/>
          </a:p>
        </p:txBody>
      </p:sp>
      <p:sp>
        <p:nvSpPr>
          <p:cNvPr id="5" name="Text 2"/>
          <p:cNvSpPr/>
          <p:nvPr/>
        </p:nvSpPr>
        <p:spPr>
          <a:xfrm>
            <a:off x="1828800" y="3383280"/>
            <a:ext cx="8595360" cy="914400"/>
          </a:xfrm>
          <a:prstGeom prst="rect">
            <a:avLst/>
          </a:prstGeom>
          <a:noFill/>
          <a:ln/>
        </p:spPr>
        <p:txBody>
          <a:bodyPr wrap="square" lIns="254" tIns="254" rIns="254" bIns="254" rtlCol="0" anchor="ctr">
            <a:normAutofit/>
          </a:bodyPr>
          <a:lstStyle/>
          <a:p>
            <a:pPr algn="ctr" indent="0" marL="0">
              <a:buNone/>
            </a:pPr>
            <a:r>
              <a:rPr lang="en-US" sz="2000" i="1" dirty="0">
                <a:solidFill>
                  <a:srgbClr val="FFF8E7"/>
                </a:solidFill>
                <a:latin typeface="Georgia" pitchFamily="34" charset="0"/>
                <a:ea typeface="Georgia" pitchFamily="34" charset="-122"/>
                <a:cs typeface="Georgia" pitchFamily="34" charset="-120"/>
              </a:rPr>
              <a:t>Eternal God of Abraham, strengthen our faith, loosen our grip on lesser things, and gather our lives into the praise of your holy name. Through Jesus Christ our Lord. Amen.</a:t>
            </a:r>
            <a:endParaRPr lang="en-US" sz="2000" dirty="0"/>
          </a:p>
        </p:txBody>
      </p:sp>
      <p:sp>
        <p:nvSpPr>
          <p:cNvPr id="6" name="Text 3"/>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_god_abraham_assets/bg5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7132320" cy="502920"/>
          </a:xfrm>
          <a:prstGeom prst="rect">
            <a:avLst/>
          </a:prstGeom>
          <a:noFill/>
          <a:ln/>
        </p:spPr>
        <p:txBody>
          <a:bodyPr wrap="square" lIns="381" tIns="381" rIns="381" bIns="381" rtlCol="0" anchor="ctr">
            <a:normAutofit/>
          </a:bodyPr>
          <a:lstStyle/>
          <a:p>
            <a:pPr indent="0" marL="0">
              <a:buNone/>
            </a:pPr>
            <a:r>
              <a:rPr lang="en-US" sz="2800" b="1" dirty="0">
                <a:solidFill>
                  <a:srgbClr val="FFF8E7"/>
                </a:solidFill>
                <a:latin typeface="Georgia" pitchFamily="34" charset="0"/>
                <a:ea typeface="Georgia" pitchFamily="34" charset="-122"/>
                <a:cs typeface="Georgia" pitchFamily="34" charset="-120"/>
              </a:rPr>
              <a:t>Teaching Aim</a:t>
            </a:r>
            <a:endParaRPr lang="en-US" sz="2800" dirty="0"/>
          </a:p>
        </p:txBody>
      </p:sp>
      <p:sp>
        <p:nvSpPr>
          <p:cNvPr id="4" name="Text 1"/>
          <p:cNvSpPr/>
          <p:nvPr/>
        </p:nvSpPr>
        <p:spPr>
          <a:xfrm>
            <a:off x="676656" y="1024128"/>
            <a:ext cx="7315200" cy="320040"/>
          </a:xfrm>
          <a:prstGeom prst="rect">
            <a:avLst/>
          </a:prstGeom>
          <a:noFill/>
          <a:ln/>
        </p:spPr>
        <p:txBody>
          <a:bodyPr wrap="square" lIns="254" tIns="254" rIns="254" bIns="254" rtlCol="0" anchor="ctr">
            <a:normAutofit/>
          </a:bodyPr>
          <a:lstStyle/>
          <a:p>
            <a:pPr indent="0" marL="0">
              <a:buNone/>
            </a:pPr>
            <a:r>
              <a:rPr lang="en-US" sz="1200" dirty="0">
                <a:solidFill>
                  <a:srgbClr val="DCC7A2"/>
                </a:solidFill>
                <a:latin typeface="Aptos" pitchFamily="34" charset="0"/>
                <a:ea typeface="Aptos" pitchFamily="34" charset="-122"/>
                <a:cs typeface="Aptos" pitchFamily="34" charset="-120"/>
              </a:rPr>
              <a:t>What learners should understand, feel, and practice</a:t>
            </a:r>
            <a:endParaRPr lang="en-US" sz="1200" dirty="0"/>
          </a:p>
        </p:txBody>
      </p:sp>
      <p:sp>
        <p:nvSpPr>
          <p:cNvPr id="5" name="Shape 2"/>
          <p:cNvSpPr/>
          <p:nvPr/>
        </p:nvSpPr>
        <p:spPr>
          <a:xfrm>
            <a:off x="822960" y="1828800"/>
            <a:ext cx="3383280" cy="1005840"/>
          </a:xfrm>
          <a:prstGeom prst="rect">
            <a:avLst/>
          </a:prstGeom>
          <a:solidFill>
            <a:srgbClr val="3A291D">
              <a:alpha val="84000"/>
            </a:srgbClr>
          </a:solidFill>
          <a:ln w="12700">
            <a:solidFill>
              <a:srgbClr val="3A291D">
                <a:alpha val="0"/>
              </a:srgbClr>
            </a:solidFill>
            <a:prstDash val="solid"/>
          </a:ln>
        </p:spPr>
      </p:sp>
      <p:sp>
        <p:nvSpPr>
          <p:cNvPr id="6" name="Text 3"/>
          <p:cNvSpPr/>
          <p:nvPr/>
        </p:nvSpPr>
        <p:spPr>
          <a:xfrm>
            <a:off x="987552" y="1956816"/>
            <a:ext cx="548640" cy="329184"/>
          </a:xfrm>
          <a:prstGeom prst="rect">
            <a:avLst/>
          </a:prstGeom>
          <a:noFill/>
          <a:ln/>
        </p:spPr>
        <p:txBody>
          <a:bodyPr wrap="square" lIns="0" tIns="0" rIns="0" bIns="0" rtlCol="0" anchor="ctr"/>
          <a:lstStyle/>
          <a:p>
            <a:pPr algn="ctr" indent="0" marL="0">
              <a:buNone/>
            </a:pPr>
            <a:r>
              <a:rPr lang="en-US" sz="2000" b="1" dirty="0">
                <a:solidFill>
                  <a:srgbClr val="D7A949"/>
                </a:solidFill>
                <a:latin typeface="Georgia" pitchFamily="34" charset="0"/>
                <a:ea typeface="Georgia" pitchFamily="34" charset="-122"/>
                <a:cs typeface="Georgia" pitchFamily="34" charset="-120"/>
              </a:rPr>
              <a:t>1</a:t>
            </a:r>
            <a:endParaRPr lang="en-US" sz="2000" dirty="0"/>
          </a:p>
        </p:txBody>
      </p:sp>
      <p:sp>
        <p:nvSpPr>
          <p:cNvPr id="7" name="Text 4"/>
          <p:cNvSpPr/>
          <p:nvPr/>
        </p:nvSpPr>
        <p:spPr>
          <a:xfrm>
            <a:off x="1600200" y="1984248"/>
            <a:ext cx="2450592" cy="777240"/>
          </a:xfrm>
          <a:prstGeom prst="rect">
            <a:avLst/>
          </a:prstGeom>
          <a:noFill/>
          <a:ln/>
        </p:spPr>
        <p:txBody>
          <a:bodyPr wrap="square" lIns="254" tIns="254" rIns="254" bIns="254" rtlCol="0" anchor="ctr">
            <a:normAutofit/>
          </a:bodyPr>
          <a:lstStyle/>
          <a:p>
            <a:pPr indent="0" marL="0">
              <a:buNone/>
            </a:pPr>
            <a:r>
              <a:rPr lang="en-US" sz="1250" b="1" dirty="0">
                <a:solidFill>
                  <a:srgbClr val="FFF8E7"/>
                </a:solidFill>
                <a:latin typeface="Aptos" pitchFamily="34" charset="0"/>
                <a:ea typeface="Aptos" pitchFamily="34" charset="-122"/>
                <a:cs typeface="Aptos" pitchFamily="34" charset="-120"/>
              </a:rPr>
              <a:t>Understand God’s covenant name and faithfulness in Exodus 3.</a:t>
            </a:r>
            <a:endParaRPr lang="en-US" sz="1250" dirty="0"/>
          </a:p>
        </p:txBody>
      </p:sp>
      <p:sp>
        <p:nvSpPr>
          <p:cNvPr id="8" name="Shape 5"/>
          <p:cNvSpPr/>
          <p:nvPr/>
        </p:nvSpPr>
        <p:spPr>
          <a:xfrm>
            <a:off x="4434840" y="1828800"/>
            <a:ext cx="3383280" cy="1005840"/>
          </a:xfrm>
          <a:prstGeom prst="rect">
            <a:avLst/>
          </a:prstGeom>
          <a:solidFill>
            <a:srgbClr val="3A291D">
              <a:alpha val="84000"/>
            </a:srgbClr>
          </a:solidFill>
          <a:ln w="12700">
            <a:solidFill>
              <a:srgbClr val="3A291D">
                <a:alpha val="0"/>
              </a:srgbClr>
            </a:solidFill>
            <a:prstDash val="solid"/>
          </a:ln>
        </p:spPr>
      </p:sp>
      <p:sp>
        <p:nvSpPr>
          <p:cNvPr id="9" name="Text 6"/>
          <p:cNvSpPr/>
          <p:nvPr/>
        </p:nvSpPr>
        <p:spPr>
          <a:xfrm>
            <a:off x="4599432" y="1956816"/>
            <a:ext cx="548640" cy="329184"/>
          </a:xfrm>
          <a:prstGeom prst="rect">
            <a:avLst/>
          </a:prstGeom>
          <a:noFill/>
          <a:ln/>
        </p:spPr>
        <p:txBody>
          <a:bodyPr wrap="square" lIns="0" tIns="0" rIns="0" bIns="0" rtlCol="0" anchor="ctr"/>
          <a:lstStyle/>
          <a:p>
            <a:pPr algn="ctr" indent="0" marL="0">
              <a:buNone/>
            </a:pPr>
            <a:r>
              <a:rPr lang="en-US" sz="2000" b="1" dirty="0">
                <a:solidFill>
                  <a:srgbClr val="D7A949"/>
                </a:solidFill>
                <a:latin typeface="Georgia" pitchFamily="34" charset="0"/>
                <a:ea typeface="Georgia" pitchFamily="34" charset="-122"/>
                <a:cs typeface="Georgia" pitchFamily="34" charset="-120"/>
              </a:rPr>
              <a:t>2</a:t>
            </a:r>
            <a:endParaRPr lang="en-US" sz="2000" dirty="0"/>
          </a:p>
        </p:txBody>
      </p:sp>
      <p:sp>
        <p:nvSpPr>
          <p:cNvPr id="10" name="Text 7"/>
          <p:cNvSpPr/>
          <p:nvPr/>
        </p:nvSpPr>
        <p:spPr>
          <a:xfrm>
            <a:off x="5212080" y="1984248"/>
            <a:ext cx="2450592" cy="777240"/>
          </a:xfrm>
          <a:prstGeom prst="rect">
            <a:avLst/>
          </a:prstGeom>
          <a:noFill/>
          <a:ln/>
        </p:spPr>
        <p:txBody>
          <a:bodyPr wrap="square" lIns="254" tIns="254" rIns="254" bIns="254" rtlCol="0" anchor="ctr">
            <a:normAutofit/>
          </a:bodyPr>
          <a:lstStyle/>
          <a:p>
            <a:pPr indent="0" marL="0">
              <a:buNone/>
            </a:pPr>
            <a:r>
              <a:rPr lang="en-US" sz="1250" b="1" dirty="0">
                <a:solidFill>
                  <a:srgbClr val="FFF8E7"/>
                </a:solidFill>
                <a:latin typeface="Aptos" pitchFamily="34" charset="0"/>
                <a:ea typeface="Aptos" pitchFamily="34" charset="-122"/>
                <a:cs typeface="Aptos" pitchFamily="34" charset="-120"/>
              </a:rPr>
              <a:t>Feel the weight of holy majesty joined to saving grace.</a:t>
            </a:r>
            <a:endParaRPr lang="en-US" sz="1250" dirty="0"/>
          </a:p>
        </p:txBody>
      </p:sp>
      <p:sp>
        <p:nvSpPr>
          <p:cNvPr id="11" name="Shape 8"/>
          <p:cNvSpPr/>
          <p:nvPr/>
        </p:nvSpPr>
        <p:spPr>
          <a:xfrm>
            <a:off x="8046720" y="1828800"/>
            <a:ext cx="3383280" cy="1005840"/>
          </a:xfrm>
          <a:prstGeom prst="rect">
            <a:avLst/>
          </a:prstGeom>
          <a:solidFill>
            <a:srgbClr val="3A291D">
              <a:alpha val="84000"/>
            </a:srgbClr>
          </a:solidFill>
          <a:ln w="12700">
            <a:solidFill>
              <a:srgbClr val="3A291D">
                <a:alpha val="0"/>
              </a:srgbClr>
            </a:solidFill>
            <a:prstDash val="solid"/>
          </a:ln>
        </p:spPr>
      </p:sp>
      <p:sp>
        <p:nvSpPr>
          <p:cNvPr id="12" name="Text 9"/>
          <p:cNvSpPr/>
          <p:nvPr/>
        </p:nvSpPr>
        <p:spPr>
          <a:xfrm>
            <a:off x="8211312" y="1956816"/>
            <a:ext cx="548640" cy="329184"/>
          </a:xfrm>
          <a:prstGeom prst="rect">
            <a:avLst/>
          </a:prstGeom>
          <a:noFill/>
          <a:ln/>
        </p:spPr>
        <p:txBody>
          <a:bodyPr wrap="square" lIns="0" tIns="0" rIns="0" bIns="0" rtlCol="0" anchor="ctr"/>
          <a:lstStyle/>
          <a:p>
            <a:pPr algn="ctr" indent="0" marL="0">
              <a:buNone/>
            </a:pPr>
            <a:r>
              <a:rPr lang="en-US" sz="2000" b="1" dirty="0">
                <a:solidFill>
                  <a:srgbClr val="D7A949"/>
                </a:solidFill>
                <a:latin typeface="Georgia" pitchFamily="34" charset="0"/>
                <a:ea typeface="Georgia" pitchFamily="34" charset="-122"/>
                <a:cs typeface="Georgia" pitchFamily="34" charset="-120"/>
              </a:rPr>
              <a:t>3</a:t>
            </a:r>
            <a:endParaRPr lang="en-US" sz="2000" dirty="0"/>
          </a:p>
        </p:txBody>
      </p:sp>
      <p:sp>
        <p:nvSpPr>
          <p:cNvPr id="13" name="Text 10"/>
          <p:cNvSpPr/>
          <p:nvPr/>
        </p:nvSpPr>
        <p:spPr>
          <a:xfrm>
            <a:off x="8823960" y="1984248"/>
            <a:ext cx="2450592" cy="777240"/>
          </a:xfrm>
          <a:prstGeom prst="rect">
            <a:avLst/>
          </a:prstGeom>
          <a:noFill/>
          <a:ln/>
        </p:spPr>
        <p:txBody>
          <a:bodyPr wrap="square" lIns="254" tIns="254" rIns="254" bIns="254" rtlCol="0" anchor="ctr">
            <a:normAutofit/>
          </a:bodyPr>
          <a:lstStyle/>
          <a:p>
            <a:pPr indent="0" marL="0">
              <a:buNone/>
            </a:pPr>
            <a:r>
              <a:rPr lang="en-US" sz="1250" b="1" dirty="0">
                <a:solidFill>
                  <a:srgbClr val="FFF8E7"/>
                </a:solidFill>
                <a:latin typeface="Aptos" pitchFamily="34" charset="0"/>
                <a:ea typeface="Aptos" pitchFamily="34" charset="-122"/>
                <a:cs typeface="Aptos" pitchFamily="34" charset="-120"/>
              </a:rPr>
              <a:t>Practice pilgrim faith: trust, obedience, and doxology.</a:t>
            </a:r>
            <a:endParaRPr lang="en-US" sz="1250" dirty="0"/>
          </a:p>
        </p:txBody>
      </p:sp>
      <p:sp>
        <p:nvSpPr>
          <p:cNvPr id="14" name="Shape 11"/>
          <p:cNvSpPr/>
          <p:nvPr/>
        </p:nvSpPr>
        <p:spPr>
          <a:xfrm>
            <a:off x="1234440" y="3657600"/>
            <a:ext cx="9646920" cy="1417320"/>
          </a:xfrm>
          <a:prstGeom prst="rect">
            <a:avLst/>
          </a:prstGeom>
          <a:solidFill>
            <a:srgbClr val="231F19">
              <a:alpha val="86000"/>
            </a:srgbClr>
          </a:solidFill>
          <a:ln w="12700">
            <a:solidFill>
              <a:srgbClr val="231F19">
                <a:alpha val="0"/>
              </a:srgbClr>
            </a:solidFill>
            <a:prstDash val="solid"/>
          </a:ln>
        </p:spPr>
      </p:sp>
      <p:sp>
        <p:nvSpPr>
          <p:cNvPr id="15" name="Text 12"/>
          <p:cNvSpPr/>
          <p:nvPr/>
        </p:nvSpPr>
        <p:spPr>
          <a:xfrm>
            <a:off x="1463040" y="3822192"/>
            <a:ext cx="9189720" cy="347472"/>
          </a:xfrm>
          <a:prstGeom prst="rect">
            <a:avLst/>
          </a:prstGeom>
          <a:noFill/>
          <a:ln/>
        </p:spPr>
        <p:txBody>
          <a:bodyPr wrap="square" lIns="381" tIns="381" rIns="381" bIns="381" rtlCol="0" anchor="ctr">
            <a:normAutofit/>
          </a:bodyPr>
          <a:lstStyle/>
          <a:p>
            <a:pPr indent="0" marL="0">
              <a:buNone/>
            </a:pPr>
            <a:r>
              <a:rPr lang="en-US" sz="2000" b="1" dirty="0">
                <a:solidFill>
                  <a:srgbClr val="FFF8E7"/>
                </a:solidFill>
                <a:latin typeface="Georgia" pitchFamily="34" charset="0"/>
                <a:ea typeface="Georgia" pitchFamily="34" charset="-122"/>
                <a:cs typeface="Georgia" pitchFamily="34" charset="-120"/>
              </a:rPr>
              <a:t>Session Focus</a:t>
            </a:r>
            <a:endParaRPr lang="en-US" sz="2000" dirty="0"/>
          </a:p>
        </p:txBody>
      </p:sp>
      <p:sp>
        <p:nvSpPr>
          <p:cNvPr id="16" name="Text 13"/>
          <p:cNvSpPr/>
          <p:nvPr/>
        </p:nvSpPr>
        <p:spPr>
          <a:xfrm>
            <a:off x="1481328" y="4279392"/>
            <a:ext cx="9153144" cy="630936"/>
          </a:xfrm>
          <a:prstGeom prst="rect">
            <a:avLst/>
          </a:prstGeom>
          <a:noFill/>
          <a:ln/>
        </p:spPr>
        <p:txBody>
          <a:bodyPr wrap="square" lIns="508" tIns="508" rIns="508" bIns="508" rtlCol="0" anchor="t">
            <a:normAutofit/>
          </a:bodyPr>
          <a:lstStyle/>
          <a:p>
            <a:pPr indent="0" marL="0">
              <a:buNone/>
            </a:pPr>
            <a:r>
              <a:rPr lang="en-US" sz="1500" dirty="0">
                <a:solidFill>
                  <a:srgbClr val="F4E7D2"/>
                </a:solidFill>
                <a:latin typeface="Aptos" pitchFamily="34" charset="0"/>
                <a:ea typeface="Aptos" pitchFamily="34" charset="-122"/>
                <a:cs typeface="Aptos" pitchFamily="34" charset="-120"/>
              </a:rPr>
              <a:t>This lesson helps the church sing the hymn as more than a historic text. It teaches worshipers to praise the God who reveals his name, keeps his promise, sustains pilgrims, and gathers his people into the praise of heaven.</a:t>
            </a:r>
            <a:endParaRPr lang="en-US" sz="1500" dirty="0"/>
          </a:p>
        </p:txBody>
      </p:sp>
      <p:sp>
        <p:nvSpPr>
          <p:cNvPr id="17" name="Text 14"/>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mnt/data/_god_abraham_assets/bg6_dim.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1828800" y="1965960"/>
            <a:ext cx="8503920" cy="2194560"/>
          </a:xfrm>
          <a:prstGeom prst="rect">
            <a:avLst/>
          </a:prstGeom>
          <a:solidFill>
            <a:srgbClr val="241F19">
              <a:alpha val="92000"/>
            </a:srgbClr>
          </a:solidFill>
          <a:ln w="12700">
            <a:solidFill>
              <a:srgbClr val="241F19">
                <a:alpha val="0"/>
              </a:srgbClr>
            </a:solidFill>
            <a:prstDash val="solid"/>
          </a:ln>
        </p:spPr>
      </p:sp>
      <p:sp>
        <p:nvSpPr>
          <p:cNvPr id="4" name="Text 1"/>
          <p:cNvSpPr/>
          <p:nvPr/>
        </p:nvSpPr>
        <p:spPr>
          <a:xfrm>
            <a:off x="2194560" y="2331720"/>
            <a:ext cx="7772400" cy="411480"/>
          </a:xfrm>
          <a:prstGeom prst="rect">
            <a:avLst/>
          </a:prstGeom>
          <a:noFill/>
          <a:ln/>
        </p:spPr>
        <p:txBody>
          <a:bodyPr wrap="square" lIns="0" tIns="0" rIns="0" bIns="0" rtlCol="0" anchor="ctr">
            <a:normAutofit/>
          </a:bodyPr>
          <a:lstStyle/>
          <a:p>
            <a:pPr algn="ctr" indent="0" marL="0">
              <a:buNone/>
            </a:pPr>
            <a:r>
              <a:rPr lang="en-US" sz="2400" b="1" dirty="0">
                <a:solidFill>
                  <a:srgbClr val="FFF8E7"/>
                </a:solidFill>
                <a:latin typeface="Georgia" pitchFamily="34" charset="0"/>
                <a:ea typeface="Georgia" pitchFamily="34" charset="-122"/>
                <a:cs typeface="Georgia" pitchFamily="34" charset="-120"/>
              </a:rPr>
              <a:t>For Church Teaching Use</a:t>
            </a:r>
            <a:endParaRPr lang="en-US" sz="2400" dirty="0"/>
          </a:p>
        </p:txBody>
      </p:sp>
      <p:sp>
        <p:nvSpPr>
          <p:cNvPr id="5" name="Text 2"/>
          <p:cNvSpPr/>
          <p:nvPr/>
        </p:nvSpPr>
        <p:spPr>
          <a:xfrm>
            <a:off x="2423160" y="2962656"/>
            <a:ext cx="7315200" cy="713232"/>
          </a:xfrm>
          <a:prstGeom prst="rect">
            <a:avLst/>
          </a:prstGeom>
          <a:noFill/>
          <a:ln/>
        </p:spPr>
        <p:txBody>
          <a:bodyPr wrap="square" lIns="254" tIns="254" rIns="254" bIns="254" rtlCol="0" anchor="ctr">
            <a:normAutofit/>
          </a:bodyPr>
          <a:lstStyle/>
          <a:p>
            <a:pPr algn="ctr" indent="0" marL="0">
              <a:buNone/>
            </a:pPr>
            <a:r>
              <a:rPr lang="en-US" sz="1250" dirty="0">
                <a:solidFill>
                  <a:srgbClr val="F3E4C9"/>
                </a:solidFill>
                <a:latin typeface="Aptos" pitchFamily="34" charset="0"/>
                <a:ea typeface="Aptos" pitchFamily="34" charset="-122"/>
                <a:cs typeface="Aptos" pitchFamily="34" charset="-120"/>
              </a:rPr>
              <a:t>© HymnInfo.com. Free for personal, church, classroom, and small-group teaching use. Please do not sell, repost, or redistribute as downloadable files without permission.</a:t>
            </a:r>
            <a:endParaRPr lang="en-US" sz="1250" dirty="0"/>
          </a:p>
        </p:txBody>
      </p:sp>
      <p:sp>
        <p:nvSpPr>
          <p:cNvPr id="6" name="Text 3"/>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_god_abraham_assets/bg4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7132320" cy="502920"/>
          </a:xfrm>
          <a:prstGeom prst="rect">
            <a:avLst/>
          </a:prstGeom>
          <a:noFill/>
          <a:ln/>
        </p:spPr>
        <p:txBody>
          <a:bodyPr wrap="square" lIns="381" tIns="381" rIns="381" bIns="381" rtlCol="0" anchor="ctr">
            <a:normAutofit/>
          </a:bodyPr>
          <a:lstStyle/>
          <a:p>
            <a:pPr indent="0" marL="0">
              <a:buNone/>
            </a:pPr>
            <a:r>
              <a:rPr lang="en-US" sz="2800" b="1" dirty="0">
                <a:solidFill>
                  <a:srgbClr val="FFF8E7"/>
                </a:solidFill>
                <a:latin typeface="Georgia" pitchFamily="34" charset="0"/>
                <a:ea typeface="Georgia" pitchFamily="34" charset="-122"/>
                <a:cs typeface="Georgia" pitchFamily="34" charset="-120"/>
              </a:rPr>
              <a:t>Hymn Identity</a:t>
            </a:r>
            <a:endParaRPr lang="en-US" sz="2800" dirty="0"/>
          </a:p>
        </p:txBody>
      </p:sp>
      <p:sp>
        <p:nvSpPr>
          <p:cNvPr id="4" name="Text 1"/>
          <p:cNvSpPr/>
          <p:nvPr/>
        </p:nvSpPr>
        <p:spPr>
          <a:xfrm>
            <a:off x="676656" y="1024128"/>
            <a:ext cx="7315200" cy="320040"/>
          </a:xfrm>
          <a:prstGeom prst="rect">
            <a:avLst/>
          </a:prstGeom>
          <a:noFill/>
          <a:ln/>
        </p:spPr>
        <p:txBody>
          <a:bodyPr wrap="square" lIns="254" tIns="254" rIns="254" bIns="254" rtlCol="0" anchor="ctr">
            <a:normAutofit/>
          </a:bodyPr>
          <a:lstStyle/>
          <a:p>
            <a:pPr indent="0" marL="0">
              <a:buNone/>
            </a:pPr>
            <a:r>
              <a:rPr lang="en-US" sz="1200" dirty="0">
                <a:solidFill>
                  <a:srgbClr val="DCC7A2"/>
                </a:solidFill>
                <a:latin typeface="Aptos" pitchFamily="34" charset="0"/>
                <a:ea typeface="Aptos" pitchFamily="34" charset="-122"/>
                <a:cs typeface="Aptos" pitchFamily="34" charset="-120"/>
              </a:rPr>
              <a:t>A covenant hymn shaped by Scripture and worship history</a:t>
            </a:r>
            <a:endParaRPr lang="en-US" sz="1200" dirty="0"/>
          </a:p>
        </p:txBody>
      </p:sp>
      <p:sp>
        <p:nvSpPr>
          <p:cNvPr id="5" name="Shape 2"/>
          <p:cNvSpPr/>
          <p:nvPr/>
        </p:nvSpPr>
        <p:spPr>
          <a:xfrm>
            <a:off x="658368" y="1417320"/>
            <a:ext cx="4937760" cy="4297680"/>
          </a:xfrm>
          <a:prstGeom prst="rect">
            <a:avLst/>
          </a:prstGeom>
          <a:solidFill>
            <a:srgbClr val="2C2118">
              <a:alpha val="90000"/>
            </a:srgbClr>
          </a:solidFill>
          <a:ln w="12700">
            <a:solidFill>
              <a:srgbClr val="2C2118">
                <a:alpha val="0"/>
              </a:srgbClr>
            </a:solidFill>
            <a:prstDash val="solid"/>
          </a:ln>
        </p:spPr>
      </p:sp>
      <p:sp>
        <p:nvSpPr>
          <p:cNvPr id="6" name="Text 3"/>
          <p:cNvSpPr/>
          <p:nvPr/>
        </p:nvSpPr>
        <p:spPr>
          <a:xfrm>
            <a:off x="960120" y="1755648"/>
            <a:ext cx="4343400" cy="3520440"/>
          </a:xfrm>
          <a:prstGeom prst="rect">
            <a:avLst/>
          </a:prstGeom>
          <a:noFill/>
          <a:ln/>
        </p:spPr>
        <p:txBody>
          <a:bodyPr wrap="square" lIns="635" tIns="635" rIns="635" bIns="635" rtlCol="0" anchor="ctr">
            <a:normAutofit/>
          </a:bodyPr>
          <a:lstStyle/>
          <a:p>
            <a:pPr indent="0" marL="0">
              <a:buNone/>
            </a:pPr>
            <a:r>
              <a:rPr lang="en-US" sz="1500" dirty="0">
                <a:solidFill>
                  <a:srgbClr val="FFF8E7"/>
                </a:solidFill>
                <a:latin typeface="Aptos" pitchFamily="34" charset="0"/>
                <a:ea typeface="Aptos" pitchFamily="34" charset="-122"/>
                <a:cs typeface="Aptos" pitchFamily="34" charset="-120"/>
              </a:rPr>
              <a:t>Title: The God of Abraham Praise</a:t>
            </a:r>
            <a:endParaRPr lang="en-US" sz="1500" dirty="0"/>
          </a:p>
          <a:p>
            <a:pPr indent="0" marL="0">
              <a:buNone/>
            </a:pPr>
            <a:r>
              <a:rPr lang="en-US" sz="1500" dirty="0">
                <a:solidFill>
                  <a:srgbClr val="FFF8E7"/>
                </a:solidFill>
                <a:latin typeface="Aptos" pitchFamily="34" charset="0"/>
                <a:ea typeface="Aptos" pitchFamily="34" charset="-122"/>
                <a:cs typeface="Aptos" pitchFamily="34" charset="-120"/>
              </a:rPr>
              <a:t>First line: The God of Abraham praise</a:t>
            </a:r>
            <a:endParaRPr lang="en-US" sz="1500" dirty="0"/>
          </a:p>
          <a:p>
            <a:pPr indent="0" marL="0">
              <a:buNone/>
            </a:pPr>
            <a:r>
              <a:rPr lang="en-US" sz="1500" dirty="0">
                <a:solidFill>
                  <a:srgbClr val="FFF8E7"/>
                </a:solidFill>
                <a:latin typeface="Aptos" pitchFamily="34" charset="0"/>
                <a:ea typeface="Aptos" pitchFamily="34" charset="-122"/>
                <a:cs typeface="Aptos" pitchFamily="34" charset="-120"/>
              </a:rPr>
              <a:t>Text: Thomas Olivers</a:t>
            </a:r>
            <a:endParaRPr lang="en-US" sz="1500" dirty="0"/>
          </a:p>
          <a:p>
            <a:pPr indent="0" marL="0">
              <a:buNone/>
            </a:pPr>
            <a:r>
              <a:rPr lang="en-US" sz="1500" dirty="0">
                <a:solidFill>
                  <a:srgbClr val="FFF8E7"/>
                </a:solidFill>
                <a:latin typeface="Aptos" pitchFamily="34" charset="0"/>
                <a:ea typeface="Aptos" pitchFamily="34" charset="-122"/>
                <a:cs typeface="Aptos" pitchFamily="34" charset="-120"/>
              </a:rPr>
              <a:t>Tune: LEONI</a:t>
            </a:r>
            <a:endParaRPr lang="en-US" sz="1500" dirty="0"/>
          </a:p>
          <a:p>
            <a:pPr indent="0" marL="0">
              <a:buNone/>
            </a:pPr>
            <a:r>
              <a:rPr lang="en-US" sz="1500" dirty="0">
                <a:solidFill>
                  <a:srgbClr val="FFF8E7"/>
                </a:solidFill>
                <a:latin typeface="Aptos" pitchFamily="34" charset="0"/>
                <a:ea typeface="Aptos" pitchFamily="34" charset="-122"/>
                <a:cs typeface="Aptos" pitchFamily="34" charset="-120"/>
              </a:rPr>
              <a:t>Melody: associated with Meyer Lyon</a:t>
            </a:r>
            <a:endParaRPr lang="en-US" sz="1500" dirty="0"/>
          </a:p>
          <a:p>
            <a:pPr indent="0" marL="0">
              <a:buNone/>
            </a:pPr>
            <a:r>
              <a:rPr lang="en-US" sz="1500" dirty="0">
                <a:solidFill>
                  <a:srgbClr val="FFF8E7"/>
                </a:solidFill>
                <a:latin typeface="Aptos" pitchFamily="34" charset="0"/>
                <a:ea typeface="Aptos" pitchFamily="34" charset="-122"/>
                <a:cs typeface="Aptos" pitchFamily="34" charset="-120"/>
              </a:rPr>
              <a:t>Meter: 6.6.8.4 D</a:t>
            </a:r>
            <a:endParaRPr lang="en-US" sz="1500" dirty="0"/>
          </a:p>
          <a:p>
            <a:pPr indent="0" marL="0">
              <a:buNone/>
            </a:pPr>
            <a:r>
              <a:rPr lang="en-US" sz="1500" dirty="0">
                <a:solidFill>
                  <a:srgbClr val="FFF8E7"/>
                </a:solidFill>
                <a:latin typeface="Aptos" pitchFamily="34" charset="0"/>
                <a:ea typeface="Aptos" pitchFamily="34" charset="-122"/>
                <a:cs typeface="Aptos" pitchFamily="34" charset="-120"/>
              </a:rPr>
              <a:t>Approximate date: 1770</a:t>
            </a:r>
            <a:endParaRPr lang="en-US" sz="1500" dirty="0"/>
          </a:p>
        </p:txBody>
      </p:sp>
      <p:pic>
        <p:nvPicPr>
          <p:cNvPr id="7" name="Image 1" descr="/mnt/data/_god_abraham_assets/bg3.jpg">    </p:cNvPr>
          <p:cNvPicPr>
            <a:picLocks noChangeAspect="1"/>
          </p:cNvPicPr>
          <p:nvPr/>
        </p:nvPicPr>
        <p:blipFill>
          <a:blip r:embed="rId2"/>
          <a:srcRect l="14993" r="14993" t="0" b="0"/>
          <a:stretch/>
        </p:blipFill>
        <p:spPr>
          <a:xfrm>
            <a:off x="6080760" y="1417320"/>
            <a:ext cx="5349240" cy="4297680"/>
          </a:xfrm>
          <a:prstGeom prst="rect">
            <a:avLst/>
          </a:prstGeom>
        </p:spPr>
      </p:pic>
      <p:sp>
        <p:nvSpPr>
          <p:cNvPr id="8" name="Shape 4"/>
          <p:cNvSpPr/>
          <p:nvPr/>
        </p:nvSpPr>
        <p:spPr>
          <a:xfrm>
            <a:off x="6080760" y="1417320"/>
            <a:ext cx="5349240" cy="4297680"/>
          </a:xfrm>
          <a:prstGeom prst="rect">
            <a:avLst/>
          </a:prstGeom>
          <a:solidFill>
            <a:srgbClr val="FFFFFF">
              <a:alpha val="0"/>
            </a:srgbClr>
          </a:solidFill>
          <a:ln w="12700">
            <a:solidFill>
              <a:srgbClr val="D7A949">
                <a:alpha val="80000"/>
              </a:srgbClr>
            </a:solidFill>
            <a:prstDash val="solid"/>
          </a:ln>
        </p:spPr>
      </p:sp>
      <p:sp>
        <p:nvSpPr>
          <p:cNvPr id="9" name="Text 5"/>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_god_abraham_assets/bg4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7132320" cy="502920"/>
          </a:xfrm>
          <a:prstGeom prst="rect">
            <a:avLst/>
          </a:prstGeom>
          <a:noFill/>
          <a:ln/>
        </p:spPr>
        <p:txBody>
          <a:bodyPr wrap="square" lIns="381" tIns="381" rIns="381" bIns="381" rtlCol="0" anchor="ctr">
            <a:normAutofit/>
          </a:bodyPr>
          <a:lstStyle/>
          <a:p>
            <a:pPr indent="0" marL="0">
              <a:buNone/>
            </a:pPr>
            <a:r>
              <a:rPr lang="en-US" sz="2800" b="1" dirty="0">
                <a:solidFill>
                  <a:srgbClr val="FFF8E7"/>
                </a:solidFill>
                <a:latin typeface="Georgia" pitchFamily="34" charset="0"/>
                <a:ea typeface="Georgia" pitchFamily="34" charset="-122"/>
                <a:cs typeface="Georgia" pitchFamily="34" charset="-120"/>
              </a:rPr>
              <a:t>Historical Background</a:t>
            </a:r>
            <a:endParaRPr lang="en-US" sz="2800" dirty="0"/>
          </a:p>
        </p:txBody>
      </p:sp>
      <p:sp>
        <p:nvSpPr>
          <p:cNvPr id="4" name="Text 1"/>
          <p:cNvSpPr/>
          <p:nvPr/>
        </p:nvSpPr>
        <p:spPr>
          <a:xfrm>
            <a:off x="676656" y="1024128"/>
            <a:ext cx="7315200" cy="320040"/>
          </a:xfrm>
          <a:prstGeom prst="rect">
            <a:avLst/>
          </a:prstGeom>
          <a:noFill/>
          <a:ln/>
        </p:spPr>
        <p:txBody>
          <a:bodyPr wrap="square" lIns="254" tIns="254" rIns="254" bIns="254" rtlCol="0" anchor="ctr">
            <a:normAutofit/>
          </a:bodyPr>
          <a:lstStyle/>
          <a:p>
            <a:pPr indent="0" marL="0">
              <a:buNone/>
            </a:pPr>
            <a:r>
              <a:rPr lang="en-US" sz="1200" dirty="0">
                <a:solidFill>
                  <a:srgbClr val="DCC7A2"/>
                </a:solidFill>
                <a:latin typeface="Aptos" pitchFamily="34" charset="0"/>
                <a:ea typeface="Aptos" pitchFamily="34" charset="-122"/>
                <a:cs typeface="Aptos" pitchFamily="34" charset="-120"/>
              </a:rPr>
              <a:t>Thomas Olivers, Yigdal, and the tune LEONI</a:t>
            </a:r>
            <a:endParaRPr lang="en-US" sz="1200" dirty="0"/>
          </a:p>
        </p:txBody>
      </p:sp>
      <p:sp>
        <p:nvSpPr>
          <p:cNvPr id="5" name="Shape 2"/>
          <p:cNvSpPr/>
          <p:nvPr/>
        </p:nvSpPr>
        <p:spPr>
          <a:xfrm>
            <a:off x="658368" y="1417320"/>
            <a:ext cx="5120640" cy="4297680"/>
          </a:xfrm>
          <a:prstGeom prst="rect">
            <a:avLst/>
          </a:prstGeom>
          <a:solidFill>
            <a:srgbClr val="231F19">
              <a:alpha val="86000"/>
            </a:srgbClr>
          </a:solidFill>
          <a:ln w="12700">
            <a:solidFill>
              <a:srgbClr val="231F19">
                <a:alpha val="0"/>
              </a:srgbClr>
            </a:solidFill>
            <a:prstDash val="solid"/>
          </a:ln>
        </p:spPr>
      </p:sp>
      <p:sp>
        <p:nvSpPr>
          <p:cNvPr id="6" name="Text 3"/>
          <p:cNvSpPr/>
          <p:nvPr/>
        </p:nvSpPr>
        <p:spPr>
          <a:xfrm>
            <a:off x="886968" y="1581912"/>
            <a:ext cx="4663440" cy="347472"/>
          </a:xfrm>
          <a:prstGeom prst="rect">
            <a:avLst/>
          </a:prstGeom>
          <a:noFill/>
          <a:ln/>
        </p:spPr>
        <p:txBody>
          <a:bodyPr wrap="square" lIns="381" tIns="381" rIns="381" bIns="381" rtlCol="0" anchor="ctr">
            <a:normAutofit/>
          </a:bodyPr>
          <a:lstStyle/>
          <a:p>
            <a:pPr indent="0" marL="0">
              <a:buNone/>
            </a:pPr>
            <a:r>
              <a:rPr lang="en-US" sz="2000" b="1" dirty="0">
                <a:solidFill>
                  <a:srgbClr val="FFF8E7"/>
                </a:solidFill>
                <a:latin typeface="Georgia" pitchFamily="34" charset="0"/>
                <a:ea typeface="Georgia" pitchFamily="34" charset="-122"/>
                <a:cs typeface="Georgia" pitchFamily="34" charset="-120"/>
              </a:rPr>
              <a:t>A Methodist hymn with Jewish liturgical roots</a:t>
            </a:r>
            <a:endParaRPr lang="en-US" sz="2000" dirty="0"/>
          </a:p>
        </p:txBody>
      </p:sp>
      <p:sp>
        <p:nvSpPr>
          <p:cNvPr id="7" name="Text 4"/>
          <p:cNvSpPr/>
          <p:nvPr/>
        </p:nvSpPr>
        <p:spPr>
          <a:xfrm>
            <a:off x="905256" y="2039112"/>
            <a:ext cx="4626864" cy="3511296"/>
          </a:xfrm>
          <a:prstGeom prst="rect">
            <a:avLst/>
          </a:prstGeom>
          <a:noFill/>
          <a:ln/>
        </p:spPr>
        <p:txBody>
          <a:bodyPr wrap="square" lIns="508" tIns="508" rIns="508" bIns="508" rtlCol="0" anchor="t">
            <a:normAutofit/>
          </a:bodyPr>
          <a:lstStyle/>
          <a:p>
            <a:pPr indent="0" marL="0">
              <a:buNone/>
            </a:pPr>
            <a:r>
              <a:rPr lang="en-US" sz="1450" dirty="0">
                <a:solidFill>
                  <a:srgbClr val="F4E7D2"/>
                </a:solidFill>
                <a:latin typeface="Aptos" pitchFamily="34" charset="0"/>
                <a:ea typeface="Aptos" pitchFamily="34" charset="-122"/>
                <a:cs typeface="Aptos" pitchFamily="34" charset="-120"/>
              </a:rPr>
              <a:t>Thomas Olivers, a Welsh Methodist preacher, likely wrote this hymn after hearing Meyer Lyon sing Yigdal at the Great Synagogue in London. Olivers reshaped the material into a Christian hymn of adoration, covenant faith, pilgrimage, grace, and heavenly praise.</a:t>
            </a:r>
            <a:endParaRPr lang="en-US" sz="1450" dirty="0"/>
          </a:p>
        </p:txBody>
      </p:sp>
      <p:sp>
        <p:nvSpPr>
          <p:cNvPr id="8" name="Shape 5"/>
          <p:cNvSpPr/>
          <p:nvPr/>
        </p:nvSpPr>
        <p:spPr>
          <a:xfrm>
            <a:off x="6144768" y="1417320"/>
            <a:ext cx="5349240" cy="4297680"/>
          </a:xfrm>
          <a:prstGeom prst="rect">
            <a:avLst/>
          </a:prstGeom>
          <a:solidFill>
            <a:srgbClr val="231F19">
              <a:alpha val="86000"/>
            </a:srgbClr>
          </a:solidFill>
          <a:ln w="12700">
            <a:solidFill>
              <a:srgbClr val="231F19">
                <a:alpha val="0"/>
              </a:srgbClr>
            </a:solidFill>
            <a:prstDash val="solid"/>
          </a:ln>
        </p:spPr>
      </p:sp>
      <p:sp>
        <p:nvSpPr>
          <p:cNvPr id="9" name="Text 6"/>
          <p:cNvSpPr/>
          <p:nvPr/>
        </p:nvSpPr>
        <p:spPr>
          <a:xfrm>
            <a:off x="6373368" y="1581912"/>
            <a:ext cx="4892040" cy="347472"/>
          </a:xfrm>
          <a:prstGeom prst="rect">
            <a:avLst/>
          </a:prstGeom>
          <a:noFill/>
          <a:ln/>
        </p:spPr>
        <p:txBody>
          <a:bodyPr wrap="square" lIns="381" tIns="381" rIns="381" bIns="381" rtlCol="0" anchor="ctr">
            <a:normAutofit/>
          </a:bodyPr>
          <a:lstStyle/>
          <a:p>
            <a:pPr indent="0" marL="0">
              <a:buNone/>
            </a:pPr>
            <a:r>
              <a:rPr lang="en-US" sz="2000" b="1" dirty="0">
                <a:solidFill>
                  <a:srgbClr val="FFF8E7"/>
                </a:solidFill>
                <a:latin typeface="Georgia" pitchFamily="34" charset="0"/>
                <a:ea typeface="Georgia" pitchFamily="34" charset="-122"/>
                <a:cs typeface="Georgia" pitchFamily="34" charset="-120"/>
              </a:rPr>
              <a:t>Teach with care</a:t>
            </a:r>
            <a:endParaRPr lang="en-US" sz="2000" dirty="0"/>
          </a:p>
        </p:txBody>
      </p:sp>
      <p:sp>
        <p:nvSpPr>
          <p:cNvPr id="10" name="Text 7"/>
          <p:cNvSpPr/>
          <p:nvPr/>
        </p:nvSpPr>
        <p:spPr>
          <a:xfrm>
            <a:off x="6391656" y="2039112"/>
            <a:ext cx="4855464" cy="3511296"/>
          </a:xfrm>
          <a:prstGeom prst="rect">
            <a:avLst/>
          </a:prstGeom>
          <a:noFill/>
          <a:ln/>
        </p:spPr>
        <p:txBody>
          <a:bodyPr wrap="square" lIns="508" tIns="508" rIns="508" bIns="508" rtlCol="0" anchor="t">
            <a:normAutofit/>
          </a:bodyPr>
          <a:lstStyle/>
          <a:p>
            <a:pPr indent="0" marL="0">
              <a:buNone/>
            </a:pPr>
            <a:r>
              <a:rPr lang="en-US" sz="1450" dirty="0">
                <a:solidFill>
                  <a:srgbClr val="F4E7D2"/>
                </a:solidFill>
                <a:latin typeface="Aptos" pitchFamily="34" charset="0"/>
                <a:ea typeface="Aptos" pitchFamily="34" charset="-122"/>
                <a:cs typeface="Aptos" pitchFamily="34" charset="-120"/>
              </a:rPr>
              <a:t>The hymn should be taught with gratitude and respect for the Jewish worship tradition connected with Yigdal. It is not a simple translation, but a Christian adaptation that preserves a striking musical and historical connection.</a:t>
            </a:r>
            <a:endParaRPr lang="en-US" sz="1450" dirty="0"/>
          </a:p>
        </p:txBody>
      </p:sp>
      <p:sp>
        <p:nvSpPr>
          <p:cNvPr id="11" name="Text 8"/>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_god_abraham_assets/bg3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822960" y="2514600"/>
            <a:ext cx="10424160" cy="640080"/>
          </a:xfrm>
          <a:prstGeom prst="rect">
            <a:avLst/>
          </a:prstGeom>
          <a:noFill/>
          <a:ln/>
        </p:spPr>
        <p:txBody>
          <a:bodyPr wrap="square" lIns="0" tIns="0" rIns="0" bIns="0" rtlCol="0" anchor="ctr">
            <a:normAutofit/>
          </a:bodyPr>
          <a:lstStyle/>
          <a:p>
            <a:pPr algn="ctr" indent="0" marL="0">
              <a:buNone/>
            </a:pPr>
            <a:r>
              <a:rPr lang="en-US" sz="3400" b="1" dirty="0">
                <a:solidFill>
                  <a:srgbClr val="FFF8E7"/>
                </a:solidFill>
                <a:latin typeface="Georgia" pitchFamily="34" charset="0"/>
                <a:ea typeface="Georgia" pitchFamily="34" charset="-122"/>
                <a:cs typeface="Georgia" pitchFamily="34" charset="-120"/>
              </a:rPr>
              <a:t>I. The Covenant Name</a:t>
            </a:r>
            <a:endParaRPr lang="en-US" sz="3400" dirty="0"/>
          </a:p>
        </p:txBody>
      </p:sp>
      <p:sp>
        <p:nvSpPr>
          <p:cNvPr id="4" name="Text 1"/>
          <p:cNvSpPr/>
          <p:nvPr/>
        </p:nvSpPr>
        <p:spPr>
          <a:xfrm>
            <a:off x="1920240" y="3246120"/>
            <a:ext cx="8321040" cy="411480"/>
          </a:xfrm>
          <a:prstGeom prst="rect">
            <a:avLst/>
          </a:prstGeom>
          <a:noFill/>
          <a:ln/>
        </p:spPr>
        <p:txBody>
          <a:bodyPr wrap="square" lIns="0" tIns="0" rIns="0" bIns="0" rtlCol="0" anchor="ctr">
            <a:normAutofit/>
          </a:bodyPr>
          <a:lstStyle/>
          <a:p>
            <a:pPr algn="ctr" indent="0" marL="0">
              <a:buNone/>
            </a:pPr>
            <a:r>
              <a:rPr lang="en-US" sz="1500" dirty="0">
                <a:solidFill>
                  <a:srgbClr val="DCC7A2"/>
                </a:solidFill>
                <a:latin typeface="Aptos" pitchFamily="34" charset="0"/>
                <a:ea typeface="Aptos" pitchFamily="34" charset="-122"/>
                <a:cs typeface="Aptos" pitchFamily="34" charset="-120"/>
              </a:rPr>
              <a:t>The God of Abraham, Isaac, and Jacob reveals himself.</a:t>
            </a:r>
            <a:endParaRPr lang="en-US" sz="1500" dirty="0"/>
          </a:p>
        </p:txBody>
      </p:sp>
      <p:sp>
        <p:nvSpPr>
          <p:cNvPr id="5" name="Text 2"/>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_god_abraham_assets/bg3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7132320" cy="502920"/>
          </a:xfrm>
          <a:prstGeom prst="rect">
            <a:avLst/>
          </a:prstGeom>
          <a:noFill/>
          <a:ln/>
        </p:spPr>
        <p:txBody>
          <a:bodyPr wrap="square" lIns="381" tIns="381" rIns="381" bIns="381" rtlCol="0" anchor="ctr">
            <a:normAutofit/>
          </a:bodyPr>
          <a:lstStyle/>
          <a:p>
            <a:pPr indent="0" marL="0">
              <a:buNone/>
            </a:pPr>
            <a:r>
              <a:rPr lang="en-US" sz="2800" b="1" dirty="0">
                <a:solidFill>
                  <a:srgbClr val="FFF8E7"/>
                </a:solidFill>
                <a:latin typeface="Georgia" pitchFamily="34" charset="0"/>
                <a:ea typeface="Georgia" pitchFamily="34" charset="-122"/>
                <a:cs typeface="Georgia" pitchFamily="34" charset="-120"/>
              </a:rPr>
              <a:t>Biblical Foundation</a:t>
            </a:r>
            <a:endParaRPr lang="en-US" sz="2800" dirty="0"/>
          </a:p>
        </p:txBody>
      </p:sp>
      <p:sp>
        <p:nvSpPr>
          <p:cNvPr id="4" name="Text 1"/>
          <p:cNvSpPr/>
          <p:nvPr/>
        </p:nvSpPr>
        <p:spPr>
          <a:xfrm>
            <a:off x="676656" y="1024128"/>
            <a:ext cx="7315200" cy="320040"/>
          </a:xfrm>
          <a:prstGeom prst="rect">
            <a:avLst/>
          </a:prstGeom>
          <a:noFill/>
          <a:ln/>
        </p:spPr>
        <p:txBody>
          <a:bodyPr wrap="square" lIns="254" tIns="254" rIns="254" bIns="254" rtlCol="0" anchor="ctr">
            <a:normAutofit/>
          </a:bodyPr>
          <a:lstStyle/>
          <a:p>
            <a:pPr indent="0" marL="0">
              <a:buNone/>
            </a:pPr>
            <a:r>
              <a:rPr lang="en-US" sz="1200" dirty="0">
                <a:solidFill>
                  <a:srgbClr val="DCC7A2"/>
                </a:solidFill>
                <a:latin typeface="Aptos" pitchFamily="34" charset="0"/>
                <a:ea typeface="Aptos" pitchFamily="34" charset="-122"/>
                <a:cs typeface="Aptos" pitchFamily="34" charset="-120"/>
              </a:rPr>
              <a:t>The hymn’s worship language grows from covenant Scripture</a:t>
            </a:r>
            <a:endParaRPr lang="en-US" sz="1200" dirty="0"/>
          </a:p>
        </p:txBody>
      </p:sp>
      <p:sp>
        <p:nvSpPr>
          <p:cNvPr id="5" name="Shape 2"/>
          <p:cNvSpPr/>
          <p:nvPr/>
        </p:nvSpPr>
        <p:spPr>
          <a:xfrm>
            <a:off x="658368" y="1417320"/>
            <a:ext cx="5029200" cy="4297680"/>
          </a:xfrm>
          <a:prstGeom prst="rect">
            <a:avLst/>
          </a:prstGeom>
          <a:solidFill>
            <a:srgbClr val="231F19">
              <a:alpha val="86000"/>
            </a:srgbClr>
          </a:solidFill>
          <a:ln w="12700">
            <a:solidFill>
              <a:srgbClr val="231F19">
                <a:alpha val="0"/>
              </a:srgbClr>
            </a:solidFill>
            <a:prstDash val="solid"/>
          </a:ln>
        </p:spPr>
      </p:sp>
      <p:sp>
        <p:nvSpPr>
          <p:cNvPr id="6" name="Text 3"/>
          <p:cNvSpPr/>
          <p:nvPr/>
        </p:nvSpPr>
        <p:spPr>
          <a:xfrm>
            <a:off x="886968" y="1581912"/>
            <a:ext cx="4572000" cy="347472"/>
          </a:xfrm>
          <a:prstGeom prst="rect">
            <a:avLst/>
          </a:prstGeom>
          <a:noFill/>
          <a:ln/>
        </p:spPr>
        <p:txBody>
          <a:bodyPr wrap="square" lIns="381" tIns="381" rIns="381" bIns="381" rtlCol="0" anchor="ctr">
            <a:normAutofit/>
          </a:bodyPr>
          <a:lstStyle/>
          <a:p>
            <a:pPr indent="0" marL="0">
              <a:buNone/>
            </a:pPr>
            <a:r>
              <a:rPr lang="en-US" sz="2000" b="1" dirty="0">
                <a:solidFill>
                  <a:srgbClr val="FFF8E7"/>
                </a:solidFill>
                <a:latin typeface="Georgia" pitchFamily="34" charset="0"/>
                <a:ea typeface="Georgia" pitchFamily="34" charset="-122"/>
                <a:cs typeface="Georgia" pitchFamily="34" charset="-120"/>
              </a:rPr>
              <a:t>Main Text: Exodus 3:6-15</a:t>
            </a:r>
            <a:endParaRPr lang="en-US" sz="2000" dirty="0"/>
          </a:p>
        </p:txBody>
      </p:sp>
      <p:sp>
        <p:nvSpPr>
          <p:cNvPr id="7" name="Text 4"/>
          <p:cNvSpPr/>
          <p:nvPr/>
        </p:nvSpPr>
        <p:spPr>
          <a:xfrm>
            <a:off x="905256" y="2039112"/>
            <a:ext cx="4535424" cy="3511296"/>
          </a:xfrm>
          <a:prstGeom prst="rect">
            <a:avLst/>
          </a:prstGeom>
          <a:noFill/>
          <a:ln/>
        </p:spPr>
        <p:txBody>
          <a:bodyPr wrap="square" lIns="508" tIns="508" rIns="508" bIns="508" rtlCol="0" anchor="t">
            <a:normAutofit/>
          </a:bodyPr>
          <a:lstStyle/>
          <a:p>
            <a:pPr indent="0" marL="0">
              <a:buNone/>
            </a:pPr>
            <a:r>
              <a:rPr lang="en-US" sz="1420" dirty="0">
                <a:solidFill>
                  <a:srgbClr val="F4E7D2"/>
                </a:solidFill>
                <a:latin typeface="Aptos" pitchFamily="34" charset="0"/>
                <a:ea typeface="Aptos" pitchFamily="34" charset="-122"/>
                <a:cs typeface="Aptos" pitchFamily="34" charset="-120"/>
              </a:rPr>
              <a:t>God reveals himself to Moses as the God of Abraham, Isaac, and Jacob and as the great I AM. The hymn begins with this same reverent confession of God’s eternal name and covenant faithfulness.</a:t>
            </a:r>
            <a:endParaRPr lang="en-US" sz="1420" dirty="0"/>
          </a:p>
        </p:txBody>
      </p:sp>
      <p:sp>
        <p:nvSpPr>
          <p:cNvPr id="8" name="Shape 5"/>
          <p:cNvSpPr/>
          <p:nvPr/>
        </p:nvSpPr>
        <p:spPr>
          <a:xfrm>
            <a:off x="6144768" y="1417320"/>
            <a:ext cx="5349240" cy="4297680"/>
          </a:xfrm>
          <a:prstGeom prst="rect">
            <a:avLst/>
          </a:prstGeom>
          <a:solidFill>
            <a:srgbClr val="231F19">
              <a:alpha val="86000"/>
            </a:srgbClr>
          </a:solidFill>
          <a:ln w="12700">
            <a:solidFill>
              <a:srgbClr val="231F19">
                <a:alpha val="0"/>
              </a:srgbClr>
            </a:solidFill>
            <a:prstDash val="solid"/>
          </a:ln>
        </p:spPr>
      </p:sp>
      <p:sp>
        <p:nvSpPr>
          <p:cNvPr id="9" name="Text 6"/>
          <p:cNvSpPr/>
          <p:nvPr/>
        </p:nvSpPr>
        <p:spPr>
          <a:xfrm>
            <a:off x="6373368" y="1581912"/>
            <a:ext cx="4892040" cy="347472"/>
          </a:xfrm>
          <a:prstGeom prst="rect">
            <a:avLst/>
          </a:prstGeom>
          <a:noFill/>
          <a:ln/>
        </p:spPr>
        <p:txBody>
          <a:bodyPr wrap="square" lIns="381" tIns="381" rIns="381" bIns="381" rtlCol="0" anchor="ctr">
            <a:normAutofit/>
          </a:bodyPr>
          <a:lstStyle/>
          <a:p>
            <a:pPr indent="0" marL="0">
              <a:buNone/>
            </a:pPr>
            <a:r>
              <a:rPr lang="en-US" sz="2000" b="1" dirty="0">
                <a:solidFill>
                  <a:srgbClr val="FFF8E7"/>
                </a:solidFill>
                <a:latin typeface="Georgia" pitchFamily="34" charset="0"/>
                <a:ea typeface="Georgia" pitchFamily="34" charset="-122"/>
                <a:cs typeface="Georgia" pitchFamily="34" charset="-120"/>
              </a:rPr>
              <a:t>Supporting Scriptures</a:t>
            </a:r>
            <a:endParaRPr lang="en-US" sz="2000" dirty="0"/>
          </a:p>
        </p:txBody>
      </p:sp>
      <p:sp>
        <p:nvSpPr>
          <p:cNvPr id="10" name="Text 7"/>
          <p:cNvSpPr/>
          <p:nvPr/>
        </p:nvSpPr>
        <p:spPr>
          <a:xfrm>
            <a:off x="6391656" y="2039112"/>
            <a:ext cx="4855464" cy="3511296"/>
          </a:xfrm>
          <a:prstGeom prst="rect">
            <a:avLst/>
          </a:prstGeom>
          <a:noFill/>
          <a:ln/>
        </p:spPr>
        <p:txBody>
          <a:bodyPr wrap="square" lIns="508" tIns="508" rIns="508" bIns="508" rtlCol="0" anchor="t">
            <a:normAutofit/>
          </a:bodyPr>
          <a:lstStyle/>
          <a:p>
            <a:pPr indent="0" marL="0">
              <a:buNone/>
            </a:pPr>
            <a:r>
              <a:rPr lang="en-US" sz="1420" dirty="0">
                <a:solidFill>
                  <a:srgbClr val="F4E7D2"/>
                </a:solidFill>
                <a:latin typeface="Aptos" pitchFamily="34" charset="0"/>
                <a:ea typeface="Aptos" pitchFamily="34" charset="-122"/>
                <a:cs typeface="Aptos" pitchFamily="34" charset="-120"/>
              </a:rPr>
              <a:t>Genesis 15:1 — God as shield and reward</a:t>
            </a:r>
            <a:endParaRPr lang="en-US" sz="1420" dirty="0"/>
          </a:p>
          <a:p>
            <a:pPr indent="0" marL="0">
              <a:buNone/>
            </a:pPr>
            <a:r>
              <a:rPr lang="en-US" sz="1420" dirty="0">
                <a:solidFill>
                  <a:srgbClr val="F4E7D2"/>
                </a:solidFill>
                <a:latin typeface="Aptos" pitchFamily="34" charset="0"/>
                <a:ea typeface="Aptos" pitchFamily="34" charset="-122"/>
                <a:cs typeface="Aptos" pitchFamily="34" charset="-120"/>
              </a:rPr>
              <a:t>Genesis 22:16-17 — God’s sworn promise</a:t>
            </a:r>
            <a:endParaRPr lang="en-US" sz="1420" dirty="0"/>
          </a:p>
          <a:p>
            <a:pPr indent="0" marL="0">
              <a:buNone/>
            </a:pPr>
            <a:r>
              <a:rPr lang="en-US" sz="1420" dirty="0">
                <a:solidFill>
                  <a:srgbClr val="F4E7D2"/>
                </a:solidFill>
                <a:latin typeface="Aptos" pitchFamily="34" charset="0"/>
                <a:ea typeface="Aptos" pitchFamily="34" charset="-122"/>
                <a:cs typeface="Aptos" pitchFamily="34" charset="-120"/>
              </a:rPr>
              <a:t>Hebrews 11:8-16 — pilgrims seeking a better country</a:t>
            </a:r>
            <a:endParaRPr lang="en-US" sz="1420" dirty="0"/>
          </a:p>
          <a:p>
            <a:pPr indent="0" marL="0">
              <a:buNone/>
            </a:pPr>
            <a:r>
              <a:rPr lang="en-US" sz="1420" dirty="0">
                <a:solidFill>
                  <a:srgbClr val="F4E7D2"/>
                </a:solidFill>
                <a:latin typeface="Aptos" pitchFamily="34" charset="0"/>
                <a:ea typeface="Aptos" pitchFamily="34" charset="-122"/>
                <a:cs typeface="Aptos" pitchFamily="34" charset="-120"/>
              </a:rPr>
              <a:t>Revelation 4:8-11 — heavenly worship before the eternal God</a:t>
            </a:r>
            <a:endParaRPr lang="en-US" sz="1420" dirty="0"/>
          </a:p>
        </p:txBody>
      </p:sp>
      <p:sp>
        <p:nvSpPr>
          <p:cNvPr id="11" name="Text 8"/>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_god_abraham_assets/bg1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7132320" cy="502920"/>
          </a:xfrm>
          <a:prstGeom prst="rect">
            <a:avLst/>
          </a:prstGeom>
          <a:noFill/>
          <a:ln/>
        </p:spPr>
        <p:txBody>
          <a:bodyPr wrap="square" lIns="381" tIns="381" rIns="381" bIns="381" rtlCol="0" anchor="ctr">
            <a:normAutofit/>
          </a:bodyPr>
          <a:lstStyle/>
          <a:p>
            <a:pPr indent="0" marL="0">
              <a:buNone/>
            </a:pPr>
            <a:r>
              <a:rPr lang="en-US" sz="2800" b="1" dirty="0">
                <a:solidFill>
                  <a:srgbClr val="FFF8E7"/>
                </a:solidFill>
                <a:latin typeface="Georgia" pitchFamily="34" charset="0"/>
                <a:ea typeface="Georgia" pitchFamily="34" charset="-122"/>
                <a:cs typeface="Georgia" pitchFamily="34" charset="-120"/>
              </a:rPr>
              <a:t>Stanza 1: Majesty and Name</a:t>
            </a:r>
            <a:endParaRPr lang="en-US" sz="2800" dirty="0"/>
          </a:p>
        </p:txBody>
      </p:sp>
      <p:sp>
        <p:nvSpPr>
          <p:cNvPr id="4" name="Text 1"/>
          <p:cNvSpPr/>
          <p:nvPr/>
        </p:nvSpPr>
        <p:spPr>
          <a:xfrm>
            <a:off x="676656" y="1024128"/>
            <a:ext cx="7315200" cy="320040"/>
          </a:xfrm>
          <a:prstGeom prst="rect">
            <a:avLst/>
          </a:prstGeom>
          <a:noFill/>
          <a:ln/>
        </p:spPr>
        <p:txBody>
          <a:bodyPr wrap="square" lIns="254" tIns="254" rIns="254" bIns="254" rtlCol="0" anchor="ctr">
            <a:normAutofit/>
          </a:bodyPr>
          <a:lstStyle/>
          <a:p>
            <a:pPr indent="0" marL="0">
              <a:buNone/>
            </a:pPr>
            <a:r>
              <a:rPr lang="en-US" sz="1200" dirty="0">
                <a:solidFill>
                  <a:srgbClr val="DCC7A2"/>
                </a:solidFill>
                <a:latin typeface="Aptos" pitchFamily="34" charset="0"/>
                <a:ea typeface="Aptos" pitchFamily="34" charset="-122"/>
                <a:cs typeface="Aptos" pitchFamily="34" charset="-120"/>
              </a:rPr>
              <a:t>God is praised before the singer speaks of self</a:t>
            </a:r>
            <a:endParaRPr lang="en-US" sz="1200" dirty="0"/>
          </a:p>
        </p:txBody>
      </p:sp>
      <p:pic>
        <p:nvPicPr>
          <p:cNvPr id="5" name="Image 1" descr="/mnt/data/_god_abraham_assets/bg1.jpg">    </p:cNvPr>
          <p:cNvPicPr>
            <a:picLocks noChangeAspect="1"/>
          </p:cNvPicPr>
          <p:nvPr/>
        </p:nvPicPr>
        <p:blipFill>
          <a:blip r:embed="rId2"/>
          <a:srcRect l="21264" r="21264" t="0" b="0"/>
          <a:stretch/>
        </p:blipFill>
        <p:spPr>
          <a:xfrm>
            <a:off x="685800" y="1417320"/>
            <a:ext cx="4297680" cy="4206240"/>
          </a:xfrm>
          <a:prstGeom prst="rect">
            <a:avLst/>
          </a:prstGeom>
        </p:spPr>
      </p:pic>
      <p:sp>
        <p:nvSpPr>
          <p:cNvPr id="6" name="Shape 2"/>
          <p:cNvSpPr/>
          <p:nvPr/>
        </p:nvSpPr>
        <p:spPr>
          <a:xfrm>
            <a:off x="685800" y="1417320"/>
            <a:ext cx="4297680" cy="4206240"/>
          </a:xfrm>
          <a:prstGeom prst="rect">
            <a:avLst/>
          </a:prstGeom>
          <a:solidFill>
            <a:srgbClr val="FFFFFF">
              <a:alpha val="0"/>
            </a:srgbClr>
          </a:solidFill>
          <a:ln w="12700">
            <a:solidFill>
              <a:srgbClr val="D7A949">
                <a:alpha val="80000"/>
              </a:srgbClr>
            </a:solidFill>
            <a:prstDash val="solid"/>
          </a:ln>
        </p:spPr>
      </p:sp>
      <p:sp>
        <p:nvSpPr>
          <p:cNvPr id="7" name="Shape 3"/>
          <p:cNvSpPr/>
          <p:nvPr/>
        </p:nvSpPr>
        <p:spPr>
          <a:xfrm>
            <a:off x="5303520" y="1417320"/>
            <a:ext cx="6126480" cy="4206240"/>
          </a:xfrm>
          <a:prstGeom prst="rect">
            <a:avLst/>
          </a:prstGeom>
          <a:solidFill>
            <a:srgbClr val="231F19">
              <a:alpha val="86000"/>
            </a:srgbClr>
          </a:solidFill>
          <a:ln w="12700">
            <a:solidFill>
              <a:srgbClr val="231F19">
                <a:alpha val="0"/>
              </a:srgbClr>
            </a:solidFill>
            <a:prstDash val="solid"/>
          </a:ln>
        </p:spPr>
      </p:sp>
      <p:sp>
        <p:nvSpPr>
          <p:cNvPr id="8" name="Text 4"/>
          <p:cNvSpPr/>
          <p:nvPr/>
        </p:nvSpPr>
        <p:spPr>
          <a:xfrm>
            <a:off x="5532120" y="1581912"/>
            <a:ext cx="5669280" cy="347472"/>
          </a:xfrm>
          <a:prstGeom prst="rect">
            <a:avLst/>
          </a:prstGeom>
          <a:noFill/>
          <a:ln/>
        </p:spPr>
        <p:txBody>
          <a:bodyPr wrap="square" lIns="381" tIns="381" rIns="381" bIns="381" rtlCol="0" anchor="ctr">
            <a:normAutofit/>
          </a:bodyPr>
          <a:lstStyle/>
          <a:p>
            <a:pPr indent="0" marL="0">
              <a:buNone/>
            </a:pPr>
            <a:r>
              <a:rPr lang="en-US" sz="2000" b="1" dirty="0">
                <a:solidFill>
                  <a:srgbClr val="FFF8E7"/>
                </a:solidFill>
                <a:latin typeface="Georgia" pitchFamily="34" charset="0"/>
                <a:ea typeface="Georgia" pitchFamily="34" charset="-122"/>
                <a:cs typeface="Georgia" pitchFamily="34" charset="-120"/>
              </a:rPr>
              <a:t>Teaching Emphasis</a:t>
            </a:r>
            <a:endParaRPr lang="en-US" sz="2000" dirty="0"/>
          </a:p>
        </p:txBody>
      </p:sp>
      <p:sp>
        <p:nvSpPr>
          <p:cNvPr id="9" name="Text 5"/>
          <p:cNvSpPr/>
          <p:nvPr/>
        </p:nvSpPr>
        <p:spPr>
          <a:xfrm>
            <a:off x="5550408" y="2039112"/>
            <a:ext cx="5632704" cy="3419856"/>
          </a:xfrm>
          <a:prstGeom prst="rect">
            <a:avLst/>
          </a:prstGeom>
          <a:noFill/>
          <a:ln/>
        </p:spPr>
        <p:txBody>
          <a:bodyPr wrap="square" lIns="508" tIns="508" rIns="508" bIns="508" rtlCol="0" anchor="t">
            <a:normAutofit/>
          </a:bodyPr>
          <a:lstStyle/>
          <a:p>
            <a:pPr indent="0" marL="0">
              <a:buNone/>
            </a:pPr>
            <a:r>
              <a:rPr lang="en-US" sz="1500" dirty="0">
                <a:solidFill>
                  <a:srgbClr val="F4E7D2"/>
                </a:solidFill>
                <a:latin typeface="Aptos" pitchFamily="34" charset="0"/>
                <a:ea typeface="Aptos" pitchFamily="34" charset="-122"/>
                <a:cs typeface="Aptos" pitchFamily="34" charset="-120"/>
              </a:rPr>
              <a:t>The opening stanza sets worship on the right foundation: God’s eternal being, holy name, love, and majesty. The phrase “Great I AM” points worshipers back to Exodus 3 and teaches that praise begins with God’s self-revelation, not our spiritual mood.</a:t>
            </a:r>
            <a:endParaRPr lang="en-US" sz="1500" dirty="0"/>
          </a:p>
        </p:txBody>
      </p:sp>
      <p:sp>
        <p:nvSpPr>
          <p:cNvPr id="10" name="Text 6"/>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_god_abraham_assets/bg5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7132320" cy="502920"/>
          </a:xfrm>
          <a:prstGeom prst="rect">
            <a:avLst/>
          </a:prstGeom>
          <a:noFill/>
          <a:ln/>
        </p:spPr>
        <p:txBody>
          <a:bodyPr wrap="square" lIns="381" tIns="381" rIns="381" bIns="381" rtlCol="0" anchor="ctr">
            <a:normAutofit/>
          </a:bodyPr>
          <a:lstStyle/>
          <a:p>
            <a:pPr indent="0" marL="0">
              <a:buNone/>
            </a:pPr>
            <a:r>
              <a:rPr lang="en-US" sz="2800" b="1" dirty="0">
                <a:solidFill>
                  <a:srgbClr val="FFF8E7"/>
                </a:solidFill>
                <a:latin typeface="Georgia" pitchFamily="34" charset="0"/>
                <a:ea typeface="Georgia" pitchFamily="34" charset="-122"/>
                <a:cs typeface="Georgia" pitchFamily="34" charset="-120"/>
              </a:rPr>
              <a:t>Stanza 2: Pilgrim Obedience</a:t>
            </a:r>
            <a:endParaRPr lang="en-US" sz="2800" dirty="0"/>
          </a:p>
        </p:txBody>
      </p:sp>
      <p:sp>
        <p:nvSpPr>
          <p:cNvPr id="4" name="Text 1"/>
          <p:cNvSpPr/>
          <p:nvPr/>
        </p:nvSpPr>
        <p:spPr>
          <a:xfrm>
            <a:off x="676656" y="1024128"/>
            <a:ext cx="7315200" cy="320040"/>
          </a:xfrm>
          <a:prstGeom prst="rect">
            <a:avLst/>
          </a:prstGeom>
          <a:noFill/>
          <a:ln/>
        </p:spPr>
        <p:txBody>
          <a:bodyPr wrap="square" lIns="254" tIns="254" rIns="254" bIns="254" rtlCol="0" anchor="ctr">
            <a:normAutofit/>
          </a:bodyPr>
          <a:lstStyle/>
          <a:p>
            <a:pPr indent="0" marL="0">
              <a:buNone/>
            </a:pPr>
            <a:r>
              <a:rPr lang="en-US" sz="1200" dirty="0">
                <a:solidFill>
                  <a:srgbClr val="DCC7A2"/>
                </a:solidFill>
                <a:latin typeface="Aptos" pitchFamily="34" charset="0"/>
                <a:ea typeface="Aptos" pitchFamily="34" charset="-122"/>
                <a:cs typeface="Aptos" pitchFamily="34" charset="-120"/>
              </a:rPr>
              <a:t>Faith rises at God’s command</a:t>
            </a:r>
            <a:endParaRPr lang="en-US" sz="1200" dirty="0"/>
          </a:p>
        </p:txBody>
      </p:sp>
      <p:pic>
        <p:nvPicPr>
          <p:cNvPr id="5" name="Image 1" descr="/mnt/data/_god_abraham_assets/bg5.jpg">    </p:cNvPr>
          <p:cNvPicPr>
            <a:picLocks noChangeAspect="1"/>
          </p:cNvPicPr>
          <p:nvPr/>
        </p:nvPicPr>
        <p:blipFill>
          <a:blip r:embed="rId2"/>
          <a:srcRect l="17548" r="17548" t="0" b="0"/>
          <a:stretch/>
        </p:blipFill>
        <p:spPr>
          <a:xfrm>
            <a:off x="6492240" y="1417320"/>
            <a:ext cx="4800600" cy="4160520"/>
          </a:xfrm>
          <a:prstGeom prst="rect">
            <a:avLst/>
          </a:prstGeom>
        </p:spPr>
      </p:pic>
      <p:sp>
        <p:nvSpPr>
          <p:cNvPr id="6" name="Shape 2"/>
          <p:cNvSpPr/>
          <p:nvPr/>
        </p:nvSpPr>
        <p:spPr>
          <a:xfrm>
            <a:off x="6492240" y="1417320"/>
            <a:ext cx="4800600" cy="4160520"/>
          </a:xfrm>
          <a:prstGeom prst="rect">
            <a:avLst/>
          </a:prstGeom>
          <a:solidFill>
            <a:srgbClr val="FFFFFF">
              <a:alpha val="0"/>
            </a:srgbClr>
          </a:solidFill>
          <a:ln w="12700">
            <a:solidFill>
              <a:srgbClr val="D7A949">
                <a:alpha val="80000"/>
              </a:srgbClr>
            </a:solidFill>
            <a:prstDash val="solid"/>
          </a:ln>
        </p:spPr>
      </p:sp>
      <p:sp>
        <p:nvSpPr>
          <p:cNvPr id="7" name="Shape 3"/>
          <p:cNvSpPr/>
          <p:nvPr/>
        </p:nvSpPr>
        <p:spPr>
          <a:xfrm>
            <a:off x="658368" y="1417320"/>
            <a:ext cx="5440680" cy="4160520"/>
          </a:xfrm>
          <a:prstGeom prst="rect">
            <a:avLst/>
          </a:prstGeom>
          <a:solidFill>
            <a:srgbClr val="231F19">
              <a:alpha val="86000"/>
            </a:srgbClr>
          </a:solidFill>
          <a:ln w="12700">
            <a:solidFill>
              <a:srgbClr val="231F19">
                <a:alpha val="0"/>
              </a:srgbClr>
            </a:solidFill>
            <a:prstDash val="solid"/>
          </a:ln>
        </p:spPr>
      </p:sp>
      <p:sp>
        <p:nvSpPr>
          <p:cNvPr id="8" name="Text 4"/>
          <p:cNvSpPr/>
          <p:nvPr/>
        </p:nvSpPr>
        <p:spPr>
          <a:xfrm>
            <a:off x="886968" y="1581912"/>
            <a:ext cx="4983480" cy="347472"/>
          </a:xfrm>
          <a:prstGeom prst="rect">
            <a:avLst/>
          </a:prstGeom>
          <a:noFill/>
          <a:ln/>
        </p:spPr>
        <p:txBody>
          <a:bodyPr wrap="square" lIns="381" tIns="381" rIns="381" bIns="381" rtlCol="0" anchor="ctr">
            <a:normAutofit/>
          </a:bodyPr>
          <a:lstStyle/>
          <a:p>
            <a:pPr indent="0" marL="0">
              <a:buNone/>
            </a:pPr>
            <a:r>
              <a:rPr lang="en-US" sz="2000" b="1" dirty="0">
                <a:solidFill>
                  <a:srgbClr val="FFF8E7"/>
                </a:solidFill>
                <a:latin typeface="Georgia" pitchFamily="34" charset="0"/>
                <a:ea typeface="Georgia" pitchFamily="34" charset="-122"/>
                <a:cs typeface="Georgia" pitchFamily="34" charset="-120"/>
              </a:rPr>
              <a:t>From security to trust</a:t>
            </a:r>
            <a:endParaRPr lang="en-US" sz="2000" dirty="0"/>
          </a:p>
        </p:txBody>
      </p:sp>
      <p:sp>
        <p:nvSpPr>
          <p:cNvPr id="9" name="Text 5"/>
          <p:cNvSpPr/>
          <p:nvPr/>
        </p:nvSpPr>
        <p:spPr>
          <a:xfrm>
            <a:off x="905256" y="2039112"/>
            <a:ext cx="4946904" cy="3374136"/>
          </a:xfrm>
          <a:prstGeom prst="rect">
            <a:avLst/>
          </a:prstGeom>
          <a:noFill/>
          <a:ln/>
        </p:spPr>
        <p:txBody>
          <a:bodyPr wrap="square" lIns="508" tIns="508" rIns="508" bIns="508" rtlCol="0" anchor="t">
            <a:normAutofit/>
          </a:bodyPr>
          <a:lstStyle/>
          <a:p>
            <a:pPr indent="0" marL="0">
              <a:buNone/>
            </a:pPr>
            <a:r>
              <a:rPr lang="en-US" sz="1500" dirty="0">
                <a:solidFill>
                  <a:srgbClr val="F4E7D2"/>
                </a:solidFill>
                <a:latin typeface="Aptos" pitchFamily="34" charset="0"/>
                <a:ea typeface="Aptos" pitchFamily="34" charset="-122"/>
                <a:cs typeface="Aptos" pitchFamily="34" charset="-120"/>
              </a:rPr>
              <a:t>Like Abraham, the believer leaves behind lesser claims of wisdom, fame, and power. The stanza is not contempt for ordinary life; it is a confession that God alone is the sure portion, shield, and tower of his people.</a:t>
            </a:r>
            <a:endParaRPr lang="en-US" sz="1500" dirty="0"/>
          </a:p>
        </p:txBody>
      </p:sp>
      <p:sp>
        <p:nvSpPr>
          <p:cNvPr id="10" name="Text 6"/>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_god_abraham_assets/bg6_dim.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7132320" cy="502920"/>
          </a:xfrm>
          <a:prstGeom prst="rect">
            <a:avLst/>
          </a:prstGeom>
          <a:noFill/>
          <a:ln/>
        </p:spPr>
        <p:txBody>
          <a:bodyPr wrap="square" lIns="381" tIns="381" rIns="381" bIns="381" rtlCol="0" anchor="ctr">
            <a:normAutofit/>
          </a:bodyPr>
          <a:lstStyle/>
          <a:p>
            <a:pPr indent="0" marL="0">
              <a:buNone/>
            </a:pPr>
            <a:r>
              <a:rPr lang="en-US" sz="2800" b="1" dirty="0">
                <a:solidFill>
                  <a:srgbClr val="FFF8E7"/>
                </a:solidFill>
                <a:latin typeface="Georgia" pitchFamily="34" charset="0"/>
                <a:ea typeface="Georgia" pitchFamily="34" charset="-122"/>
                <a:cs typeface="Georgia" pitchFamily="34" charset="-120"/>
              </a:rPr>
              <a:t>Stanza 3: Grace for the Unworthy</a:t>
            </a:r>
            <a:endParaRPr lang="en-US" sz="2800" dirty="0"/>
          </a:p>
        </p:txBody>
      </p:sp>
      <p:sp>
        <p:nvSpPr>
          <p:cNvPr id="4" name="Text 1"/>
          <p:cNvSpPr/>
          <p:nvPr/>
        </p:nvSpPr>
        <p:spPr>
          <a:xfrm>
            <a:off x="676656" y="1024128"/>
            <a:ext cx="7315200" cy="320040"/>
          </a:xfrm>
          <a:prstGeom prst="rect">
            <a:avLst/>
          </a:prstGeom>
          <a:noFill/>
          <a:ln/>
        </p:spPr>
        <p:txBody>
          <a:bodyPr wrap="square" lIns="254" tIns="254" rIns="254" bIns="254" rtlCol="0" anchor="ctr">
            <a:normAutofit/>
          </a:bodyPr>
          <a:lstStyle/>
          <a:p>
            <a:pPr indent="0" marL="0">
              <a:buNone/>
            </a:pPr>
            <a:r>
              <a:rPr lang="en-US" sz="1200" dirty="0">
                <a:solidFill>
                  <a:srgbClr val="DCC7A2"/>
                </a:solidFill>
                <a:latin typeface="Aptos" pitchFamily="34" charset="0"/>
                <a:ea typeface="Aptos" pitchFamily="34" charset="-122"/>
                <a:cs typeface="Aptos" pitchFamily="34" charset="-120"/>
              </a:rPr>
              <a:t>The majestic God draws near in Christ</a:t>
            </a:r>
            <a:endParaRPr lang="en-US" sz="1200" dirty="0"/>
          </a:p>
        </p:txBody>
      </p:sp>
      <p:sp>
        <p:nvSpPr>
          <p:cNvPr id="5" name="Shape 2"/>
          <p:cNvSpPr/>
          <p:nvPr/>
        </p:nvSpPr>
        <p:spPr>
          <a:xfrm>
            <a:off x="713232" y="1417320"/>
            <a:ext cx="4892040" cy="4343400"/>
          </a:xfrm>
          <a:prstGeom prst="rect">
            <a:avLst/>
          </a:prstGeom>
          <a:solidFill>
            <a:srgbClr val="231F19">
              <a:alpha val="86000"/>
            </a:srgbClr>
          </a:solidFill>
          <a:ln w="12700">
            <a:solidFill>
              <a:srgbClr val="231F19">
                <a:alpha val="0"/>
              </a:srgbClr>
            </a:solidFill>
            <a:prstDash val="solid"/>
          </a:ln>
        </p:spPr>
      </p:sp>
      <p:sp>
        <p:nvSpPr>
          <p:cNvPr id="6" name="Text 3"/>
          <p:cNvSpPr/>
          <p:nvPr/>
        </p:nvSpPr>
        <p:spPr>
          <a:xfrm>
            <a:off x="941832" y="1581912"/>
            <a:ext cx="4434840" cy="347472"/>
          </a:xfrm>
          <a:prstGeom prst="rect">
            <a:avLst/>
          </a:prstGeom>
          <a:noFill/>
          <a:ln/>
        </p:spPr>
        <p:txBody>
          <a:bodyPr wrap="square" lIns="381" tIns="381" rIns="381" bIns="381" rtlCol="0" anchor="ctr">
            <a:normAutofit/>
          </a:bodyPr>
          <a:lstStyle/>
          <a:p>
            <a:pPr indent="0" marL="0">
              <a:buNone/>
            </a:pPr>
            <a:r>
              <a:rPr lang="en-US" sz="2000" b="1" dirty="0">
                <a:solidFill>
                  <a:srgbClr val="FFF8E7"/>
                </a:solidFill>
                <a:latin typeface="Georgia" pitchFamily="34" charset="0"/>
                <a:ea typeface="Georgia" pitchFamily="34" charset="-122"/>
                <a:cs typeface="Georgia" pitchFamily="34" charset="-120"/>
              </a:rPr>
              <a:t>The shock of grace</a:t>
            </a:r>
            <a:endParaRPr lang="en-US" sz="2000" dirty="0"/>
          </a:p>
        </p:txBody>
      </p:sp>
      <p:sp>
        <p:nvSpPr>
          <p:cNvPr id="7" name="Text 4"/>
          <p:cNvSpPr/>
          <p:nvPr/>
        </p:nvSpPr>
        <p:spPr>
          <a:xfrm>
            <a:off x="960120" y="2039112"/>
            <a:ext cx="4398264" cy="3557016"/>
          </a:xfrm>
          <a:prstGeom prst="rect">
            <a:avLst/>
          </a:prstGeom>
          <a:noFill/>
          <a:ln/>
        </p:spPr>
        <p:txBody>
          <a:bodyPr wrap="square" lIns="508" tIns="508" rIns="508" bIns="508" rtlCol="0" anchor="t">
            <a:normAutofit/>
          </a:bodyPr>
          <a:lstStyle/>
          <a:p>
            <a:pPr indent="0" marL="0">
              <a:buNone/>
            </a:pPr>
            <a:r>
              <a:rPr lang="en-US" sz="1470" dirty="0">
                <a:solidFill>
                  <a:srgbClr val="F4E7D2"/>
                </a:solidFill>
                <a:latin typeface="Aptos" pitchFamily="34" charset="0"/>
                <a:ea typeface="Aptos" pitchFamily="34" charset="-122"/>
                <a:cs typeface="Aptos" pitchFamily="34" charset="-120"/>
              </a:rPr>
              <a:t>The hymn moves from awe to mercy. The great God calls the weak his friend and pledges to save to the end. This is where Olivers’s Christian adaptation becomes especially clear: covenant majesty is joined to grace through Jesus Christ.</a:t>
            </a:r>
            <a:endParaRPr lang="en-US" sz="1470" dirty="0"/>
          </a:p>
        </p:txBody>
      </p:sp>
      <p:pic>
        <p:nvPicPr>
          <p:cNvPr id="8" name="Image 1" descr="/mnt/data/_god_abraham_assets/bg6.jpg">    </p:cNvPr>
          <p:cNvPicPr>
            <a:picLocks noChangeAspect="1"/>
          </p:cNvPicPr>
          <p:nvPr/>
        </p:nvPicPr>
        <p:blipFill>
          <a:blip r:embed="rId2"/>
          <a:srcRect l="15658" r="15658" t="0" b="0"/>
          <a:stretch/>
        </p:blipFill>
        <p:spPr>
          <a:xfrm>
            <a:off x="6035040" y="1417320"/>
            <a:ext cx="5303520" cy="4343400"/>
          </a:xfrm>
          <a:prstGeom prst="rect">
            <a:avLst/>
          </a:prstGeom>
        </p:spPr>
      </p:pic>
      <p:sp>
        <p:nvSpPr>
          <p:cNvPr id="9" name="Shape 5"/>
          <p:cNvSpPr/>
          <p:nvPr/>
        </p:nvSpPr>
        <p:spPr>
          <a:xfrm>
            <a:off x="6035040" y="1417320"/>
            <a:ext cx="5303520" cy="4343400"/>
          </a:xfrm>
          <a:prstGeom prst="rect">
            <a:avLst/>
          </a:prstGeom>
          <a:solidFill>
            <a:srgbClr val="FFFFFF">
              <a:alpha val="0"/>
            </a:srgbClr>
          </a:solidFill>
          <a:ln w="12700">
            <a:solidFill>
              <a:srgbClr val="D7A949">
                <a:alpha val="80000"/>
              </a:srgbClr>
            </a:solidFill>
            <a:prstDash val="solid"/>
          </a:ln>
        </p:spPr>
      </p:sp>
      <p:sp>
        <p:nvSpPr>
          <p:cNvPr id="10" name="Text 6"/>
          <p:cNvSpPr/>
          <p:nvPr/>
        </p:nvSpPr>
        <p:spPr>
          <a:xfrm>
            <a:off x="411480" y="6473952"/>
            <a:ext cx="6583680" cy="164592"/>
          </a:xfrm>
          <a:prstGeom prst="rect">
            <a:avLst/>
          </a:prstGeom>
          <a:noFill/>
          <a:ln/>
        </p:spPr>
        <p:txBody>
          <a:bodyPr wrap="square" lIns="0" tIns="0" rIns="0" bIns="0" rtlCol="0" anchor="ctr">
            <a:normAutofit/>
          </a:bodyPr>
          <a:lstStyle/>
          <a:p>
            <a:pPr indent="0" marL="0">
              <a:buNone/>
            </a:pPr>
            <a:r>
              <a:rPr lang="en-US" sz="650" dirty="0">
                <a:solidFill>
                  <a:srgbClr val="CDB996"/>
                </a:solidFill>
                <a:latin typeface="Aptos" pitchFamily="34" charset="0"/>
                <a:ea typeface="Aptos" pitchFamily="34" charset="-122"/>
                <a:cs typeface="Aptos" pitchFamily="34" charset="-120"/>
              </a:rPr>
              <a:t>Prepared for teaching and small group use - hymninfo.com</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Georgia"/>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God of Abraham Praise Teaching Guide</dc:title>
  <dc:subject>Hymn study resource</dc:subject>
  <dc:creator>HymnInfo.com</dc:creator>
  <cp:lastModifiedBy>HymnInfo.com</cp:lastModifiedBy>
  <cp:revision>1</cp:revision>
  <dcterms:created xsi:type="dcterms:W3CDTF">2026-07-11T02:08:12Z</dcterms:created>
  <dcterms:modified xsi:type="dcterms:W3CDTF">2026-07-11T02:08:12Z</dcterms:modified>
</cp:coreProperties>
</file>