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notesMasterIdLst>
    <p:notesMasterId r:id="rId25"/>
  </p:notesMasterIdLst>
  <p:sldSz cx="12191695" cy="6858000"/>
  <p:notesSz cx="6858000" cy="12191695"/>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notesMaster" Target="notesMasters/notesMaster1.xml"/><Relationship Id="rId26" Type="http://schemas.openxmlformats.org/officeDocument/2006/relationships/presProps" Target="presProps.xml"/><Relationship Id="rId27" Type="http://schemas.openxmlformats.org/officeDocument/2006/relationships/viewProps" Target="viewProps.xml"/><Relationship Id="rId28" Type="http://schemas.openxmlformats.org/officeDocument/2006/relationships/theme" Target="theme/theme1.xml"/><Relationship Id="rId29"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jpg"/><Relationship Id="rId2" Type="http://schemas.openxmlformats.org/officeDocument/2006/relationships/slideLayout" Target="../slideLayouts/slideLayout1.xml"/><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jpg"/><Relationship Id="rId2" Type="http://schemas.openxmlformats.org/officeDocument/2006/relationships/slideLayout" Target="../slideLayouts/slideLayout1.xml"/><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jpg"/><Relationship Id="rId2" Type="http://schemas.openxmlformats.org/officeDocument/2006/relationships/slideLayout" Target="../slideLayouts/slideLayout1.xml"/><Relationship Id="rId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jpg"/><Relationship Id="rId2" Type="http://schemas.openxmlformats.org/officeDocument/2006/relationships/slideLayout" Target="../slideLayouts/slideLayout1.xml"/><Relationship Id="rId3"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jpg"/><Relationship Id="rId2" Type="http://schemas.openxmlformats.org/officeDocument/2006/relationships/slideLayout" Target="../slideLayouts/slideLayout1.xml"/><Relationship Id="rId3"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jpg"/><Relationship Id="rId2" Type="http://schemas.openxmlformats.org/officeDocument/2006/relationships/slideLayout" Target="../slideLayouts/slideLayout1.xml"/><Relationship Id="rId3"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jpg"/><Relationship Id="rId2" Type="http://schemas.openxmlformats.org/officeDocument/2006/relationships/slideLayout" Target="../slideLayouts/slideLayout1.xml"/><Relationship Id="rId3"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jpg"/><Relationship Id="rId2" Type="http://schemas.openxmlformats.org/officeDocument/2006/relationships/slideLayout" Target="../slideLayouts/slideLayout1.xml"/><Relationship Id="rId3"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jpg"/><Relationship Id="rId2" Type="http://schemas.openxmlformats.org/officeDocument/2006/relationships/slideLayout" Target="../slideLayouts/slideLayout1.xml"/><Relationship Id="rId3"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jpg"/><Relationship Id="rId2" Type="http://schemas.openxmlformats.org/officeDocument/2006/relationships/slideLayout" Target="../slideLayouts/slideLayout1.xml"/><Relationship Id="rId3"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jpg"/><Relationship Id="rId2" Type="http://schemas.openxmlformats.org/officeDocument/2006/relationships/slideLayout" Target="../slideLayouts/slideLayout1.xml"/><Relationship Id="rId3"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jpg"/><Relationship Id="rId2" Type="http://schemas.openxmlformats.org/officeDocument/2006/relationships/slideLayout" Target="../slideLayouts/slideLayout1.xml"/><Relationship Id="rId3"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image" Target="../media/image-21-1.jpg"/><Relationship Id="rId2" Type="http://schemas.openxmlformats.org/officeDocument/2006/relationships/slideLayout" Target="../slideLayouts/slideLayout1.xml"/><Relationship Id="rId3"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image" Target="../media/image-22-1.jpg"/><Relationship Id="rId2" Type="http://schemas.openxmlformats.org/officeDocument/2006/relationships/slideLayout" Target="../slideLayouts/slideLayout1.xml"/><Relationship Id="rId3"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image" Target="../media/image-23-1.jpg"/><Relationship Id="rId2" Type="http://schemas.openxmlformats.org/officeDocument/2006/relationships/slideLayout" Target="../slideLayouts/slideLayout1.xml"/><Relationship Id="rId3" Type="http://schemas.openxmlformats.org/officeDocument/2006/relationships/notesSlide" Target="../notesSlides/notesSlide23.xml"/></Relationships>
</file>

<file path=ppt/slides/_rels/slide3.xml.rels><?xml version="1.0" encoding="UTF-8" standalone="yes"?>
<Relationships xmlns="http://schemas.openxmlformats.org/package/2006/relationships"><Relationship Id="rId1" Type="http://schemas.openxmlformats.org/officeDocument/2006/relationships/image" Target="../media/image-3-1.jpg"/><Relationship Id="rId2" Type="http://schemas.openxmlformats.org/officeDocument/2006/relationships/slideLayout" Target="../slideLayouts/slideLayout1.xml"/><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jpg"/><Relationship Id="rId2" Type="http://schemas.openxmlformats.org/officeDocument/2006/relationships/slideLayout" Target="../slideLayouts/slideLayout1.xml"/><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jpg"/><Relationship Id="rId2" Type="http://schemas.openxmlformats.org/officeDocument/2006/relationships/slideLayout" Target="../slideLayouts/slideLayout1.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jpg"/><Relationship Id="rId2" Type="http://schemas.openxmlformats.org/officeDocument/2006/relationships/slideLayout" Target="../slideLayouts/slideLayout1.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jpg"/><Relationship Id="rId2" Type="http://schemas.openxmlformats.org/officeDocument/2006/relationships/slideLayout" Target="../slideLayouts/slideLayout1.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jpg"/><Relationship Id="rId2" Type="http://schemas.openxmlformats.org/officeDocument/2006/relationships/slideLayout" Target="../slideLayouts/slideLayout1.xml"/><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jpg"/><Relationship Id="rId2" Type="http://schemas.openxmlformats.org/officeDocument/2006/relationships/slideLayout" Target="../slideLayouts/slideLayout1.xml"/><Relationship Id="rId3"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mnt/data/gift_love_assets/bg2.jpg">    </p:cNvPr>
          <p:cNvPicPr>
            <a:picLocks noChangeAspect="1"/>
          </p:cNvPicPr>
          <p:nvPr/>
        </p:nvPicPr>
        <p:blipFill>
          <a:blip r:embed="rId1"/>
          <a:srcRect l="0" r="0" t="38" b="38"/>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00000">
              <a:alpha val="62000"/>
            </a:srgbClr>
          </a:solidFill>
          <a:ln w="12700">
            <a:solidFill>
              <a:srgbClr val="000000">
                <a:alpha val="0"/>
              </a:srgbClr>
            </a:solidFill>
            <a:prstDash val="solid"/>
          </a:ln>
        </p:spPr>
      </p:sp>
      <p:sp>
        <p:nvSpPr>
          <p:cNvPr id="4" name="Shape 1"/>
          <p:cNvSpPr/>
          <p:nvPr/>
        </p:nvSpPr>
        <p:spPr>
          <a:xfrm>
            <a:off x="0" y="0"/>
            <a:ext cx="12191695" cy="6858000"/>
          </a:xfrm>
          <a:prstGeom prst="rect">
            <a:avLst/>
          </a:prstGeom>
          <a:solidFill>
            <a:srgbClr val="000000">
              <a:alpha val="50000"/>
            </a:srgbClr>
          </a:solidFill>
          <a:ln w="12700">
            <a:solidFill>
              <a:srgbClr val="000000">
                <a:alpha val="0"/>
              </a:srgbClr>
            </a:solidFill>
            <a:prstDash val="solid"/>
          </a:ln>
        </p:spPr>
      </p:sp>
      <p:sp>
        <p:nvSpPr>
          <p:cNvPr id="5" name="Text 2"/>
          <p:cNvSpPr/>
          <p:nvPr/>
        </p:nvSpPr>
        <p:spPr>
          <a:xfrm>
            <a:off x="685800" y="1463040"/>
            <a:ext cx="7132320" cy="822960"/>
          </a:xfrm>
          <a:prstGeom prst="rect">
            <a:avLst/>
          </a:prstGeom>
          <a:noFill/>
          <a:ln/>
        </p:spPr>
        <p:txBody>
          <a:bodyPr wrap="square" lIns="0" tIns="0" rIns="0" bIns="0" rtlCol="0" anchor="ctr"/>
          <a:lstStyle/>
          <a:p>
            <a:pPr indent="0" marL="0">
              <a:buNone/>
            </a:pPr>
            <a:r>
              <a:rPr lang="en-US" sz="4400" b="1" dirty="0">
                <a:solidFill>
                  <a:srgbClr val="FFFFFF"/>
                </a:solidFill>
                <a:latin typeface="Georgia" pitchFamily="34" charset="0"/>
                <a:ea typeface="Georgia" pitchFamily="34" charset="-122"/>
                <a:cs typeface="Georgia" pitchFamily="34" charset="-120"/>
              </a:rPr>
              <a:t>The Gift of Love</a:t>
            </a:r>
            <a:endParaRPr lang="en-US" sz="4400" dirty="0"/>
          </a:p>
        </p:txBody>
      </p:sp>
      <p:sp>
        <p:nvSpPr>
          <p:cNvPr id="6" name="Text 3"/>
          <p:cNvSpPr/>
          <p:nvPr/>
        </p:nvSpPr>
        <p:spPr>
          <a:xfrm>
            <a:off x="713232" y="2331720"/>
            <a:ext cx="6675120" cy="320040"/>
          </a:xfrm>
          <a:prstGeom prst="rect">
            <a:avLst/>
          </a:prstGeom>
          <a:noFill/>
          <a:ln/>
        </p:spPr>
        <p:txBody>
          <a:bodyPr wrap="square" lIns="0" tIns="0" rIns="0" bIns="0" rtlCol="0" anchor="ctr"/>
          <a:lstStyle/>
          <a:p>
            <a:pPr indent="0" marL="0">
              <a:buNone/>
            </a:pPr>
            <a:r>
              <a:rPr lang="en-US" sz="1700" dirty="0">
                <a:solidFill>
                  <a:srgbClr val="F2E4C8"/>
                </a:solidFill>
                <a:latin typeface="Aptos" pitchFamily="34" charset="0"/>
                <a:ea typeface="Aptos" pitchFamily="34" charset="-122"/>
                <a:cs typeface="Aptos" pitchFamily="34" charset="-120"/>
              </a:rPr>
              <a:t>A hymn study on love, spiritual gifts, and the way of Christ</a:t>
            </a:r>
            <a:endParaRPr lang="en-US" sz="1700" dirty="0"/>
          </a:p>
        </p:txBody>
      </p:sp>
      <p:sp>
        <p:nvSpPr>
          <p:cNvPr id="7" name="Text 4"/>
          <p:cNvSpPr/>
          <p:nvPr/>
        </p:nvSpPr>
        <p:spPr>
          <a:xfrm>
            <a:off x="749808" y="4434840"/>
            <a:ext cx="7132320" cy="868680"/>
          </a:xfrm>
          <a:prstGeom prst="rect">
            <a:avLst/>
          </a:prstGeom>
          <a:noFill/>
          <a:ln/>
        </p:spPr>
        <p:txBody>
          <a:bodyPr wrap="square" lIns="381" tIns="381" rIns="381" bIns="381" rtlCol="0" anchor="ctr">
            <a:normAutofit/>
          </a:bodyPr>
          <a:lstStyle/>
          <a:p>
            <a:pPr indent="0" marL="0">
              <a:buNone/>
            </a:pPr>
            <a:r>
              <a:rPr lang="en-US" sz="1450" dirty="0">
                <a:solidFill>
                  <a:srgbClr val="FFFFFF"/>
                </a:solidFill>
                <a:latin typeface="Aptos" pitchFamily="34" charset="0"/>
                <a:ea typeface="Aptos" pitchFamily="34" charset="-122"/>
                <a:cs typeface="Aptos" pitchFamily="34" charset="-120"/>
              </a:rPr>
              <a:t>First line: “Though I may speak with bravest fire”</a:t>
            </a:r>
            <a:endParaRPr lang="en-US" sz="1450" dirty="0"/>
          </a:p>
          <a:p>
            <a:pPr indent="0" marL="0">
              <a:buNone/>
            </a:pPr>
            <a:r>
              <a:rPr lang="en-US" sz="1450" dirty="0">
                <a:solidFill>
                  <a:srgbClr val="FFFFFF"/>
                </a:solidFill>
                <a:latin typeface="Aptos" pitchFamily="34" charset="0"/>
                <a:ea typeface="Aptos" pitchFamily="34" charset="-122"/>
                <a:cs typeface="Aptos" pitchFamily="34" charset="-120"/>
              </a:rPr>
              <a:t>Text: Hal H. Hopson, 1972 • Tune: O WALY WALY / THE GIFT OF LOVE</a:t>
            </a:r>
            <a:endParaRPr lang="en-US" sz="1450" dirty="0"/>
          </a:p>
          <a:p>
            <a:pPr indent="0" marL="0">
              <a:buNone/>
            </a:pPr>
            <a:r>
              <a:rPr lang="en-US" sz="1450" dirty="0">
                <a:solidFill>
                  <a:srgbClr val="FFFFFF"/>
                </a:solidFill>
                <a:latin typeface="Aptos" pitchFamily="34" charset="0"/>
                <a:ea typeface="Aptos" pitchFamily="34" charset="-122"/>
                <a:cs typeface="Aptos" pitchFamily="34" charset="-120"/>
              </a:rPr>
              <a:t>Primary Scripture: 1 Corinthians 13</a:t>
            </a:r>
            <a:endParaRPr lang="en-US" sz="1450" dirty="0"/>
          </a:p>
        </p:txBody>
      </p:sp>
      <p:sp>
        <p:nvSpPr>
          <p:cNvPr id="8" name="Text 5"/>
          <p:cNvSpPr/>
          <p:nvPr/>
        </p:nvSpPr>
        <p:spPr>
          <a:xfrm>
            <a:off x="320040" y="6565392"/>
            <a:ext cx="6766560" cy="164592"/>
          </a:xfrm>
          <a:prstGeom prst="rect">
            <a:avLst/>
          </a:prstGeom>
          <a:noFill/>
          <a:ln/>
        </p:spPr>
        <p:txBody>
          <a:bodyPr wrap="square" lIns="0" tIns="0" rIns="0" bIns="0" rtlCol="0" anchor="ctr"/>
          <a:lstStyle/>
          <a:p>
            <a:pPr indent="0" marL="0">
              <a:buNone/>
            </a:pPr>
            <a:r>
              <a:rPr lang="en-US" sz="750" dirty="0">
                <a:solidFill>
                  <a:srgbClr val="D7CBB7"/>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2" name="Image 0" descr="/mnt/data/gift_love_assets/bg5.jpg">    </p:cNvPr>
          <p:cNvPicPr>
            <a:picLocks noChangeAspect="1"/>
          </p:cNvPicPr>
          <p:nvPr/>
        </p:nvPicPr>
        <p:blipFill>
          <a:blip r:embed="rId1"/>
          <a:srcRect l="0" r="0" t="38" b="38"/>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00000">
              <a:alpha val="54000"/>
            </a:srgbClr>
          </a:solidFill>
          <a:ln w="12700">
            <a:solidFill>
              <a:srgbClr val="000000">
                <a:alpha val="0"/>
              </a:srgbClr>
            </a:solidFill>
            <a:prstDash val="solid"/>
          </a:ln>
        </p:spPr>
      </p:sp>
      <p:sp>
        <p:nvSpPr>
          <p:cNvPr id="4" name="Text 1"/>
          <p:cNvSpPr/>
          <p:nvPr/>
        </p:nvSpPr>
        <p:spPr>
          <a:xfrm>
            <a:off x="594360" y="411480"/>
            <a:ext cx="10881360" cy="384048"/>
          </a:xfrm>
          <a:prstGeom prst="rect">
            <a:avLst/>
          </a:prstGeom>
          <a:noFill/>
          <a:ln/>
        </p:spPr>
        <p:txBody>
          <a:bodyPr wrap="square" lIns="0" tIns="0" rIns="0" bIns="0" rtlCol="0" anchor="ctr"/>
          <a:lstStyle/>
          <a:p>
            <a:pPr indent="0" marL="0">
              <a:buNone/>
            </a:pPr>
            <a:r>
              <a:rPr lang="en-US" sz="2700" b="1" dirty="0">
                <a:solidFill>
                  <a:srgbClr val="FFFFFF"/>
                </a:solidFill>
                <a:latin typeface="Georgia" pitchFamily="34" charset="0"/>
                <a:ea typeface="Georgia" pitchFamily="34" charset="-122"/>
                <a:cs typeface="Georgia" pitchFamily="34" charset="-120"/>
              </a:rPr>
              <a:t>Movement 2: Love in Practice</a:t>
            </a:r>
            <a:endParaRPr lang="en-US" sz="2700" dirty="0"/>
          </a:p>
        </p:txBody>
      </p:sp>
      <p:sp>
        <p:nvSpPr>
          <p:cNvPr id="5" name="Text 2"/>
          <p:cNvSpPr/>
          <p:nvPr/>
        </p:nvSpPr>
        <p:spPr>
          <a:xfrm>
            <a:off x="621792" y="850392"/>
            <a:ext cx="10332720" cy="256032"/>
          </a:xfrm>
          <a:prstGeom prst="rect">
            <a:avLst/>
          </a:prstGeom>
          <a:noFill/>
          <a:ln/>
        </p:spPr>
        <p:txBody>
          <a:bodyPr wrap="square" lIns="0" tIns="0" rIns="0" bIns="0" rtlCol="0" anchor="ctr"/>
          <a:lstStyle/>
          <a:p>
            <a:pPr indent="0" marL="0">
              <a:buNone/>
            </a:pPr>
            <a:r>
              <a:rPr lang="en-US" sz="1280" dirty="0">
                <a:solidFill>
                  <a:srgbClr val="EADDC7"/>
                </a:solidFill>
                <a:latin typeface="Aptos" pitchFamily="34" charset="0"/>
                <a:ea typeface="Aptos" pitchFamily="34" charset="-122"/>
                <a:cs typeface="Aptos" pitchFamily="34" charset="-120"/>
              </a:rPr>
              <a:t>Patient, kind, truthful, humble, enduring</a:t>
            </a:r>
            <a:endParaRPr lang="en-US" sz="1280" dirty="0"/>
          </a:p>
        </p:txBody>
      </p:sp>
      <p:sp>
        <p:nvSpPr>
          <p:cNvPr id="6" name="Shape 3"/>
          <p:cNvSpPr/>
          <p:nvPr/>
        </p:nvSpPr>
        <p:spPr>
          <a:xfrm>
            <a:off x="5166360" y="1325880"/>
            <a:ext cx="6217920" cy="4617720"/>
          </a:xfrm>
          <a:prstGeom prst="roundRect">
            <a:avLst>
              <a:gd name="adj" fmla="val 2772"/>
            </a:avLst>
          </a:prstGeom>
          <a:solidFill>
            <a:srgbClr val="F8F1E6">
              <a:alpha val="93000"/>
            </a:srgbClr>
          </a:solidFill>
          <a:ln w="12700">
            <a:solidFill>
              <a:srgbClr val="FFFFFF">
                <a:alpha val="35000"/>
              </a:srgbClr>
            </a:solidFill>
            <a:prstDash val="solid"/>
          </a:ln>
        </p:spPr>
      </p:sp>
      <p:sp>
        <p:nvSpPr>
          <p:cNvPr id="7" name="Text 4"/>
          <p:cNvSpPr/>
          <p:nvPr/>
        </p:nvSpPr>
        <p:spPr>
          <a:xfrm>
            <a:off x="5477256" y="1572768"/>
            <a:ext cx="5596128" cy="4123944"/>
          </a:xfrm>
          <a:prstGeom prst="rect">
            <a:avLst/>
          </a:prstGeom>
          <a:noFill/>
          <a:ln/>
        </p:spPr>
        <p:txBody>
          <a:bodyPr wrap="square" lIns="508" tIns="508" rIns="508" bIns="508" rtlCol="0" anchor="ctr">
            <a:normAutofit/>
          </a:bodyPr>
          <a:lstStyle/>
          <a:p>
            <a:pPr indent="0" marL="0">
              <a:buNone/>
            </a:pPr>
            <a:r>
              <a:rPr lang="en-US" sz="1800" dirty="0">
                <a:solidFill>
                  <a:srgbClr val="222222"/>
                </a:solidFill>
                <a:latin typeface="Aptos" pitchFamily="34" charset="0"/>
                <a:ea typeface="Aptos" pitchFamily="34" charset="-122"/>
                <a:cs typeface="Aptos" pitchFamily="34" charset="-120"/>
              </a:rPr>
              <a:t>Biblical love is not vague warmth. It takes form in patience, kindness, humility, truthfulness, and endurance. In a church setting, this means how we speak in conflict, how we serve when unnoticed, and how we bear with one another.</a:t>
            </a:r>
            <a:endParaRPr lang="en-US" sz="1800" dirty="0"/>
          </a:p>
        </p:txBody>
      </p:sp>
      <p:sp>
        <p:nvSpPr>
          <p:cNvPr id="8" name="Text 5"/>
          <p:cNvSpPr/>
          <p:nvPr/>
        </p:nvSpPr>
        <p:spPr>
          <a:xfrm>
            <a:off x="320040" y="6565392"/>
            <a:ext cx="6766560" cy="164592"/>
          </a:xfrm>
          <a:prstGeom prst="rect">
            <a:avLst/>
          </a:prstGeom>
          <a:noFill/>
          <a:ln/>
        </p:spPr>
        <p:txBody>
          <a:bodyPr wrap="square" lIns="0" tIns="0" rIns="0" bIns="0" rtlCol="0" anchor="ctr"/>
          <a:lstStyle/>
          <a:p>
            <a:pPr indent="0" marL="0">
              <a:buNone/>
            </a:pPr>
            <a:r>
              <a:rPr lang="en-US" sz="750" dirty="0">
                <a:solidFill>
                  <a:srgbClr val="D7CBB7"/>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pic>
        <p:nvPicPr>
          <p:cNvPr id="2" name="Image 0" descr="/mnt/data/gift_love_assets/bg7.jpg">    </p:cNvPr>
          <p:cNvPicPr>
            <a:picLocks noChangeAspect="1"/>
          </p:cNvPicPr>
          <p:nvPr/>
        </p:nvPicPr>
        <p:blipFill>
          <a:blip r:embed="rId1"/>
          <a:srcRect l="0" r="0" t="38" b="38"/>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00000">
              <a:alpha val="62000"/>
            </a:srgbClr>
          </a:solidFill>
          <a:ln w="12700">
            <a:solidFill>
              <a:srgbClr val="000000">
                <a:alpha val="0"/>
              </a:srgbClr>
            </a:solidFill>
            <a:prstDash val="solid"/>
          </a:ln>
        </p:spPr>
      </p:sp>
      <p:sp>
        <p:nvSpPr>
          <p:cNvPr id="4" name="Text 1"/>
          <p:cNvSpPr/>
          <p:nvPr/>
        </p:nvSpPr>
        <p:spPr>
          <a:xfrm>
            <a:off x="594360" y="411480"/>
            <a:ext cx="10881360" cy="384048"/>
          </a:xfrm>
          <a:prstGeom prst="rect">
            <a:avLst/>
          </a:prstGeom>
          <a:noFill/>
          <a:ln/>
        </p:spPr>
        <p:txBody>
          <a:bodyPr wrap="square" lIns="0" tIns="0" rIns="0" bIns="0" rtlCol="0" anchor="ctr"/>
          <a:lstStyle/>
          <a:p>
            <a:pPr indent="0" marL="0">
              <a:buNone/>
            </a:pPr>
            <a:r>
              <a:rPr lang="en-US" sz="2700" b="1" dirty="0">
                <a:solidFill>
                  <a:srgbClr val="FFFFFF"/>
                </a:solidFill>
                <a:latin typeface="Georgia" pitchFamily="34" charset="0"/>
                <a:ea typeface="Georgia" pitchFamily="34" charset="-122"/>
                <a:cs typeface="Georgia" pitchFamily="34" charset="-120"/>
              </a:rPr>
              <a:t>Movement 3: Love that Remains</a:t>
            </a:r>
            <a:endParaRPr lang="en-US" sz="2700" dirty="0"/>
          </a:p>
        </p:txBody>
      </p:sp>
      <p:sp>
        <p:nvSpPr>
          <p:cNvPr id="5" name="Text 2"/>
          <p:cNvSpPr/>
          <p:nvPr/>
        </p:nvSpPr>
        <p:spPr>
          <a:xfrm>
            <a:off x="621792" y="850392"/>
            <a:ext cx="10332720" cy="256032"/>
          </a:xfrm>
          <a:prstGeom prst="rect">
            <a:avLst/>
          </a:prstGeom>
          <a:noFill/>
          <a:ln/>
        </p:spPr>
        <p:txBody>
          <a:bodyPr wrap="square" lIns="0" tIns="0" rIns="0" bIns="0" rtlCol="0" anchor="ctr"/>
          <a:lstStyle/>
          <a:p>
            <a:pPr indent="0" marL="0">
              <a:buNone/>
            </a:pPr>
            <a:r>
              <a:rPr lang="en-US" sz="1280" dirty="0">
                <a:solidFill>
                  <a:srgbClr val="EADDC7"/>
                </a:solidFill>
                <a:latin typeface="Aptos" pitchFamily="34" charset="0"/>
                <a:ea typeface="Aptos" pitchFamily="34" charset="-122"/>
                <a:cs typeface="Aptos" pitchFamily="34" charset="-120"/>
              </a:rPr>
              <a:t>More than a wedding sentiment</a:t>
            </a:r>
            <a:endParaRPr lang="en-US" sz="1280" dirty="0"/>
          </a:p>
        </p:txBody>
      </p:sp>
      <p:sp>
        <p:nvSpPr>
          <p:cNvPr id="6" name="Shape 3"/>
          <p:cNvSpPr/>
          <p:nvPr/>
        </p:nvSpPr>
        <p:spPr>
          <a:xfrm>
            <a:off x="685800" y="1417320"/>
            <a:ext cx="6355080" cy="4526280"/>
          </a:xfrm>
          <a:prstGeom prst="roundRect">
            <a:avLst>
              <a:gd name="adj" fmla="val 2828"/>
            </a:avLst>
          </a:prstGeom>
          <a:solidFill>
            <a:srgbClr val="F8F1E6">
              <a:alpha val="93000"/>
            </a:srgbClr>
          </a:solidFill>
          <a:ln w="12700">
            <a:solidFill>
              <a:srgbClr val="FFFFFF">
                <a:alpha val="35000"/>
              </a:srgbClr>
            </a:solidFill>
            <a:prstDash val="solid"/>
          </a:ln>
        </p:spPr>
      </p:sp>
      <p:sp>
        <p:nvSpPr>
          <p:cNvPr id="7" name="Text 4"/>
          <p:cNvSpPr/>
          <p:nvPr/>
        </p:nvSpPr>
        <p:spPr>
          <a:xfrm>
            <a:off x="996696" y="1664208"/>
            <a:ext cx="5733288" cy="4032504"/>
          </a:xfrm>
          <a:prstGeom prst="rect">
            <a:avLst/>
          </a:prstGeom>
          <a:noFill/>
          <a:ln/>
        </p:spPr>
        <p:txBody>
          <a:bodyPr wrap="square" lIns="508" tIns="508" rIns="508" bIns="508" rtlCol="0" anchor="ctr">
            <a:normAutofit/>
          </a:bodyPr>
          <a:lstStyle/>
          <a:p>
            <a:pPr indent="0" marL="0">
              <a:buNone/>
            </a:pPr>
            <a:r>
              <a:rPr lang="en-US" sz="1800" dirty="0">
                <a:solidFill>
                  <a:srgbClr val="222222"/>
                </a:solidFill>
                <a:latin typeface="Aptos" pitchFamily="34" charset="0"/>
                <a:ea typeface="Aptos" pitchFamily="34" charset="-122"/>
                <a:cs typeface="Aptos" pitchFamily="34" charset="-120"/>
              </a:rPr>
              <a:t>The hymn is fitting for marriage, but it belongs to the whole church. Paul’s point is covenantal and communal: love remains when performance, applause, and visible success fade. Teaching emphasis: connect love to lifelong discipleship, not merely ceremony.</a:t>
            </a:r>
            <a:endParaRPr lang="en-US" sz="1800" dirty="0"/>
          </a:p>
        </p:txBody>
      </p:sp>
      <p:sp>
        <p:nvSpPr>
          <p:cNvPr id="8" name="Text 5"/>
          <p:cNvSpPr/>
          <p:nvPr/>
        </p:nvSpPr>
        <p:spPr>
          <a:xfrm>
            <a:off x="320040" y="6565392"/>
            <a:ext cx="6766560" cy="164592"/>
          </a:xfrm>
          <a:prstGeom prst="rect">
            <a:avLst/>
          </a:prstGeom>
          <a:noFill/>
          <a:ln/>
        </p:spPr>
        <p:txBody>
          <a:bodyPr wrap="square" lIns="0" tIns="0" rIns="0" bIns="0" rtlCol="0" anchor="ctr"/>
          <a:lstStyle/>
          <a:p>
            <a:pPr indent="0" marL="0">
              <a:buNone/>
            </a:pPr>
            <a:r>
              <a:rPr lang="en-US" sz="750" dirty="0">
                <a:solidFill>
                  <a:srgbClr val="D7CBB7"/>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pic>
        <p:nvPicPr>
          <p:cNvPr id="2" name="Image 0" descr="/mnt/data/gift_love_assets/bg2.jpg">    </p:cNvPr>
          <p:cNvPicPr>
            <a:picLocks noChangeAspect="1"/>
          </p:cNvPicPr>
          <p:nvPr/>
        </p:nvPicPr>
        <p:blipFill>
          <a:blip r:embed="rId1"/>
          <a:srcRect l="0" r="0" t="38" b="38"/>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00000">
              <a:alpha val="54000"/>
            </a:srgbClr>
          </a:solidFill>
          <a:ln w="12700">
            <a:solidFill>
              <a:srgbClr val="000000">
                <a:alpha val="0"/>
              </a:srgbClr>
            </a:solidFill>
            <a:prstDash val="solid"/>
          </a:ln>
        </p:spPr>
      </p:sp>
      <p:sp>
        <p:nvSpPr>
          <p:cNvPr id="4" name="Text 1"/>
          <p:cNvSpPr/>
          <p:nvPr/>
        </p:nvSpPr>
        <p:spPr>
          <a:xfrm>
            <a:off x="594360" y="411480"/>
            <a:ext cx="10881360" cy="384048"/>
          </a:xfrm>
          <a:prstGeom prst="rect">
            <a:avLst/>
          </a:prstGeom>
          <a:noFill/>
          <a:ln/>
        </p:spPr>
        <p:txBody>
          <a:bodyPr wrap="square" lIns="0" tIns="0" rIns="0" bIns="0" rtlCol="0" anchor="ctr"/>
          <a:lstStyle/>
          <a:p>
            <a:pPr indent="0" marL="0">
              <a:buNone/>
            </a:pPr>
            <a:r>
              <a:rPr lang="en-US" sz="2700" b="1" dirty="0">
                <a:solidFill>
                  <a:srgbClr val="FFFFFF"/>
                </a:solidFill>
                <a:latin typeface="Georgia" pitchFamily="34" charset="0"/>
                <a:ea typeface="Georgia" pitchFamily="34" charset="-122"/>
                <a:cs typeface="Georgia" pitchFamily="34" charset="-120"/>
              </a:rPr>
              <a:t>The Hymn’s Central Prayer</a:t>
            </a:r>
            <a:endParaRPr lang="en-US" sz="2700" dirty="0"/>
          </a:p>
        </p:txBody>
      </p:sp>
      <p:sp>
        <p:nvSpPr>
          <p:cNvPr id="5" name="Text 2"/>
          <p:cNvSpPr/>
          <p:nvPr/>
        </p:nvSpPr>
        <p:spPr>
          <a:xfrm>
            <a:off x="621792" y="850392"/>
            <a:ext cx="10332720" cy="256032"/>
          </a:xfrm>
          <a:prstGeom prst="rect">
            <a:avLst/>
          </a:prstGeom>
          <a:noFill/>
          <a:ln/>
        </p:spPr>
        <p:txBody>
          <a:bodyPr wrap="square" lIns="0" tIns="0" rIns="0" bIns="0" rtlCol="0" anchor="ctr"/>
          <a:lstStyle/>
          <a:p>
            <a:pPr indent="0" marL="0">
              <a:buNone/>
            </a:pPr>
            <a:r>
              <a:rPr lang="en-US" sz="1280" dirty="0">
                <a:solidFill>
                  <a:srgbClr val="EADDC7"/>
                </a:solidFill>
                <a:latin typeface="Aptos" pitchFamily="34" charset="0"/>
                <a:ea typeface="Aptos" pitchFamily="34" charset="-122"/>
                <a:cs typeface="Aptos" pitchFamily="34" charset="-120"/>
              </a:rPr>
              <a:t>Let love give meaning to every gift</a:t>
            </a:r>
            <a:endParaRPr lang="en-US" sz="1280" dirty="0"/>
          </a:p>
        </p:txBody>
      </p:sp>
      <p:sp>
        <p:nvSpPr>
          <p:cNvPr id="6" name="Shape 3"/>
          <p:cNvSpPr/>
          <p:nvPr/>
        </p:nvSpPr>
        <p:spPr>
          <a:xfrm>
            <a:off x="4069080" y="1691640"/>
            <a:ext cx="4069080" cy="2560320"/>
          </a:xfrm>
          <a:prstGeom prst="roundRect">
            <a:avLst>
              <a:gd name="adj" fmla="val 5357"/>
            </a:avLst>
          </a:prstGeom>
          <a:solidFill>
            <a:srgbClr val="1F364F">
              <a:alpha val="65000"/>
            </a:srgbClr>
          </a:solidFill>
          <a:ln w="12700">
            <a:solidFill>
              <a:srgbClr val="B58A3C">
                <a:alpha val="70000"/>
              </a:srgbClr>
            </a:solidFill>
            <a:prstDash val="solid"/>
          </a:ln>
        </p:spPr>
      </p:sp>
      <p:sp>
        <p:nvSpPr>
          <p:cNvPr id="7" name="Text 4"/>
          <p:cNvSpPr/>
          <p:nvPr/>
        </p:nvSpPr>
        <p:spPr>
          <a:xfrm>
            <a:off x="4526280" y="2240280"/>
            <a:ext cx="3154680" cy="731520"/>
          </a:xfrm>
          <a:prstGeom prst="rect">
            <a:avLst/>
          </a:prstGeom>
          <a:noFill/>
          <a:ln/>
        </p:spPr>
        <p:txBody>
          <a:bodyPr wrap="square" lIns="0" tIns="0" rIns="0" bIns="0" rtlCol="0" anchor="ctr">
            <a:normAutofit/>
          </a:bodyPr>
          <a:lstStyle/>
          <a:p>
            <a:pPr algn="ctr" indent="0" marL="0">
              <a:buNone/>
            </a:pPr>
            <a:r>
              <a:rPr lang="en-US" sz="2400" b="1" dirty="0">
                <a:solidFill>
                  <a:srgbClr val="FFFFFF"/>
                </a:solidFill>
                <a:latin typeface="Georgia" pitchFamily="34" charset="0"/>
                <a:ea typeface="Georgia" pitchFamily="34" charset="-122"/>
                <a:cs typeface="Georgia" pitchFamily="34" charset="-120"/>
              </a:rPr>
              <a:t>speech • service • faith • sacrifice</a:t>
            </a:r>
            <a:endParaRPr lang="en-US" sz="2400" dirty="0"/>
          </a:p>
        </p:txBody>
      </p:sp>
      <p:sp>
        <p:nvSpPr>
          <p:cNvPr id="8" name="Text 5"/>
          <p:cNvSpPr/>
          <p:nvPr/>
        </p:nvSpPr>
        <p:spPr>
          <a:xfrm>
            <a:off x="4617720" y="3246120"/>
            <a:ext cx="2971800" cy="310896"/>
          </a:xfrm>
          <a:prstGeom prst="rect">
            <a:avLst/>
          </a:prstGeom>
          <a:noFill/>
          <a:ln/>
        </p:spPr>
        <p:txBody>
          <a:bodyPr wrap="square" lIns="0" tIns="0" rIns="0" bIns="0" rtlCol="0" anchor="ctr"/>
          <a:lstStyle/>
          <a:p>
            <a:pPr algn="ctr" indent="0" marL="0">
              <a:buNone/>
            </a:pPr>
            <a:r>
              <a:rPr lang="en-US" sz="1700" dirty="0">
                <a:solidFill>
                  <a:srgbClr val="F5EBD8"/>
                </a:solidFill>
                <a:latin typeface="Aptos" pitchFamily="34" charset="0"/>
                <a:ea typeface="Aptos" pitchFamily="34" charset="-122"/>
                <a:cs typeface="Aptos" pitchFamily="34" charset="-120"/>
              </a:rPr>
              <a:t>All are tested by love.</a:t>
            </a:r>
            <a:endParaRPr lang="en-US" sz="1700" dirty="0"/>
          </a:p>
        </p:txBody>
      </p:sp>
      <p:sp>
        <p:nvSpPr>
          <p:cNvPr id="9" name="Text 6"/>
          <p:cNvSpPr/>
          <p:nvPr/>
        </p:nvSpPr>
        <p:spPr>
          <a:xfrm>
            <a:off x="2103120" y="4846320"/>
            <a:ext cx="8046720" cy="621792"/>
          </a:xfrm>
          <a:prstGeom prst="rect">
            <a:avLst/>
          </a:prstGeom>
          <a:noFill/>
          <a:ln/>
        </p:spPr>
        <p:txBody>
          <a:bodyPr wrap="square" lIns="0" tIns="0" rIns="0" bIns="0" rtlCol="0" anchor="ctr">
            <a:normAutofit/>
          </a:bodyPr>
          <a:lstStyle/>
          <a:p>
            <a:pPr algn="ctr" indent="0" marL="0">
              <a:buNone/>
            </a:pPr>
            <a:r>
              <a:rPr lang="en-US" sz="1800" dirty="0">
                <a:solidFill>
                  <a:srgbClr val="FFFFFF"/>
                </a:solidFill>
                <a:latin typeface="Aptos" pitchFamily="34" charset="0"/>
                <a:ea typeface="Aptos" pitchFamily="34" charset="-122"/>
                <a:cs typeface="Aptos" pitchFamily="34" charset="-120"/>
              </a:rPr>
              <a:t>The hymn helps a congregation pray for the love that makes ministry faithful rather than hollow.</a:t>
            </a:r>
            <a:endParaRPr lang="en-US" sz="1800" dirty="0"/>
          </a:p>
        </p:txBody>
      </p:sp>
      <p:sp>
        <p:nvSpPr>
          <p:cNvPr id="10" name="Text 7"/>
          <p:cNvSpPr/>
          <p:nvPr/>
        </p:nvSpPr>
        <p:spPr>
          <a:xfrm>
            <a:off x="320040" y="6565392"/>
            <a:ext cx="6766560" cy="164592"/>
          </a:xfrm>
          <a:prstGeom prst="rect">
            <a:avLst/>
          </a:prstGeom>
          <a:noFill/>
          <a:ln/>
        </p:spPr>
        <p:txBody>
          <a:bodyPr wrap="square" lIns="0" tIns="0" rIns="0" bIns="0" rtlCol="0" anchor="ctr"/>
          <a:lstStyle/>
          <a:p>
            <a:pPr indent="0" marL="0">
              <a:buNone/>
            </a:pPr>
            <a:r>
              <a:rPr lang="en-US" sz="750" dirty="0">
                <a:solidFill>
                  <a:srgbClr val="D7CBB7"/>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pic>
        <p:nvPicPr>
          <p:cNvPr id="2" name="Image 0" descr="/mnt/data/gift_love_assets/bg4.jpg">    </p:cNvPr>
          <p:cNvPicPr>
            <a:picLocks noChangeAspect="1"/>
          </p:cNvPicPr>
          <p:nvPr/>
        </p:nvPicPr>
        <p:blipFill>
          <a:blip r:embed="rId1"/>
          <a:srcRect l="0" r="0" t="38" b="38"/>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00000">
              <a:alpha val="48000"/>
            </a:srgbClr>
          </a:solidFill>
          <a:ln w="12700">
            <a:solidFill>
              <a:srgbClr val="000000">
                <a:alpha val="0"/>
              </a:srgbClr>
            </a:solidFill>
            <a:prstDash val="solid"/>
          </a:ln>
        </p:spPr>
      </p:sp>
      <p:sp>
        <p:nvSpPr>
          <p:cNvPr id="4" name="Text 1"/>
          <p:cNvSpPr/>
          <p:nvPr/>
        </p:nvSpPr>
        <p:spPr>
          <a:xfrm>
            <a:off x="594360" y="411480"/>
            <a:ext cx="10881360" cy="384048"/>
          </a:xfrm>
          <a:prstGeom prst="rect">
            <a:avLst/>
          </a:prstGeom>
          <a:noFill/>
          <a:ln/>
        </p:spPr>
        <p:txBody>
          <a:bodyPr wrap="square" lIns="0" tIns="0" rIns="0" bIns="0" rtlCol="0" anchor="ctr"/>
          <a:lstStyle/>
          <a:p>
            <a:pPr indent="0" marL="0">
              <a:buNone/>
            </a:pPr>
            <a:r>
              <a:rPr lang="en-US" sz="2700" b="1" dirty="0">
                <a:solidFill>
                  <a:srgbClr val="FFFFFF"/>
                </a:solidFill>
                <a:latin typeface="Georgia" pitchFamily="34" charset="0"/>
                <a:ea typeface="Georgia" pitchFamily="34" charset="-122"/>
                <a:cs typeface="Georgia" pitchFamily="34" charset="-120"/>
              </a:rPr>
              <a:t>Theological Themes</a:t>
            </a:r>
            <a:endParaRPr lang="en-US" sz="2700" dirty="0"/>
          </a:p>
        </p:txBody>
      </p:sp>
      <p:sp>
        <p:nvSpPr>
          <p:cNvPr id="5" name="Text 2"/>
          <p:cNvSpPr/>
          <p:nvPr/>
        </p:nvSpPr>
        <p:spPr>
          <a:xfrm>
            <a:off x="621792" y="850392"/>
            <a:ext cx="10332720" cy="256032"/>
          </a:xfrm>
          <a:prstGeom prst="rect">
            <a:avLst/>
          </a:prstGeom>
          <a:noFill/>
          <a:ln/>
        </p:spPr>
        <p:txBody>
          <a:bodyPr wrap="square" lIns="0" tIns="0" rIns="0" bIns="0" rtlCol="0" anchor="ctr"/>
          <a:lstStyle/>
          <a:p>
            <a:pPr indent="0" marL="0">
              <a:buNone/>
            </a:pPr>
            <a:r>
              <a:rPr lang="en-US" sz="1280" dirty="0">
                <a:solidFill>
                  <a:srgbClr val="EADDC7"/>
                </a:solidFill>
                <a:latin typeface="Aptos" pitchFamily="34" charset="0"/>
                <a:ea typeface="Aptos" pitchFamily="34" charset="-122"/>
                <a:cs typeface="Aptos" pitchFamily="34" charset="-120"/>
              </a:rPr>
              <a:t>What the hymn teaches</a:t>
            </a:r>
            <a:endParaRPr lang="en-US" sz="1280" dirty="0"/>
          </a:p>
        </p:txBody>
      </p:sp>
      <p:sp>
        <p:nvSpPr>
          <p:cNvPr id="6" name="Shape 3"/>
          <p:cNvSpPr/>
          <p:nvPr/>
        </p:nvSpPr>
        <p:spPr>
          <a:xfrm>
            <a:off x="594360" y="1325880"/>
            <a:ext cx="3429000" cy="1325880"/>
          </a:xfrm>
          <a:prstGeom prst="roundRect">
            <a:avLst>
              <a:gd name="adj" fmla="val 8276"/>
            </a:avLst>
          </a:prstGeom>
          <a:solidFill>
            <a:srgbClr val="FFFFFF">
              <a:alpha val="92000"/>
            </a:srgbClr>
          </a:solidFill>
          <a:ln w="12700">
            <a:solidFill>
              <a:srgbClr val="E4D4B9">
                <a:alpha val="85000"/>
              </a:srgbClr>
            </a:solidFill>
            <a:prstDash val="solid"/>
          </a:ln>
        </p:spPr>
      </p:sp>
      <p:sp>
        <p:nvSpPr>
          <p:cNvPr id="7" name="Text 4"/>
          <p:cNvSpPr/>
          <p:nvPr/>
        </p:nvSpPr>
        <p:spPr>
          <a:xfrm>
            <a:off x="758952" y="1463040"/>
            <a:ext cx="3099816" cy="228600"/>
          </a:xfrm>
          <a:prstGeom prst="rect">
            <a:avLst/>
          </a:prstGeom>
          <a:noFill/>
          <a:ln/>
        </p:spPr>
        <p:txBody>
          <a:bodyPr wrap="square" lIns="0" tIns="0" rIns="0" bIns="0" rtlCol="0" anchor="ctr"/>
          <a:lstStyle/>
          <a:p>
            <a:pPr indent="0" marL="0">
              <a:buNone/>
            </a:pPr>
            <a:r>
              <a:rPr lang="en-US" sz="1300" b="1" dirty="0">
                <a:solidFill>
                  <a:srgbClr val="1F364F"/>
                </a:solidFill>
                <a:latin typeface="Georgia" pitchFamily="34" charset="0"/>
                <a:ea typeface="Georgia" pitchFamily="34" charset="-122"/>
                <a:cs typeface="Georgia" pitchFamily="34" charset="-120"/>
              </a:rPr>
              <a:t>Love</a:t>
            </a:r>
            <a:endParaRPr lang="en-US" sz="1300" dirty="0"/>
          </a:p>
        </p:txBody>
      </p:sp>
      <p:sp>
        <p:nvSpPr>
          <p:cNvPr id="8" name="Text 5"/>
          <p:cNvSpPr/>
          <p:nvPr/>
        </p:nvSpPr>
        <p:spPr>
          <a:xfrm>
            <a:off x="758952" y="1783080"/>
            <a:ext cx="3099816" cy="731520"/>
          </a:xfrm>
          <a:prstGeom prst="rect">
            <a:avLst/>
          </a:prstGeom>
          <a:noFill/>
          <a:ln/>
        </p:spPr>
        <p:txBody>
          <a:bodyPr wrap="square" lIns="254" tIns="254" rIns="254" bIns="254" rtlCol="0" anchor="ctr">
            <a:normAutofit/>
          </a:bodyPr>
          <a:lstStyle/>
          <a:p>
            <a:pPr indent="0" marL="0">
              <a:buNone/>
            </a:pPr>
            <a:r>
              <a:rPr lang="en-US" sz="1070" dirty="0">
                <a:solidFill>
                  <a:srgbClr val="222222"/>
                </a:solidFill>
                <a:latin typeface="Aptos" pitchFamily="34" charset="0"/>
                <a:ea typeface="Aptos" pitchFamily="34" charset="-122"/>
                <a:cs typeface="Aptos" pitchFamily="34" charset="-120"/>
              </a:rPr>
              <a:t>the essential shape of Christian virtue</a:t>
            </a:r>
            <a:endParaRPr lang="en-US" sz="1070" dirty="0"/>
          </a:p>
        </p:txBody>
      </p:sp>
      <p:sp>
        <p:nvSpPr>
          <p:cNvPr id="9" name="Shape 6"/>
          <p:cNvSpPr/>
          <p:nvPr/>
        </p:nvSpPr>
        <p:spPr>
          <a:xfrm>
            <a:off x="4434840" y="1325880"/>
            <a:ext cx="3429000" cy="1325880"/>
          </a:xfrm>
          <a:prstGeom prst="roundRect">
            <a:avLst>
              <a:gd name="adj" fmla="val 8276"/>
            </a:avLst>
          </a:prstGeom>
          <a:solidFill>
            <a:srgbClr val="FFFFFF">
              <a:alpha val="92000"/>
            </a:srgbClr>
          </a:solidFill>
          <a:ln w="12700">
            <a:solidFill>
              <a:srgbClr val="E4D4B9">
                <a:alpha val="85000"/>
              </a:srgbClr>
            </a:solidFill>
            <a:prstDash val="solid"/>
          </a:ln>
        </p:spPr>
      </p:sp>
      <p:sp>
        <p:nvSpPr>
          <p:cNvPr id="10" name="Text 7"/>
          <p:cNvSpPr/>
          <p:nvPr/>
        </p:nvSpPr>
        <p:spPr>
          <a:xfrm>
            <a:off x="4599432" y="1463040"/>
            <a:ext cx="3099816" cy="228600"/>
          </a:xfrm>
          <a:prstGeom prst="rect">
            <a:avLst/>
          </a:prstGeom>
          <a:noFill/>
          <a:ln/>
        </p:spPr>
        <p:txBody>
          <a:bodyPr wrap="square" lIns="0" tIns="0" rIns="0" bIns="0" rtlCol="0" anchor="ctr"/>
          <a:lstStyle/>
          <a:p>
            <a:pPr indent="0" marL="0">
              <a:buNone/>
            </a:pPr>
            <a:r>
              <a:rPr lang="en-US" sz="1300" b="1" dirty="0">
                <a:solidFill>
                  <a:srgbClr val="1F364F"/>
                </a:solidFill>
                <a:latin typeface="Georgia" pitchFamily="34" charset="0"/>
                <a:ea typeface="Georgia" pitchFamily="34" charset="-122"/>
                <a:cs typeface="Georgia" pitchFamily="34" charset="-120"/>
              </a:rPr>
              <a:t>Gifts</a:t>
            </a:r>
            <a:endParaRPr lang="en-US" sz="1300" dirty="0"/>
          </a:p>
        </p:txBody>
      </p:sp>
      <p:sp>
        <p:nvSpPr>
          <p:cNvPr id="11" name="Text 8"/>
          <p:cNvSpPr/>
          <p:nvPr/>
        </p:nvSpPr>
        <p:spPr>
          <a:xfrm>
            <a:off x="4599432" y="1783080"/>
            <a:ext cx="3099816" cy="731520"/>
          </a:xfrm>
          <a:prstGeom prst="rect">
            <a:avLst/>
          </a:prstGeom>
          <a:noFill/>
          <a:ln/>
        </p:spPr>
        <p:txBody>
          <a:bodyPr wrap="square" lIns="254" tIns="254" rIns="254" bIns="254" rtlCol="0" anchor="ctr">
            <a:normAutofit/>
          </a:bodyPr>
          <a:lstStyle/>
          <a:p>
            <a:pPr indent="0" marL="0">
              <a:buNone/>
            </a:pPr>
            <a:r>
              <a:rPr lang="en-US" sz="1070" dirty="0">
                <a:solidFill>
                  <a:srgbClr val="222222"/>
                </a:solidFill>
                <a:latin typeface="Aptos" pitchFamily="34" charset="0"/>
                <a:ea typeface="Aptos" pitchFamily="34" charset="-122"/>
                <a:cs typeface="Aptos" pitchFamily="34" charset="-120"/>
              </a:rPr>
              <a:t>abilities are for service, not display</a:t>
            </a:r>
            <a:endParaRPr lang="en-US" sz="1070" dirty="0"/>
          </a:p>
        </p:txBody>
      </p:sp>
      <p:sp>
        <p:nvSpPr>
          <p:cNvPr id="12" name="Shape 9"/>
          <p:cNvSpPr/>
          <p:nvPr/>
        </p:nvSpPr>
        <p:spPr>
          <a:xfrm>
            <a:off x="8275320" y="1325880"/>
            <a:ext cx="3429000" cy="1325880"/>
          </a:xfrm>
          <a:prstGeom prst="roundRect">
            <a:avLst>
              <a:gd name="adj" fmla="val 8276"/>
            </a:avLst>
          </a:prstGeom>
          <a:solidFill>
            <a:srgbClr val="FFFFFF">
              <a:alpha val="92000"/>
            </a:srgbClr>
          </a:solidFill>
          <a:ln w="12700">
            <a:solidFill>
              <a:srgbClr val="E4D4B9">
                <a:alpha val="85000"/>
              </a:srgbClr>
            </a:solidFill>
            <a:prstDash val="solid"/>
          </a:ln>
        </p:spPr>
      </p:sp>
      <p:sp>
        <p:nvSpPr>
          <p:cNvPr id="13" name="Text 10"/>
          <p:cNvSpPr/>
          <p:nvPr/>
        </p:nvSpPr>
        <p:spPr>
          <a:xfrm>
            <a:off x="8439912" y="1463040"/>
            <a:ext cx="3099816" cy="228600"/>
          </a:xfrm>
          <a:prstGeom prst="rect">
            <a:avLst/>
          </a:prstGeom>
          <a:noFill/>
          <a:ln/>
        </p:spPr>
        <p:txBody>
          <a:bodyPr wrap="square" lIns="0" tIns="0" rIns="0" bIns="0" rtlCol="0" anchor="ctr"/>
          <a:lstStyle/>
          <a:p>
            <a:pPr indent="0" marL="0">
              <a:buNone/>
            </a:pPr>
            <a:r>
              <a:rPr lang="en-US" sz="1300" b="1" dirty="0">
                <a:solidFill>
                  <a:srgbClr val="1F364F"/>
                </a:solidFill>
                <a:latin typeface="Georgia" pitchFamily="34" charset="0"/>
                <a:ea typeface="Georgia" pitchFamily="34" charset="-122"/>
                <a:cs typeface="Georgia" pitchFamily="34" charset="-120"/>
              </a:rPr>
              <a:t>Humility</a:t>
            </a:r>
            <a:endParaRPr lang="en-US" sz="1300" dirty="0"/>
          </a:p>
        </p:txBody>
      </p:sp>
      <p:sp>
        <p:nvSpPr>
          <p:cNvPr id="14" name="Text 11"/>
          <p:cNvSpPr/>
          <p:nvPr/>
        </p:nvSpPr>
        <p:spPr>
          <a:xfrm>
            <a:off x="8439912" y="1783080"/>
            <a:ext cx="3099816" cy="731520"/>
          </a:xfrm>
          <a:prstGeom prst="rect">
            <a:avLst/>
          </a:prstGeom>
          <a:noFill/>
          <a:ln/>
        </p:spPr>
        <p:txBody>
          <a:bodyPr wrap="square" lIns="254" tIns="254" rIns="254" bIns="254" rtlCol="0" anchor="ctr">
            <a:normAutofit/>
          </a:bodyPr>
          <a:lstStyle/>
          <a:p>
            <a:pPr indent="0" marL="0">
              <a:buNone/>
            </a:pPr>
            <a:r>
              <a:rPr lang="en-US" sz="1070" dirty="0">
                <a:solidFill>
                  <a:srgbClr val="222222"/>
                </a:solidFill>
                <a:latin typeface="Aptos" pitchFamily="34" charset="0"/>
                <a:ea typeface="Aptos" pitchFamily="34" charset="-122"/>
                <a:cs typeface="Aptos" pitchFamily="34" charset="-120"/>
              </a:rPr>
              <a:t>Christian action must reject self-display</a:t>
            </a:r>
            <a:endParaRPr lang="en-US" sz="1070" dirty="0"/>
          </a:p>
        </p:txBody>
      </p:sp>
      <p:sp>
        <p:nvSpPr>
          <p:cNvPr id="15" name="Shape 12"/>
          <p:cNvSpPr/>
          <p:nvPr/>
        </p:nvSpPr>
        <p:spPr>
          <a:xfrm>
            <a:off x="594360" y="3154680"/>
            <a:ext cx="3429000" cy="1325880"/>
          </a:xfrm>
          <a:prstGeom prst="roundRect">
            <a:avLst>
              <a:gd name="adj" fmla="val 8276"/>
            </a:avLst>
          </a:prstGeom>
          <a:solidFill>
            <a:srgbClr val="FFFFFF">
              <a:alpha val="92000"/>
            </a:srgbClr>
          </a:solidFill>
          <a:ln w="12700">
            <a:solidFill>
              <a:srgbClr val="E4D4B9">
                <a:alpha val="85000"/>
              </a:srgbClr>
            </a:solidFill>
            <a:prstDash val="solid"/>
          </a:ln>
        </p:spPr>
      </p:sp>
      <p:sp>
        <p:nvSpPr>
          <p:cNvPr id="16" name="Text 13"/>
          <p:cNvSpPr/>
          <p:nvPr/>
        </p:nvSpPr>
        <p:spPr>
          <a:xfrm>
            <a:off x="758952" y="3291840"/>
            <a:ext cx="3099816" cy="228600"/>
          </a:xfrm>
          <a:prstGeom prst="rect">
            <a:avLst/>
          </a:prstGeom>
          <a:noFill/>
          <a:ln/>
        </p:spPr>
        <p:txBody>
          <a:bodyPr wrap="square" lIns="0" tIns="0" rIns="0" bIns="0" rtlCol="0" anchor="ctr"/>
          <a:lstStyle/>
          <a:p>
            <a:pPr indent="0" marL="0">
              <a:buNone/>
            </a:pPr>
            <a:r>
              <a:rPr lang="en-US" sz="1300" b="1" dirty="0">
                <a:solidFill>
                  <a:srgbClr val="1F364F"/>
                </a:solidFill>
                <a:latin typeface="Georgia" pitchFamily="34" charset="0"/>
                <a:ea typeface="Georgia" pitchFamily="34" charset="-122"/>
                <a:cs typeface="Georgia" pitchFamily="34" charset="-120"/>
              </a:rPr>
              <a:t>Discipleship</a:t>
            </a:r>
            <a:endParaRPr lang="en-US" sz="1300" dirty="0"/>
          </a:p>
        </p:txBody>
      </p:sp>
      <p:sp>
        <p:nvSpPr>
          <p:cNvPr id="17" name="Text 14"/>
          <p:cNvSpPr/>
          <p:nvPr/>
        </p:nvSpPr>
        <p:spPr>
          <a:xfrm>
            <a:off x="758952" y="3611880"/>
            <a:ext cx="3099816" cy="731520"/>
          </a:xfrm>
          <a:prstGeom prst="rect">
            <a:avLst/>
          </a:prstGeom>
          <a:noFill/>
          <a:ln/>
        </p:spPr>
        <p:txBody>
          <a:bodyPr wrap="square" lIns="254" tIns="254" rIns="254" bIns="254" rtlCol="0" anchor="ctr">
            <a:normAutofit/>
          </a:bodyPr>
          <a:lstStyle/>
          <a:p>
            <a:pPr indent="0" marL="0">
              <a:buNone/>
            </a:pPr>
            <a:r>
              <a:rPr lang="en-US" sz="1070" dirty="0">
                <a:solidFill>
                  <a:srgbClr val="222222"/>
                </a:solidFill>
                <a:latin typeface="Aptos" pitchFamily="34" charset="0"/>
                <a:ea typeface="Aptos" pitchFamily="34" charset="-122"/>
                <a:cs typeface="Aptos" pitchFamily="34" charset="-120"/>
              </a:rPr>
              <a:t>love marks those who belong to Christ</a:t>
            </a:r>
            <a:endParaRPr lang="en-US" sz="1070" dirty="0"/>
          </a:p>
        </p:txBody>
      </p:sp>
      <p:sp>
        <p:nvSpPr>
          <p:cNvPr id="18" name="Shape 15"/>
          <p:cNvSpPr/>
          <p:nvPr/>
        </p:nvSpPr>
        <p:spPr>
          <a:xfrm>
            <a:off x="4434840" y="3154680"/>
            <a:ext cx="3429000" cy="1325880"/>
          </a:xfrm>
          <a:prstGeom prst="roundRect">
            <a:avLst>
              <a:gd name="adj" fmla="val 8276"/>
            </a:avLst>
          </a:prstGeom>
          <a:solidFill>
            <a:srgbClr val="FFFFFF">
              <a:alpha val="92000"/>
            </a:srgbClr>
          </a:solidFill>
          <a:ln w="12700">
            <a:solidFill>
              <a:srgbClr val="E4D4B9">
                <a:alpha val="85000"/>
              </a:srgbClr>
            </a:solidFill>
            <a:prstDash val="solid"/>
          </a:ln>
        </p:spPr>
      </p:sp>
      <p:sp>
        <p:nvSpPr>
          <p:cNvPr id="19" name="Text 16"/>
          <p:cNvSpPr/>
          <p:nvPr/>
        </p:nvSpPr>
        <p:spPr>
          <a:xfrm>
            <a:off x="4599432" y="3291840"/>
            <a:ext cx="3099816" cy="228600"/>
          </a:xfrm>
          <a:prstGeom prst="rect">
            <a:avLst/>
          </a:prstGeom>
          <a:noFill/>
          <a:ln/>
        </p:spPr>
        <p:txBody>
          <a:bodyPr wrap="square" lIns="0" tIns="0" rIns="0" bIns="0" rtlCol="0" anchor="ctr"/>
          <a:lstStyle/>
          <a:p>
            <a:pPr indent="0" marL="0">
              <a:buNone/>
            </a:pPr>
            <a:r>
              <a:rPr lang="en-US" sz="1300" b="1" dirty="0">
                <a:solidFill>
                  <a:srgbClr val="1F364F"/>
                </a:solidFill>
                <a:latin typeface="Georgia" pitchFamily="34" charset="0"/>
                <a:ea typeface="Georgia" pitchFamily="34" charset="-122"/>
                <a:cs typeface="Georgia" pitchFamily="34" charset="-120"/>
              </a:rPr>
              <a:t>Worship</a:t>
            </a:r>
            <a:endParaRPr lang="en-US" sz="1300" dirty="0"/>
          </a:p>
        </p:txBody>
      </p:sp>
      <p:sp>
        <p:nvSpPr>
          <p:cNvPr id="20" name="Text 17"/>
          <p:cNvSpPr/>
          <p:nvPr/>
        </p:nvSpPr>
        <p:spPr>
          <a:xfrm>
            <a:off x="4599432" y="3611880"/>
            <a:ext cx="3099816" cy="731520"/>
          </a:xfrm>
          <a:prstGeom prst="rect">
            <a:avLst/>
          </a:prstGeom>
          <a:noFill/>
          <a:ln/>
        </p:spPr>
        <p:txBody>
          <a:bodyPr wrap="square" lIns="254" tIns="254" rIns="254" bIns="254" rtlCol="0" anchor="ctr">
            <a:normAutofit/>
          </a:bodyPr>
          <a:lstStyle/>
          <a:p>
            <a:pPr indent="0" marL="0">
              <a:buNone/>
            </a:pPr>
            <a:r>
              <a:rPr lang="en-US" sz="1070" dirty="0">
                <a:solidFill>
                  <a:srgbClr val="222222"/>
                </a:solidFill>
                <a:latin typeface="Aptos" pitchFamily="34" charset="0"/>
                <a:ea typeface="Aptos" pitchFamily="34" charset="-122"/>
                <a:cs typeface="Aptos" pitchFamily="34" charset="-120"/>
              </a:rPr>
              <a:t>song becomes confession and prayer</a:t>
            </a:r>
            <a:endParaRPr lang="en-US" sz="1070" dirty="0"/>
          </a:p>
        </p:txBody>
      </p:sp>
      <p:sp>
        <p:nvSpPr>
          <p:cNvPr id="21" name="Shape 18"/>
          <p:cNvSpPr/>
          <p:nvPr/>
        </p:nvSpPr>
        <p:spPr>
          <a:xfrm>
            <a:off x="8275320" y="3154680"/>
            <a:ext cx="3429000" cy="1325880"/>
          </a:xfrm>
          <a:prstGeom prst="roundRect">
            <a:avLst>
              <a:gd name="adj" fmla="val 8276"/>
            </a:avLst>
          </a:prstGeom>
          <a:solidFill>
            <a:srgbClr val="FFFFFF">
              <a:alpha val="92000"/>
            </a:srgbClr>
          </a:solidFill>
          <a:ln w="12700">
            <a:solidFill>
              <a:srgbClr val="E4D4B9">
                <a:alpha val="85000"/>
              </a:srgbClr>
            </a:solidFill>
            <a:prstDash val="solid"/>
          </a:ln>
        </p:spPr>
      </p:sp>
      <p:sp>
        <p:nvSpPr>
          <p:cNvPr id="22" name="Text 19"/>
          <p:cNvSpPr/>
          <p:nvPr/>
        </p:nvSpPr>
        <p:spPr>
          <a:xfrm>
            <a:off x="8439912" y="3291840"/>
            <a:ext cx="3099816" cy="228600"/>
          </a:xfrm>
          <a:prstGeom prst="rect">
            <a:avLst/>
          </a:prstGeom>
          <a:noFill/>
          <a:ln/>
        </p:spPr>
        <p:txBody>
          <a:bodyPr wrap="square" lIns="0" tIns="0" rIns="0" bIns="0" rtlCol="0" anchor="ctr"/>
          <a:lstStyle/>
          <a:p>
            <a:pPr indent="0" marL="0">
              <a:buNone/>
            </a:pPr>
            <a:r>
              <a:rPr lang="en-US" sz="1300" b="1" dirty="0">
                <a:solidFill>
                  <a:srgbClr val="1F364F"/>
                </a:solidFill>
                <a:latin typeface="Georgia" pitchFamily="34" charset="0"/>
                <a:ea typeface="Georgia" pitchFamily="34" charset="-122"/>
                <a:cs typeface="Georgia" pitchFamily="34" charset="-120"/>
              </a:rPr>
              <a:t>Community</a:t>
            </a:r>
            <a:endParaRPr lang="en-US" sz="1300" dirty="0"/>
          </a:p>
        </p:txBody>
      </p:sp>
      <p:sp>
        <p:nvSpPr>
          <p:cNvPr id="23" name="Text 20"/>
          <p:cNvSpPr/>
          <p:nvPr/>
        </p:nvSpPr>
        <p:spPr>
          <a:xfrm>
            <a:off x="8439912" y="3611880"/>
            <a:ext cx="3099816" cy="731520"/>
          </a:xfrm>
          <a:prstGeom prst="rect">
            <a:avLst/>
          </a:prstGeom>
          <a:noFill/>
          <a:ln/>
        </p:spPr>
        <p:txBody>
          <a:bodyPr wrap="square" lIns="254" tIns="254" rIns="254" bIns="254" rtlCol="0" anchor="ctr">
            <a:normAutofit/>
          </a:bodyPr>
          <a:lstStyle/>
          <a:p>
            <a:pPr indent="0" marL="0">
              <a:buNone/>
            </a:pPr>
            <a:r>
              <a:rPr lang="en-US" sz="1070" dirty="0">
                <a:solidFill>
                  <a:srgbClr val="222222"/>
                </a:solidFill>
                <a:latin typeface="Aptos" pitchFamily="34" charset="0"/>
                <a:ea typeface="Aptos" pitchFamily="34" charset="-122"/>
                <a:cs typeface="Aptos" pitchFamily="34" charset="-120"/>
              </a:rPr>
              <a:t>church life is tested by patient kindness</a:t>
            </a:r>
            <a:endParaRPr lang="en-US" sz="1070" dirty="0"/>
          </a:p>
        </p:txBody>
      </p:sp>
      <p:sp>
        <p:nvSpPr>
          <p:cNvPr id="24" name="Text 21"/>
          <p:cNvSpPr/>
          <p:nvPr/>
        </p:nvSpPr>
        <p:spPr>
          <a:xfrm>
            <a:off x="320040" y="6565392"/>
            <a:ext cx="6766560" cy="164592"/>
          </a:xfrm>
          <a:prstGeom prst="rect">
            <a:avLst/>
          </a:prstGeom>
          <a:noFill/>
          <a:ln/>
        </p:spPr>
        <p:txBody>
          <a:bodyPr wrap="square" lIns="0" tIns="0" rIns="0" bIns="0" rtlCol="0" anchor="ctr"/>
          <a:lstStyle/>
          <a:p>
            <a:pPr indent="0" marL="0">
              <a:buNone/>
            </a:pPr>
            <a:r>
              <a:rPr lang="en-US" sz="750" dirty="0">
                <a:solidFill>
                  <a:srgbClr val="D7CBB7"/>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pic>
        <p:nvPicPr>
          <p:cNvPr id="2" name="Image 0" descr="/mnt/data/gift_love_assets/bg3.jpg">    </p:cNvPr>
          <p:cNvPicPr>
            <a:picLocks noChangeAspect="1"/>
          </p:cNvPicPr>
          <p:nvPr/>
        </p:nvPicPr>
        <p:blipFill>
          <a:blip r:embed="rId1"/>
          <a:srcRect l="0" r="0" t="38" b="38"/>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00000">
              <a:alpha val="54000"/>
            </a:srgbClr>
          </a:solidFill>
          <a:ln w="12700">
            <a:solidFill>
              <a:srgbClr val="000000">
                <a:alpha val="0"/>
              </a:srgbClr>
            </a:solidFill>
            <a:prstDash val="solid"/>
          </a:ln>
        </p:spPr>
      </p:sp>
      <p:sp>
        <p:nvSpPr>
          <p:cNvPr id="4" name="Text 1"/>
          <p:cNvSpPr/>
          <p:nvPr/>
        </p:nvSpPr>
        <p:spPr>
          <a:xfrm>
            <a:off x="594360" y="411480"/>
            <a:ext cx="10881360" cy="384048"/>
          </a:xfrm>
          <a:prstGeom prst="rect">
            <a:avLst/>
          </a:prstGeom>
          <a:noFill/>
          <a:ln/>
        </p:spPr>
        <p:txBody>
          <a:bodyPr wrap="square" lIns="0" tIns="0" rIns="0" bIns="0" rtlCol="0" anchor="ctr"/>
          <a:lstStyle/>
          <a:p>
            <a:pPr indent="0" marL="0">
              <a:buNone/>
            </a:pPr>
            <a:r>
              <a:rPr lang="en-US" sz="2700" b="1" dirty="0">
                <a:solidFill>
                  <a:srgbClr val="FFFFFF"/>
                </a:solidFill>
                <a:latin typeface="Georgia" pitchFamily="34" charset="0"/>
                <a:ea typeface="Georgia" pitchFamily="34" charset="-122"/>
                <a:cs typeface="Georgia" pitchFamily="34" charset="-120"/>
              </a:rPr>
              <a:t>Literary Observations</a:t>
            </a:r>
            <a:endParaRPr lang="en-US" sz="2700" dirty="0"/>
          </a:p>
        </p:txBody>
      </p:sp>
      <p:sp>
        <p:nvSpPr>
          <p:cNvPr id="5" name="Text 2"/>
          <p:cNvSpPr/>
          <p:nvPr/>
        </p:nvSpPr>
        <p:spPr>
          <a:xfrm>
            <a:off x="621792" y="850392"/>
            <a:ext cx="10332720" cy="256032"/>
          </a:xfrm>
          <a:prstGeom prst="rect">
            <a:avLst/>
          </a:prstGeom>
          <a:noFill/>
          <a:ln/>
        </p:spPr>
        <p:txBody>
          <a:bodyPr wrap="square" lIns="0" tIns="0" rIns="0" bIns="0" rtlCol="0" anchor="ctr"/>
          <a:lstStyle/>
          <a:p>
            <a:pPr indent="0" marL="0">
              <a:buNone/>
            </a:pPr>
            <a:r>
              <a:rPr lang="en-US" sz="1280" dirty="0">
                <a:solidFill>
                  <a:srgbClr val="EADDC7"/>
                </a:solidFill>
                <a:latin typeface="Aptos" pitchFamily="34" charset="0"/>
                <a:ea typeface="Aptos" pitchFamily="34" charset="-122"/>
                <a:cs typeface="Aptos" pitchFamily="34" charset="-120"/>
              </a:rPr>
              <a:t>A concise paraphrase of Paul’s argument</a:t>
            </a:r>
            <a:endParaRPr lang="en-US" sz="1280" dirty="0"/>
          </a:p>
        </p:txBody>
      </p:sp>
      <p:sp>
        <p:nvSpPr>
          <p:cNvPr id="6" name="Shape 3"/>
          <p:cNvSpPr/>
          <p:nvPr/>
        </p:nvSpPr>
        <p:spPr>
          <a:xfrm>
            <a:off x="5120640" y="1444752"/>
            <a:ext cx="6172200" cy="4343400"/>
          </a:xfrm>
          <a:prstGeom prst="roundRect">
            <a:avLst>
              <a:gd name="adj" fmla="val 2947"/>
            </a:avLst>
          </a:prstGeom>
          <a:solidFill>
            <a:srgbClr val="F8F1E6">
              <a:alpha val="93000"/>
            </a:srgbClr>
          </a:solidFill>
          <a:ln w="12700">
            <a:solidFill>
              <a:srgbClr val="FFFFFF">
                <a:alpha val="35000"/>
              </a:srgbClr>
            </a:solidFill>
            <a:prstDash val="solid"/>
          </a:ln>
        </p:spPr>
      </p:sp>
      <p:sp>
        <p:nvSpPr>
          <p:cNvPr id="7" name="Text 4"/>
          <p:cNvSpPr/>
          <p:nvPr/>
        </p:nvSpPr>
        <p:spPr>
          <a:xfrm>
            <a:off x="5431536" y="1691640"/>
            <a:ext cx="5550408" cy="3849624"/>
          </a:xfrm>
          <a:prstGeom prst="rect">
            <a:avLst/>
          </a:prstGeom>
          <a:noFill/>
          <a:ln/>
        </p:spPr>
        <p:txBody>
          <a:bodyPr wrap="square" lIns="508" tIns="508" rIns="508" bIns="508" rtlCol="0" anchor="ctr">
            <a:normAutofit/>
          </a:bodyPr>
          <a:lstStyle/>
          <a:p>
            <a:pPr indent="0" marL="0">
              <a:buNone/>
            </a:pPr>
            <a:r>
              <a:rPr lang="en-US" sz="1800" dirty="0">
                <a:solidFill>
                  <a:srgbClr val="222222"/>
                </a:solidFill>
                <a:latin typeface="Aptos" pitchFamily="34" charset="0"/>
                <a:ea typeface="Aptos" pitchFamily="34" charset="-122"/>
                <a:cs typeface="Aptos" pitchFamily="34" charset="-120"/>
              </a:rPr>
              <a:t>The hymn works by reduction and concentration. It does not explain every line of 1 Corinthians 13. Instead, it gives the church a memorable way to sing Paul’s central claim: without love, even impressive religious action becomes vain. The simplicity is pastoral; it puts a searching truth on the lips of the congregation.</a:t>
            </a:r>
            <a:endParaRPr lang="en-US" sz="1800" dirty="0"/>
          </a:p>
        </p:txBody>
      </p:sp>
      <p:sp>
        <p:nvSpPr>
          <p:cNvPr id="8" name="Text 5"/>
          <p:cNvSpPr/>
          <p:nvPr/>
        </p:nvSpPr>
        <p:spPr>
          <a:xfrm>
            <a:off x="320040" y="6565392"/>
            <a:ext cx="6766560" cy="164592"/>
          </a:xfrm>
          <a:prstGeom prst="rect">
            <a:avLst/>
          </a:prstGeom>
          <a:noFill/>
          <a:ln/>
        </p:spPr>
        <p:txBody>
          <a:bodyPr wrap="square" lIns="0" tIns="0" rIns="0" bIns="0" rtlCol="0" anchor="ctr"/>
          <a:lstStyle/>
          <a:p>
            <a:pPr indent="0" marL="0">
              <a:buNone/>
            </a:pPr>
            <a:r>
              <a:rPr lang="en-US" sz="750" dirty="0">
                <a:solidFill>
                  <a:srgbClr val="D7CBB7"/>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pic>
        <p:nvPicPr>
          <p:cNvPr id="2" name="Image 0" descr="/mnt/data/gift_love_assets/bg1.jpg">    </p:cNvPr>
          <p:cNvPicPr>
            <a:picLocks noChangeAspect="1"/>
          </p:cNvPicPr>
          <p:nvPr/>
        </p:nvPicPr>
        <p:blipFill>
          <a:blip r:embed="rId1"/>
          <a:srcRect l="0" r="0" t="38" b="38"/>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00000">
              <a:alpha val="53000"/>
            </a:srgbClr>
          </a:solidFill>
          <a:ln w="12700">
            <a:solidFill>
              <a:srgbClr val="000000">
                <a:alpha val="0"/>
              </a:srgbClr>
            </a:solidFill>
            <a:prstDash val="solid"/>
          </a:ln>
        </p:spPr>
      </p:sp>
      <p:sp>
        <p:nvSpPr>
          <p:cNvPr id="4" name="Text 1"/>
          <p:cNvSpPr/>
          <p:nvPr/>
        </p:nvSpPr>
        <p:spPr>
          <a:xfrm>
            <a:off x="594360" y="411480"/>
            <a:ext cx="10881360" cy="384048"/>
          </a:xfrm>
          <a:prstGeom prst="rect">
            <a:avLst/>
          </a:prstGeom>
          <a:noFill/>
          <a:ln/>
        </p:spPr>
        <p:txBody>
          <a:bodyPr wrap="square" lIns="0" tIns="0" rIns="0" bIns="0" rtlCol="0" anchor="ctr"/>
          <a:lstStyle/>
          <a:p>
            <a:pPr indent="0" marL="0">
              <a:buNone/>
            </a:pPr>
            <a:r>
              <a:rPr lang="en-US" sz="2700" b="1" dirty="0">
                <a:solidFill>
                  <a:srgbClr val="FFFFFF"/>
                </a:solidFill>
                <a:latin typeface="Georgia" pitchFamily="34" charset="0"/>
                <a:ea typeface="Georgia" pitchFamily="34" charset="-122"/>
                <a:cs typeface="Georgia" pitchFamily="34" charset="-120"/>
              </a:rPr>
              <a:t>Musical Observations</a:t>
            </a:r>
            <a:endParaRPr lang="en-US" sz="2700" dirty="0"/>
          </a:p>
        </p:txBody>
      </p:sp>
      <p:sp>
        <p:nvSpPr>
          <p:cNvPr id="5" name="Text 2"/>
          <p:cNvSpPr/>
          <p:nvPr/>
        </p:nvSpPr>
        <p:spPr>
          <a:xfrm>
            <a:off x="621792" y="850392"/>
            <a:ext cx="10332720" cy="256032"/>
          </a:xfrm>
          <a:prstGeom prst="rect">
            <a:avLst/>
          </a:prstGeom>
          <a:noFill/>
          <a:ln/>
        </p:spPr>
        <p:txBody>
          <a:bodyPr wrap="square" lIns="0" tIns="0" rIns="0" bIns="0" rtlCol="0" anchor="ctr"/>
          <a:lstStyle/>
          <a:p>
            <a:pPr indent="0" marL="0">
              <a:buNone/>
            </a:pPr>
            <a:r>
              <a:rPr lang="en-US" sz="1280" dirty="0">
                <a:solidFill>
                  <a:srgbClr val="EADDC7"/>
                </a:solidFill>
                <a:latin typeface="Aptos" pitchFamily="34" charset="0"/>
                <a:ea typeface="Aptos" pitchFamily="34" charset="-122"/>
                <a:cs typeface="Aptos" pitchFamily="34" charset="-120"/>
              </a:rPr>
              <a:t>O WALY WALY and congregational tenderness</a:t>
            </a:r>
            <a:endParaRPr lang="en-US" sz="1280" dirty="0"/>
          </a:p>
        </p:txBody>
      </p:sp>
      <p:sp>
        <p:nvSpPr>
          <p:cNvPr id="6" name="Shape 3"/>
          <p:cNvSpPr/>
          <p:nvPr/>
        </p:nvSpPr>
        <p:spPr>
          <a:xfrm>
            <a:off x="685800" y="1417320"/>
            <a:ext cx="6263640" cy="4389120"/>
          </a:xfrm>
          <a:prstGeom prst="roundRect">
            <a:avLst>
              <a:gd name="adj" fmla="val 2917"/>
            </a:avLst>
          </a:prstGeom>
          <a:solidFill>
            <a:srgbClr val="F8F1E6">
              <a:alpha val="93000"/>
            </a:srgbClr>
          </a:solidFill>
          <a:ln w="12700">
            <a:solidFill>
              <a:srgbClr val="FFFFFF">
                <a:alpha val="35000"/>
              </a:srgbClr>
            </a:solidFill>
            <a:prstDash val="solid"/>
          </a:ln>
        </p:spPr>
      </p:sp>
      <p:sp>
        <p:nvSpPr>
          <p:cNvPr id="7" name="Text 4"/>
          <p:cNvSpPr/>
          <p:nvPr/>
        </p:nvSpPr>
        <p:spPr>
          <a:xfrm>
            <a:off x="996696" y="1664208"/>
            <a:ext cx="5641848" cy="3895344"/>
          </a:xfrm>
          <a:prstGeom prst="rect">
            <a:avLst/>
          </a:prstGeom>
          <a:noFill/>
          <a:ln/>
        </p:spPr>
        <p:txBody>
          <a:bodyPr wrap="square" lIns="508" tIns="508" rIns="508" bIns="508" rtlCol="0" anchor="ctr">
            <a:normAutofit/>
          </a:bodyPr>
          <a:lstStyle/>
          <a:p>
            <a:pPr indent="0" marL="0">
              <a:buNone/>
            </a:pPr>
            <a:r>
              <a:rPr lang="en-US" sz="1800" dirty="0">
                <a:solidFill>
                  <a:srgbClr val="222222"/>
                </a:solidFill>
                <a:latin typeface="Aptos" pitchFamily="34" charset="0"/>
                <a:ea typeface="Aptos" pitchFamily="34" charset="-122"/>
                <a:cs typeface="Aptos" pitchFamily="34" charset="-120"/>
              </a:rPr>
              <a:t>The tune has a gentle folk-like contour that supports reflection rather than triumphalism. Its shape suits weddings, communion, choir settings, and services of reconciliation. Leaders should keep the tempo flowing, the tone prayerful, and the accompaniment supportive rather than sentimental.</a:t>
            </a:r>
            <a:endParaRPr lang="en-US" sz="1800" dirty="0"/>
          </a:p>
        </p:txBody>
      </p:sp>
      <p:sp>
        <p:nvSpPr>
          <p:cNvPr id="8" name="Text 5"/>
          <p:cNvSpPr/>
          <p:nvPr/>
        </p:nvSpPr>
        <p:spPr>
          <a:xfrm>
            <a:off x="320040" y="6565392"/>
            <a:ext cx="6766560" cy="164592"/>
          </a:xfrm>
          <a:prstGeom prst="rect">
            <a:avLst/>
          </a:prstGeom>
          <a:noFill/>
          <a:ln/>
        </p:spPr>
        <p:txBody>
          <a:bodyPr wrap="square" lIns="0" tIns="0" rIns="0" bIns="0" rtlCol="0" anchor="ctr"/>
          <a:lstStyle/>
          <a:p>
            <a:pPr indent="0" marL="0">
              <a:buNone/>
            </a:pPr>
            <a:r>
              <a:rPr lang="en-US" sz="750" dirty="0">
                <a:solidFill>
                  <a:srgbClr val="D7CBB7"/>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pic>
        <p:nvPicPr>
          <p:cNvPr id="2" name="Image 0" descr="/mnt/data/gift_love_assets/bg6.jpg">    </p:cNvPr>
          <p:cNvPicPr>
            <a:picLocks noChangeAspect="1"/>
          </p:cNvPicPr>
          <p:nvPr/>
        </p:nvPicPr>
        <p:blipFill>
          <a:blip r:embed="rId1"/>
          <a:srcRect l="0" r="0" t="38" b="38"/>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00000">
              <a:alpha val="65000"/>
            </a:srgbClr>
          </a:solidFill>
          <a:ln w="12700">
            <a:solidFill>
              <a:srgbClr val="000000">
                <a:alpha val="0"/>
              </a:srgbClr>
            </a:solidFill>
            <a:prstDash val="solid"/>
          </a:ln>
        </p:spPr>
      </p:sp>
      <p:sp>
        <p:nvSpPr>
          <p:cNvPr id="4" name="Shape 1"/>
          <p:cNvSpPr/>
          <p:nvPr/>
        </p:nvSpPr>
        <p:spPr>
          <a:xfrm>
            <a:off x="0" y="0"/>
            <a:ext cx="12191695" cy="6858000"/>
          </a:xfrm>
          <a:prstGeom prst="rect">
            <a:avLst/>
          </a:prstGeom>
          <a:solidFill>
            <a:srgbClr val="1F364F">
              <a:alpha val="45000"/>
            </a:srgbClr>
          </a:solidFill>
          <a:ln w="12700">
            <a:solidFill>
              <a:srgbClr val="1F364F">
                <a:alpha val="0"/>
              </a:srgbClr>
            </a:solidFill>
            <a:prstDash val="solid"/>
          </a:ln>
        </p:spPr>
      </p:sp>
      <p:sp>
        <p:nvSpPr>
          <p:cNvPr id="5" name="Text 2"/>
          <p:cNvSpPr/>
          <p:nvPr/>
        </p:nvSpPr>
        <p:spPr>
          <a:xfrm>
            <a:off x="731520" y="2194560"/>
            <a:ext cx="10698480" cy="658368"/>
          </a:xfrm>
          <a:prstGeom prst="rect">
            <a:avLst/>
          </a:prstGeom>
          <a:noFill/>
          <a:ln/>
        </p:spPr>
        <p:txBody>
          <a:bodyPr wrap="square" lIns="0" tIns="0" rIns="0" bIns="0" rtlCol="0" anchor="ctr"/>
          <a:lstStyle/>
          <a:p>
            <a:pPr algn="ctr" indent="0" marL="0">
              <a:buNone/>
            </a:pPr>
            <a:r>
              <a:rPr lang="en-US" sz="3500" b="1" dirty="0">
                <a:solidFill>
                  <a:srgbClr val="FFFFFF"/>
                </a:solidFill>
                <a:latin typeface="Georgia" pitchFamily="34" charset="0"/>
                <a:ea typeface="Georgia" pitchFamily="34" charset="-122"/>
                <a:cs typeface="Georgia" pitchFamily="34" charset="-120"/>
              </a:rPr>
              <a:t>Pastoral and Worship Use</a:t>
            </a:r>
            <a:endParaRPr lang="en-US" sz="3500" dirty="0"/>
          </a:p>
        </p:txBody>
      </p:sp>
      <p:sp>
        <p:nvSpPr>
          <p:cNvPr id="6" name="Shape 3"/>
          <p:cNvSpPr/>
          <p:nvPr/>
        </p:nvSpPr>
        <p:spPr>
          <a:xfrm>
            <a:off x="4023360" y="3017520"/>
            <a:ext cx="4114800" cy="0"/>
          </a:xfrm>
          <a:prstGeom prst="line">
            <a:avLst/>
          </a:prstGeom>
          <a:noFill/>
          <a:ln w="25400">
            <a:solidFill>
              <a:srgbClr val="B58A3C">
                <a:alpha val="90000"/>
              </a:srgbClr>
            </a:solidFill>
            <a:prstDash val="solid"/>
          </a:ln>
        </p:spPr>
      </p:sp>
      <p:sp>
        <p:nvSpPr>
          <p:cNvPr id="7" name="Text 4"/>
          <p:cNvSpPr/>
          <p:nvPr/>
        </p:nvSpPr>
        <p:spPr>
          <a:xfrm>
            <a:off x="1920240" y="3246120"/>
            <a:ext cx="8412480" cy="822960"/>
          </a:xfrm>
          <a:prstGeom prst="rect">
            <a:avLst/>
          </a:prstGeom>
          <a:noFill/>
          <a:ln/>
        </p:spPr>
        <p:txBody>
          <a:bodyPr wrap="square" lIns="0" tIns="0" rIns="0" bIns="0" rtlCol="0" anchor="ctr"/>
          <a:lstStyle/>
          <a:p>
            <a:pPr algn="ctr" indent="0" marL="0">
              <a:buNone/>
            </a:pPr>
            <a:r>
              <a:rPr lang="en-US" sz="1700" i="1" dirty="0">
                <a:solidFill>
                  <a:srgbClr val="F7E8C9"/>
                </a:solidFill>
                <a:latin typeface="Aptos" pitchFamily="34" charset="0"/>
                <a:ea typeface="Aptos" pitchFamily="34" charset="-122"/>
                <a:cs typeface="Aptos" pitchFamily="34" charset="-120"/>
              </a:rPr>
              <a:t>Love must be sung, taught, prayed, and practiced.</a:t>
            </a:r>
            <a:endParaRPr lang="en-US" sz="1700" dirty="0"/>
          </a:p>
        </p:txBody>
      </p:sp>
      <p:sp>
        <p:nvSpPr>
          <p:cNvPr id="8" name="Text 5"/>
          <p:cNvSpPr/>
          <p:nvPr/>
        </p:nvSpPr>
        <p:spPr>
          <a:xfrm>
            <a:off x="320040" y="6565392"/>
            <a:ext cx="6766560" cy="164592"/>
          </a:xfrm>
          <a:prstGeom prst="rect">
            <a:avLst/>
          </a:prstGeom>
          <a:noFill/>
          <a:ln/>
        </p:spPr>
        <p:txBody>
          <a:bodyPr wrap="square" lIns="0" tIns="0" rIns="0" bIns="0" rtlCol="0" anchor="ctr"/>
          <a:lstStyle/>
          <a:p>
            <a:pPr indent="0" marL="0">
              <a:buNone/>
            </a:pPr>
            <a:r>
              <a:rPr lang="en-US" sz="750" dirty="0">
                <a:solidFill>
                  <a:srgbClr val="D7CBB7"/>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pic>
        <p:nvPicPr>
          <p:cNvPr id="2" name="Image 0" descr="/mnt/data/gift_love_assets/bg6.jpg">    </p:cNvPr>
          <p:cNvPicPr>
            <a:picLocks noChangeAspect="1"/>
          </p:cNvPicPr>
          <p:nvPr/>
        </p:nvPicPr>
        <p:blipFill>
          <a:blip r:embed="rId1"/>
          <a:srcRect l="0" r="0" t="38" b="38"/>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00000">
              <a:alpha val="55000"/>
            </a:srgbClr>
          </a:solidFill>
          <a:ln w="12700">
            <a:solidFill>
              <a:srgbClr val="000000">
                <a:alpha val="0"/>
              </a:srgbClr>
            </a:solidFill>
            <a:prstDash val="solid"/>
          </a:ln>
        </p:spPr>
      </p:sp>
      <p:sp>
        <p:nvSpPr>
          <p:cNvPr id="4" name="Text 1"/>
          <p:cNvSpPr/>
          <p:nvPr/>
        </p:nvSpPr>
        <p:spPr>
          <a:xfrm>
            <a:off x="594360" y="411480"/>
            <a:ext cx="10881360" cy="384048"/>
          </a:xfrm>
          <a:prstGeom prst="rect">
            <a:avLst/>
          </a:prstGeom>
          <a:noFill/>
          <a:ln/>
        </p:spPr>
        <p:txBody>
          <a:bodyPr wrap="square" lIns="0" tIns="0" rIns="0" bIns="0" rtlCol="0" anchor="ctr"/>
          <a:lstStyle/>
          <a:p>
            <a:pPr indent="0" marL="0">
              <a:buNone/>
            </a:pPr>
            <a:r>
              <a:rPr lang="en-US" sz="2700" b="1" dirty="0">
                <a:solidFill>
                  <a:srgbClr val="FFFFFF"/>
                </a:solidFill>
                <a:latin typeface="Georgia" pitchFamily="34" charset="0"/>
                <a:ea typeface="Georgia" pitchFamily="34" charset="-122"/>
                <a:cs typeface="Georgia" pitchFamily="34" charset="-120"/>
              </a:rPr>
              <a:t>Pastoral and Worship Use</a:t>
            </a:r>
            <a:endParaRPr lang="en-US" sz="2700" dirty="0"/>
          </a:p>
        </p:txBody>
      </p:sp>
      <p:sp>
        <p:nvSpPr>
          <p:cNvPr id="5" name="Text 2"/>
          <p:cNvSpPr/>
          <p:nvPr/>
        </p:nvSpPr>
        <p:spPr>
          <a:xfrm>
            <a:off x="621792" y="850392"/>
            <a:ext cx="10332720" cy="256032"/>
          </a:xfrm>
          <a:prstGeom prst="rect">
            <a:avLst/>
          </a:prstGeom>
          <a:noFill/>
          <a:ln/>
        </p:spPr>
        <p:txBody>
          <a:bodyPr wrap="square" lIns="0" tIns="0" rIns="0" bIns="0" rtlCol="0" anchor="ctr"/>
          <a:lstStyle/>
          <a:p>
            <a:pPr indent="0" marL="0">
              <a:buNone/>
            </a:pPr>
            <a:r>
              <a:rPr lang="en-US" sz="1280" dirty="0">
                <a:solidFill>
                  <a:srgbClr val="EADDC7"/>
                </a:solidFill>
                <a:latin typeface="Aptos" pitchFamily="34" charset="0"/>
                <a:ea typeface="Aptos" pitchFamily="34" charset="-122"/>
                <a:cs typeface="Aptos" pitchFamily="34" charset="-120"/>
              </a:rPr>
              <a:t>Where the hymn serves the church</a:t>
            </a:r>
            <a:endParaRPr lang="en-US" sz="1280" dirty="0"/>
          </a:p>
        </p:txBody>
      </p:sp>
      <p:sp>
        <p:nvSpPr>
          <p:cNvPr id="6" name="Shape 3"/>
          <p:cNvSpPr/>
          <p:nvPr/>
        </p:nvSpPr>
        <p:spPr>
          <a:xfrm>
            <a:off x="731520" y="1325880"/>
            <a:ext cx="3474720" cy="3566160"/>
          </a:xfrm>
          <a:prstGeom prst="roundRect">
            <a:avLst>
              <a:gd name="adj" fmla="val 3158"/>
            </a:avLst>
          </a:prstGeom>
          <a:solidFill>
            <a:srgbClr val="FFFFFF">
              <a:alpha val="92000"/>
            </a:srgbClr>
          </a:solidFill>
          <a:ln w="12700">
            <a:solidFill>
              <a:srgbClr val="E4D4B9">
                <a:alpha val="85000"/>
              </a:srgbClr>
            </a:solidFill>
            <a:prstDash val="solid"/>
          </a:ln>
        </p:spPr>
      </p:sp>
      <p:sp>
        <p:nvSpPr>
          <p:cNvPr id="7" name="Text 4"/>
          <p:cNvSpPr/>
          <p:nvPr/>
        </p:nvSpPr>
        <p:spPr>
          <a:xfrm>
            <a:off x="896112" y="1463040"/>
            <a:ext cx="3145536" cy="228600"/>
          </a:xfrm>
          <a:prstGeom prst="rect">
            <a:avLst/>
          </a:prstGeom>
          <a:noFill/>
          <a:ln/>
        </p:spPr>
        <p:txBody>
          <a:bodyPr wrap="square" lIns="0" tIns="0" rIns="0" bIns="0" rtlCol="0" anchor="ctr"/>
          <a:lstStyle/>
          <a:p>
            <a:pPr indent="0" marL="0">
              <a:buNone/>
            </a:pPr>
            <a:r>
              <a:rPr lang="en-US" sz="1300" b="1" dirty="0">
                <a:solidFill>
                  <a:srgbClr val="1F364F"/>
                </a:solidFill>
                <a:latin typeface="Georgia" pitchFamily="34" charset="0"/>
                <a:ea typeface="Georgia" pitchFamily="34" charset="-122"/>
                <a:cs typeface="Georgia" pitchFamily="34" charset="-120"/>
              </a:rPr>
              <a:t>Weddings</a:t>
            </a:r>
            <a:endParaRPr lang="en-US" sz="1300" dirty="0"/>
          </a:p>
        </p:txBody>
      </p:sp>
      <p:sp>
        <p:nvSpPr>
          <p:cNvPr id="8" name="Text 5"/>
          <p:cNvSpPr/>
          <p:nvPr/>
        </p:nvSpPr>
        <p:spPr>
          <a:xfrm>
            <a:off x="896112" y="1783080"/>
            <a:ext cx="3145536" cy="2971800"/>
          </a:xfrm>
          <a:prstGeom prst="rect">
            <a:avLst/>
          </a:prstGeom>
          <a:noFill/>
          <a:ln/>
        </p:spPr>
        <p:txBody>
          <a:bodyPr wrap="square" lIns="254" tIns="254" rIns="254" bIns="254" rtlCol="0" anchor="ctr">
            <a:normAutofit/>
          </a:bodyPr>
          <a:lstStyle/>
          <a:p>
            <a:pPr indent="0" marL="0">
              <a:buNone/>
            </a:pPr>
            <a:r>
              <a:rPr lang="en-US" sz="1070" dirty="0">
                <a:solidFill>
                  <a:srgbClr val="222222"/>
                </a:solidFill>
                <a:latin typeface="Aptos" pitchFamily="34" charset="0"/>
                <a:ea typeface="Aptos" pitchFamily="34" charset="-122"/>
                <a:cs typeface="Aptos" pitchFamily="34" charset="-120"/>
              </a:rPr>
              <a:t>Connect the hymn to covenant faithfulness, not simply romantic feeling.</a:t>
            </a:r>
            <a:endParaRPr lang="en-US" sz="1070" dirty="0"/>
          </a:p>
        </p:txBody>
      </p:sp>
      <p:sp>
        <p:nvSpPr>
          <p:cNvPr id="9" name="Shape 6"/>
          <p:cNvSpPr/>
          <p:nvPr/>
        </p:nvSpPr>
        <p:spPr>
          <a:xfrm>
            <a:off x="4434840" y="1325880"/>
            <a:ext cx="3474720" cy="3566160"/>
          </a:xfrm>
          <a:prstGeom prst="roundRect">
            <a:avLst>
              <a:gd name="adj" fmla="val 3158"/>
            </a:avLst>
          </a:prstGeom>
          <a:solidFill>
            <a:srgbClr val="FFFFFF">
              <a:alpha val="92000"/>
            </a:srgbClr>
          </a:solidFill>
          <a:ln w="12700">
            <a:solidFill>
              <a:srgbClr val="E4D4B9">
                <a:alpha val="85000"/>
              </a:srgbClr>
            </a:solidFill>
            <a:prstDash val="solid"/>
          </a:ln>
        </p:spPr>
      </p:sp>
      <p:sp>
        <p:nvSpPr>
          <p:cNvPr id="10" name="Text 7"/>
          <p:cNvSpPr/>
          <p:nvPr/>
        </p:nvSpPr>
        <p:spPr>
          <a:xfrm>
            <a:off x="4599432" y="1463040"/>
            <a:ext cx="3145536" cy="228600"/>
          </a:xfrm>
          <a:prstGeom prst="rect">
            <a:avLst/>
          </a:prstGeom>
          <a:noFill/>
          <a:ln/>
        </p:spPr>
        <p:txBody>
          <a:bodyPr wrap="square" lIns="0" tIns="0" rIns="0" bIns="0" rtlCol="0" anchor="ctr"/>
          <a:lstStyle/>
          <a:p>
            <a:pPr indent="0" marL="0">
              <a:buNone/>
            </a:pPr>
            <a:r>
              <a:rPr lang="en-US" sz="1300" b="1" dirty="0">
                <a:solidFill>
                  <a:srgbClr val="1F364F"/>
                </a:solidFill>
                <a:latin typeface="Georgia" pitchFamily="34" charset="0"/>
                <a:ea typeface="Georgia" pitchFamily="34" charset="-122"/>
                <a:cs typeface="Georgia" pitchFamily="34" charset="-120"/>
              </a:rPr>
              <a:t>Discipleship</a:t>
            </a:r>
            <a:endParaRPr lang="en-US" sz="1300" dirty="0"/>
          </a:p>
        </p:txBody>
      </p:sp>
      <p:sp>
        <p:nvSpPr>
          <p:cNvPr id="11" name="Text 8"/>
          <p:cNvSpPr/>
          <p:nvPr/>
        </p:nvSpPr>
        <p:spPr>
          <a:xfrm>
            <a:off x="4599432" y="1783080"/>
            <a:ext cx="3145536" cy="2971800"/>
          </a:xfrm>
          <a:prstGeom prst="rect">
            <a:avLst/>
          </a:prstGeom>
          <a:noFill/>
          <a:ln/>
        </p:spPr>
        <p:txBody>
          <a:bodyPr wrap="square" lIns="254" tIns="254" rIns="254" bIns="254" rtlCol="0" anchor="ctr">
            <a:normAutofit/>
          </a:bodyPr>
          <a:lstStyle/>
          <a:p>
            <a:pPr indent="0" marL="0">
              <a:buNone/>
            </a:pPr>
            <a:r>
              <a:rPr lang="en-US" sz="1070" dirty="0">
                <a:solidFill>
                  <a:srgbClr val="222222"/>
                </a:solidFill>
                <a:latin typeface="Aptos" pitchFamily="34" charset="0"/>
                <a:ea typeface="Aptos" pitchFamily="34" charset="-122"/>
                <a:cs typeface="Aptos" pitchFamily="34" charset="-120"/>
              </a:rPr>
              <a:t>Use with teaching on spiritual gifts, service, humility, and Christian character.</a:t>
            </a:r>
            <a:endParaRPr lang="en-US" sz="1070" dirty="0"/>
          </a:p>
        </p:txBody>
      </p:sp>
      <p:sp>
        <p:nvSpPr>
          <p:cNvPr id="12" name="Shape 9"/>
          <p:cNvSpPr/>
          <p:nvPr/>
        </p:nvSpPr>
        <p:spPr>
          <a:xfrm>
            <a:off x="8138160" y="1325880"/>
            <a:ext cx="3474720" cy="3566160"/>
          </a:xfrm>
          <a:prstGeom prst="roundRect">
            <a:avLst>
              <a:gd name="adj" fmla="val 3158"/>
            </a:avLst>
          </a:prstGeom>
          <a:solidFill>
            <a:srgbClr val="FFFFFF">
              <a:alpha val="92000"/>
            </a:srgbClr>
          </a:solidFill>
          <a:ln w="12700">
            <a:solidFill>
              <a:srgbClr val="E4D4B9">
                <a:alpha val="85000"/>
              </a:srgbClr>
            </a:solidFill>
            <a:prstDash val="solid"/>
          </a:ln>
        </p:spPr>
      </p:sp>
      <p:sp>
        <p:nvSpPr>
          <p:cNvPr id="13" name="Text 10"/>
          <p:cNvSpPr/>
          <p:nvPr/>
        </p:nvSpPr>
        <p:spPr>
          <a:xfrm>
            <a:off x="8302752" y="1463040"/>
            <a:ext cx="3145536" cy="228600"/>
          </a:xfrm>
          <a:prstGeom prst="rect">
            <a:avLst/>
          </a:prstGeom>
          <a:noFill/>
          <a:ln/>
        </p:spPr>
        <p:txBody>
          <a:bodyPr wrap="square" lIns="0" tIns="0" rIns="0" bIns="0" rtlCol="0" anchor="ctr"/>
          <a:lstStyle/>
          <a:p>
            <a:pPr indent="0" marL="0">
              <a:buNone/>
            </a:pPr>
            <a:r>
              <a:rPr lang="en-US" sz="1300" b="1" dirty="0">
                <a:solidFill>
                  <a:srgbClr val="1F364F"/>
                </a:solidFill>
                <a:latin typeface="Georgia" pitchFamily="34" charset="0"/>
                <a:ea typeface="Georgia" pitchFamily="34" charset="-122"/>
                <a:cs typeface="Georgia" pitchFamily="34" charset="-120"/>
              </a:rPr>
              <a:t>Church Unity</a:t>
            </a:r>
            <a:endParaRPr lang="en-US" sz="1300" dirty="0"/>
          </a:p>
        </p:txBody>
      </p:sp>
      <p:sp>
        <p:nvSpPr>
          <p:cNvPr id="14" name="Text 11"/>
          <p:cNvSpPr/>
          <p:nvPr/>
        </p:nvSpPr>
        <p:spPr>
          <a:xfrm>
            <a:off x="8302752" y="1783080"/>
            <a:ext cx="3145536" cy="2971800"/>
          </a:xfrm>
          <a:prstGeom prst="rect">
            <a:avLst/>
          </a:prstGeom>
          <a:noFill/>
          <a:ln/>
        </p:spPr>
        <p:txBody>
          <a:bodyPr wrap="square" lIns="254" tIns="254" rIns="254" bIns="254" rtlCol="0" anchor="ctr">
            <a:normAutofit/>
          </a:bodyPr>
          <a:lstStyle/>
          <a:p>
            <a:pPr indent="0" marL="0">
              <a:buNone/>
            </a:pPr>
            <a:r>
              <a:rPr lang="en-US" sz="1070" dirty="0">
                <a:solidFill>
                  <a:srgbClr val="222222"/>
                </a:solidFill>
                <a:latin typeface="Aptos" pitchFamily="34" charset="0"/>
                <a:ea typeface="Aptos" pitchFamily="34" charset="-122"/>
                <a:cs typeface="Aptos" pitchFamily="34" charset="-120"/>
              </a:rPr>
              <a:t>Pair with themes of reconciliation, patience, forgiveness, and love in the body.</a:t>
            </a:r>
            <a:endParaRPr lang="en-US" sz="1070" dirty="0"/>
          </a:p>
        </p:txBody>
      </p:sp>
      <p:sp>
        <p:nvSpPr>
          <p:cNvPr id="15" name="Text 12"/>
          <p:cNvSpPr/>
          <p:nvPr/>
        </p:nvSpPr>
        <p:spPr>
          <a:xfrm>
            <a:off x="320040" y="6565392"/>
            <a:ext cx="6766560" cy="164592"/>
          </a:xfrm>
          <a:prstGeom prst="rect">
            <a:avLst/>
          </a:prstGeom>
          <a:noFill/>
          <a:ln/>
        </p:spPr>
        <p:txBody>
          <a:bodyPr wrap="square" lIns="0" tIns="0" rIns="0" bIns="0" rtlCol="0" anchor="ctr"/>
          <a:lstStyle/>
          <a:p>
            <a:pPr indent="0" marL="0">
              <a:buNone/>
            </a:pPr>
            <a:r>
              <a:rPr lang="en-US" sz="750" dirty="0">
                <a:solidFill>
                  <a:srgbClr val="D7CBB7"/>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pic>
        <p:nvPicPr>
          <p:cNvPr id="2" name="Image 0" descr="/mnt/data/gift_love_assets/bg7.jpg">    </p:cNvPr>
          <p:cNvPicPr>
            <a:picLocks noChangeAspect="1"/>
          </p:cNvPicPr>
          <p:nvPr/>
        </p:nvPicPr>
        <p:blipFill>
          <a:blip r:embed="rId1"/>
          <a:srcRect l="0" r="0" t="38" b="38"/>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00000">
              <a:alpha val="57000"/>
            </a:srgbClr>
          </a:solidFill>
          <a:ln w="12700">
            <a:solidFill>
              <a:srgbClr val="000000">
                <a:alpha val="0"/>
              </a:srgbClr>
            </a:solidFill>
            <a:prstDash val="solid"/>
          </a:ln>
        </p:spPr>
      </p:sp>
      <p:sp>
        <p:nvSpPr>
          <p:cNvPr id="4" name="Text 1"/>
          <p:cNvSpPr/>
          <p:nvPr/>
        </p:nvSpPr>
        <p:spPr>
          <a:xfrm>
            <a:off x="594360" y="411480"/>
            <a:ext cx="10881360" cy="384048"/>
          </a:xfrm>
          <a:prstGeom prst="rect">
            <a:avLst/>
          </a:prstGeom>
          <a:noFill/>
          <a:ln/>
        </p:spPr>
        <p:txBody>
          <a:bodyPr wrap="square" lIns="0" tIns="0" rIns="0" bIns="0" rtlCol="0" anchor="ctr"/>
          <a:lstStyle/>
          <a:p>
            <a:pPr indent="0" marL="0">
              <a:buNone/>
            </a:pPr>
            <a:r>
              <a:rPr lang="en-US" sz="2700" b="1" dirty="0">
                <a:solidFill>
                  <a:srgbClr val="FFFFFF"/>
                </a:solidFill>
                <a:latin typeface="Georgia" pitchFamily="34" charset="0"/>
                <a:ea typeface="Georgia" pitchFamily="34" charset="-122"/>
                <a:cs typeface="Georgia" pitchFamily="34" charset="-120"/>
              </a:rPr>
              <a:t>Choir and Music Leader Notes</a:t>
            </a:r>
            <a:endParaRPr lang="en-US" sz="2700" dirty="0"/>
          </a:p>
        </p:txBody>
      </p:sp>
      <p:sp>
        <p:nvSpPr>
          <p:cNvPr id="5" name="Text 2"/>
          <p:cNvSpPr/>
          <p:nvPr/>
        </p:nvSpPr>
        <p:spPr>
          <a:xfrm>
            <a:off x="621792" y="850392"/>
            <a:ext cx="10332720" cy="256032"/>
          </a:xfrm>
          <a:prstGeom prst="rect">
            <a:avLst/>
          </a:prstGeom>
          <a:noFill/>
          <a:ln/>
        </p:spPr>
        <p:txBody>
          <a:bodyPr wrap="square" lIns="0" tIns="0" rIns="0" bIns="0" rtlCol="0" anchor="ctr"/>
          <a:lstStyle/>
          <a:p>
            <a:pPr indent="0" marL="0">
              <a:buNone/>
            </a:pPr>
            <a:r>
              <a:rPr lang="en-US" sz="1280" dirty="0">
                <a:solidFill>
                  <a:srgbClr val="EADDC7"/>
                </a:solidFill>
                <a:latin typeface="Aptos" pitchFamily="34" charset="0"/>
                <a:ea typeface="Aptos" pitchFamily="34" charset="-122"/>
                <a:cs typeface="Aptos" pitchFamily="34" charset="-120"/>
              </a:rPr>
              <a:t>Sing the theology clearly</a:t>
            </a:r>
            <a:endParaRPr lang="en-US" sz="1280" dirty="0"/>
          </a:p>
        </p:txBody>
      </p:sp>
      <p:sp>
        <p:nvSpPr>
          <p:cNvPr id="6" name="Shape 3"/>
          <p:cNvSpPr/>
          <p:nvPr/>
        </p:nvSpPr>
        <p:spPr>
          <a:xfrm>
            <a:off x="5166360" y="1417320"/>
            <a:ext cx="6080760" cy="4389120"/>
          </a:xfrm>
          <a:prstGeom prst="roundRect">
            <a:avLst>
              <a:gd name="adj" fmla="val 2917"/>
            </a:avLst>
          </a:prstGeom>
          <a:solidFill>
            <a:srgbClr val="F8F1E6">
              <a:alpha val="93000"/>
            </a:srgbClr>
          </a:solidFill>
          <a:ln w="12700">
            <a:solidFill>
              <a:srgbClr val="FFFFFF">
                <a:alpha val="35000"/>
              </a:srgbClr>
            </a:solidFill>
            <a:prstDash val="solid"/>
          </a:ln>
        </p:spPr>
      </p:sp>
      <p:sp>
        <p:nvSpPr>
          <p:cNvPr id="7" name="Text 4"/>
          <p:cNvSpPr/>
          <p:nvPr/>
        </p:nvSpPr>
        <p:spPr>
          <a:xfrm>
            <a:off x="5477256" y="1664208"/>
            <a:ext cx="5458968" cy="3895344"/>
          </a:xfrm>
          <a:prstGeom prst="rect">
            <a:avLst/>
          </a:prstGeom>
          <a:noFill/>
          <a:ln/>
        </p:spPr>
        <p:txBody>
          <a:bodyPr wrap="square" lIns="508" tIns="508" rIns="508" bIns="508" rtlCol="0" anchor="ctr">
            <a:normAutofit/>
          </a:bodyPr>
          <a:lstStyle/>
          <a:p>
            <a:pPr indent="0" marL="0">
              <a:buNone/>
            </a:pPr>
            <a:r>
              <a:rPr lang="en-US" sz="1800" dirty="0">
                <a:solidFill>
                  <a:srgbClr val="222222"/>
                </a:solidFill>
                <a:latin typeface="Aptos" pitchFamily="34" charset="0"/>
                <a:ea typeface="Aptos" pitchFamily="34" charset="-122"/>
                <a:cs typeface="Aptos" pitchFamily="34" charset="-120"/>
              </a:rPr>
              <a:t>The melody invites warmth, but the text requires moral seriousness. Encourage clear diction on the contrasts between impressive gifts and love. A choir can help the congregation hear the hymn as a prayer for transformed character, not merely a beautiful selection.</a:t>
            </a:r>
            <a:endParaRPr lang="en-US" sz="1800" dirty="0"/>
          </a:p>
        </p:txBody>
      </p:sp>
      <p:sp>
        <p:nvSpPr>
          <p:cNvPr id="8" name="Text 5"/>
          <p:cNvSpPr/>
          <p:nvPr/>
        </p:nvSpPr>
        <p:spPr>
          <a:xfrm>
            <a:off x="320040" y="6565392"/>
            <a:ext cx="6766560" cy="164592"/>
          </a:xfrm>
          <a:prstGeom prst="rect">
            <a:avLst/>
          </a:prstGeom>
          <a:noFill/>
          <a:ln/>
        </p:spPr>
        <p:txBody>
          <a:bodyPr wrap="square" lIns="0" tIns="0" rIns="0" bIns="0" rtlCol="0" anchor="ctr"/>
          <a:lstStyle/>
          <a:p>
            <a:pPr indent="0" marL="0">
              <a:buNone/>
            </a:pPr>
            <a:r>
              <a:rPr lang="en-US" sz="750" dirty="0">
                <a:solidFill>
                  <a:srgbClr val="D7CBB7"/>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pic>
        <p:nvPicPr>
          <p:cNvPr id="2" name="Image 0" descr="/mnt/data/gift_love_assets/bg5.jpg">    </p:cNvPr>
          <p:cNvPicPr>
            <a:picLocks noChangeAspect="1"/>
          </p:cNvPicPr>
          <p:nvPr/>
        </p:nvPicPr>
        <p:blipFill>
          <a:blip r:embed="rId1"/>
          <a:srcRect l="0" r="0" t="38" b="38"/>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00000">
              <a:alpha val="52000"/>
            </a:srgbClr>
          </a:solidFill>
          <a:ln w="12700">
            <a:solidFill>
              <a:srgbClr val="000000">
                <a:alpha val="0"/>
              </a:srgbClr>
            </a:solidFill>
            <a:prstDash val="solid"/>
          </a:ln>
        </p:spPr>
      </p:sp>
      <p:sp>
        <p:nvSpPr>
          <p:cNvPr id="4" name="Text 1"/>
          <p:cNvSpPr/>
          <p:nvPr/>
        </p:nvSpPr>
        <p:spPr>
          <a:xfrm>
            <a:off x="594360" y="411480"/>
            <a:ext cx="10881360" cy="384048"/>
          </a:xfrm>
          <a:prstGeom prst="rect">
            <a:avLst/>
          </a:prstGeom>
          <a:noFill/>
          <a:ln/>
        </p:spPr>
        <p:txBody>
          <a:bodyPr wrap="square" lIns="0" tIns="0" rIns="0" bIns="0" rtlCol="0" anchor="ctr"/>
          <a:lstStyle/>
          <a:p>
            <a:pPr indent="0" marL="0">
              <a:buNone/>
            </a:pPr>
            <a:r>
              <a:rPr lang="en-US" sz="2700" b="1" dirty="0">
                <a:solidFill>
                  <a:srgbClr val="FFFFFF"/>
                </a:solidFill>
                <a:latin typeface="Georgia" pitchFamily="34" charset="0"/>
                <a:ea typeface="Georgia" pitchFamily="34" charset="-122"/>
                <a:cs typeface="Georgia" pitchFamily="34" charset="-120"/>
              </a:rPr>
              <a:t>Teaching Questions</a:t>
            </a:r>
            <a:endParaRPr lang="en-US" sz="2700" dirty="0"/>
          </a:p>
        </p:txBody>
      </p:sp>
      <p:sp>
        <p:nvSpPr>
          <p:cNvPr id="5" name="Text 2"/>
          <p:cNvSpPr/>
          <p:nvPr/>
        </p:nvSpPr>
        <p:spPr>
          <a:xfrm>
            <a:off x="621792" y="850392"/>
            <a:ext cx="10332720" cy="256032"/>
          </a:xfrm>
          <a:prstGeom prst="rect">
            <a:avLst/>
          </a:prstGeom>
          <a:noFill/>
          <a:ln/>
        </p:spPr>
        <p:txBody>
          <a:bodyPr wrap="square" lIns="0" tIns="0" rIns="0" bIns="0" rtlCol="0" anchor="ctr"/>
          <a:lstStyle/>
          <a:p>
            <a:pPr indent="0" marL="0">
              <a:buNone/>
            </a:pPr>
            <a:r>
              <a:rPr lang="en-US" sz="1280" dirty="0">
                <a:solidFill>
                  <a:srgbClr val="EADDC7"/>
                </a:solidFill>
                <a:latin typeface="Aptos" pitchFamily="34" charset="0"/>
                <a:ea typeface="Aptos" pitchFamily="34" charset="-122"/>
                <a:cs typeface="Aptos" pitchFamily="34" charset="-120"/>
              </a:rPr>
              <a:t>For class or choir discussion</a:t>
            </a:r>
            <a:endParaRPr lang="en-US" sz="1280" dirty="0"/>
          </a:p>
        </p:txBody>
      </p:sp>
      <p:sp>
        <p:nvSpPr>
          <p:cNvPr id="6" name="Shape 3"/>
          <p:cNvSpPr/>
          <p:nvPr/>
        </p:nvSpPr>
        <p:spPr>
          <a:xfrm>
            <a:off x="731520" y="1234440"/>
            <a:ext cx="10744200" cy="4846320"/>
          </a:xfrm>
          <a:prstGeom prst="roundRect">
            <a:avLst>
              <a:gd name="adj" fmla="val 2642"/>
            </a:avLst>
          </a:prstGeom>
          <a:solidFill>
            <a:srgbClr val="F8F1E6">
              <a:alpha val="94000"/>
            </a:srgbClr>
          </a:solidFill>
          <a:ln w="12700">
            <a:solidFill>
              <a:srgbClr val="FFFFFF">
                <a:alpha val="30000"/>
              </a:srgbClr>
            </a:solidFill>
            <a:prstDash val="solid"/>
          </a:ln>
        </p:spPr>
      </p:sp>
      <p:sp>
        <p:nvSpPr>
          <p:cNvPr id="7" name="Text 4"/>
          <p:cNvSpPr/>
          <p:nvPr/>
        </p:nvSpPr>
        <p:spPr>
          <a:xfrm>
            <a:off x="1115568" y="1609344"/>
            <a:ext cx="9875520" cy="3977640"/>
          </a:xfrm>
          <a:prstGeom prst="rect">
            <a:avLst/>
          </a:prstGeom>
          <a:noFill/>
          <a:ln/>
        </p:spPr>
        <p:txBody>
          <a:bodyPr wrap="square" lIns="635" tIns="635" rIns="635" bIns="635" rtlCol="0" anchor="ctr">
            <a:normAutofit/>
          </a:bodyPr>
          <a:lstStyle/>
          <a:p>
            <a:r>
              <a:rPr lang="en-US" sz="2000" dirty="0">
                <a:solidFill>
                  <a:srgbClr val="222222"/>
                </a:solidFill>
                <a:latin typeface="Aptos" pitchFamily="34" charset="0"/>
                <a:ea typeface="Aptos" pitchFamily="34" charset="-122"/>
                <a:cs typeface="Aptos" pitchFamily="34" charset="-120"/>
              </a:rPr>
              <a:t>Why does Paul place love above eloquence, knowledge, faith, and sacrifice?</a:t>
            </a:r>
            <a:endParaRPr lang="en-US" sz="2000" dirty="0"/>
          </a:p>
          <a:p>
            <a:r>
              <a:rPr lang="en-US" sz="2000" dirty="0">
                <a:solidFill>
                  <a:srgbClr val="222222"/>
                </a:solidFill>
                <a:latin typeface="Aptos" pitchFamily="34" charset="0"/>
                <a:ea typeface="Aptos" pitchFamily="34" charset="-122"/>
                <a:cs typeface="Aptos" pitchFamily="34" charset="-120"/>
              </a:rPr>
              <a:t>Where can churches confuse giftedness with maturity?</a:t>
            </a:r>
            <a:endParaRPr lang="en-US" sz="2000" dirty="0"/>
          </a:p>
          <a:p>
            <a:r>
              <a:rPr lang="en-US" sz="2000" dirty="0">
                <a:solidFill>
                  <a:srgbClr val="222222"/>
                </a:solidFill>
                <a:latin typeface="Aptos" pitchFamily="34" charset="0"/>
                <a:ea typeface="Aptos" pitchFamily="34" charset="-122"/>
                <a:cs typeface="Aptos" pitchFamily="34" charset="-120"/>
              </a:rPr>
              <a:t>How does John 13 keep love connected to obedience to Christ?</a:t>
            </a:r>
            <a:endParaRPr lang="en-US" sz="2000" dirty="0"/>
          </a:p>
          <a:p>
            <a:r>
              <a:rPr lang="en-US" sz="2000" dirty="0">
                <a:solidFill>
                  <a:srgbClr val="222222"/>
                </a:solidFill>
                <a:latin typeface="Aptos" pitchFamily="34" charset="0"/>
                <a:ea typeface="Aptos" pitchFamily="34" charset="-122"/>
                <a:cs typeface="Aptos" pitchFamily="34" charset="-120"/>
              </a:rPr>
              <a:t>What does patient love look like in ministry conflict?</a:t>
            </a:r>
            <a:endParaRPr lang="en-US" sz="2000" dirty="0"/>
          </a:p>
          <a:p>
            <a:r>
              <a:rPr lang="en-US" sz="2000" dirty="0">
                <a:solidFill>
                  <a:srgbClr val="222222"/>
                </a:solidFill>
                <a:latin typeface="Aptos" pitchFamily="34" charset="0"/>
                <a:ea typeface="Aptos" pitchFamily="34" charset="-122"/>
                <a:cs typeface="Aptos" pitchFamily="34" charset="-120"/>
              </a:rPr>
              <a:t>How can this hymn speak to the whole church, not only to couples?</a:t>
            </a:r>
            <a:endParaRPr lang="en-US" sz="2000" dirty="0"/>
          </a:p>
        </p:txBody>
      </p:sp>
      <p:sp>
        <p:nvSpPr>
          <p:cNvPr id="8" name="Text 5"/>
          <p:cNvSpPr/>
          <p:nvPr/>
        </p:nvSpPr>
        <p:spPr>
          <a:xfrm>
            <a:off x="320040" y="6565392"/>
            <a:ext cx="6766560" cy="164592"/>
          </a:xfrm>
          <a:prstGeom prst="rect">
            <a:avLst/>
          </a:prstGeom>
          <a:noFill/>
          <a:ln/>
        </p:spPr>
        <p:txBody>
          <a:bodyPr wrap="square" lIns="0" tIns="0" rIns="0" bIns="0" rtlCol="0" anchor="ctr"/>
          <a:lstStyle/>
          <a:p>
            <a:pPr indent="0" marL="0">
              <a:buNone/>
            </a:pPr>
            <a:r>
              <a:rPr lang="en-US" sz="750" dirty="0">
                <a:solidFill>
                  <a:srgbClr val="D7CBB7"/>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mnt/data/gift_love_assets/bg4.jpg">    </p:cNvPr>
          <p:cNvPicPr>
            <a:picLocks noChangeAspect="1"/>
          </p:cNvPicPr>
          <p:nvPr/>
        </p:nvPicPr>
        <p:blipFill>
          <a:blip r:embed="rId1"/>
          <a:srcRect l="0" r="0" t="38" b="38"/>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00000">
              <a:alpha val="55000"/>
            </a:srgbClr>
          </a:solidFill>
          <a:ln w="12700">
            <a:solidFill>
              <a:srgbClr val="000000">
                <a:alpha val="0"/>
              </a:srgbClr>
            </a:solidFill>
            <a:prstDash val="solid"/>
          </a:ln>
        </p:spPr>
      </p:sp>
      <p:sp>
        <p:nvSpPr>
          <p:cNvPr id="4" name="Text 1"/>
          <p:cNvSpPr/>
          <p:nvPr/>
        </p:nvSpPr>
        <p:spPr>
          <a:xfrm>
            <a:off x="594360" y="411480"/>
            <a:ext cx="10881360" cy="384048"/>
          </a:xfrm>
          <a:prstGeom prst="rect">
            <a:avLst/>
          </a:prstGeom>
          <a:noFill/>
          <a:ln/>
        </p:spPr>
        <p:txBody>
          <a:bodyPr wrap="square" lIns="0" tIns="0" rIns="0" bIns="0" rtlCol="0" anchor="ctr"/>
          <a:lstStyle/>
          <a:p>
            <a:pPr indent="0" marL="0">
              <a:buNone/>
            </a:pPr>
            <a:r>
              <a:rPr lang="en-US" sz="2700" b="1" dirty="0">
                <a:solidFill>
                  <a:srgbClr val="FFFFFF"/>
                </a:solidFill>
                <a:latin typeface="Georgia" pitchFamily="34" charset="0"/>
                <a:ea typeface="Georgia" pitchFamily="34" charset="-122"/>
                <a:cs typeface="Georgia" pitchFamily="34" charset="-120"/>
              </a:rPr>
              <a:t>Teaching Aim</a:t>
            </a:r>
            <a:endParaRPr lang="en-US" sz="2700" dirty="0"/>
          </a:p>
        </p:txBody>
      </p:sp>
      <p:sp>
        <p:nvSpPr>
          <p:cNvPr id="5" name="Text 2"/>
          <p:cNvSpPr/>
          <p:nvPr/>
        </p:nvSpPr>
        <p:spPr>
          <a:xfrm>
            <a:off x="621792" y="850392"/>
            <a:ext cx="10332720" cy="256032"/>
          </a:xfrm>
          <a:prstGeom prst="rect">
            <a:avLst/>
          </a:prstGeom>
          <a:noFill/>
          <a:ln/>
        </p:spPr>
        <p:txBody>
          <a:bodyPr wrap="square" lIns="0" tIns="0" rIns="0" bIns="0" rtlCol="0" anchor="ctr"/>
          <a:lstStyle/>
          <a:p>
            <a:pPr indent="0" marL="0">
              <a:buNone/>
            </a:pPr>
            <a:r>
              <a:rPr lang="en-US" sz="1280" dirty="0">
                <a:solidFill>
                  <a:srgbClr val="EADDC7"/>
                </a:solidFill>
                <a:latin typeface="Aptos" pitchFamily="34" charset="0"/>
                <a:ea typeface="Aptos" pitchFamily="34" charset="-122"/>
                <a:cs typeface="Aptos" pitchFamily="34" charset="-120"/>
              </a:rPr>
              <a:t>What this session should form in learners</a:t>
            </a:r>
            <a:endParaRPr lang="en-US" sz="1280" dirty="0"/>
          </a:p>
        </p:txBody>
      </p:sp>
      <p:sp>
        <p:nvSpPr>
          <p:cNvPr id="6" name="Shape 3"/>
          <p:cNvSpPr/>
          <p:nvPr/>
        </p:nvSpPr>
        <p:spPr>
          <a:xfrm>
            <a:off x="777240" y="1600200"/>
            <a:ext cx="3246120" cy="3063240"/>
          </a:xfrm>
          <a:prstGeom prst="roundRect">
            <a:avLst>
              <a:gd name="adj" fmla="val 3582"/>
            </a:avLst>
          </a:prstGeom>
          <a:solidFill>
            <a:srgbClr val="FFFFFF">
              <a:alpha val="92000"/>
            </a:srgbClr>
          </a:solidFill>
          <a:ln w="12700">
            <a:solidFill>
              <a:srgbClr val="E4D4B9">
                <a:alpha val="85000"/>
              </a:srgbClr>
            </a:solidFill>
            <a:prstDash val="solid"/>
          </a:ln>
        </p:spPr>
      </p:sp>
      <p:sp>
        <p:nvSpPr>
          <p:cNvPr id="7" name="Text 4"/>
          <p:cNvSpPr/>
          <p:nvPr/>
        </p:nvSpPr>
        <p:spPr>
          <a:xfrm>
            <a:off x="941832" y="1737360"/>
            <a:ext cx="2916936" cy="228600"/>
          </a:xfrm>
          <a:prstGeom prst="rect">
            <a:avLst/>
          </a:prstGeom>
          <a:noFill/>
          <a:ln/>
        </p:spPr>
        <p:txBody>
          <a:bodyPr wrap="square" lIns="0" tIns="0" rIns="0" bIns="0" rtlCol="0" anchor="ctr"/>
          <a:lstStyle/>
          <a:p>
            <a:pPr indent="0" marL="0">
              <a:buNone/>
            </a:pPr>
            <a:r>
              <a:rPr lang="en-US" sz="1300" b="1" dirty="0">
                <a:solidFill>
                  <a:srgbClr val="1F364F"/>
                </a:solidFill>
                <a:latin typeface="Georgia" pitchFamily="34" charset="0"/>
                <a:ea typeface="Georgia" pitchFamily="34" charset="-122"/>
                <a:cs typeface="Georgia" pitchFamily="34" charset="-120"/>
              </a:rPr>
              <a:t>Understand</a:t>
            </a:r>
            <a:endParaRPr lang="en-US" sz="1300" dirty="0"/>
          </a:p>
        </p:txBody>
      </p:sp>
      <p:sp>
        <p:nvSpPr>
          <p:cNvPr id="8" name="Text 5"/>
          <p:cNvSpPr/>
          <p:nvPr/>
        </p:nvSpPr>
        <p:spPr>
          <a:xfrm>
            <a:off x="941832" y="2057400"/>
            <a:ext cx="2916936" cy="2468880"/>
          </a:xfrm>
          <a:prstGeom prst="rect">
            <a:avLst/>
          </a:prstGeom>
          <a:noFill/>
          <a:ln/>
        </p:spPr>
        <p:txBody>
          <a:bodyPr wrap="square" lIns="254" tIns="254" rIns="254" bIns="254" rtlCol="0" anchor="ctr">
            <a:normAutofit/>
          </a:bodyPr>
          <a:lstStyle/>
          <a:p>
            <a:pPr indent="0" marL="0">
              <a:buNone/>
            </a:pPr>
            <a:r>
              <a:rPr lang="en-US" sz="1070" dirty="0">
                <a:solidFill>
                  <a:srgbClr val="222222"/>
                </a:solidFill>
                <a:latin typeface="Aptos" pitchFamily="34" charset="0"/>
                <a:ea typeface="Aptos" pitchFamily="34" charset="-122"/>
                <a:cs typeface="Aptos" pitchFamily="34" charset="-120"/>
              </a:rPr>
              <a:t>how 1 Corinthians 13 tests speech, gifts, faith, and sacrifice by love.</a:t>
            </a:r>
            <a:endParaRPr lang="en-US" sz="1070" dirty="0"/>
          </a:p>
        </p:txBody>
      </p:sp>
      <p:sp>
        <p:nvSpPr>
          <p:cNvPr id="9" name="Text 6"/>
          <p:cNvSpPr/>
          <p:nvPr/>
        </p:nvSpPr>
        <p:spPr>
          <a:xfrm>
            <a:off x="1737360" y="5029200"/>
            <a:ext cx="1371600" cy="219456"/>
          </a:xfrm>
          <a:prstGeom prst="rect">
            <a:avLst/>
          </a:prstGeom>
          <a:noFill/>
          <a:ln/>
        </p:spPr>
        <p:txBody>
          <a:bodyPr wrap="square" lIns="0" tIns="0" rIns="0" bIns="0" rtlCol="0" anchor="ctr"/>
          <a:lstStyle/>
          <a:p>
            <a:pPr algn="ctr" indent="0" marL="0">
              <a:buNone/>
            </a:pPr>
            <a:r>
              <a:rPr lang="en-US" sz="1200" b="1" dirty="0">
                <a:solidFill>
                  <a:srgbClr val="F7E8C9"/>
                </a:solidFill>
                <a:latin typeface="Georgia" pitchFamily="34" charset="0"/>
                <a:ea typeface="Georgia" pitchFamily="34" charset="-122"/>
                <a:cs typeface="Georgia" pitchFamily="34" charset="-120"/>
              </a:rPr>
              <a:t>Mind</a:t>
            </a:r>
            <a:endParaRPr lang="en-US" sz="1200" dirty="0"/>
          </a:p>
        </p:txBody>
      </p:sp>
      <p:sp>
        <p:nvSpPr>
          <p:cNvPr id="10" name="Shape 7"/>
          <p:cNvSpPr/>
          <p:nvPr/>
        </p:nvSpPr>
        <p:spPr>
          <a:xfrm>
            <a:off x="4572000" y="1600200"/>
            <a:ext cx="3246120" cy="3063240"/>
          </a:xfrm>
          <a:prstGeom prst="roundRect">
            <a:avLst>
              <a:gd name="adj" fmla="val 3582"/>
            </a:avLst>
          </a:prstGeom>
          <a:solidFill>
            <a:srgbClr val="FFFFFF">
              <a:alpha val="92000"/>
            </a:srgbClr>
          </a:solidFill>
          <a:ln w="12700">
            <a:solidFill>
              <a:srgbClr val="E4D4B9">
                <a:alpha val="85000"/>
              </a:srgbClr>
            </a:solidFill>
            <a:prstDash val="solid"/>
          </a:ln>
        </p:spPr>
      </p:sp>
      <p:sp>
        <p:nvSpPr>
          <p:cNvPr id="11" name="Text 8"/>
          <p:cNvSpPr/>
          <p:nvPr/>
        </p:nvSpPr>
        <p:spPr>
          <a:xfrm>
            <a:off x="4736592" y="1737360"/>
            <a:ext cx="2916936" cy="228600"/>
          </a:xfrm>
          <a:prstGeom prst="rect">
            <a:avLst/>
          </a:prstGeom>
          <a:noFill/>
          <a:ln/>
        </p:spPr>
        <p:txBody>
          <a:bodyPr wrap="square" lIns="0" tIns="0" rIns="0" bIns="0" rtlCol="0" anchor="ctr"/>
          <a:lstStyle/>
          <a:p>
            <a:pPr indent="0" marL="0">
              <a:buNone/>
            </a:pPr>
            <a:r>
              <a:rPr lang="en-US" sz="1300" b="1" dirty="0">
                <a:solidFill>
                  <a:srgbClr val="1F364F"/>
                </a:solidFill>
                <a:latin typeface="Georgia" pitchFamily="34" charset="0"/>
                <a:ea typeface="Georgia" pitchFamily="34" charset="-122"/>
                <a:cs typeface="Georgia" pitchFamily="34" charset="-120"/>
              </a:rPr>
              <a:t>Feel</a:t>
            </a:r>
            <a:endParaRPr lang="en-US" sz="1300" dirty="0"/>
          </a:p>
        </p:txBody>
      </p:sp>
      <p:sp>
        <p:nvSpPr>
          <p:cNvPr id="12" name="Text 9"/>
          <p:cNvSpPr/>
          <p:nvPr/>
        </p:nvSpPr>
        <p:spPr>
          <a:xfrm>
            <a:off x="4736592" y="2057400"/>
            <a:ext cx="2916936" cy="2468880"/>
          </a:xfrm>
          <a:prstGeom prst="rect">
            <a:avLst/>
          </a:prstGeom>
          <a:noFill/>
          <a:ln/>
        </p:spPr>
        <p:txBody>
          <a:bodyPr wrap="square" lIns="254" tIns="254" rIns="254" bIns="254" rtlCol="0" anchor="ctr">
            <a:normAutofit/>
          </a:bodyPr>
          <a:lstStyle/>
          <a:p>
            <a:pPr indent="0" marL="0">
              <a:buNone/>
            </a:pPr>
            <a:r>
              <a:rPr lang="en-US" sz="1070" dirty="0">
                <a:solidFill>
                  <a:srgbClr val="222222"/>
                </a:solidFill>
                <a:latin typeface="Aptos" pitchFamily="34" charset="0"/>
                <a:ea typeface="Aptos" pitchFamily="34" charset="-122"/>
                <a:cs typeface="Aptos" pitchFamily="34" charset="-120"/>
              </a:rPr>
              <a:t>holy concern that impressive ministry can become hollow without Christlike love.</a:t>
            </a:r>
            <a:endParaRPr lang="en-US" sz="1070" dirty="0"/>
          </a:p>
        </p:txBody>
      </p:sp>
      <p:sp>
        <p:nvSpPr>
          <p:cNvPr id="13" name="Text 10"/>
          <p:cNvSpPr/>
          <p:nvPr/>
        </p:nvSpPr>
        <p:spPr>
          <a:xfrm>
            <a:off x="5532120" y="5029200"/>
            <a:ext cx="1371600" cy="219456"/>
          </a:xfrm>
          <a:prstGeom prst="rect">
            <a:avLst/>
          </a:prstGeom>
          <a:noFill/>
          <a:ln/>
        </p:spPr>
        <p:txBody>
          <a:bodyPr wrap="square" lIns="0" tIns="0" rIns="0" bIns="0" rtlCol="0" anchor="ctr"/>
          <a:lstStyle/>
          <a:p>
            <a:pPr algn="ctr" indent="0" marL="0">
              <a:buNone/>
            </a:pPr>
            <a:r>
              <a:rPr lang="en-US" sz="1200" b="1" dirty="0">
                <a:solidFill>
                  <a:srgbClr val="F7E8C9"/>
                </a:solidFill>
                <a:latin typeface="Georgia" pitchFamily="34" charset="0"/>
                <a:ea typeface="Georgia" pitchFamily="34" charset="-122"/>
                <a:cs typeface="Georgia" pitchFamily="34" charset="-120"/>
              </a:rPr>
              <a:t>Heart</a:t>
            </a:r>
            <a:endParaRPr lang="en-US" sz="1200" dirty="0"/>
          </a:p>
        </p:txBody>
      </p:sp>
      <p:sp>
        <p:nvSpPr>
          <p:cNvPr id="14" name="Shape 11"/>
          <p:cNvSpPr/>
          <p:nvPr/>
        </p:nvSpPr>
        <p:spPr>
          <a:xfrm>
            <a:off x="8366760" y="1600200"/>
            <a:ext cx="3246120" cy="3063240"/>
          </a:xfrm>
          <a:prstGeom prst="roundRect">
            <a:avLst>
              <a:gd name="adj" fmla="val 3582"/>
            </a:avLst>
          </a:prstGeom>
          <a:solidFill>
            <a:srgbClr val="FFFFFF">
              <a:alpha val="92000"/>
            </a:srgbClr>
          </a:solidFill>
          <a:ln w="12700">
            <a:solidFill>
              <a:srgbClr val="E4D4B9">
                <a:alpha val="85000"/>
              </a:srgbClr>
            </a:solidFill>
            <a:prstDash val="solid"/>
          </a:ln>
        </p:spPr>
      </p:sp>
      <p:sp>
        <p:nvSpPr>
          <p:cNvPr id="15" name="Text 12"/>
          <p:cNvSpPr/>
          <p:nvPr/>
        </p:nvSpPr>
        <p:spPr>
          <a:xfrm>
            <a:off x="8531352" y="1737360"/>
            <a:ext cx="2916936" cy="228600"/>
          </a:xfrm>
          <a:prstGeom prst="rect">
            <a:avLst/>
          </a:prstGeom>
          <a:noFill/>
          <a:ln/>
        </p:spPr>
        <p:txBody>
          <a:bodyPr wrap="square" lIns="0" tIns="0" rIns="0" bIns="0" rtlCol="0" anchor="ctr"/>
          <a:lstStyle/>
          <a:p>
            <a:pPr indent="0" marL="0">
              <a:buNone/>
            </a:pPr>
            <a:r>
              <a:rPr lang="en-US" sz="1300" b="1" dirty="0">
                <a:solidFill>
                  <a:srgbClr val="1F364F"/>
                </a:solidFill>
                <a:latin typeface="Georgia" pitchFamily="34" charset="0"/>
                <a:ea typeface="Georgia" pitchFamily="34" charset="-122"/>
                <a:cs typeface="Georgia" pitchFamily="34" charset="-120"/>
              </a:rPr>
              <a:t>Practice</a:t>
            </a:r>
            <a:endParaRPr lang="en-US" sz="1300" dirty="0"/>
          </a:p>
        </p:txBody>
      </p:sp>
      <p:sp>
        <p:nvSpPr>
          <p:cNvPr id="16" name="Text 13"/>
          <p:cNvSpPr/>
          <p:nvPr/>
        </p:nvSpPr>
        <p:spPr>
          <a:xfrm>
            <a:off x="8531352" y="2057400"/>
            <a:ext cx="2916936" cy="2468880"/>
          </a:xfrm>
          <a:prstGeom prst="rect">
            <a:avLst/>
          </a:prstGeom>
          <a:noFill/>
          <a:ln/>
        </p:spPr>
        <p:txBody>
          <a:bodyPr wrap="square" lIns="254" tIns="254" rIns="254" bIns="254" rtlCol="0" anchor="ctr">
            <a:normAutofit/>
          </a:bodyPr>
          <a:lstStyle/>
          <a:p>
            <a:pPr indent="0" marL="0">
              <a:buNone/>
            </a:pPr>
            <a:r>
              <a:rPr lang="en-US" sz="1070" dirty="0">
                <a:solidFill>
                  <a:srgbClr val="222222"/>
                </a:solidFill>
                <a:latin typeface="Aptos" pitchFamily="34" charset="0"/>
                <a:ea typeface="Aptos" pitchFamily="34" charset="-122"/>
                <a:cs typeface="Aptos" pitchFamily="34" charset="-120"/>
              </a:rPr>
              <a:t>patient, humble, truthful love in worship, service, family, and church life.</a:t>
            </a:r>
            <a:endParaRPr lang="en-US" sz="1070" dirty="0"/>
          </a:p>
        </p:txBody>
      </p:sp>
      <p:sp>
        <p:nvSpPr>
          <p:cNvPr id="17" name="Text 14"/>
          <p:cNvSpPr/>
          <p:nvPr/>
        </p:nvSpPr>
        <p:spPr>
          <a:xfrm>
            <a:off x="9326880" y="5029200"/>
            <a:ext cx="1371600" cy="219456"/>
          </a:xfrm>
          <a:prstGeom prst="rect">
            <a:avLst/>
          </a:prstGeom>
          <a:noFill/>
          <a:ln/>
        </p:spPr>
        <p:txBody>
          <a:bodyPr wrap="square" lIns="0" tIns="0" rIns="0" bIns="0" rtlCol="0" anchor="ctr"/>
          <a:lstStyle/>
          <a:p>
            <a:pPr algn="ctr" indent="0" marL="0">
              <a:buNone/>
            </a:pPr>
            <a:r>
              <a:rPr lang="en-US" sz="1200" b="1" dirty="0">
                <a:solidFill>
                  <a:srgbClr val="F7E8C9"/>
                </a:solidFill>
                <a:latin typeface="Georgia" pitchFamily="34" charset="0"/>
                <a:ea typeface="Georgia" pitchFamily="34" charset="-122"/>
                <a:cs typeface="Georgia" pitchFamily="34" charset="-120"/>
              </a:rPr>
              <a:t>Hands</a:t>
            </a:r>
            <a:endParaRPr lang="en-US" sz="1200" dirty="0"/>
          </a:p>
        </p:txBody>
      </p:sp>
      <p:sp>
        <p:nvSpPr>
          <p:cNvPr id="18" name="Text 15"/>
          <p:cNvSpPr/>
          <p:nvPr/>
        </p:nvSpPr>
        <p:spPr>
          <a:xfrm>
            <a:off x="320040" y="6565392"/>
            <a:ext cx="6766560" cy="164592"/>
          </a:xfrm>
          <a:prstGeom prst="rect">
            <a:avLst/>
          </a:prstGeom>
          <a:noFill/>
          <a:ln/>
        </p:spPr>
        <p:txBody>
          <a:bodyPr wrap="square" lIns="0" tIns="0" rIns="0" bIns="0" rtlCol="0" anchor="ctr"/>
          <a:lstStyle/>
          <a:p>
            <a:pPr indent="0" marL="0">
              <a:buNone/>
            </a:pPr>
            <a:r>
              <a:rPr lang="en-US" sz="750" dirty="0">
                <a:solidFill>
                  <a:srgbClr val="D7CBB7"/>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pic>
        <p:nvPicPr>
          <p:cNvPr id="2" name="Image 0" descr="/mnt/data/gift_love_assets/bg1.jpg">    </p:cNvPr>
          <p:cNvPicPr>
            <a:picLocks noChangeAspect="1"/>
          </p:cNvPicPr>
          <p:nvPr/>
        </p:nvPicPr>
        <p:blipFill>
          <a:blip r:embed="rId1"/>
          <a:srcRect l="0" r="0" t="38" b="38"/>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00000">
              <a:alpha val="56000"/>
            </a:srgbClr>
          </a:solidFill>
          <a:ln w="12700">
            <a:solidFill>
              <a:srgbClr val="000000">
                <a:alpha val="0"/>
              </a:srgbClr>
            </a:solidFill>
            <a:prstDash val="solid"/>
          </a:ln>
        </p:spPr>
      </p:sp>
      <p:sp>
        <p:nvSpPr>
          <p:cNvPr id="4" name="Text 1"/>
          <p:cNvSpPr/>
          <p:nvPr/>
        </p:nvSpPr>
        <p:spPr>
          <a:xfrm>
            <a:off x="594360" y="411480"/>
            <a:ext cx="10881360" cy="384048"/>
          </a:xfrm>
          <a:prstGeom prst="rect">
            <a:avLst/>
          </a:prstGeom>
          <a:noFill/>
          <a:ln/>
        </p:spPr>
        <p:txBody>
          <a:bodyPr wrap="square" lIns="0" tIns="0" rIns="0" bIns="0" rtlCol="0" anchor="ctr"/>
          <a:lstStyle/>
          <a:p>
            <a:pPr indent="0" marL="0">
              <a:buNone/>
            </a:pPr>
            <a:r>
              <a:rPr lang="en-US" sz="2700" b="1" dirty="0">
                <a:solidFill>
                  <a:srgbClr val="FFFFFF"/>
                </a:solidFill>
                <a:latin typeface="Georgia" pitchFamily="34" charset="0"/>
                <a:ea typeface="Georgia" pitchFamily="34" charset="-122"/>
                <a:cs typeface="Georgia" pitchFamily="34" charset="-120"/>
              </a:rPr>
              <a:t>Application</a:t>
            </a:r>
            <a:endParaRPr lang="en-US" sz="2700" dirty="0"/>
          </a:p>
        </p:txBody>
      </p:sp>
      <p:sp>
        <p:nvSpPr>
          <p:cNvPr id="5" name="Text 2"/>
          <p:cNvSpPr/>
          <p:nvPr/>
        </p:nvSpPr>
        <p:spPr>
          <a:xfrm>
            <a:off x="621792" y="850392"/>
            <a:ext cx="10332720" cy="256032"/>
          </a:xfrm>
          <a:prstGeom prst="rect">
            <a:avLst/>
          </a:prstGeom>
          <a:noFill/>
          <a:ln/>
        </p:spPr>
        <p:txBody>
          <a:bodyPr wrap="square" lIns="0" tIns="0" rIns="0" bIns="0" rtlCol="0" anchor="ctr"/>
          <a:lstStyle/>
          <a:p>
            <a:pPr indent="0" marL="0">
              <a:buNone/>
            </a:pPr>
            <a:r>
              <a:rPr lang="en-US" sz="1280" dirty="0">
                <a:solidFill>
                  <a:srgbClr val="EADDC7"/>
                </a:solidFill>
                <a:latin typeface="Aptos" pitchFamily="34" charset="0"/>
                <a:ea typeface="Aptos" pitchFamily="34" charset="-122"/>
                <a:cs typeface="Aptos" pitchFamily="34" charset="-120"/>
              </a:rPr>
              <a:t>Practicing the gift of love</a:t>
            </a:r>
            <a:endParaRPr lang="en-US" sz="1280" dirty="0"/>
          </a:p>
        </p:txBody>
      </p:sp>
      <p:sp>
        <p:nvSpPr>
          <p:cNvPr id="6" name="Shape 3"/>
          <p:cNvSpPr/>
          <p:nvPr/>
        </p:nvSpPr>
        <p:spPr>
          <a:xfrm>
            <a:off x="914400" y="1481328"/>
            <a:ext cx="4617720" cy="1600200"/>
          </a:xfrm>
          <a:prstGeom prst="roundRect">
            <a:avLst>
              <a:gd name="adj" fmla="val 6857"/>
            </a:avLst>
          </a:prstGeom>
          <a:solidFill>
            <a:srgbClr val="FFFFFF">
              <a:alpha val="92000"/>
            </a:srgbClr>
          </a:solidFill>
          <a:ln w="12700">
            <a:solidFill>
              <a:srgbClr val="E4D4B9">
                <a:alpha val="85000"/>
              </a:srgbClr>
            </a:solidFill>
            <a:prstDash val="solid"/>
          </a:ln>
        </p:spPr>
      </p:sp>
      <p:sp>
        <p:nvSpPr>
          <p:cNvPr id="7" name="Text 4"/>
          <p:cNvSpPr/>
          <p:nvPr/>
        </p:nvSpPr>
        <p:spPr>
          <a:xfrm>
            <a:off x="1078992" y="1618488"/>
            <a:ext cx="4288536" cy="228600"/>
          </a:xfrm>
          <a:prstGeom prst="rect">
            <a:avLst/>
          </a:prstGeom>
          <a:noFill/>
          <a:ln/>
        </p:spPr>
        <p:txBody>
          <a:bodyPr wrap="square" lIns="0" tIns="0" rIns="0" bIns="0" rtlCol="0" anchor="ctr"/>
          <a:lstStyle/>
          <a:p>
            <a:pPr indent="0" marL="0">
              <a:buNone/>
            </a:pPr>
            <a:r>
              <a:rPr lang="en-US" sz="1300" b="1" dirty="0">
                <a:solidFill>
                  <a:srgbClr val="1F364F"/>
                </a:solidFill>
                <a:latin typeface="Georgia" pitchFamily="34" charset="0"/>
                <a:ea typeface="Georgia" pitchFamily="34" charset="-122"/>
                <a:cs typeface="Georgia" pitchFamily="34" charset="-120"/>
              </a:rPr>
              <a:t>Before speaking</a:t>
            </a:r>
            <a:endParaRPr lang="en-US" sz="1300" dirty="0"/>
          </a:p>
        </p:txBody>
      </p:sp>
      <p:sp>
        <p:nvSpPr>
          <p:cNvPr id="8" name="Text 5"/>
          <p:cNvSpPr/>
          <p:nvPr/>
        </p:nvSpPr>
        <p:spPr>
          <a:xfrm>
            <a:off x="1078992" y="1938528"/>
            <a:ext cx="4288536" cy="1005840"/>
          </a:xfrm>
          <a:prstGeom prst="rect">
            <a:avLst/>
          </a:prstGeom>
          <a:noFill/>
          <a:ln/>
        </p:spPr>
        <p:txBody>
          <a:bodyPr wrap="square" lIns="254" tIns="254" rIns="254" bIns="254" rtlCol="0" anchor="ctr">
            <a:normAutofit/>
          </a:bodyPr>
          <a:lstStyle/>
          <a:p>
            <a:pPr indent="0" marL="0">
              <a:buNone/>
            </a:pPr>
            <a:r>
              <a:rPr lang="en-US" sz="1070" dirty="0">
                <a:solidFill>
                  <a:srgbClr val="222222"/>
                </a:solidFill>
                <a:latin typeface="Aptos" pitchFamily="34" charset="0"/>
                <a:ea typeface="Aptos" pitchFamily="34" charset="-122"/>
                <a:cs typeface="Aptos" pitchFamily="34" charset="-120"/>
              </a:rPr>
              <a:t>ask if truth is being carried by love.</a:t>
            </a:r>
            <a:endParaRPr lang="en-US" sz="1070" dirty="0"/>
          </a:p>
        </p:txBody>
      </p:sp>
      <p:sp>
        <p:nvSpPr>
          <p:cNvPr id="9" name="Shape 6"/>
          <p:cNvSpPr/>
          <p:nvPr/>
        </p:nvSpPr>
        <p:spPr>
          <a:xfrm>
            <a:off x="6217920" y="1481328"/>
            <a:ext cx="4617720" cy="1600200"/>
          </a:xfrm>
          <a:prstGeom prst="roundRect">
            <a:avLst>
              <a:gd name="adj" fmla="val 6857"/>
            </a:avLst>
          </a:prstGeom>
          <a:solidFill>
            <a:srgbClr val="FFFFFF">
              <a:alpha val="92000"/>
            </a:srgbClr>
          </a:solidFill>
          <a:ln w="12700">
            <a:solidFill>
              <a:srgbClr val="E4D4B9">
                <a:alpha val="85000"/>
              </a:srgbClr>
            </a:solidFill>
            <a:prstDash val="solid"/>
          </a:ln>
        </p:spPr>
      </p:sp>
      <p:sp>
        <p:nvSpPr>
          <p:cNvPr id="10" name="Text 7"/>
          <p:cNvSpPr/>
          <p:nvPr/>
        </p:nvSpPr>
        <p:spPr>
          <a:xfrm>
            <a:off x="6382512" y="1618488"/>
            <a:ext cx="4288536" cy="228600"/>
          </a:xfrm>
          <a:prstGeom prst="rect">
            <a:avLst/>
          </a:prstGeom>
          <a:noFill/>
          <a:ln/>
        </p:spPr>
        <p:txBody>
          <a:bodyPr wrap="square" lIns="0" tIns="0" rIns="0" bIns="0" rtlCol="0" anchor="ctr"/>
          <a:lstStyle/>
          <a:p>
            <a:pPr indent="0" marL="0">
              <a:buNone/>
            </a:pPr>
            <a:r>
              <a:rPr lang="en-US" sz="1300" b="1" dirty="0">
                <a:solidFill>
                  <a:srgbClr val="1F364F"/>
                </a:solidFill>
                <a:latin typeface="Georgia" pitchFamily="34" charset="0"/>
                <a:ea typeface="Georgia" pitchFamily="34" charset="-122"/>
                <a:cs typeface="Georgia" pitchFamily="34" charset="-120"/>
              </a:rPr>
              <a:t>Before serving</a:t>
            </a:r>
            <a:endParaRPr lang="en-US" sz="1300" dirty="0"/>
          </a:p>
        </p:txBody>
      </p:sp>
      <p:sp>
        <p:nvSpPr>
          <p:cNvPr id="11" name="Text 8"/>
          <p:cNvSpPr/>
          <p:nvPr/>
        </p:nvSpPr>
        <p:spPr>
          <a:xfrm>
            <a:off x="6382512" y="1938528"/>
            <a:ext cx="4288536" cy="1005840"/>
          </a:xfrm>
          <a:prstGeom prst="rect">
            <a:avLst/>
          </a:prstGeom>
          <a:noFill/>
          <a:ln/>
        </p:spPr>
        <p:txBody>
          <a:bodyPr wrap="square" lIns="254" tIns="254" rIns="254" bIns="254" rtlCol="0" anchor="ctr">
            <a:normAutofit/>
          </a:bodyPr>
          <a:lstStyle/>
          <a:p>
            <a:pPr indent="0" marL="0">
              <a:buNone/>
            </a:pPr>
            <a:r>
              <a:rPr lang="en-US" sz="1070" dirty="0">
                <a:solidFill>
                  <a:srgbClr val="222222"/>
                </a:solidFill>
                <a:latin typeface="Aptos" pitchFamily="34" charset="0"/>
                <a:ea typeface="Aptos" pitchFamily="34" charset="-122"/>
                <a:cs typeface="Aptos" pitchFamily="34" charset="-120"/>
              </a:rPr>
              <a:t>ask if the deed seeks God’s glory or applause.</a:t>
            </a:r>
            <a:endParaRPr lang="en-US" sz="1070" dirty="0"/>
          </a:p>
        </p:txBody>
      </p:sp>
      <p:sp>
        <p:nvSpPr>
          <p:cNvPr id="12" name="Shape 9"/>
          <p:cNvSpPr/>
          <p:nvPr/>
        </p:nvSpPr>
        <p:spPr>
          <a:xfrm>
            <a:off x="914400" y="3538728"/>
            <a:ext cx="4617720" cy="1600200"/>
          </a:xfrm>
          <a:prstGeom prst="roundRect">
            <a:avLst>
              <a:gd name="adj" fmla="val 6857"/>
            </a:avLst>
          </a:prstGeom>
          <a:solidFill>
            <a:srgbClr val="FFFFFF">
              <a:alpha val="92000"/>
            </a:srgbClr>
          </a:solidFill>
          <a:ln w="12700">
            <a:solidFill>
              <a:srgbClr val="E4D4B9">
                <a:alpha val="85000"/>
              </a:srgbClr>
            </a:solidFill>
            <a:prstDash val="solid"/>
          </a:ln>
        </p:spPr>
      </p:sp>
      <p:sp>
        <p:nvSpPr>
          <p:cNvPr id="13" name="Text 10"/>
          <p:cNvSpPr/>
          <p:nvPr/>
        </p:nvSpPr>
        <p:spPr>
          <a:xfrm>
            <a:off x="1078992" y="3675888"/>
            <a:ext cx="4288536" cy="228600"/>
          </a:xfrm>
          <a:prstGeom prst="rect">
            <a:avLst/>
          </a:prstGeom>
          <a:noFill/>
          <a:ln/>
        </p:spPr>
        <p:txBody>
          <a:bodyPr wrap="square" lIns="0" tIns="0" rIns="0" bIns="0" rtlCol="0" anchor="ctr"/>
          <a:lstStyle/>
          <a:p>
            <a:pPr indent="0" marL="0">
              <a:buNone/>
            </a:pPr>
            <a:r>
              <a:rPr lang="en-US" sz="1300" b="1" dirty="0">
                <a:solidFill>
                  <a:srgbClr val="1F364F"/>
                </a:solidFill>
                <a:latin typeface="Georgia" pitchFamily="34" charset="0"/>
                <a:ea typeface="Georgia" pitchFamily="34" charset="-122"/>
                <a:cs typeface="Georgia" pitchFamily="34" charset="-120"/>
              </a:rPr>
              <a:t>Before leading</a:t>
            </a:r>
            <a:endParaRPr lang="en-US" sz="1300" dirty="0"/>
          </a:p>
        </p:txBody>
      </p:sp>
      <p:sp>
        <p:nvSpPr>
          <p:cNvPr id="14" name="Text 11"/>
          <p:cNvSpPr/>
          <p:nvPr/>
        </p:nvSpPr>
        <p:spPr>
          <a:xfrm>
            <a:off x="1078992" y="3995928"/>
            <a:ext cx="4288536" cy="1005840"/>
          </a:xfrm>
          <a:prstGeom prst="rect">
            <a:avLst/>
          </a:prstGeom>
          <a:noFill/>
          <a:ln/>
        </p:spPr>
        <p:txBody>
          <a:bodyPr wrap="square" lIns="254" tIns="254" rIns="254" bIns="254" rtlCol="0" anchor="ctr">
            <a:normAutofit/>
          </a:bodyPr>
          <a:lstStyle/>
          <a:p>
            <a:pPr indent="0" marL="0">
              <a:buNone/>
            </a:pPr>
            <a:r>
              <a:rPr lang="en-US" sz="1070" dirty="0">
                <a:solidFill>
                  <a:srgbClr val="222222"/>
                </a:solidFill>
                <a:latin typeface="Aptos" pitchFamily="34" charset="0"/>
                <a:ea typeface="Aptos" pitchFamily="34" charset="-122"/>
                <a:cs typeface="Aptos" pitchFamily="34" charset="-120"/>
              </a:rPr>
              <a:t>ask if gifts are building people up.</a:t>
            </a:r>
            <a:endParaRPr lang="en-US" sz="1070" dirty="0"/>
          </a:p>
        </p:txBody>
      </p:sp>
      <p:sp>
        <p:nvSpPr>
          <p:cNvPr id="15" name="Shape 12"/>
          <p:cNvSpPr/>
          <p:nvPr/>
        </p:nvSpPr>
        <p:spPr>
          <a:xfrm>
            <a:off x="6217920" y="3538728"/>
            <a:ext cx="4617720" cy="1600200"/>
          </a:xfrm>
          <a:prstGeom prst="roundRect">
            <a:avLst>
              <a:gd name="adj" fmla="val 6857"/>
            </a:avLst>
          </a:prstGeom>
          <a:solidFill>
            <a:srgbClr val="FFFFFF">
              <a:alpha val="92000"/>
            </a:srgbClr>
          </a:solidFill>
          <a:ln w="12700">
            <a:solidFill>
              <a:srgbClr val="E4D4B9">
                <a:alpha val="85000"/>
              </a:srgbClr>
            </a:solidFill>
            <a:prstDash val="solid"/>
          </a:ln>
        </p:spPr>
      </p:sp>
      <p:sp>
        <p:nvSpPr>
          <p:cNvPr id="16" name="Text 13"/>
          <p:cNvSpPr/>
          <p:nvPr/>
        </p:nvSpPr>
        <p:spPr>
          <a:xfrm>
            <a:off x="6382512" y="3675888"/>
            <a:ext cx="4288536" cy="228600"/>
          </a:xfrm>
          <a:prstGeom prst="rect">
            <a:avLst/>
          </a:prstGeom>
          <a:noFill/>
          <a:ln/>
        </p:spPr>
        <p:txBody>
          <a:bodyPr wrap="square" lIns="0" tIns="0" rIns="0" bIns="0" rtlCol="0" anchor="ctr"/>
          <a:lstStyle/>
          <a:p>
            <a:pPr indent="0" marL="0">
              <a:buNone/>
            </a:pPr>
            <a:r>
              <a:rPr lang="en-US" sz="1300" b="1" dirty="0">
                <a:solidFill>
                  <a:srgbClr val="1F364F"/>
                </a:solidFill>
                <a:latin typeface="Georgia" pitchFamily="34" charset="0"/>
                <a:ea typeface="Georgia" pitchFamily="34" charset="-122"/>
                <a:cs typeface="Georgia" pitchFamily="34" charset="-120"/>
              </a:rPr>
              <a:t>Before worship</a:t>
            </a:r>
            <a:endParaRPr lang="en-US" sz="1300" dirty="0"/>
          </a:p>
        </p:txBody>
      </p:sp>
      <p:sp>
        <p:nvSpPr>
          <p:cNvPr id="17" name="Text 14"/>
          <p:cNvSpPr/>
          <p:nvPr/>
        </p:nvSpPr>
        <p:spPr>
          <a:xfrm>
            <a:off x="6382512" y="3995928"/>
            <a:ext cx="4288536" cy="1005840"/>
          </a:xfrm>
          <a:prstGeom prst="rect">
            <a:avLst/>
          </a:prstGeom>
          <a:noFill/>
          <a:ln/>
        </p:spPr>
        <p:txBody>
          <a:bodyPr wrap="square" lIns="254" tIns="254" rIns="254" bIns="254" rtlCol="0" anchor="ctr">
            <a:normAutofit/>
          </a:bodyPr>
          <a:lstStyle/>
          <a:p>
            <a:pPr indent="0" marL="0">
              <a:buNone/>
            </a:pPr>
            <a:r>
              <a:rPr lang="en-US" sz="1070" dirty="0">
                <a:solidFill>
                  <a:srgbClr val="222222"/>
                </a:solidFill>
                <a:latin typeface="Aptos" pitchFamily="34" charset="0"/>
                <a:ea typeface="Aptos" pitchFamily="34" charset="-122"/>
                <a:cs typeface="Aptos" pitchFamily="34" charset="-120"/>
              </a:rPr>
              <a:t>ask if the heart is yielded to Christ.</a:t>
            </a:r>
            <a:endParaRPr lang="en-US" sz="1070" dirty="0"/>
          </a:p>
        </p:txBody>
      </p:sp>
      <p:sp>
        <p:nvSpPr>
          <p:cNvPr id="18" name="Text 15"/>
          <p:cNvSpPr/>
          <p:nvPr/>
        </p:nvSpPr>
        <p:spPr>
          <a:xfrm>
            <a:off x="320040" y="6565392"/>
            <a:ext cx="6766560" cy="164592"/>
          </a:xfrm>
          <a:prstGeom prst="rect">
            <a:avLst/>
          </a:prstGeom>
          <a:noFill/>
          <a:ln/>
        </p:spPr>
        <p:txBody>
          <a:bodyPr wrap="square" lIns="0" tIns="0" rIns="0" bIns="0" rtlCol="0" anchor="ctr"/>
          <a:lstStyle/>
          <a:p>
            <a:pPr indent="0" marL="0">
              <a:buNone/>
            </a:pPr>
            <a:r>
              <a:rPr lang="en-US" sz="750" dirty="0">
                <a:solidFill>
                  <a:srgbClr val="D7CBB7"/>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spTree>
      <p:nvGrpSpPr>
        <p:cNvPr id="1" name=""/>
        <p:cNvGrpSpPr/>
        <p:nvPr/>
      </p:nvGrpSpPr>
      <p:grpSpPr>
        <a:xfrm>
          <a:off x="0" y="0"/>
          <a:ext cx="0" cy="0"/>
          <a:chOff x="0" y="0"/>
          <a:chExt cx="0" cy="0"/>
        </a:xfrm>
      </p:grpSpPr>
      <p:pic>
        <p:nvPicPr>
          <p:cNvPr id="2" name="Image 0" descr="/mnt/data/gift_love_assets/bg4.jpg">    </p:cNvPr>
          <p:cNvPicPr>
            <a:picLocks noChangeAspect="1"/>
          </p:cNvPicPr>
          <p:nvPr/>
        </p:nvPicPr>
        <p:blipFill>
          <a:blip r:embed="rId1"/>
          <a:srcRect l="0" r="0" t="38" b="38"/>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00000">
              <a:alpha val="42000"/>
            </a:srgbClr>
          </a:solidFill>
          <a:ln w="12700">
            <a:solidFill>
              <a:srgbClr val="000000">
                <a:alpha val="0"/>
              </a:srgbClr>
            </a:solidFill>
            <a:prstDash val="solid"/>
          </a:ln>
        </p:spPr>
      </p:sp>
      <p:sp>
        <p:nvSpPr>
          <p:cNvPr id="4" name="Text 1"/>
          <p:cNvSpPr/>
          <p:nvPr/>
        </p:nvSpPr>
        <p:spPr>
          <a:xfrm>
            <a:off x="594360" y="411480"/>
            <a:ext cx="10881360" cy="384048"/>
          </a:xfrm>
          <a:prstGeom prst="rect">
            <a:avLst/>
          </a:prstGeom>
          <a:noFill/>
          <a:ln/>
        </p:spPr>
        <p:txBody>
          <a:bodyPr wrap="square" lIns="0" tIns="0" rIns="0" bIns="0" rtlCol="0" anchor="ctr"/>
          <a:lstStyle/>
          <a:p>
            <a:pPr indent="0" marL="0">
              <a:buNone/>
            </a:pPr>
            <a:r>
              <a:rPr lang="en-US" sz="2700" b="1" dirty="0">
                <a:solidFill>
                  <a:srgbClr val="FFFFFF"/>
                </a:solidFill>
                <a:latin typeface="Georgia" pitchFamily="34" charset="0"/>
                <a:ea typeface="Georgia" pitchFamily="34" charset="-122"/>
                <a:cs typeface="Georgia" pitchFamily="34" charset="-120"/>
              </a:rPr>
              <a:t>Suggested Lesson Flow</a:t>
            </a:r>
            <a:endParaRPr lang="en-US" sz="2700" dirty="0"/>
          </a:p>
        </p:txBody>
      </p:sp>
      <p:sp>
        <p:nvSpPr>
          <p:cNvPr id="5" name="Text 2"/>
          <p:cNvSpPr/>
          <p:nvPr/>
        </p:nvSpPr>
        <p:spPr>
          <a:xfrm>
            <a:off x="621792" y="850392"/>
            <a:ext cx="10332720" cy="256032"/>
          </a:xfrm>
          <a:prstGeom prst="rect">
            <a:avLst/>
          </a:prstGeom>
          <a:noFill/>
          <a:ln/>
        </p:spPr>
        <p:txBody>
          <a:bodyPr wrap="square" lIns="0" tIns="0" rIns="0" bIns="0" rtlCol="0" anchor="ctr"/>
          <a:lstStyle/>
          <a:p>
            <a:pPr indent="0" marL="0">
              <a:buNone/>
            </a:pPr>
            <a:r>
              <a:rPr lang="en-US" sz="1280" dirty="0">
                <a:solidFill>
                  <a:srgbClr val="EADDC7"/>
                </a:solidFill>
                <a:latin typeface="Aptos" pitchFamily="34" charset="0"/>
                <a:ea typeface="Aptos" pitchFamily="34" charset="-122"/>
                <a:cs typeface="Aptos" pitchFamily="34" charset="-120"/>
              </a:rPr>
              <a:t>Two practical plans</a:t>
            </a:r>
            <a:endParaRPr lang="en-US" sz="1280" dirty="0"/>
          </a:p>
        </p:txBody>
      </p:sp>
      <p:sp>
        <p:nvSpPr>
          <p:cNvPr id="6" name="Shape 3"/>
          <p:cNvSpPr/>
          <p:nvPr/>
        </p:nvSpPr>
        <p:spPr>
          <a:xfrm>
            <a:off x="777240" y="1325880"/>
            <a:ext cx="5257800" cy="4434840"/>
          </a:xfrm>
          <a:prstGeom prst="roundRect">
            <a:avLst>
              <a:gd name="adj" fmla="val 2474"/>
            </a:avLst>
          </a:prstGeom>
          <a:solidFill>
            <a:srgbClr val="FFFFFF">
              <a:alpha val="92000"/>
            </a:srgbClr>
          </a:solidFill>
          <a:ln w="12700">
            <a:solidFill>
              <a:srgbClr val="E4D4B9">
                <a:alpha val="85000"/>
              </a:srgbClr>
            </a:solidFill>
            <a:prstDash val="solid"/>
          </a:ln>
        </p:spPr>
      </p:sp>
      <p:sp>
        <p:nvSpPr>
          <p:cNvPr id="7" name="Text 4"/>
          <p:cNvSpPr/>
          <p:nvPr/>
        </p:nvSpPr>
        <p:spPr>
          <a:xfrm>
            <a:off x="941832" y="1463040"/>
            <a:ext cx="4928616" cy="228600"/>
          </a:xfrm>
          <a:prstGeom prst="rect">
            <a:avLst/>
          </a:prstGeom>
          <a:noFill/>
          <a:ln/>
        </p:spPr>
        <p:txBody>
          <a:bodyPr wrap="square" lIns="0" tIns="0" rIns="0" bIns="0" rtlCol="0" anchor="ctr"/>
          <a:lstStyle/>
          <a:p>
            <a:pPr indent="0" marL="0">
              <a:buNone/>
            </a:pPr>
            <a:r>
              <a:rPr lang="en-US" sz="1300" b="1" dirty="0">
                <a:solidFill>
                  <a:srgbClr val="1F364F"/>
                </a:solidFill>
                <a:latin typeface="Georgia" pitchFamily="34" charset="0"/>
                <a:ea typeface="Georgia" pitchFamily="34" charset="-122"/>
                <a:cs typeface="Georgia" pitchFamily="34" charset="-120"/>
              </a:rPr>
              <a:t>30-minute plan</a:t>
            </a:r>
            <a:endParaRPr lang="en-US" sz="1300" dirty="0"/>
          </a:p>
        </p:txBody>
      </p:sp>
      <p:sp>
        <p:nvSpPr>
          <p:cNvPr id="8" name="Text 5"/>
          <p:cNvSpPr/>
          <p:nvPr/>
        </p:nvSpPr>
        <p:spPr>
          <a:xfrm>
            <a:off x="941832" y="1783080"/>
            <a:ext cx="4928616" cy="3840480"/>
          </a:xfrm>
          <a:prstGeom prst="rect">
            <a:avLst/>
          </a:prstGeom>
          <a:noFill/>
          <a:ln/>
        </p:spPr>
        <p:txBody>
          <a:bodyPr wrap="square" lIns="254" tIns="254" rIns="254" bIns="254" rtlCol="0" anchor="ctr">
            <a:normAutofit/>
          </a:bodyPr>
          <a:lstStyle/>
          <a:p>
            <a:pPr indent="0" marL="0">
              <a:buNone/>
            </a:pPr>
            <a:r>
              <a:rPr lang="en-US" sz="1070" dirty="0">
                <a:solidFill>
                  <a:srgbClr val="222222"/>
                </a:solidFill>
                <a:latin typeface="Aptos" pitchFamily="34" charset="0"/>
                <a:ea typeface="Aptos" pitchFamily="34" charset="-122"/>
                <a:cs typeface="Aptos" pitchFamily="34" charset="-120"/>
              </a:rPr>
              <a:t>5 min: Read 1 Corinthians 13</a:t>
            </a:r>
            <a:endParaRPr lang="en-US" sz="1070" dirty="0"/>
          </a:p>
          <a:p>
            <a:pPr indent="0" marL="0">
              <a:buNone/>
            </a:pPr>
            <a:r>
              <a:rPr lang="en-US" sz="1070" dirty="0">
                <a:solidFill>
                  <a:srgbClr val="222222"/>
                </a:solidFill>
                <a:latin typeface="Aptos" pitchFamily="34" charset="0"/>
                <a:ea typeface="Aptos" pitchFamily="34" charset="-122"/>
                <a:cs typeface="Aptos" pitchFamily="34" charset="-120"/>
              </a:rPr>
              <a:t>7 min: hymn identity and background</a:t>
            </a:r>
            <a:endParaRPr lang="en-US" sz="1070" dirty="0"/>
          </a:p>
          <a:p>
            <a:pPr indent="0" marL="0">
              <a:buNone/>
            </a:pPr>
            <a:r>
              <a:rPr lang="en-US" sz="1070" dirty="0">
                <a:solidFill>
                  <a:srgbClr val="222222"/>
                </a:solidFill>
                <a:latin typeface="Aptos" pitchFamily="34" charset="0"/>
                <a:ea typeface="Aptos" pitchFamily="34" charset="-122"/>
                <a:cs typeface="Aptos" pitchFamily="34" charset="-120"/>
              </a:rPr>
              <a:t>8 min: gifts without love</a:t>
            </a:r>
            <a:endParaRPr lang="en-US" sz="1070" dirty="0"/>
          </a:p>
          <a:p>
            <a:pPr indent="0" marL="0">
              <a:buNone/>
            </a:pPr>
            <a:r>
              <a:rPr lang="en-US" sz="1070" dirty="0">
                <a:solidFill>
                  <a:srgbClr val="222222"/>
                </a:solidFill>
                <a:latin typeface="Aptos" pitchFamily="34" charset="0"/>
                <a:ea typeface="Aptos" pitchFamily="34" charset="-122"/>
                <a:cs typeface="Aptos" pitchFamily="34" charset="-120"/>
              </a:rPr>
              <a:t>6 min: group discussion</a:t>
            </a:r>
            <a:endParaRPr lang="en-US" sz="1070" dirty="0"/>
          </a:p>
          <a:p>
            <a:pPr indent="0" marL="0">
              <a:buNone/>
            </a:pPr>
            <a:r>
              <a:rPr lang="en-US" sz="1070" dirty="0">
                <a:solidFill>
                  <a:srgbClr val="222222"/>
                </a:solidFill>
                <a:latin typeface="Aptos" pitchFamily="34" charset="0"/>
                <a:ea typeface="Aptos" pitchFamily="34" charset="-122"/>
                <a:cs typeface="Aptos" pitchFamily="34" charset="-120"/>
              </a:rPr>
              <a:t>4 min: closing prayer and practice step</a:t>
            </a:r>
            <a:endParaRPr lang="en-US" sz="1070" dirty="0"/>
          </a:p>
        </p:txBody>
      </p:sp>
      <p:sp>
        <p:nvSpPr>
          <p:cNvPr id="9" name="Shape 6"/>
          <p:cNvSpPr/>
          <p:nvPr/>
        </p:nvSpPr>
        <p:spPr>
          <a:xfrm>
            <a:off x="6199632" y="1325880"/>
            <a:ext cx="5257800" cy="4434840"/>
          </a:xfrm>
          <a:prstGeom prst="roundRect">
            <a:avLst>
              <a:gd name="adj" fmla="val 2474"/>
            </a:avLst>
          </a:prstGeom>
          <a:solidFill>
            <a:srgbClr val="FFFFFF">
              <a:alpha val="92000"/>
            </a:srgbClr>
          </a:solidFill>
          <a:ln w="12700">
            <a:solidFill>
              <a:srgbClr val="E4D4B9">
                <a:alpha val="85000"/>
              </a:srgbClr>
            </a:solidFill>
            <a:prstDash val="solid"/>
          </a:ln>
        </p:spPr>
      </p:sp>
      <p:sp>
        <p:nvSpPr>
          <p:cNvPr id="10" name="Text 7"/>
          <p:cNvSpPr/>
          <p:nvPr/>
        </p:nvSpPr>
        <p:spPr>
          <a:xfrm>
            <a:off x="6364224" y="1463040"/>
            <a:ext cx="4928616" cy="228600"/>
          </a:xfrm>
          <a:prstGeom prst="rect">
            <a:avLst/>
          </a:prstGeom>
          <a:noFill/>
          <a:ln/>
        </p:spPr>
        <p:txBody>
          <a:bodyPr wrap="square" lIns="0" tIns="0" rIns="0" bIns="0" rtlCol="0" anchor="ctr"/>
          <a:lstStyle/>
          <a:p>
            <a:pPr indent="0" marL="0">
              <a:buNone/>
            </a:pPr>
            <a:r>
              <a:rPr lang="en-US" sz="1300" b="1" dirty="0">
                <a:solidFill>
                  <a:srgbClr val="1F364F"/>
                </a:solidFill>
                <a:latin typeface="Georgia" pitchFamily="34" charset="0"/>
                <a:ea typeface="Georgia" pitchFamily="34" charset="-122"/>
                <a:cs typeface="Georgia" pitchFamily="34" charset="-120"/>
              </a:rPr>
              <a:t>60-minute plan</a:t>
            </a:r>
            <a:endParaRPr lang="en-US" sz="1300" dirty="0"/>
          </a:p>
        </p:txBody>
      </p:sp>
      <p:sp>
        <p:nvSpPr>
          <p:cNvPr id="11" name="Text 8"/>
          <p:cNvSpPr/>
          <p:nvPr/>
        </p:nvSpPr>
        <p:spPr>
          <a:xfrm>
            <a:off x="6364224" y="1783080"/>
            <a:ext cx="4928616" cy="3840480"/>
          </a:xfrm>
          <a:prstGeom prst="rect">
            <a:avLst/>
          </a:prstGeom>
          <a:noFill/>
          <a:ln/>
        </p:spPr>
        <p:txBody>
          <a:bodyPr wrap="square" lIns="254" tIns="254" rIns="254" bIns="254" rtlCol="0" anchor="ctr">
            <a:normAutofit/>
          </a:bodyPr>
          <a:lstStyle/>
          <a:p>
            <a:pPr indent="0" marL="0">
              <a:buNone/>
            </a:pPr>
            <a:r>
              <a:rPr lang="en-US" sz="1070" dirty="0">
                <a:solidFill>
                  <a:srgbClr val="222222"/>
                </a:solidFill>
                <a:latin typeface="Aptos" pitchFamily="34" charset="0"/>
                <a:ea typeface="Aptos" pitchFamily="34" charset="-122"/>
                <a:cs typeface="Aptos" pitchFamily="34" charset="-120"/>
              </a:rPr>
              <a:t>10 min: Scripture reading and context</a:t>
            </a:r>
            <a:endParaRPr lang="en-US" sz="1070" dirty="0"/>
          </a:p>
          <a:p>
            <a:pPr indent="0" marL="0">
              <a:buNone/>
            </a:pPr>
            <a:r>
              <a:rPr lang="en-US" sz="1070" dirty="0">
                <a:solidFill>
                  <a:srgbClr val="222222"/>
                </a:solidFill>
                <a:latin typeface="Aptos" pitchFamily="34" charset="0"/>
                <a:ea typeface="Aptos" pitchFamily="34" charset="-122"/>
                <a:cs typeface="Aptos" pitchFamily="34" charset="-120"/>
              </a:rPr>
              <a:t>10 min: historical and musical background</a:t>
            </a:r>
            <a:endParaRPr lang="en-US" sz="1070" dirty="0"/>
          </a:p>
          <a:p>
            <a:pPr indent="0" marL="0">
              <a:buNone/>
            </a:pPr>
            <a:r>
              <a:rPr lang="en-US" sz="1070" dirty="0">
                <a:solidFill>
                  <a:srgbClr val="222222"/>
                </a:solidFill>
                <a:latin typeface="Aptos" pitchFamily="34" charset="0"/>
                <a:ea typeface="Aptos" pitchFamily="34" charset="-122"/>
                <a:cs typeface="Aptos" pitchFamily="34" charset="-120"/>
              </a:rPr>
              <a:t>20 min: three hymn movements</a:t>
            </a:r>
            <a:endParaRPr lang="en-US" sz="1070" dirty="0"/>
          </a:p>
          <a:p>
            <a:pPr indent="0" marL="0">
              <a:buNone/>
            </a:pPr>
            <a:r>
              <a:rPr lang="en-US" sz="1070" dirty="0">
                <a:solidFill>
                  <a:srgbClr val="222222"/>
                </a:solidFill>
                <a:latin typeface="Aptos" pitchFamily="34" charset="0"/>
                <a:ea typeface="Aptos" pitchFamily="34" charset="-122"/>
                <a:cs typeface="Aptos" pitchFamily="34" charset="-120"/>
              </a:rPr>
              <a:t>10 min: discussion in pairs</a:t>
            </a:r>
            <a:endParaRPr lang="en-US" sz="1070" dirty="0"/>
          </a:p>
          <a:p>
            <a:pPr indent="0" marL="0">
              <a:buNone/>
            </a:pPr>
            <a:r>
              <a:rPr lang="en-US" sz="1070" dirty="0">
                <a:solidFill>
                  <a:srgbClr val="222222"/>
                </a:solidFill>
                <a:latin typeface="Aptos" pitchFamily="34" charset="0"/>
                <a:ea typeface="Aptos" pitchFamily="34" charset="-122"/>
                <a:cs typeface="Aptos" pitchFamily="34" charset="-120"/>
              </a:rPr>
              <a:t>5 min: pastoral applications</a:t>
            </a:r>
            <a:endParaRPr lang="en-US" sz="1070" dirty="0"/>
          </a:p>
          <a:p>
            <a:pPr indent="0" marL="0">
              <a:buNone/>
            </a:pPr>
            <a:r>
              <a:rPr lang="en-US" sz="1070" dirty="0">
                <a:solidFill>
                  <a:srgbClr val="222222"/>
                </a:solidFill>
                <a:latin typeface="Aptos" pitchFamily="34" charset="0"/>
                <a:ea typeface="Aptos" pitchFamily="34" charset="-122"/>
                <a:cs typeface="Aptos" pitchFamily="34" charset="-120"/>
              </a:rPr>
              <a:t>5 min: prayer</a:t>
            </a:r>
            <a:endParaRPr lang="en-US" sz="1070" dirty="0"/>
          </a:p>
        </p:txBody>
      </p:sp>
      <p:sp>
        <p:nvSpPr>
          <p:cNvPr id="12" name="Text 9"/>
          <p:cNvSpPr/>
          <p:nvPr/>
        </p:nvSpPr>
        <p:spPr>
          <a:xfrm>
            <a:off x="320040" y="6565392"/>
            <a:ext cx="6766560" cy="164592"/>
          </a:xfrm>
          <a:prstGeom prst="rect">
            <a:avLst/>
          </a:prstGeom>
          <a:noFill/>
          <a:ln/>
        </p:spPr>
        <p:txBody>
          <a:bodyPr wrap="square" lIns="0" tIns="0" rIns="0" bIns="0" rtlCol="0" anchor="ctr"/>
          <a:lstStyle/>
          <a:p>
            <a:pPr indent="0" marL="0">
              <a:buNone/>
            </a:pPr>
            <a:r>
              <a:rPr lang="en-US" sz="750" dirty="0">
                <a:solidFill>
                  <a:srgbClr val="D7CBB7"/>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spTree>
      <p:nvGrpSpPr>
        <p:cNvPr id="1" name=""/>
        <p:cNvGrpSpPr/>
        <p:nvPr/>
      </p:nvGrpSpPr>
      <p:grpSpPr>
        <a:xfrm>
          <a:off x="0" y="0"/>
          <a:ext cx="0" cy="0"/>
          <a:chOff x="0" y="0"/>
          <a:chExt cx="0" cy="0"/>
        </a:xfrm>
      </p:grpSpPr>
      <p:pic>
        <p:nvPicPr>
          <p:cNvPr id="2" name="Image 0" descr="/mnt/data/gift_love_assets/bg3.jpg">    </p:cNvPr>
          <p:cNvPicPr>
            <a:picLocks noChangeAspect="1"/>
          </p:cNvPicPr>
          <p:nvPr/>
        </p:nvPicPr>
        <p:blipFill>
          <a:blip r:embed="rId1"/>
          <a:srcRect l="0" r="0" t="38" b="38"/>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00000">
              <a:alpha val="54000"/>
            </a:srgbClr>
          </a:solidFill>
          <a:ln w="12700">
            <a:solidFill>
              <a:srgbClr val="000000">
                <a:alpha val="0"/>
              </a:srgbClr>
            </a:solidFill>
            <a:prstDash val="solid"/>
          </a:ln>
        </p:spPr>
      </p:sp>
      <p:sp>
        <p:nvSpPr>
          <p:cNvPr id="4" name="Text 1"/>
          <p:cNvSpPr/>
          <p:nvPr/>
        </p:nvSpPr>
        <p:spPr>
          <a:xfrm>
            <a:off x="594360" y="411480"/>
            <a:ext cx="10881360" cy="384048"/>
          </a:xfrm>
          <a:prstGeom prst="rect">
            <a:avLst/>
          </a:prstGeom>
          <a:noFill/>
          <a:ln/>
        </p:spPr>
        <p:txBody>
          <a:bodyPr wrap="square" lIns="0" tIns="0" rIns="0" bIns="0" rtlCol="0" anchor="ctr"/>
          <a:lstStyle/>
          <a:p>
            <a:pPr indent="0" marL="0">
              <a:buNone/>
            </a:pPr>
            <a:r>
              <a:rPr lang="en-US" sz="2700" b="1" dirty="0">
                <a:solidFill>
                  <a:srgbClr val="FFFFFF"/>
                </a:solidFill>
                <a:latin typeface="Georgia" pitchFamily="34" charset="0"/>
                <a:ea typeface="Georgia" pitchFamily="34" charset="-122"/>
                <a:cs typeface="Georgia" pitchFamily="34" charset="-120"/>
              </a:rPr>
              <a:t>Sermon Connections</a:t>
            </a:r>
            <a:endParaRPr lang="en-US" sz="2700" dirty="0"/>
          </a:p>
        </p:txBody>
      </p:sp>
      <p:sp>
        <p:nvSpPr>
          <p:cNvPr id="5" name="Text 2"/>
          <p:cNvSpPr/>
          <p:nvPr/>
        </p:nvSpPr>
        <p:spPr>
          <a:xfrm>
            <a:off x="621792" y="850392"/>
            <a:ext cx="10332720" cy="256032"/>
          </a:xfrm>
          <a:prstGeom prst="rect">
            <a:avLst/>
          </a:prstGeom>
          <a:noFill/>
          <a:ln/>
        </p:spPr>
        <p:txBody>
          <a:bodyPr wrap="square" lIns="0" tIns="0" rIns="0" bIns="0" rtlCol="0" anchor="ctr"/>
          <a:lstStyle/>
          <a:p>
            <a:pPr indent="0" marL="0">
              <a:buNone/>
            </a:pPr>
            <a:r>
              <a:rPr lang="en-US" sz="1280" dirty="0">
                <a:solidFill>
                  <a:srgbClr val="EADDC7"/>
                </a:solidFill>
                <a:latin typeface="Aptos" pitchFamily="34" charset="0"/>
                <a:ea typeface="Aptos" pitchFamily="34" charset="-122"/>
                <a:cs typeface="Aptos" pitchFamily="34" charset="-120"/>
              </a:rPr>
              <a:t>Preaching from the hymn’s biblical center</a:t>
            </a:r>
            <a:endParaRPr lang="en-US" sz="1280" dirty="0"/>
          </a:p>
        </p:txBody>
      </p:sp>
      <p:sp>
        <p:nvSpPr>
          <p:cNvPr id="6" name="Shape 3"/>
          <p:cNvSpPr/>
          <p:nvPr/>
        </p:nvSpPr>
        <p:spPr>
          <a:xfrm>
            <a:off x="4937760" y="1417320"/>
            <a:ext cx="6355080" cy="4434840"/>
          </a:xfrm>
          <a:prstGeom prst="roundRect">
            <a:avLst>
              <a:gd name="adj" fmla="val 2887"/>
            </a:avLst>
          </a:prstGeom>
          <a:solidFill>
            <a:srgbClr val="F8F1E6">
              <a:alpha val="93000"/>
            </a:srgbClr>
          </a:solidFill>
          <a:ln w="12700">
            <a:solidFill>
              <a:srgbClr val="FFFFFF">
                <a:alpha val="35000"/>
              </a:srgbClr>
            </a:solidFill>
            <a:prstDash val="solid"/>
          </a:ln>
        </p:spPr>
      </p:sp>
      <p:sp>
        <p:nvSpPr>
          <p:cNvPr id="7" name="Text 4"/>
          <p:cNvSpPr/>
          <p:nvPr/>
        </p:nvSpPr>
        <p:spPr>
          <a:xfrm>
            <a:off x="5248656" y="1664208"/>
            <a:ext cx="5733288" cy="3941064"/>
          </a:xfrm>
          <a:prstGeom prst="rect">
            <a:avLst/>
          </a:prstGeom>
          <a:noFill/>
          <a:ln/>
        </p:spPr>
        <p:txBody>
          <a:bodyPr wrap="square" lIns="508" tIns="508" rIns="508" bIns="508" rtlCol="0" anchor="ctr">
            <a:normAutofit/>
          </a:bodyPr>
          <a:lstStyle/>
          <a:p>
            <a:pPr indent="0" marL="0">
              <a:buNone/>
            </a:pPr>
            <a:r>
              <a:rPr lang="en-US" sz="1800" dirty="0">
                <a:solidFill>
                  <a:srgbClr val="222222"/>
                </a:solidFill>
                <a:latin typeface="Aptos" pitchFamily="34" charset="0"/>
                <a:ea typeface="Aptos" pitchFamily="34" charset="-122"/>
                <a:cs typeface="Aptos" pitchFamily="34" charset="-120"/>
              </a:rPr>
              <a:t>A sermon can move through Paul’s logic: love gives Christian sound to speech, proper purpose to gifts, true value to sacrifice, visible likeness to discipleship, and permanence to what would otherwise fade. The hymn gives the congregation a memorable way to carry that sermon home.</a:t>
            </a:r>
            <a:endParaRPr lang="en-US" sz="1800" dirty="0"/>
          </a:p>
        </p:txBody>
      </p:sp>
      <p:sp>
        <p:nvSpPr>
          <p:cNvPr id="8" name="Text 5"/>
          <p:cNvSpPr/>
          <p:nvPr/>
        </p:nvSpPr>
        <p:spPr>
          <a:xfrm>
            <a:off x="320040" y="6565392"/>
            <a:ext cx="6766560" cy="164592"/>
          </a:xfrm>
          <a:prstGeom prst="rect">
            <a:avLst/>
          </a:prstGeom>
          <a:noFill/>
          <a:ln/>
        </p:spPr>
        <p:txBody>
          <a:bodyPr wrap="square" lIns="0" tIns="0" rIns="0" bIns="0" rtlCol="0" anchor="ctr"/>
          <a:lstStyle/>
          <a:p>
            <a:pPr indent="0" marL="0">
              <a:buNone/>
            </a:pPr>
            <a:r>
              <a:rPr lang="en-US" sz="750" dirty="0">
                <a:solidFill>
                  <a:srgbClr val="D7CBB7"/>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spTree>
      <p:nvGrpSpPr>
        <p:cNvPr id="1" name=""/>
        <p:cNvGrpSpPr/>
        <p:nvPr/>
      </p:nvGrpSpPr>
      <p:grpSpPr>
        <a:xfrm>
          <a:off x="0" y="0"/>
          <a:ext cx="0" cy="0"/>
          <a:chOff x="0" y="0"/>
          <a:chExt cx="0" cy="0"/>
        </a:xfrm>
      </p:grpSpPr>
      <p:pic>
        <p:nvPicPr>
          <p:cNvPr id="2" name="Image 0" descr="/mnt/data/gift_love_assets/bg6.jpg">    </p:cNvPr>
          <p:cNvPicPr>
            <a:picLocks noChangeAspect="1"/>
          </p:cNvPicPr>
          <p:nvPr/>
        </p:nvPicPr>
        <p:blipFill>
          <a:blip r:embed="rId1"/>
          <a:srcRect l="0" r="0" t="38" b="38"/>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00000">
              <a:alpha val="58000"/>
            </a:srgbClr>
          </a:solidFill>
          <a:ln w="12700">
            <a:solidFill>
              <a:srgbClr val="000000">
                <a:alpha val="0"/>
              </a:srgbClr>
            </a:solidFill>
            <a:prstDash val="solid"/>
          </a:ln>
        </p:spPr>
      </p:sp>
      <p:sp>
        <p:nvSpPr>
          <p:cNvPr id="4" name="Text 1"/>
          <p:cNvSpPr/>
          <p:nvPr/>
        </p:nvSpPr>
        <p:spPr>
          <a:xfrm>
            <a:off x="685800" y="685800"/>
            <a:ext cx="10789920" cy="502920"/>
          </a:xfrm>
          <a:prstGeom prst="rect">
            <a:avLst/>
          </a:prstGeom>
          <a:noFill/>
          <a:ln/>
        </p:spPr>
        <p:txBody>
          <a:bodyPr wrap="square" lIns="0" tIns="0" rIns="0" bIns="0" rtlCol="0" anchor="ctr"/>
          <a:lstStyle/>
          <a:p>
            <a:pPr algn="ctr" indent="0" marL="0">
              <a:buNone/>
            </a:pPr>
            <a:r>
              <a:rPr lang="en-US" sz="3200" b="1" dirty="0">
                <a:solidFill>
                  <a:srgbClr val="FFFFFF"/>
                </a:solidFill>
                <a:latin typeface="Georgia" pitchFamily="34" charset="0"/>
                <a:ea typeface="Georgia" pitchFamily="34" charset="-122"/>
                <a:cs typeface="Georgia" pitchFamily="34" charset="-120"/>
              </a:rPr>
              <a:t>Closing Prayer</a:t>
            </a:r>
            <a:endParaRPr lang="en-US" sz="3200" dirty="0"/>
          </a:p>
        </p:txBody>
      </p:sp>
      <p:sp>
        <p:nvSpPr>
          <p:cNvPr id="5" name="Shape 2"/>
          <p:cNvSpPr/>
          <p:nvPr/>
        </p:nvSpPr>
        <p:spPr>
          <a:xfrm>
            <a:off x="1874520" y="1600200"/>
            <a:ext cx="8458200" cy="3154680"/>
          </a:xfrm>
          <a:prstGeom prst="roundRect">
            <a:avLst>
              <a:gd name="adj" fmla="val 4348"/>
            </a:avLst>
          </a:prstGeom>
          <a:solidFill>
            <a:srgbClr val="000000">
              <a:alpha val="55000"/>
            </a:srgbClr>
          </a:solidFill>
          <a:ln w="12700">
            <a:solidFill>
              <a:srgbClr val="FFFFFF">
                <a:alpha val="30000"/>
              </a:srgbClr>
            </a:solidFill>
            <a:prstDash val="solid"/>
          </a:ln>
        </p:spPr>
      </p:sp>
      <p:sp>
        <p:nvSpPr>
          <p:cNvPr id="6" name="Text 3"/>
          <p:cNvSpPr/>
          <p:nvPr/>
        </p:nvSpPr>
        <p:spPr>
          <a:xfrm>
            <a:off x="2240280" y="2084832"/>
            <a:ext cx="7726680" cy="1965960"/>
          </a:xfrm>
          <a:prstGeom prst="rect">
            <a:avLst/>
          </a:prstGeom>
          <a:noFill/>
          <a:ln/>
        </p:spPr>
        <p:txBody>
          <a:bodyPr wrap="square" lIns="254" tIns="254" rIns="254" bIns="254" rtlCol="0" anchor="ctr">
            <a:normAutofit/>
          </a:bodyPr>
          <a:lstStyle/>
          <a:p>
            <a:pPr algn="ctr" indent="0" marL="0">
              <a:buNone/>
            </a:pPr>
            <a:r>
              <a:rPr lang="en-US" sz="2300" i="1" dirty="0">
                <a:solidFill>
                  <a:srgbClr val="FFFFFF"/>
                </a:solidFill>
                <a:latin typeface="Georgia" pitchFamily="34" charset="0"/>
                <a:ea typeface="Georgia" pitchFamily="34" charset="-122"/>
                <a:cs typeface="Georgia" pitchFamily="34" charset="-120"/>
              </a:rPr>
              <a:t>Lord Jesus Christ, form in us the love that gives meaning to our words, our gifts, our service, and our sacrifice. Make our homes and churches places of patience, kindness, humility, truth, and endurance. Amen.</a:t>
            </a:r>
            <a:endParaRPr lang="en-US" sz="2300" dirty="0"/>
          </a:p>
        </p:txBody>
      </p:sp>
      <p:sp>
        <p:nvSpPr>
          <p:cNvPr id="7" name="Text 4"/>
          <p:cNvSpPr/>
          <p:nvPr/>
        </p:nvSpPr>
        <p:spPr>
          <a:xfrm>
            <a:off x="1280160" y="5897880"/>
            <a:ext cx="9601200" cy="320040"/>
          </a:xfrm>
          <a:prstGeom prst="rect">
            <a:avLst/>
          </a:prstGeom>
          <a:noFill/>
          <a:ln/>
        </p:spPr>
        <p:txBody>
          <a:bodyPr wrap="square" lIns="0" tIns="0" rIns="0" bIns="0" rtlCol="0" anchor="ctr">
            <a:normAutofit/>
          </a:bodyPr>
          <a:lstStyle/>
          <a:p>
            <a:pPr algn="ctr" indent="0" marL="0">
              <a:buNone/>
            </a:pPr>
            <a:r>
              <a:rPr lang="en-US" sz="850" dirty="0">
                <a:solidFill>
                  <a:srgbClr val="F1E0C4"/>
                </a:solidFill>
                <a:latin typeface="Aptos" pitchFamily="34" charset="0"/>
                <a:ea typeface="Aptos" pitchFamily="34" charset="-122"/>
                <a:cs typeface="Aptos" pitchFamily="34" charset="-120"/>
              </a:rPr>
              <a:t>© HymnInfo.com. Free for personal, church, classroom, and small-group teaching use. Please do not sell, repost, or redistribute as downloadable files without permission.</a:t>
            </a:r>
            <a:endParaRPr lang="en-US" sz="850" dirty="0"/>
          </a:p>
        </p:txBody>
      </p:sp>
      <p:sp>
        <p:nvSpPr>
          <p:cNvPr id="8" name="Text 5"/>
          <p:cNvSpPr/>
          <p:nvPr/>
        </p:nvSpPr>
        <p:spPr>
          <a:xfrm>
            <a:off x="320040" y="6565392"/>
            <a:ext cx="6766560" cy="164592"/>
          </a:xfrm>
          <a:prstGeom prst="rect">
            <a:avLst/>
          </a:prstGeom>
          <a:noFill/>
          <a:ln/>
        </p:spPr>
        <p:txBody>
          <a:bodyPr wrap="square" lIns="0" tIns="0" rIns="0" bIns="0" rtlCol="0" anchor="ctr"/>
          <a:lstStyle/>
          <a:p>
            <a:pPr indent="0" marL="0">
              <a:buNone/>
            </a:pPr>
            <a:r>
              <a:rPr lang="en-US" sz="750" dirty="0">
                <a:solidFill>
                  <a:srgbClr val="D7CBB7"/>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mnt/data/gift_love_assets/bg3.jpg">    </p:cNvPr>
          <p:cNvPicPr>
            <a:picLocks noChangeAspect="1"/>
          </p:cNvPicPr>
          <p:nvPr/>
        </p:nvPicPr>
        <p:blipFill>
          <a:blip r:embed="rId1"/>
          <a:srcRect l="0" r="0" t="38" b="38"/>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00000">
              <a:alpha val="52000"/>
            </a:srgbClr>
          </a:solidFill>
          <a:ln w="12700">
            <a:solidFill>
              <a:srgbClr val="000000">
                <a:alpha val="0"/>
              </a:srgbClr>
            </a:solidFill>
            <a:prstDash val="solid"/>
          </a:ln>
        </p:spPr>
      </p:sp>
      <p:sp>
        <p:nvSpPr>
          <p:cNvPr id="4" name="Text 1"/>
          <p:cNvSpPr/>
          <p:nvPr/>
        </p:nvSpPr>
        <p:spPr>
          <a:xfrm>
            <a:off x="594360" y="411480"/>
            <a:ext cx="10881360" cy="384048"/>
          </a:xfrm>
          <a:prstGeom prst="rect">
            <a:avLst/>
          </a:prstGeom>
          <a:noFill/>
          <a:ln/>
        </p:spPr>
        <p:txBody>
          <a:bodyPr wrap="square" lIns="0" tIns="0" rIns="0" bIns="0" rtlCol="0" anchor="ctr"/>
          <a:lstStyle/>
          <a:p>
            <a:pPr indent="0" marL="0">
              <a:buNone/>
            </a:pPr>
            <a:r>
              <a:rPr lang="en-US" sz="2700" b="1" dirty="0">
                <a:solidFill>
                  <a:srgbClr val="FFFFFF"/>
                </a:solidFill>
                <a:latin typeface="Georgia" pitchFamily="34" charset="0"/>
                <a:ea typeface="Georgia" pitchFamily="34" charset="-122"/>
                <a:cs typeface="Georgia" pitchFamily="34" charset="-120"/>
              </a:rPr>
              <a:t>Hymn Identity</a:t>
            </a:r>
            <a:endParaRPr lang="en-US" sz="2700" dirty="0"/>
          </a:p>
        </p:txBody>
      </p:sp>
      <p:sp>
        <p:nvSpPr>
          <p:cNvPr id="5" name="Text 2"/>
          <p:cNvSpPr/>
          <p:nvPr/>
        </p:nvSpPr>
        <p:spPr>
          <a:xfrm>
            <a:off x="621792" y="850392"/>
            <a:ext cx="10332720" cy="256032"/>
          </a:xfrm>
          <a:prstGeom prst="rect">
            <a:avLst/>
          </a:prstGeom>
          <a:noFill/>
          <a:ln/>
        </p:spPr>
        <p:txBody>
          <a:bodyPr wrap="square" lIns="0" tIns="0" rIns="0" bIns="0" rtlCol="0" anchor="ctr"/>
          <a:lstStyle/>
          <a:p>
            <a:pPr indent="0" marL="0">
              <a:buNone/>
            </a:pPr>
            <a:r>
              <a:rPr lang="en-US" sz="1280" dirty="0">
                <a:solidFill>
                  <a:srgbClr val="EADDC7"/>
                </a:solidFill>
                <a:latin typeface="Aptos" pitchFamily="34" charset="0"/>
                <a:ea typeface="Aptos" pitchFamily="34" charset="-122"/>
                <a:cs typeface="Aptos" pitchFamily="34" charset="-120"/>
              </a:rPr>
              <a:t>Key facts for teaching</a:t>
            </a:r>
            <a:endParaRPr lang="en-US" sz="1280" dirty="0"/>
          </a:p>
        </p:txBody>
      </p:sp>
      <p:sp>
        <p:nvSpPr>
          <p:cNvPr id="6" name="Shape 3"/>
          <p:cNvSpPr/>
          <p:nvPr/>
        </p:nvSpPr>
        <p:spPr>
          <a:xfrm>
            <a:off x="731520" y="1325880"/>
            <a:ext cx="4800600" cy="932688"/>
          </a:xfrm>
          <a:prstGeom prst="roundRect">
            <a:avLst>
              <a:gd name="adj" fmla="val 11765"/>
            </a:avLst>
          </a:prstGeom>
          <a:solidFill>
            <a:srgbClr val="FFFFFF">
              <a:alpha val="92000"/>
            </a:srgbClr>
          </a:solidFill>
          <a:ln w="12700">
            <a:solidFill>
              <a:srgbClr val="E4D4B9">
                <a:alpha val="85000"/>
              </a:srgbClr>
            </a:solidFill>
            <a:prstDash val="solid"/>
          </a:ln>
        </p:spPr>
      </p:sp>
      <p:sp>
        <p:nvSpPr>
          <p:cNvPr id="7" name="Text 4"/>
          <p:cNvSpPr/>
          <p:nvPr/>
        </p:nvSpPr>
        <p:spPr>
          <a:xfrm>
            <a:off x="896112" y="1463040"/>
            <a:ext cx="4471416" cy="228600"/>
          </a:xfrm>
          <a:prstGeom prst="rect">
            <a:avLst/>
          </a:prstGeom>
          <a:noFill/>
          <a:ln/>
        </p:spPr>
        <p:txBody>
          <a:bodyPr wrap="square" lIns="0" tIns="0" rIns="0" bIns="0" rtlCol="0" anchor="ctr"/>
          <a:lstStyle/>
          <a:p>
            <a:pPr indent="0" marL="0">
              <a:buNone/>
            </a:pPr>
            <a:r>
              <a:rPr lang="en-US" sz="1300" b="1" dirty="0">
                <a:solidFill>
                  <a:srgbClr val="1F364F"/>
                </a:solidFill>
                <a:latin typeface="Georgia" pitchFamily="34" charset="0"/>
                <a:ea typeface="Georgia" pitchFamily="34" charset="-122"/>
                <a:cs typeface="Georgia" pitchFamily="34" charset="-120"/>
              </a:rPr>
              <a:t>Title</a:t>
            </a:r>
            <a:endParaRPr lang="en-US" sz="1300" dirty="0"/>
          </a:p>
        </p:txBody>
      </p:sp>
      <p:sp>
        <p:nvSpPr>
          <p:cNvPr id="8" name="Text 5"/>
          <p:cNvSpPr/>
          <p:nvPr/>
        </p:nvSpPr>
        <p:spPr>
          <a:xfrm>
            <a:off x="896112" y="1783080"/>
            <a:ext cx="4471416" cy="338328"/>
          </a:xfrm>
          <a:prstGeom prst="rect">
            <a:avLst/>
          </a:prstGeom>
          <a:noFill/>
          <a:ln/>
        </p:spPr>
        <p:txBody>
          <a:bodyPr wrap="square" lIns="254" tIns="254" rIns="254" bIns="254" rtlCol="0" anchor="ctr">
            <a:normAutofit/>
          </a:bodyPr>
          <a:lstStyle/>
          <a:p>
            <a:pPr indent="0" marL="0">
              <a:buNone/>
            </a:pPr>
            <a:r>
              <a:rPr lang="en-US" sz="1070" dirty="0">
                <a:solidFill>
                  <a:srgbClr val="222222"/>
                </a:solidFill>
                <a:latin typeface="Aptos" pitchFamily="34" charset="0"/>
                <a:ea typeface="Aptos" pitchFamily="34" charset="-122"/>
                <a:cs typeface="Aptos" pitchFamily="34" charset="-120"/>
              </a:rPr>
              <a:t>The Gift of Love</a:t>
            </a:r>
            <a:endParaRPr lang="en-US" sz="1070" dirty="0"/>
          </a:p>
        </p:txBody>
      </p:sp>
      <p:sp>
        <p:nvSpPr>
          <p:cNvPr id="9" name="Shape 6"/>
          <p:cNvSpPr/>
          <p:nvPr/>
        </p:nvSpPr>
        <p:spPr>
          <a:xfrm>
            <a:off x="6080760" y="1325880"/>
            <a:ext cx="4800600" cy="932688"/>
          </a:xfrm>
          <a:prstGeom prst="roundRect">
            <a:avLst>
              <a:gd name="adj" fmla="val 11765"/>
            </a:avLst>
          </a:prstGeom>
          <a:solidFill>
            <a:srgbClr val="FFFFFF">
              <a:alpha val="92000"/>
            </a:srgbClr>
          </a:solidFill>
          <a:ln w="12700">
            <a:solidFill>
              <a:srgbClr val="E4D4B9">
                <a:alpha val="85000"/>
              </a:srgbClr>
            </a:solidFill>
            <a:prstDash val="solid"/>
          </a:ln>
        </p:spPr>
      </p:sp>
      <p:sp>
        <p:nvSpPr>
          <p:cNvPr id="10" name="Text 7"/>
          <p:cNvSpPr/>
          <p:nvPr/>
        </p:nvSpPr>
        <p:spPr>
          <a:xfrm>
            <a:off x="6245352" y="1463040"/>
            <a:ext cx="4471416" cy="228600"/>
          </a:xfrm>
          <a:prstGeom prst="rect">
            <a:avLst/>
          </a:prstGeom>
          <a:noFill/>
          <a:ln/>
        </p:spPr>
        <p:txBody>
          <a:bodyPr wrap="square" lIns="0" tIns="0" rIns="0" bIns="0" rtlCol="0" anchor="ctr"/>
          <a:lstStyle/>
          <a:p>
            <a:pPr indent="0" marL="0">
              <a:buNone/>
            </a:pPr>
            <a:r>
              <a:rPr lang="en-US" sz="1300" b="1" dirty="0">
                <a:solidFill>
                  <a:srgbClr val="1F364F"/>
                </a:solidFill>
                <a:latin typeface="Georgia" pitchFamily="34" charset="0"/>
                <a:ea typeface="Georgia" pitchFamily="34" charset="-122"/>
                <a:cs typeface="Georgia" pitchFamily="34" charset="-120"/>
              </a:rPr>
              <a:t>First line</a:t>
            </a:r>
            <a:endParaRPr lang="en-US" sz="1300" dirty="0"/>
          </a:p>
        </p:txBody>
      </p:sp>
      <p:sp>
        <p:nvSpPr>
          <p:cNvPr id="11" name="Text 8"/>
          <p:cNvSpPr/>
          <p:nvPr/>
        </p:nvSpPr>
        <p:spPr>
          <a:xfrm>
            <a:off x="6245352" y="1783080"/>
            <a:ext cx="4471416" cy="338328"/>
          </a:xfrm>
          <a:prstGeom prst="rect">
            <a:avLst/>
          </a:prstGeom>
          <a:noFill/>
          <a:ln/>
        </p:spPr>
        <p:txBody>
          <a:bodyPr wrap="square" lIns="254" tIns="254" rIns="254" bIns="254" rtlCol="0" anchor="ctr">
            <a:normAutofit/>
          </a:bodyPr>
          <a:lstStyle/>
          <a:p>
            <a:pPr indent="0" marL="0">
              <a:buNone/>
            </a:pPr>
            <a:r>
              <a:rPr lang="en-US" sz="1070" dirty="0">
                <a:solidFill>
                  <a:srgbClr val="222222"/>
                </a:solidFill>
                <a:latin typeface="Aptos" pitchFamily="34" charset="0"/>
                <a:ea typeface="Aptos" pitchFamily="34" charset="-122"/>
                <a:cs typeface="Aptos" pitchFamily="34" charset="-120"/>
              </a:rPr>
              <a:t>Though I may speak with bravest fire</a:t>
            </a:r>
            <a:endParaRPr lang="en-US" sz="1070" dirty="0"/>
          </a:p>
        </p:txBody>
      </p:sp>
      <p:sp>
        <p:nvSpPr>
          <p:cNvPr id="12" name="Shape 9"/>
          <p:cNvSpPr/>
          <p:nvPr/>
        </p:nvSpPr>
        <p:spPr>
          <a:xfrm>
            <a:off x="731520" y="2560320"/>
            <a:ext cx="4800600" cy="932688"/>
          </a:xfrm>
          <a:prstGeom prst="roundRect">
            <a:avLst>
              <a:gd name="adj" fmla="val 11765"/>
            </a:avLst>
          </a:prstGeom>
          <a:solidFill>
            <a:srgbClr val="FFFFFF">
              <a:alpha val="92000"/>
            </a:srgbClr>
          </a:solidFill>
          <a:ln w="12700">
            <a:solidFill>
              <a:srgbClr val="E4D4B9">
                <a:alpha val="85000"/>
              </a:srgbClr>
            </a:solidFill>
            <a:prstDash val="solid"/>
          </a:ln>
        </p:spPr>
      </p:sp>
      <p:sp>
        <p:nvSpPr>
          <p:cNvPr id="13" name="Text 10"/>
          <p:cNvSpPr/>
          <p:nvPr/>
        </p:nvSpPr>
        <p:spPr>
          <a:xfrm>
            <a:off x="896112" y="2697480"/>
            <a:ext cx="4471416" cy="228600"/>
          </a:xfrm>
          <a:prstGeom prst="rect">
            <a:avLst/>
          </a:prstGeom>
          <a:noFill/>
          <a:ln/>
        </p:spPr>
        <p:txBody>
          <a:bodyPr wrap="square" lIns="0" tIns="0" rIns="0" bIns="0" rtlCol="0" anchor="ctr"/>
          <a:lstStyle/>
          <a:p>
            <a:pPr indent="0" marL="0">
              <a:buNone/>
            </a:pPr>
            <a:r>
              <a:rPr lang="en-US" sz="1300" b="1" dirty="0">
                <a:solidFill>
                  <a:srgbClr val="1F364F"/>
                </a:solidFill>
                <a:latin typeface="Georgia" pitchFamily="34" charset="0"/>
                <a:ea typeface="Georgia" pitchFamily="34" charset="-122"/>
                <a:cs typeface="Georgia" pitchFamily="34" charset="-120"/>
              </a:rPr>
              <a:t>Writer / arranger</a:t>
            </a:r>
            <a:endParaRPr lang="en-US" sz="1300" dirty="0"/>
          </a:p>
        </p:txBody>
      </p:sp>
      <p:sp>
        <p:nvSpPr>
          <p:cNvPr id="14" name="Text 11"/>
          <p:cNvSpPr/>
          <p:nvPr/>
        </p:nvSpPr>
        <p:spPr>
          <a:xfrm>
            <a:off x="896112" y="3017520"/>
            <a:ext cx="4471416" cy="338328"/>
          </a:xfrm>
          <a:prstGeom prst="rect">
            <a:avLst/>
          </a:prstGeom>
          <a:noFill/>
          <a:ln/>
        </p:spPr>
        <p:txBody>
          <a:bodyPr wrap="square" lIns="254" tIns="254" rIns="254" bIns="254" rtlCol="0" anchor="ctr">
            <a:normAutofit/>
          </a:bodyPr>
          <a:lstStyle/>
          <a:p>
            <a:pPr indent="0" marL="0">
              <a:buNone/>
            </a:pPr>
            <a:r>
              <a:rPr lang="en-US" sz="1070" dirty="0">
                <a:solidFill>
                  <a:srgbClr val="222222"/>
                </a:solidFill>
                <a:latin typeface="Aptos" pitchFamily="34" charset="0"/>
                <a:ea typeface="Aptos" pitchFamily="34" charset="-122"/>
                <a:cs typeface="Aptos" pitchFamily="34" charset="-120"/>
              </a:rPr>
              <a:t>Hal H. Hopson</a:t>
            </a:r>
            <a:endParaRPr lang="en-US" sz="1070" dirty="0"/>
          </a:p>
        </p:txBody>
      </p:sp>
      <p:sp>
        <p:nvSpPr>
          <p:cNvPr id="15" name="Shape 12"/>
          <p:cNvSpPr/>
          <p:nvPr/>
        </p:nvSpPr>
        <p:spPr>
          <a:xfrm>
            <a:off x="6080760" y="2560320"/>
            <a:ext cx="4800600" cy="932688"/>
          </a:xfrm>
          <a:prstGeom prst="roundRect">
            <a:avLst>
              <a:gd name="adj" fmla="val 11765"/>
            </a:avLst>
          </a:prstGeom>
          <a:solidFill>
            <a:srgbClr val="FFFFFF">
              <a:alpha val="92000"/>
            </a:srgbClr>
          </a:solidFill>
          <a:ln w="12700">
            <a:solidFill>
              <a:srgbClr val="E4D4B9">
                <a:alpha val="85000"/>
              </a:srgbClr>
            </a:solidFill>
            <a:prstDash val="solid"/>
          </a:ln>
        </p:spPr>
      </p:sp>
      <p:sp>
        <p:nvSpPr>
          <p:cNvPr id="16" name="Text 13"/>
          <p:cNvSpPr/>
          <p:nvPr/>
        </p:nvSpPr>
        <p:spPr>
          <a:xfrm>
            <a:off x="6245352" y="2697480"/>
            <a:ext cx="4471416" cy="228600"/>
          </a:xfrm>
          <a:prstGeom prst="rect">
            <a:avLst/>
          </a:prstGeom>
          <a:noFill/>
          <a:ln/>
        </p:spPr>
        <p:txBody>
          <a:bodyPr wrap="square" lIns="0" tIns="0" rIns="0" bIns="0" rtlCol="0" anchor="ctr"/>
          <a:lstStyle/>
          <a:p>
            <a:pPr indent="0" marL="0">
              <a:buNone/>
            </a:pPr>
            <a:r>
              <a:rPr lang="en-US" sz="1300" b="1" dirty="0">
                <a:solidFill>
                  <a:srgbClr val="1F364F"/>
                </a:solidFill>
                <a:latin typeface="Georgia" pitchFamily="34" charset="0"/>
                <a:ea typeface="Georgia" pitchFamily="34" charset="-122"/>
                <a:cs typeface="Georgia" pitchFamily="34" charset="-120"/>
              </a:rPr>
              <a:t>Date</a:t>
            </a:r>
            <a:endParaRPr lang="en-US" sz="1300" dirty="0"/>
          </a:p>
        </p:txBody>
      </p:sp>
      <p:sp>
        <p:nvSpPr>
          <p:cNvPr id="17" name="Text 14"/>
          <p:cNvSpPr/>
          <p:nvPr/>
        </p:nvSpPr>
        <p:spPr>
          <a:xfrm>
            <a:off x="6245352" y="3017520"/>
            <a:ext cx="4471416" cy="338328"/>
          </a:xfrm>
          <a:prstGeom prst="rect">
            <a:avLst/>
          </a:prstGeom>
          <a:noFill/>
          <a:ln/>
        </p:spPr>
        <p:txBody>
          <a:bodyPr wrap="square" lIns="254" tIns="254" rIns="254" bIns="254" rtlCol="0" anchor="ctr">
            <a:normAutofit/>
          </a:bodyPr>
          <a:lstStyle/>
          <a:p>
            <a:pPr indent="0" marL="0">
              <a:buNone/>
            </a:pPr>
            <a:r>
              <a:rPr lang="en-US" sz="1070" dirty="0">
                <a:solidFill>
                  <a:srgbClr val="222222"/>
                </a:solidFill>
                <a:latin typeface="Aptos" pitchFamily="34" charset="0"/>
                <a:ea typeface="Aptos" pitchFamily="34" charset="-122"/>
                <a:cs typeface="Aptos" pitchFamily="34" charset="-120"/>
              </a:rPr>
              <a:t>1972</a:t>
            </a:r>
            <a:endParaRPr lang="en-US" sz="1070" dirty="0"/>
          </a:p>
        </p:txBody>
      </p:sp>
      <p:sp>
        <p:nvSpPr>
          <p:cNvPr id="18" name="Shape 15"/>
          <p:cNvSpPr/>
          <p:nvPr/>
        </p:nvSpPr>
        <p:spPr>
          <a:xfrm>
            <a:off x="731520" y="3794760"/>
            <a:ext cx="4800600" cy="932688"/>
          </a:xfrm>
          <a:prstGeom prst="roundRect">
            <a:avLst>
              <a:gd name="adj" fmla="val 11765"/>
            </a:avLst>
          </a:prstGeom>
          <a:solidFill>
            <a:srgbClr val="FFFFFF">
              <a:alpha val="92000"/>
            </a:srgbClr>
          </a:solidFill>
          <a:ln w="12700">
            <a:solidFill>
              <a:srgbClr val="E4D4B9">
                <a:alpha val="85000"/>
              </a:srgbClr>
            </a:solidFill>
            <a:prstDash val="solid"/>
          </a:ln>
        </p:spPr>
      </p:sp>
      <p:sp>
        <p:nvSpPr>
          <p:cNvPr id="19" name="Text 16"/>
          <p:cNvSpPr/>
          <p:nvPr/>
        </p:nvSpPr>
        <p:spPr>
          <a:xfrm>
            <a:off x="896112" y="3931920"/>
            <a:ext cx="4471416" cy="228600"/>
          </a:xfrm>
          <a:prstGeom prst="rect">
            <a:avLst/>
          </a:prstGeom>
          <a:noFill/>
          <a:ln/>
        </p:spPr>
        <p:txBody>
          <a:bodyPr wrap="square" lIns="0" tIns="0" rIns="0" bIns="0" rtlCol="0" anchor="ctr"/>
          <a:lstStyle/>
          <a:p>
            <a:pPr indent="0" marL="0">
              <a:buNone/>
            </a:pPr>
            <a:r>
              <a:rPr lang="en-US" sz="1300" b="1" dirty="0">
                <a:solidFill>
                  <a:srgbClr val="1F364F"/>
                </a:solidFill>
                <a:latin typeface="Georgia" pitchFamily="34" charset="0"/>
                <a:ea typeface="Georgia" pitchFamily="34" charset="-122"/>
                <a:cs typeface="Georgia" pitchFamily="34" charset="-120"/>
              </a:rPr>
              <a:t>Tune</a:t>
            </a:r>
            <a:endParaRPr lang="en-US" sz="1300" dirty="0"/>
          </a:p>
        </p:txBody>
      </p:sp>
      <p:sp>
        <p:nvSpPr>
          <p:cNvPr id="20" name="Text 17"/>
          <p:cNvSpPr/>
          <p:nvPr/>
        </p:nvSpPr>
        <p:spPr>
          <a:xfrm>
            <a:off x="896112" y="4251960"/>
            <a:ext cx="4471416" cy="338328"/>
          </a:xfrm>
          <a:prstGeom prst="rect">
            <a:avLst/>
          </a:prstGeom>
          <a:noFill/>
          <a:ln/>
        </p:spPr>
        <p:txBody>
          <a:bodyPr wrap="square" lIns="254" tIns="254" rIns="254" bIns="254" rtlCol="0" anchor="ctr">
            <a:normAutofit/>
          </a:bodyPr>
          <a:lstStyle/>
          <a:p>
            <a:pPr indent="0" marL="0">
              <a:buNone/>
            </a:pPr>
            <a:r>
              <a:rPr lang="en-US" sz="1070" dirty="0">
                <a:solidFill>
                  <a:srgbClr val="222222"/>
                </a:solidFill>
                <a:latin typeface="Aptos" pitchFamily="34" charset="0"/>
                <a:ea typeface="Aptos" pitchFamily="34" charset="-122"/>
                <a:cs typeface="Aptos" pitchFamily="34" charset="-120"/>
              </a:rPr>
              <a:t>O WALY WALY / THE GIFT OF LOVE</a:t>
            </a:r>
            <a:endParaRPr lang="en-US" sz="1070" dirty="0"/>
          </a:p>
        </p:txBody>
      </p:sp>
      <p:sp>
        <p:nvSpPr>
          <p:cNvPr id="21" name="Shape 18"/>
          <p:cNvSpPr/>
          <p:nvPr/>
        </p:nvSpPr>
        <p:spPr>
          <a:xfrm>
            <a:off x="6080760" y="3794760"/>
            <a:ext cx="4800600" cy="932688"/>
          </a:xfrm>
          <a:prstGeom prst="roundRect">
            <a:avLst>
              <a:gd name="adj" fmla="val 11765"/>
            </a:avLst>
          </a:prstGeom>
          <a:solidFill>
            <a:srgbClr val="FFFFFF">
              <a:alpha val="92000"/>
            </a:srgbClr>
          </a:solidFill>
          <a:ln w="12700">
            <a:solidFill>
              <a:srgbClr val="E4D4B9">
                <a:alpha val="85000"/>
              </a:srgbClr>
            </a:solidFill>
            <a:prstDash val="solid"/>
          </a:ln>
        </p:spPr>
      </p:sp>
      <p:sp>
        <p:nvSpPr>
          <p:cNvPr id="22" name="Text 19"/>
          <p:cNvSpPr/>
          <p:nvPr/>
        </p:nvSpPr>
        <p:spPr>
          <a:xfrm>
            <a:off x="6245352" y="3931920"/>
            <a:ext cx="4471416" cy="228600"/>
          </a:xfrm>
          <a:prstGeom prst="rect">
            <a:avLst/>
          </a:prstGeom>
          <a:noFill/>
          <a:ln/>
        </p:spPr>
        <p:txBody>
          <a:bodyPr wrap="square" lIns="0" tIns="0" rIns="0" bIns="0" rtlCol="0" anchor="ctr"/>
          <a:lstStyle/>
          <a:p>
            <a:pPr indent="0" marL="0">
              <a:buNone/>
            </a:pPr>
            <a:r>
              <a:rPr lang="en-US" sz="1300" b="1" dirty="0">
                <a:solidFill>
                  <a:srgbClr val="1F364F"/>
                </a:solidFill>
                <a:latin typeface="Georgia" pitchFamily="34" charset="0"/>
                <a:ea typeface="Georgia" pitchFamily="34" charset="-122"/>
                <a:cs typeface="Georgia" pitchFamily="34" charset="-120"/>
              </a:rPr>
              <a:t>Biblical anchor</a:t>
            </a:r>
            <a:endParaRPr lang="en-US" sz="1300" dirty="0"/>
          </a:p>
        </p:txBody>
      </p:sp>
      <p:sp>
        <p:nvSpPr>
          <p:cNvPr id="23" name="Text 20"/>
          <p:cNvSpPr/>
          <p:nvPr/>
        </p:nvSpPr>
        <p:spPr>
          <a:xfrm>
            <a:off x="6245352" y="4251960"/>
            <a:ext cx="4471416" cy="338328"/>
          </a:xfrm>
          <a:prstGeom prst="rect">
            <a:avLst/>
          </a:prstGeom>
          <a:noFill/>
          <a:ln/>
        </p:spPr>
        <p:txBody>
          <a:bodyPr wrap="square" lIns="254" tIns="254" rIns="254" bIns="254" rtlCol="0" anchor="ctr">
            <a:normAutofit/>
          </a:bodyPr>
          <a:lstStyle/>
          <a:p>
            <a:pPr indent="0" marL="0">
              <a:buNone/>
            </a:pPr>
            <a:r>
              <a:rPr lang="en-US" sz="1070" dirty="0">
                <a:solidFill>
                  <a:srgbClr val="222222"/>
                </a:solidFill>
                <a:latin typeface="Aptos" pitchFamily="34" charset="0"/>
                <a:ea typeface="Aptos" pitchFamily="34" charset="-122"/>
                <a:cs typeface="Aptos" pitchFamily="34" charset="-120"/>
              </a:rPr>
              <a:t>1 Corinthians 13</a:t>
            </a:r>
            <a:endParaRPr lang="en-US" sz="1070" dirty="0"/>
          </a:p>
        </p:txBody>
      </p:sp>
      <p:sp>
        <p:nvSpPr>
          <p:cNvPr id="24" name="Text 21"/>
          <p:cNvSpPr/>
          <p:nvPr/>
        </p:nvSpPr>
        <p:spPr>
          <a:xfrm>
            <a:off x="320040" y="6565392"/>
            <a:ext cx="6766560" cy="164592"/>
          </a:xfrm>
          <a:prstGeom prst="rect">
            <a:avLst/>
          </a:prstGeom>
          <a:noFill/>
          <a:ln/>
        </p:spPr>
        <p:txBody>
          <a:bodyPr wrap="square" lIns="0" tIns="0" rIns="0" bIns="0" rtlCol="0" anchor="ctr"/>
          <a:lstStyle/>
          <a:p>
            <a:pPr indent="0" marL="0">
              <a:buNone/>
            </a:pPr>
            <a:r>
              <a:rPr lang="en-US" sz="750" dirty="0">
                <a:solidFill>
                  <a:srgbClr val="D7CBB7"/>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mnt/data/gift_love_assets/bg1.jpg">    </p:cNvPr>
          <p:cNvPicPr>
            <a:picLocks noChangeAspect="1"/>
          </p:cNvPicPr>
          <p:nvPr/>
        </p:nvPicPr>
        <p:blipFill>
          <a:blip r:embed="rId1"/>
          <a:srcRect l="0" r="0" t="38" b="38"/>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00000">
              <a:alpha val="54000"/>
            </a:srgbClr>
          </a:solidFill>
          <a:ln w="12700">
            <a:solidFill>
              <a:srgbClr val="000000">
                <a:alpha val="0"/>
              </a:srgbClr>
            </a:solidFill>
            <a:prstDash val="solid"/>
          </a:ln>
        </p:spPr>
      </p:sp>
      <p:sp>
        <p:nvSpPr>
          <p:cNvPr id="4" name="Text 1"/>
          <p:cNvSpPr/>
          <p:nvPr/>
        </p:nvSpPr>
        <p:spPr>
          <a:xfrm>
            <a:off x="594360" y="411480"/>
            <a:ext cx="10881360" cy="384048"/>
          </a:xfrm>
          <a:prstGeom prst="rect">
            <a:avLst/>
          </a:prstGeom>
          <a:noFill/>
          <a:ln/>
        </p:spPr>
        <p:txBody>
          <a:bodyPr wrap="square" lIns="0" tIns="0" rIns="0" bIns="0" rtlCol="0" anchor="ctr"/>
          <a:lstStyle/>
          <a:p>
            <a:pPr indent="0" marL="0">
              <a:buNone/>
            </a:pPr>
            <a:r>
              <a:rPr lang="en-US" sz="2700" b="1" dirty="0">
                <a:solidFill>
                  <a:srgbClr val="FFFFFF"/>
                </a:solidFill>
                <a:latin typeface="Georgia" pitchFamily="34" charset="0"/>
                <a:ea typeface="Georgia" pitchFamily="34" charset="-122"/>
                <a:cs typeface="Georgia" pitchFamily="34" charset="-120"/>
              </a:rPr>
              <a:t>Historical Background</a:t>
            </a:r>
            <a:endParaRPr lang="en-US" sz="2700" dirty="0"/>
          </a:p>
        </p:txBody>
      </p:sp>
      <p:sp>
        <p:nvSpPr>
          <p:cNvPr id="5" name="Text 2"/>
          <p:cNvSpPr/>
          <p:nvPr/>
        </p:nvSpPr>
        <p:spPr>
          <a:xfrm>
            <a:off x="621792" y="850392"/>
            <a:ext cx="10332720" cy="256032"/>
          </a:xfrm>
          <a:prstGeom prst="rect">
            <a:avLst/>
          </a:prstGeom>
          <a:noFill/>
          <a:ln/>
        </p:spPr>
        <p:txBody>
          <a:bodyPr wrap="square" lIns="0" tIns="0" rIns="0" bIns="0" rtlCol="0" anchor="ctr"/>
          <a:lstStyle/>
          <a:p>
            <a:pPr indent="0" marL="0">
              <a:buNone/>
            </a:pPr>
            <a:r>
              <a:rPr lang="en-US" sz="1280" dirty="0">
                <a:solidFill>
                  <a:srgbClr val="EADDC7"/>
                </a:solidFill>
                <a:latin typeface="Aptos" pitchFamily="34" charset="0"/>
                <a:ea typeface="Aptos" pitchFamily="34" charset="-122"/>
                <a:cs typeface="Aptos" pitchFamily="34" charset="-120"/>
              </a:rPr>
              <a:t>Hal Hopson and a biblical hymn for the church</a:t>
            </a:r>
            <a:endParaRPr lang="en-US" sz="1280" dirty="0"/>
          </a:p>
        </p:txBody>
      </p:sp>
      <p:sp>
        <p:nvSpPr>
          <p:cNvPr id="6" name="Shape 3"/>
          <p:cNvSpPr/>
          <p:nvPr/>
        </p:nvSpPr>
        <p:spPr>
          <a:xfrm>
            <a:off x="685800" y="1417320"/>
            <a:ext cx="6583680" cy="4480560"/>
          </a:xfrm>
          <a:prstGeom prst="roundRect">
            <a:avLst>
              <a:gd name="adj" fmla="val 2857"/>
            </a:avLst>
          </a:prstGeom>
          <a:solidFill>
            <a:srgbClr val="F8F1E6">
              <a:alpha val="93000"/>
            </a:srgbClr>
          </a:solidFill>
          <a:ln w="12700">
            <a:solidFill>
              <a:srgbClr val="FFFFFF">
                <a:alpha val="35000"/>
              </a:srgbClr>
            </a:solidFill>
            <a:prstDash val="solid"/>
          </a:ln>
        </p:spPr>
      </p:sp>
      <p:sp>
        <p:nvSpPr>
          <p:cNvPr id="7" name="Text 4"/>
          <p:cNvSpPr/>
          <p:nvPr/>
        </p:nvSpPr>
        <p:spPr>
          <a:xfrm>
            <a:off x="996696" y="1664208"/>
            <a:ext cx="5961888" cy="3986784"/>
          </a:xfrm>
          <a:prstGeom prst="rect">
            <a:avLst/>
          </a:prstGeom>
          <a:noFill/>
          <a:ln/>
        </p:spPr>
        <p:txBody>
          <a:bodyPr wrap="square" lIns="508" tIns="508" rIns="508" bIns="508" rtlCol="0" anchor="ctr">
            <a:normAutofit/>
          </a:bodyPr>
          <a:lstStyle/>
          <a:p>
            <a:pPr indent="0" marL="0">
              <a:buNone/>
            </a:pPr>
            <a:r>
              <a:rPr lang="en-US" sz="1800" dirty="0">
                <a:solidFill>
                  <a:srgbClr val="222222"/>
                </a:solidFill>
                <a:latin typeface="Aptos" pitchFamily="34" charset="0"/>
                <a:ea typeface="Aptos" pitchFamily="34" charset="-122"/>
                <a:cs typeface="Aptos" pitchFamily="34" charset="-120"/>
              </a:rPr>
              <a:t>Hal H. Hopson was a Presbyterian church musician, composer, arranger, teacher, and advocate for congregational song. The Gift of Love first appeared in 1972 and became one of his best-known works. It is closely associated with 1 Corinthians 13 and uses Hopson’s adaptation of the traditional English melody O WALY WALY, a tune many worshipers know through its gentle folk character.</a:t>
            </a:r>
            <a:endParaRPr lang="en-US" sz="1800" dirty="0"/>
          </a:p>
        </p:txBody>
      </p:sp>
      <p:sp>
        <p:nvSpPr>
          <p:cNvPr id="8" name="Text 5"/>
          <p:cNvSpPr/>
          <p:nvPr/>
        </p:nvSpPr>
        <p:spPr>
          <a:xfrm>
            <a:off x="320040" y="6565392"/>
            <a:ext cx="6766560" cy="164592"/>
          </a:xfrm>
          <a:prstGeom prst="rect">
            <a:avLst/>
          </a:prstGeom>
          <a:noFill/>
          <a:ln/>
        </p:spPr>
        <p:txBody>
          <a:bodyPr wrap="square" lIns="0" tIns="0" rIns="0" bIns="0" rtlCol="0" anchor="ctr"/>
          <a:lstStyle/>
          <a:p>
            <a:pPr indent="0" marL="0">
              <a:buNone/>
            </a:pPr>
            <a:r>
              <a:rPr lang="en-US" sz="750" dirty="0">
                <a:solidFill>
                  <a:srgbClr val="D7CBB7"/>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mnt/data/gift_love_assets/bg7.jpg">    </p:cNvPr>
          <p:cNvPicPr>
            <a:picLocks noChangeAspect="1"/>
          </p:cNvPicPr>
          <p:nvPr/>
        </p:nvPicPr>
        <p:blipFill>
          <a:blip r:embed="rId1"/>
          <a:srcRect l="0" r="0" t="38" b="38"/>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00000">
              <a:alpha val="65000"/>
            </a:srgbClr>
          </a:solidFill>
          <a:ln w="12700">
            <a:solidFill>
              <a:srgbClr val="000000">
                <a:alpha val="0"/>
              </a:srgbClr>
            </a:solidFill>
            <a:prstDash val="solid"/>
          </a:ln>
        </p:spPr>
      </p:sp>
      <p:sp>
        <p:nvSpPr>
          <p:cNvPr id="4" name="Text 1"/>
          <p:cNvSpPr/>
          <p:nvPr/>
        </p:nvSpPr>
        <p:spPr>
          <a:xfrm>
            <a:off x="594360" y="411480"/>
            <a:ext cx="10881360" cy="384048"/>
          </a:xfrm>
          <a:prstGeom prst="rect">
            <a:avLst/>
          </a:prstGeom>
          <a:noFill/>
          <a:ln/>
        </p:spPr>
        <p:txBody>
          <a:bodyPr wrap="square" lIns="0" tIns="0" rIns="0" bIns="0" rtlCol="0" anchor="ctr"/>
          <a:lstStyle/>
          <a:p>
            <a:pPr indent="0" marL="0">
              <a:buNone/>
            </a:pPr>
            <a:r>
              <a:rPr lang="en-US" sz="2700" b="1" dirty="0">
                <a:solidFill>
                  <a:srgbClr val="FFFFFF"/>
                </a:solidFill>
                <a:latin typeface="Georgia" pitchFamily="34" charset="0"/>
                <a:ea typeface="Georgia" pitchFamily="34" charset="-122"/>
                <a:cs typeface="Georgia" pitchFamily="34" charset="-120"/>
              </a:rPr>
              <a:t>Why This Hymn Matters Today</a:t>
            </a:r>
            <a:endParaRPr lang="en-US" sz="2700" dirty="0"/>
          </a:p>
        </p:txBody>
      </p:sp>
      <p:sp>
        <p:nvSpPr>
          <p:cNvPr id="5" name="Text 2"/>
          <p:cNvSpPr/>
          <p:nvPr/>
        </p:nvSpPr>
        <p:spPr>
          <a:xfrm>
            <a:off x="621792" y="850392"/>
            <a:ext cx="10332720" cy="256032"/>
          </a:xfrm>
          <a:prstGeom prst="rect">
            <a:avLst/>
          </a:prstGeom>
          <a:noFill/>
          <a:ln/>
        </p:spPr>
        <p:txBody>
          <a:bodyPr wrap="square" lIns="0" tIns="0" rIns="0" bIns="0" rtlCol="0" anchor="ctr"/>
          <a:lstStyle/>
          <a:p>
            <a:pPr indent="0" marL="0">
              <a:buNone/>
            </a:pPr>
            <a:r>
              <a:rPr lang="en-US" sz="1280" dirty="0">
                <a:solidFill>
                  <a:srgbClr val="EADDC7"/>
                </a:solidFill>
                <a:latin typeface="Aptos" pitchFamily="34" charset="0"/>
                <a:ea typeface="Aptos" pitchFamily="34" charset="-122"/>
                <a:cs typeface="Aptos" pitchFamily="34" charset="-120"/>
              </a:rPr>
              <a:t>Love as the measure of Christian maturity</a:t>
            </a:r>
            <a:endParaRPr lang="en-US" sz="1280" dirty="0"/>
          </a:p>
        </p:txBody>
      </p:sp>
      <p:sp>
        <p:nvSpPr>
          <p:cNvPr id="6" name="Shape 3"/>
          <p:cNvSpPr/>
          <p:nvPr/>
        </p:nvSpPr>
        <p:spPr>
          <a:xfrm>
            <a:off x="4892040" y="1508760"/>
            <a:ext cx="6537960" cy="4160520"/>
          </a:xfrm>
          <a:prstGeom prst="roundRect">
            <a:avLst>
              <a:gd name="adj" fmla="val 3077"/>
            </a:avLst>
          </a:prstGeom>
          <a:solidFill>
            <a:srgbClr val="F8F1E6">
              <a:alpha val="93000"/>
            </a:srgbClr>
          </a:solidFill>
          <a:ln w="12700">
            <a:solidFill>
              <a:srgbClr val="FFFFFF">
                <a:alpha val="35000"/>
              </a:srgbClr>
            </a:solidFill>
            <a:prstDash val="solid"/>
          </a:ln>
        </p:spPr>
      </p:sp>
      <p:sp>
        <p:nvSpPr>
          <p:cNvPr id="7" name="Text 4"/>
          <p:cNvSpPr/>
          <p:nvPr/>
        </p:nvSpPr>
        <p:spPr>
          <a:xfrm>
            <a:off x="5202936" y="1755648"/>
            <a:ext cx="5916168" cy="3666744"/>
          </a:xfrm>
          <a:prstGeom prst="rect">
            <a:avLst/>
          </a:prstGeom>
          <a:noFill/>
          <a:ln/>
        </p:spPr>
        <p:txBody>
          <a:bodyPr wrap="square" lIns="508" tIns="508" rIns="508" bIns="508" rtlCol="0" anchor="ctr">
            <a:normAutofit/>
          </a:bodyPr>
          <a:lstStyle/>
          <a:p>
            <a:pPr indent="0" marL="0">
              <a:buNone/>
            </a:pPr>
            <a:r>
              <a:rPr lang="en-US" sz="1900" dirty="0">
                <a:solidFill>
                  <a:srgbClr val="222222"/>
                </a:solidFill>
                <a:latin typeface="Aptos" pitchFamily="34" charset="0"/>
                <a:ea typeface="Aptos" pitchFamily="34" charset="-122"/>
                <a:cs typeface="Aptos" pitchFamily="34" charset="-120"/>
              </a:rPr>
              <a:t>The hymn is often heard at weddings, but its reach is wider. It asks every Christian community a searching question: Are our words, service, gifts, and faith governed by love? It helps worshipers move beyond sentiment toward patient, truthful, humble, enduring love in daily life.</a:t>
            </a:r>
            <a:endParaRPr lang="en-US" sz="1900" dirty="0"/>
          </a:p>
        </p:txBody>
      </p:sp>
      <p:sp>
        <p:nvSpPr>
          <p:cNvPr id="8" name="Text 5"/>
          <p:cNvSpPr/>
          <p:nvPr/>
        </p:nvSpPr>
        <p:spPr>
          <a:xfrm>
            <a:off x="320040" y="6565392"/>
            <a:ext cx="6766560" cy="164592"/>
          </a:xfrm>
          <a:prstGeom prst="rect">
            <a:avLst/>
          </a:prstGeom>
          <a:noFill/>
          <a:ln/>
        </p:spPr>
        <p:txBody>
          <a:bodyPr wrap="square" lIns="0" tIns="0" rIns="0" bIns="0" rtlCol="0" anchor="ctr"/>
          <a:lstStyle/>
          <a:p>
            <a:pPr indent="0" marL="0">
              <a:buNone/>
            </a:pPr>
            <a:r>
              <a:rPr lang="en-US" sz="750" dirty="0">
                <a:solidFill>
                  <a:srgbClr val="D7CBB7"/>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mnt/data/gift_love_assets/bg4.jpg">    </p:cNvPr>
          <p:cNvPicPr>
            <a:picLocks noChangeAspect="1"/>
          </p:cNvPicPr>
          <p:nvPr/>
        </p:nvPicPr>
        <p:blipFill>
          <a:blip r:embed="rId1"/>
          <a:srcRect l="0" r="0" t="38" b="38"/>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00000">
              <a:alpha val="65000"/>
            </a:srgbClr>
          </a:solidFill>
          <a:ln w="12700">
            <a:solidFill>
              <a:srgbClr val="000000">
                <a:alpha val="0"/>
              </a:srgbClr>
            </a:solidFill>
            <a:prstDash val="solid"/>
          </a:ln>
        </p:spPr>
      </p:sp>
      <p:sp>
        <p:nvSpPr>
          <p:cNvPr id="4" name="Shape 1"/>
          <p:cNvSpPr/>
          <p:nvPr/>
        </p:nvSpPr>
        <p:spPr>
          <a:xfrm>
            <a:off x="0" y="0"/>
            <a:ext cx="12191695" cy="6858000"/>
          </a:xfrm>
          <a:prstGeom prst="rect">
            <a:avLst/>
          </a:prstGeom>
          <a:solidFill>
            <a:srgbClr val="1F364F">
              <a:alpha val="45000"/>
            </a:srgbClr>
          </a:solidFill>
          <a:ln w="12700">
            <a:solidFill>
              <a:srgbClr val="1F364F">
                <a:alpha val="0"/>
              </a:srgbClr>
            </a:solidFill>
            <a:prstDash val="solid"/>
          </a:ln>
        </p:spPr>
      </p:sp>
      <p:sp>
        <p:nvSpPr>
          <p:cNvPr id="5" name="Text 2"/>
          <p:cNvSpPr/>
          <p:nvPr/>
        </p:nvSpPr>
        <p:spPr>
          <a:xfrm>
            <a:off x="731520" y="2194560"/>
            <a:ext cx="10698480" cy="658368"/>
          </a:xfrm>
          <a:prstGeom prst="rect">
            <a:avLst/>
          </a:prstGeom>
          <a:noFill/>
          <a:ln/>
        </p:spPr>
        <p:txBody>
          <a:bodyPr wrap="square" lIns="0" tIns="0" rIns="0" bIns="0" rtlCol="0" anchor="ctr"/>
          <a:lstStyle/>
          <a:p>
            <a:pPr algn="ctr" indent="0" marL="0">
              <a:buNone/>
            </a:pPr>
            <a:r>
              <a:rPr lang="en-US" sz="3500" b="1" dirty="0">
                <a:solidFill>
                  <a:srgbClr val="FFFFFF"/>
                </a:solidFill>
                <a:latin typeface="Georgia" pitchFamily="34" charset="0"/>
                <a:ea typeface="Georgia" pitchFamily="34" charset="-122"/>
                <a:cs typeface="Georgia" pitchFamily="34" charset="-120"/>
              </a:rPr>
              <a:t>Biblical Foundations</a:t>
            </a:r>
            <a:endParaRPr lang="en-US" sz="3500" dirty="0"/>
          </a:p>
        </p:txBody>
      </p:sp>
      <p:sp>
        <p:nvSpPr>
          <p:cNvPr id="6" name="Shape 3"/>
          <p:cNvSpPr/>
          <p:nvPr/>
        </p:nvSpPr>
        <p:spPr>
          <a:xfrm>
            <a:off x="4023360" y="3017520"/>
            <a:ext cx="4114800" cy="0"/>
          </a:xfrm>
          <a:prstGeom prst="line">
            <a:avLst/>
          </a:prstGeom>
          <a:noFill/>
          <a:ln w="25400">
            <a:solidFill>
              <a:srgbClr val="B58A3C">
                <a:alpha val="90000"/>
              </a:srgbClr>
            </a:solidFill>
            <a:prstDash val="solid"/>
          </a:ln>
        </p:spPr>
      </p:sp>
      <p:sp>
        <p:nvSpPr>
          <p:cNvPr id="7" name="Text 4"/>
          <p:cNvSpPr/>
          <p:nvPr/>
        </p:nvSpPr>
        <p:spPr>
          <a:xfrm>
            <a:off x="1920240" y="3246120"/>
            <a:ext cx="8412480" cy="822960"/>
          </a:xfrm>
          <a:prstGeom prst="rect">
            <a:avLst/>
          </a:prstGeom>
          <a:noFill/>
          <a:ln/>
        </p:spPr>
        <p:txBody>
          <a:bodyPr wrap="square" lIns="0" tIns="0" rIns="0" bIns="0" rtlCol="0" anchor="ctr"/>
          <a:lstStyle/>
          <a:p>
            <a:pPr algn="ctr" indent="0" marL="0">
              <a:buNone/>
            </a:pPr>
            <a:r>
              <a:rPr lang="en-US" sz="1700" i="1" dirty="0">
                <a:solidFill>
                  <a:srgbClr val="F7E8C9"/>
                </a:solidFill>
                <a:latin typeface="Aptos" pitchFamily="34" charset="0"/>
                <a:ea typeface="Aptos" pitchFamily="34" charset="-122"/>
                <a:cs typeface="Aptos" pitchFamily="34" charset="-120"/>
              </a:rPr>
              <a:t>Love is not decoration; it is the shape of life in Christ.</a:t>
            </a:r>
            <a:endParaRPr lang="en-US" sz="1700" dirty="0"/>
          </a:p>
        </p:txBody>
      </p:sp>
      <p:sp>
        <p:nvSpPr>
          <p:cNvPr id="8" name="Text 5"/>
          <p:cNvSpPr/>
          <p:nvPr/>
        </p:nvSpPr>
        <p:spPr>
          <a:xfrm>
            <a:off x="320040" y="6565392"/>
            <a:ext cx="6766560" cy="164592"/>
          </a:xfrm>
          <a:prstGeom prst="rect">
            <a:avLst/>
          </a:prstGeom>
          <a:noFill/>
          <a:ln/>
        </p:spPr>
        <p:txBody>
          <a:bodyPr wrap="square" lIns="0" tIns="0" rIns="0" bIns="0" rtlCol="0" anchor="ctr"/>
          <a:lstStyle/>
          <a:p>
            <a:pPr indent="0" marL="0">
              <a:buNone/>
            </a:pPr>
            <a:r>
              <a:rPr lang="en-US" sz="750" dirty="0">
                <a:solidFill>
                  <a:srgbClr val="D7CBB7"/>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mnt/data/gift_love_assets/bg3.jpg">    </p:cNvPr>
          <p:cNvPicPr>
            <a:picLocks noChangeAspect="1"/>
          </p:cNvPicPr>
          <p:nvPr/>
        </p:nvPicPr>
        <p:blipFill>
          <a:blip r:embed="rId1"/>
          <a:srcRect l="0" r="0" t="38" b="38"/>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00000">
              <a:alpha val="50000"/>
            </a:srgbClr>
          </a:solidFill>
          <a:ln w="12700">
            <a:solidFill>
              <a:srgbClr val="000000">
                <a:alpha val="0"/>
              </a:srgbClr>
            </a:solidFill>
            <a:prstDash val="solid"/>
          </a:ln>
        </p:spPr>
      </p:sp>
      <p:sp>
        <p:nvSpPr>
          <p:cNvPr id="4" name="Text 1"/>
          <p:cNvSpPr/>
          <p:nvPr/>
        </p:nvSpPr>
        <p:spPr>
          <a:xfrm>
            <a:off x="594360" y="411480"/>
            <a:ext cx="10881360" cy="384048"/>
          </a:xfrm>
          <a:prstGeom prst="rect">
            <a:avLst/>
          </a:prstGeom>
          <a:noFill/>
          <a:ln/>
        </p:spPr>
        <p:txBody>
          <a:bodyPr wrap="square" lIns="0" tIns="0" rIns="0" bIns="0" rtlCol="0" anchor="ctr"/>
          <a:lstStyle/>
          <a:p>
            <a:pPr indent="0" marL="0">
              <a:buNone/>
            </a:pPr>
            <a:r>
              <a:rPr lang="en-US" sz="2700" b="1" dirty="0">
                <a:solidFill>
                  <a:srgbClr val="FFFFFF"/>
                </a:solidFill>
                <a:latin typeface="Georgia" pitchFamily="34" charset="0"/>
                <a:ea typeface="Georgia" pitchFamily="34" charset="-122"/>
                <a:cs typeface="Georgia" pitchFamily="34" charset="-120"/>
              </a:rPr>
              <a:t>Biblical Foundation</a:t>
            </a:r>
            <a:endParaRPr lang="en-US" sz="2700" dirty="0"/>
          </a:p>
        </p:txBody>
      </p:sp>
      <p:sp>
        <p:nvSpPr>
          <p:cNvPr id="5" name="Text 2"/>
          <p:cNvSpPr/>
          <p:nvPr/>
        </p:nvSpPr>
        <p:spPr>
          <a:xfrm>
            <a:off x="621792" y="850392"/>
            <a:ext cx="10332720" cy="256032"/>
          </a:xfrm>
          <a:prstGeom prst="rect">
            <a:avLst/>
          </a:prstGeom>
          <a:noFill/>
          <a:ln/>
        </p:spPr>
        <p:txBody>
          <a:bodyPr wrap="square" lIns="0" tIns="0" rIns="0" bIns="0" rtlCol="0" anchor="ctr"/>
          <a:lstStyle/>
          <a:p>
            <a:pPr indent="0" marL="0">
              <a:buNone/>
            </a:pPr>
            <a:r>
              <a:rPr lang="en-US" sz="1280" dirty="0">
                <a:solidFill>
                  <a:srgbClr val="EADDC7"/>
                </a:solidFill>
                <a:latin typeface="Aptos" pitchFamily="34" charset="0"/>
                <a:ea typeface="Aptos" pitchFamily="34" charset="-122"/>
                <a:cs typeface="Aptos" pitchFamily="34" charset="-120"/>
              </a:rPr>
              <a:t>1 Corinthians 13 and John 13</a:t>
            </a:r>
            <a:endParaRPr lang="en-US" sz="1280" dirty="0"/>
          </a:p>
        </p:txBody>
      </p:sp>
      <p:sp>
        <p:nvSpPr>
          <p:cNvPr id="6" name="Shape 3"/>
          <p:cNvSpPr/>
          <p:nvPr/>
        </p:nvSpPr>
        <p:spPr>
          <a:xfrm>
            <a:off x="685800" y="1280160"/>
            <a:ext cx="5212080" cy="4297680"/>
          </a:xfrm>
          <a:prstGeom prst="roundRect">
            <a:avLst>
              <a:gd name="adj" fmla="val 2553"/>
            </a:avLst>
          </a:prstGeom>
          <a:solidFill>
            <a:srgbClr val="FFFFFF">
              <a:alpha val="92000"/>
            </a:srgbClr>
          </a:solidFill>
          <a:ln w="12700">
            <a:solidFill>
              <a:srgbClr val="E4D4B9">
                <a:alpha val="85000"/>
              </a:srgbClr>
            </a:solidFill>
            <a:prstDash val="solid"/>
          </a:ln>
        </p:spPr>
      </p:sp>
      <p:sp>
        <p:nvSpPr>
          <p:cNvPr id="7" name="Text 4"/>
          <p:cNvSpPr/>
          <p:nvPr/>
        </p:nvSpPr>
        <p:spPr>
          <a:xfrm>
            <a:off x="850392" y="1417320"/>
            <a:ext cx="4882896" cy="228600"/>
          </a:xfrm>
          <a:prstGeom prst="rect">
            <a:avLst/>
          </a:prstGeom>
          <a:noFill/>
          <a:ln/>
        </p:spPr>
        <p:txBody>
          <a:bodyPr wrap="square" lIns="0" tIns="0" rIns="0" bIns="0" rtlCol="0" anchor="ctr"/>
          <a:lstStyle/>
          <a:p>
            <a:pPr indent="0" marL="0">
              <a:buNone/>
            </a:pPr>
            <a:r>
              <a:rPr lang="en-US" sz="1300" b="1" dirty="0">
                <a:solidFill>
                  <a:srgbClr val="1F364F"/>
                </a:solidFill>
                <a:latin typeface="Georgia" pitchFamily="34" charset="0"/>
                <a:ea typeface="Georgia" pitchFamily="34" charset="-122"/>
                <a:cs typeface="Georgia" pitchFamily="34" charset="-120"/>
              </a:rPr>
              <a:t>1 Corinthians 13</a:t>
            </a:r>
            <a:endParaRPr lang="en-US" sz="1300" dirty="0"/>
          </a:p>
        </p:txBody>
      </p:sp>
      <p:sp>
        <p:nvSpPr>
          <p:cNvPr id="8" name="Text 5"/>
          <p:cNvSpPr/>
          <p:nvPr/>
        </p:nvSpPr>
        <p:spPr>
          <a:xfrm>
            <a:off x="850392" y="1737360"/>
            <a:ext cx="4882896" cy="3703320"/>
          </a:xfrm>
          <a:prstGeom prst="rect">
            <a:avLst/>
          </a:prstGeom>
          <a:noFill/>
          <a:ln/>
        </p:spPr>
        <p:txBody>
          <a:bodyPr wrap="square" lIns="254" tIns="254" rIns="254" bIns="254" rtlCol="0" anchor="ctr">
            <a:normAutofit/>
          </a:bodyPr>
          <a:lstStyle/>
          <a:p>
            <a:pPr indent="0" marL="0">
              <a:buNone/>
            </a:pPr>
            <a:r>
              <a:rPr lang="en-US" sz="1070" dirty="0">
                <a:solidFill>
                  <a:srgbClr val="222222"/>
                </a:solidFill>
                <a:latin typeface="Aptos" pitchFamily="34" charset="0"/>
                <a:ea typeface="Aptos" pitchFamily="34" charset="-122"/>
                <a:cs typeface="Aptos" pitchFamily="34" charset="-120"/>
              </a:rPr>
              <a:t>Paul places love above eloquence, spiritual gifts, knowledge, faith, generosity, and costly sacrifice. The point is not that gifts lack value, but that gifts detached from love become spiritually empty.</a:t>
            </a:r>
            <a:endParaRPr lang="en-US" sz="1070" dirty="0"/>
          </a:p>
        </p:txBody>
      </p:sp>
      <p:sp>
        <p:nvSpPr>
          <p:cNvPr id="9" name="Shape 6"/>
          <p:cNvSpPr/>
          <p:nvPr/>
        </p:nvSpPr>
        <p:spPr>
          <a:xfrm>
            <a:off x="6309360" y="1280160"/>
            <a:ext cx="5166360" cy="4297680"/>
          </a:xfrm>
          <a:prstGeom prst="roundRect">
            <a:avLst>
              <a:gd name="adj" fmla="val 2553"/>
            </a:avLst>
          </a:prstGeom>
          <a:solidFill>
            <a:srgbClr val="FFFFFF">
              <a:alpha val="92000"/>
            </a:srgbClr>
          </a:solidFill>
          <a:ln w="12700">
            <a:solidFill>
              <a:srgbClr val="E4D4B9">
                <a:alpha val="85000"/>
              </a:srgbClr>
            </a:solidFill>
            <a:prstDash val="solid"/>
          </a:ln>
        </p:spPr>
      </p:sp>
      <p:sp>
        <p:nvSpPr>
          <p:cNvPr id="10" name="Text 7"/>
          <p:cNvSpPr/>
          <p:nvPr/>
        </p:nvSpPr>
        <p:spPr>
          <a:xfrm>
            <a:off x="6473952" y="1417320"/>
            <a:ext cx="4837176" cy="228600"/>
          </a:xfrm>
          <a:prstGeom prst="rect">
            <a:avLst/>
          </a:prstGeom>
          <a:noFill/>
          <a:ln/>
        </p:spPr>
        <p:txBody>
          <a:bodyPr wrap="square" lIns="0" tIns="0" rIns="0" bIns="0" rtlCol="0" anchor="ctr"/>
          <a:lstStyle/>
          <a:p>
            <a:pPr indent="0" marL="0">
              <a:buNone/>
            </a:pPr>
            <a:r>
              <a:rPr lang="en-US" sz="1300" b="1" dirty="0">
                <a:solidFill>
                  <a:srgbClr val="1F364F"/>
                </a:solidFill>
                <a:latin typeface="Georgia" pitchFamily="34" charset="0"/>
                <a:ea typeface="Georgia" pitchFamily="34" charset="-122"/>
                <a:cs typeface="Georgia" pitchFamily="34" charset="-120"/>
              </a:rPr>
              <a:t>John 13:34-35</a:t>
            </a:r>
            <a:endParaRPr lang="en-US" sz="1300" dirty="0"/>
          </a:p>
        </p:txBody>
      </p:sp>
      <p:sp>
        <p:nvSpPr>
          <p:cNvPr id="11" name="Text 8"/>
          <p:cNvSpPr/>
          <p:nvPr/>
        </p:nvSpPr>
        <p:spPr>
          <a:xfrm>
            <a:off x="6473952" y="1737360"/>
            <a:ext cx="4837176" cy="3703320"/>
          </a:xfrm>
          <a:prstGeom prst="rect">
            <a:avLst/>
          </a:prstGeom>
          <a:noFill/>
          <a:ln/>
        </p:spPr>
        <p:txBody>
          <a:bodyPr wrap="square" lIns="254" tIns="254" rIns="254" bIns="254" rtlCol="0" anchor="ctr">
            <a:normAutofit/>
          </a:bodyPr>
          <a:lstStyle/>
          <a:p>
            <a:pPr indent="0" marL="0">
              <a:buNone/>
            </a:pPr>
            <a:r>
              <a:rPr lang="en-US" sz="1070" dirty="0">
                <a:solidFill>
                  <a:srgbClr val="222222"/>
                </a:solidFill>
                <a:latin typeface="Aptos" pitchFamily="34" charset="0"/>
                <a:ea typeface="Aptos" pitchFamily="34" charset="-122"/>
                <a:cs typeface="Aptos" pitchFamily="34" charset="-120"/>
              </a:rPr>
              <a:t>Jesus gives love as the visible mark of discipleship. The church’s witness is not only what it says, but how the people of Christ love one another.</a:t>
            </a:r>
            <a:endParaRPr lang="en-US" sz="1070" dirty="0"/>
          </a:p>
        </p:txBody>
      </p:sp>
      <p:sp>
        <p:nvSpPr>
          <p:cNvPr id="12" name="Text 9"/>
          <p:cNvSpPr/>
          <p:nvPr/>
        </p:nvSpPr>
        <p:spPr>
          <a:xfrm>
            <a:off x="320040" y="6565392"/>
            <a:ext cx="6766560" cy="164592"/>
          </a:xfrm>
          <a:prstGeom prst="rect">
            <a:avLst/>
          </a:prstGeom>
          <a:noFill/>
          <a:ln/>
        </p:spPr>
        <p:txBody>
          <a:bodyPr wrap="square" lIns="0" tIns="0" rIns="0" bIns="0" rtlCol="0" anchor="ctr"/>
          <a:lstStyle/>
          <a:p>
            <a:pPr indent="0" marL="0">
              <a:buNone/>
            </a:pPr>
            <a:r>
              <a:rPr lang="en-US" sz="750" dirty="0">
                <a:solidFill>
                  <a:srgbClr val="D7CBB7"/>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mnt/data/gift_love_assets/bg5.jpg">    </p:cNvPr>
          <p:cNvPicPr>
            <a:picLocks noChangeAspect="1"/>
          </p:cNvPicPr>
          <p:nvPr/>
        </p:nvPicPr>
        <p:blipFill>
          <a:blip r:embed="rId1"/>
          <a:srcRect l="0" r="0" t="38" b="38"/>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00000">
              <a:alpha val="55000"/>
            </a:srgbClr>
          </a:solidFill>
          <a:ln w="12700">
            <a:solidFill>
              <a:srgbClr val="000000">
                <a:alpha val="0"/>
              </a:srgbClr>
            </a:solidFill>
            <a:prstDash val="solid"/>
          </a:ln>
        </p:spPr>
      </p:sp>
      <p:sp>
        <p:nvSpPr>
          <p:cNvPr id="4" name="Text 1"/>
          <p:cNvSpPr/>
          <p:nvPr/>
        </p:nvSpPr>
        <p:spPr>
          <a:xfrm>
            <a:off x="594360" y="411480"/>
            <a:ext cx="10881360" cy="384048"/>
          </a:xfrm>
          <a:prstGeom prst="rect">
            <a:avLst/>
          </a:prstGeom>
          <a:noFill/>
          <a:ln/>
        </p:spPr>
        <p:txBody>
          <a:bodyPr wrap="square" lIns="0" tIns="0" rIns="0" bIns="0" rtlCol="0" anchor="ctr"/>
          <a:lstStyle/>
          <a:p>
            <a:pPr indent="0" marL="0">
              <a:buNone/>
            </a:pPr>
            <a:r>
              <a:rPr lang="en-US" sz="2700" b="1" dirty="0">
                <a:solidFill>
                  <a:srgbClr val="FFFFFF"/>
                </a:solidFill>
                <a:latin typeface="Georgia" pitchFamily="34" charset="0"/>
                <a:ea typeface="Georgia" pitchFamily="34" charset="-122"/>
                <a:cs typeface="Georgia" pitchFamily="34" charset="-120"/>
              </a:rPr>
              <a:t>How to Study the Hymn</a:t>
            </a:r>
            <a:endParaRPr lang="en-US" sz="2700" dirty="0"/>
          </a:p>
        </p:txBody>
      </p:sp>
      <p:sp>
        <p:nvSpPr>
          <p:cNvPr id="5" name="Text 2"/>
          <p:cNvSpPr/>
          <p:nvPr/>
        </p:nvSpPr>
        <p:spPr>
          <a:xfrm>
            <a:off x="621792" y="850392"/>
            <a:ext cx="10332720" cy="256032"/>
          </a:xfrm>
          <a:prstGeom prst="rect">
            <a:avLst/>
          </a:prstGeom>
          <a:noFill/>
          <a:ln/>
        </p:spPr>
        <p:txBody>
          <a:bodyPr wrap="square" lIns="0" tIns="0" rIns="0" bIns="0" rtlCol="0" anchor="ctr"/>
          <a:lstStyle/>
          <a:p>
            <a:pPr indent="0" marL="0">
              <a:buNone/>
            </a:pPr>
            <a:r>
              <a:rPr lang="en-US" sz="1280" dirty="0">
                <a:solidFill>
                  <a:srgbClr val="EADDC7"/>
                </a:solidFill>
                <a:latin typeface="Aptos" pitchFamily="34" charset="0"/>
                <a:ea typeface="Aptos" pitchFamily="34" charset="-122"/>
                <a:cs typeface="Aptos" pitchFamily="34" charset="-120"/>
              </a:rPr>
              <a:t>Three movements from Scripture to song</a:t>
            </a:r>
            <a:endParaRPr lang="en-US" sz="1280" dirty="0"/>
          </a:p>
        </p:txBody>
      </p:sp>
      <p:sp>
        <p:nvSpPr>
          <p:cNvPr id="6" name="Shape 3"/>
          <p:cNvSpPr/>
          <p:nvPr/>
        </p:nvSpPr>
        <p:spPr>
          <a:xfrm>
            <a:off x="685800" y="1417320"/>
            <a:ext cx="6583680" cy="4206240"/>
          </a:xfrm>
          <a:prstGeom prst="roundRect">
            <a:avLst>
              <a:gd name="adj" fmla="val 3043"/>
            </a:avLst>
          </a:prstGeom>
          <a:solidFill>
            <a:srgbClr val="F8F1E6">
              <a:alpha val="93000"/>
            </a:srgbClr>
          </a:solidFill>
          <a:ln w="12700">
            <a:solidFill>
              <a:srgbClr val="FFFFFF">
                <a:alpha val="35000"/>
              </a:srgbClr>
            </a:solidFill>
            <a:prstDash val="solid"/>
          </a:ln>
        </p:spPr>
      </p:sp>
      <p:sp>
        <p:nvSpPr>
          <p:cNvPr id="7" name="Text 4"/>
          <p:cNvSpPr/>
          <p:nvPr/>
        </p:nvSpPr>
        <p:spPr>
          <a:xfrm>
            <a:off x="996696" y="1664208"/>
            <a:ext cx="5961888" cy="3712464"/>
          </a:xfrm>
          <a:prstGeom prst="rect">
            <a:avLst/>
          </a:prstGeom>
          <a:noFill/>
          <a:ln/>
        </p:spPr>
        <p:txBody>
          <a:bodyPr wrap="square" lIns="508" tIns="508" rIns="508" bIns="508" rtlCol="0" anchor="ctr">
            <a:normAutofit/>
          </a:bodyPr>
          <a:lstStyle/>
          <a:p>
            <a:pPr indent="0" marL="0">
              <a:buNone/>
            </a:pPr>
            <a:r>
              <a:rPr lang="en-US" sz="1900" dirty="0">
                <a:solidFill>
                  <a:srgbClr val="222222"/>
                </a:solidFill>
                <a:latin typeface="Aptos" pitchFamily="34" charset="0"/>
                <a:ea typeface="Aptos" pitchFamily="34" charset="-122"/>
                <a:cs typeface="Aptos" pitchFamily="34" charset="-120"/>
              </a:rPr>
              <a:t>Because the hymn is a compact paraphrase, teach it through its biblical movement: 1) gifts without love, 2) the character of love, and 3) the permanence of love. Each movement asks the church to bring speech, service, and relationships under the lordship of Christ.</a:t>
            </a:r>
            <a:endParaRPr lang="en-US" sz="1900" dirty="0"/>
          </a:p>
        </p:txBody>
      </p:sp>
      <p:sp>
        <p:nvSpPr>
          <p:cNvPr id="8" name="Text 5"/>
          <p:cNvSpPr/>
          <p:nvPr/>
        </p:nvSpPr>
        <p:spPr>
          <a:xfrm>
            <a:off x="320040" y="6565392"/>
            <a:ext cx="6766560" cy="164592"/>
          </a:xfrm>
          <a:prstGeom prst="rect">
            <a:avLst/>
          </a:prstGeom>
          <a:noFill/>
          <a:ln/>
        </p:spPr>
        <p:txBody>
          <a:bodyPr wrap="square" lIns="0" tIns="0" rIns="0" bIns="0" rtlCol="0" anchor="ctr"/>
          <a:lstStyle/>
          <a:p>
            <a:pPr indent="0" marL="0">
              <a:buNone/>
            </a:pPr>
            <a:r>
              <a:rPr lang="en-US" sz="750" dirty="0">
                <a:solidFill>
                  <a:srgbClr val="D7CBB7"/>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Image 0" descr="/mnt/data/gift_love_assets/bg4.jpg">    </p:cNvPr>
          <p:cNvPicPr>
            <a:picLocks noChangeAspect="1"/>
          </p:cNvPicPr>
          <p:nvPr/>
        </p:nvPicPr>
        <p:blipFill>
          <a:blip r:embed="rId1"/>
          <a:srcRect l="0" r="0" t="38" b="38"/>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00000">
              <a:alpha val="52000"/>
            </a:srgbClr>
          </a:solidFill>
          <a:ln w="12700">
            <a:solidFill>
              <a:srgbClr val="000000">
                <a:alpha val="0"/>
              </a:srgbClr>
            </a:solidFill>
            <a:prstDash val="solid"/>
          </a:ln>
        </p:spPr>
      </p:sp>
      <p:sp>
        <p:nvSpPr>
          <p:cNvPr id="4" name="Text 1"/>
          <p:cNvSpPr/>
          <p:nvPr/>
        </p:nvSpPr>
        <p:spPr>
          <a:xfrm>
            <a:off x="594360" y="411480"/>
            <a:ext cx="10881360" cy="384048"/>
          </a:xfrm>
          <a:prstGeom prst="rect">
            <a:avLst/>
          </a:prstGeom>
          <a:noFill/>
          <a:ln/>
        </p:spPr>
        <p:txBody>
          <a:bodyPr wrap="square" lIns="0" tIns="0" rIns="0" bIns="0" rtlCol="0" anchor="ctr"/>
          <a:lstStyle/>
          <a:p>
            <a:pPr indent="0" marL="0">
              <a:buNone/>
            </a:pPr>
            <a:r>
              <a:rPr lang="en-US" sz="2700" b="1" dirty="0">
                <a:solidFill>
                  <a:srgbClr val="FFFFFF"/>
                </a:solidFill>
                <a:latin typeface="Georgia" pitchFamily="34" charset="0"/>
                <a:ea typeface="Georgia" pitchFamily="34" charset="-122"/>
                <a:cs typeface="Georgia" pitchFamily="34" charset="-120"/>
              </a:rPr>
              <a:t>Movement 1: Gifts without Love</a:t>
            </a:r>
            <a:endParaRPr lang="en-US" sz="2700" dirty="0"/>
          </a:p>
        </p:txBody>
      </p:sp>
      <p:sp>
        <p:nvSpPr>
          <p:cNvPr id="5" name="Text 2"/>
          <p:cNvSpPr/>
          <p:nvPr/>
        </p:nvSpPr>
        <p:spPr>
          <a:xfrm>
            <a:off x="621792" y="850392"/>
            <a:ext cx="10332720" cy="256032"/>
          </a:xfrm>
          <a:prstGeom prst="rect">
            <a:avLst/>
          </a:prstGeom>
          <a:noFill/>
          <a:ln/>
        </p:spPr>
        <p:txBody>
          <a:bodyPr wrap="square" lIns="0" tIns="0" rIns="0" bIns="0" rtlCol="0" anchor="ctr"/>
          <a:lstStyle/>
          <a:p>
            <a:pPr indent="0" marL="0">
              <a:buNone/>
            </a:pPr>
            <a:r>
              <a:rPr lang="en-US" sz="1280" dirty="0">
                <a:solidFill>
                  <a:srgbClr val="EADDC7"/>
                </a:solidFill>
                <a:latin typeface="Aptos" pitchFamily="34" charset="0"/>
                <a:ea typeface="Aptos" pitchFamily="34" charset="-122"/>
                <a:cs typeface="Aptos" pitchFamily="34" charset="-120"/>
              </a:rPr>
              <a:t>The danger of impressive emptiness</a:t>
            </a:r>
            <a:endParaRPr lang="en-US" sz="1280" dirty="0"/>
          </a:p>
        </p:txBody>
      </p:sp>
      <p:sp>
        <p:nvSpPr>
          <p:cNvPr id="6" name="Shape 3"/>
          <p:cNvSpPr/>
          <p:nvPr/>
        </p:nvSpPr>
        <p:spPr>
          <a:xfrm>
            <a:off x="685800" y="1417320"/>
            <a:ext cx="6080760" cy="4526280"/>
          </a:xfrm>
          <a:prstGeom prst="roundRect">
            <a:avLst>
              <a:gd name="adj" fmla="val 2828"/>
            </a:avLst>
          </a:prstGeom>
          <a:solidFill>
            <a:srgbClr val="F8F1E6">
              <a:alpha val="93000"/>
            </a:srgbClr>
          </a:solidFill>
          <a:ln w="12700">
            <a:solidFill>
              <a:srgbClr val="FFFFFF">
                <a:alpha val="35000"/>
              </a:srgbClr>
            </a:solidFill>
            <a:prstDash val="solid"/>
          </a:ln>
        </p:spPr>
      </p:sp>
      <p:sp>
        <p:nvSpPr>
          <p:cNvPr id="7" name="Text 4"/>
          <p:cNvSpPr/>
          <p:nvPr/>
        </p:nvSpPr>
        <p:spPr>
          <a:xfrm>
            <a:off x="996696" y="1664208"/>
            <a:ext cx="5458968" cy="4032504"/>
          </a:xfrm>
          <a:prstGeom prst="rect">
            <a:avLst/>
          </a:prstGeom>
          <a:noFill/>
          <a:ln/>
        </p:spPr>
        <p:txBody>
          <a:bodyPr wrap="square" lIns="508" tIns="508" rIns="508" bIns="508" rtlCol="0" anchor="ctr">
            <a:normAutofit/>
          </a:bodyPr>
          <a:lstStyle/>
          <a:p>
            <a:pPr indent="0" marL="0">
              <a:buNone/>
            </a:pPr>
            <a:r>
              <a:rPr lang="en-US" sz="1800" dirty="0">
                <a:solidFill>
                  <a:srgbClr val="222222"/>
                </a:solidFill>
                <a:latin typeface="Aptos" pitchFamily="34" charset="0"/>
                <a:ea typeface="Aptos" pitchFamily="34" charset="-122"/>
                <a:cs typeface="Aptos" pitchFamily="34" charset="-120"/>
              </a:rPr>
              <a:t>Paul begins with speech and gifts that look strong from the outside. The hymn turns that warning into worship: eloquence, inspiration, faith, and generosity must be animated by love. Teaching emphasis: ask learners to distinguish ability from Christlike character.</a:t>
            </a:r>
            <a:endParaRPr lang="en-US" sz="1800" dirty="0"/>
          </a:p>
        </p:txBody>
      </p:sp>
      <p:sp>
        <p:nvSpPr>
          <p:cNvPr id="8" name="Text 5"/>
          <p:cNvSpPr/>
          <p:nvPr/>
        </p:nvSpPr>
        <p:spPr>
          <a:xfrm>
            <a:off x="320040" y="6565392"/>
            <a:ext cx="6766560" cy="164592"/>
          </a:xfrm>
          <a:prstGeom prst="rect">
            <a:avLst/>
          </a:prstGeom>
          <a:noFill/>
          <a:ln/>
        </p:spPr>
        <p:txBody>
          <a:bodyPr wrap="square" lIns="0" tIns="0" rIns="0" bIns="0" rtlCol="0" anchor="ctr"/>
          <a:lstStyle/>
          <a:p>
            <a:pPr indent="0" marL="0">
              <a:buNone/>
            </a:pPr>
            <a:r>
              <a:rPr lang="en-US" sz="750" dirty="0">
                <a:solidFill>
                  <a:srgbClr val="D7CBB7"/>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Georgia"/>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23</Slides>
  <Notes>23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23</vt:i4>
      </vt:variant>
    </vt:vector>
  </HeadingPairs>
  <TitlesOfParts>
    <vt:vector size="26"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vector>
  </TitlesOfParts>
  <Company>HymnInfo.com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Gift of Love</dc:title>
  <dc:subject>Hymn study resource</dc:subject>
  <dc:creator>HymnInfo.com</dc:creator>
  <cp:lastModifiedBy>HymnInfo.com</cp:lastModifiedBy>
  <cp:revision>1</cp:revision>
  <dcterms:created xsi:type="dcterms:W3CDTF">2026-07-07T23:24:58Z</dcterms:created>
  <dcterms:modified xsi:type="dcterms:W3CDTF">2026-07-07T23:24:58Z</dcterms:modified>
</cp:coreProperties>
</file>