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820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033"/>
          </a:solidFill>
          <a:ln w="12700">
            <a:solidFill>
              <a:srgbClr val="1820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863840" y="-1280160"/>
            <a:ext cx="4846320" cy="4846320"/>
          </a:xfrm>
          <a:prstGeom prst="ellipse">
            <a:avLst/>
          </a:prstGeom>
          <a:solidFill>
            <a:srgbClr val="C99A4A">
              <a:alpha val="58000"/>
            </a:srgbClr>
          </a:solidFill>
          <a:ln w="12700">
            <a:solidFill>
              <a:srgbClr val="C99A4A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78240" y="91440"/>
            <a:ext cx="2834640" cy="2834640"/>
          </a:xfrm>
          <a:prstGeom prst="ellipse">
            <a:avLst/>
          </a:prstGeom>
          <a:solidFill>
            <a:srgbClr val="F2D08A">
              <a:alpha val="40000"/>
            </a:srgbClr>
          </a:solidFill>
          <a:ln w="12700">
            <a:solidFill>
              <a:srgbClr val="F2D08A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440680"/>
            <a:ext cx="12191695" cy="1417320"/>
          </a:xfrm>
          <a:prstGeom prst="rect">
            <a:avLst/>
          </a:prstGeom>
          <a:solidFill>
            <a:srgbClr val="0C111F"/>
          </a:solidFill>
          <a:ln w="12700">
            <a:solidFill>
              <a:srgbClr val="0C111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0" y="182880"/>
            <a:ext cx="3840480" cy="3840480"/>
          </a:xfrm>
          <a:prstGeom prst="ellipse">
            <a:avLst/>
          </a:prstGeom>
          <a:solidFill>
            <a:srgbClr val="F2D08A">
              <a:alpha val="25000"/>
            </a:srgbClr>
          </a:solidFill>
          <a:ln w="12700">
            <a:solidFill>
              <a:srgbClr val="F2D08A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389620" y="914400"/>
            <a:ext cx="1417320" cy="4114800"/>
          </a:xfrm>
          <a:prstGeom prst="roundRect">
            <a:avLst>
              <a:gd name="adj" fmla="val 11613"/>
            </a:avLst>
          </a:prstGeom>
          <a:solidFill>
            <a:srgbClr val="1D2433">
              <a:alpha val="95000"/>
            </a:srgbClr>
          </a:solidFill>
          <a:ln w="25400">
            <a:solidFill>
              <a:srgbClr val="C99A4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44738" y="1408176"/>
            <a:ext cx="907085" cy="3209544"/>
          </a:xfrm>
          <a:prstGeom prst="roundRect">
            <a:avLst>
              <a:gd name="adj" fmla="val 13105"/>
            </a:avLst>
          </a:prstGeom>
          <a:solidFill>
            <a:srgbClr val="F2D08A">
              <a:alpha val="80000"/>
            </a:srgbClr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211666" y="3054096"/>
            <a:ext cx="99212" cy="144018"/>
          </a:xfrm>
          <a:prstGeom prst="ellipse">
            <a:avLst/>
          </a:prstGeom>
          <a:solidFill>
            <a:srgbClr val="182033"/>
          </a:solidFill>
          <a:ln w="12700">
            <a:solidFill>
              <a:srgbClr val="1820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37653" y="1655064"/>
            <a:ext cx="566928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37653" y="2313432"/>
            <a:ext cx="566928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737653" y="2971800"/>
            <a:ext cx="566928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37653" y="3630168"/>
            <a:ext cx="566928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37653" y="4288536"/>
            <a:ext cx="566928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891979" y="1655064"/>
            <a:ext cx="566928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891979" y="2313432"/>
            <a:ext cx="566928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891979" y="2971800"/>
            <a:ext cx="566928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891979" y="3630168"/>
            <a:ext cx="566928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891979" y="4288536"/>
            <a:ext cx="566928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 rot="10800000">
            <a:off x="7754112" y="4087368"/>
            <a:ext cx="2779776" cy="1609344"/>
          </a:xfrm>
          <a:prstGeom prst="trapezoid">
            <a:avLst/>
          </a:prstGeom>
          <a:solidFill>
            <a:srgbClr val="D7B98A">
              <a:alpha val="95000"/>
            </a:srgbClr>
          </a:solidFill>
          <a:ln w="1270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668512" y="3886200"/>
            <a:ext cx="950976" cy="482803"/>
          </a:xfrm>
          <a:prstGeom prst="ellipse">
            <a:avLst/>
          </a:prstGeom>
          <a:solidFill>
            <a:srgbClr val="F2D08A">
              <a:alpha val="55000"/>
            </a:srgbClr>
          </a:solidFill>
          <a:ln w="12700">
            <a:solidFill>
              <a:srgbClr val="F2D08A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631936" y="3946550"/>
            <a:ext cx="1024128" cy="643738"/>
          </a:xfrm>
          <a:prstGeom prst="triangle">
            <a:avLst/>
          </a:prstGeom>
          <a:solidFill>
            <a:srgbClr val="182033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961120" y="4288536"/>
            <a:ext cx="365760" cy="362102"/>
          </a:xfrm>
          <a:prstGeom prst="rect">
            <a:avLst/>
          </a:prstGeom>
          <a:solidFill>
            <a:srgbClr val="182033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156448" y="5656478"/>
            <a:ext cx="731520" cy="-1005840"/>
          </a:xfrm>
          <a:prstGeom prst="line">
            <a:avLst/>
          </a:prstGeom>
          <a:noFill/>
          <a:ln w="12700">
            <a:solidFill>
              <a:srgbClr val="F6EFE2">
                <a:alpha val="65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131552" y="5656478"/>
            <a:ext cx="-731520" cy="-1005840"/>
          </a:xfrm>
          <a:prstGeom prst="line">
            <a:avLst/>
          </a:prstGeom>
          <a:noFill/>
          <a:ln w="12700">
            <a:solidFill>
              <a:srgbClr val="F6EFE2">
                <a:alpha val="65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21792" y="1005840"/>
            <a:ext cx="6217920" cy="2834640"/>
          </a:xfrm>
          <a:prstGeom prst="roundRect">
            <a:avLst>
              <a:gd name="adj" fmla="val 3226"/>
            </a:avLst>
          </a:prstGeom>
          <a:solidFill>
            <a:srgbClr val="1D2433">
              <a:alpha val="85000"/>
            </a:srgbClr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68680" y="1325880"/>
            <a:ext cx="5669280" cy="11430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6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Softly and Tenderly</a:t>
            </a:r>
            <a:endParaRPr lang="en-US" sz="3700" dirty="0"/>
          </a:p>
          <a:p>
            <a:pPr indent="0" marL="0">
              <a:buNone/>
            </a:pPr>
            <a:r>
              <a:rPr lang="en-US" sz="3700" b="1" dirty="0">
                <a:solidFill>
                  <a:srgbClr val="F6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Jesus Is Calling</a:t>
            </a:r>
            <a:endParaRPr lang="en-US" sz="3700" dirty="0"/>
          </a:p>
        </p:txBody>
      </p:sp>
      <p:sp>
        <p:nvSpPr>
          <p:cNvPr id="28" name="Text 26"/>
          <p:cNvSpPr/>
          <p:nvPr/>
        </p:nvSpPr>
        <p:spPr>
          <a:xfrm>
            <a:off x="914400" y="2697480"/>
            <a:ext cx="5394960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2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hymn study on Christ’s gracious invitation, mercy, and return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914400" y="3310128"/>
            <a:ext cx="530352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Words and music: Will L. Thompson • First published: 1880 • Matthew 11:28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320040" y="6556248"/>
            <a:ext cx="6858000" cy="1828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820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680960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6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Teaching Aim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877824"/>
            <a:ext cx="72237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2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 • Receive • Practice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8503920" y="320040"/>
            <a:ext cx="3017520" cy="5806440"/>
          </a:xfrm>
          <a:prstGeom prst="roundRect">
            <a:avLst>
              <a:gd name="adj" fmla="val 3030"/>
            </a:avLst>
          </a:prstGeom>
          <a:solidFill>
            <a:srgbClr val="182033">
              <a:alpha val="90000"/>
            </a:srgbClr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41080" y="484632"/>
            <a:ext cx="628650" cy="5477256"/>
          </a:xfrm>
          <a:prstGeom prst="roundRect">
            <a:avLst>
              <a:gd name="adj" fmla="val 23273"/>
            </a:avLst>
          </a:prstGeom>
          <a:solidFill>
            <a:srgbClr val="C99A4A">
              <a:alpha val="70000"/>
            </a:srgbClr>
          </a:solidFill>
          <a:ln w="10160">
            <a:solidFill>
              <a:srgbClr val="F6EFE2">
                <a:alpha val="3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326880" y="484632"/>
            <a:ext cx="628650" cy="5477256"/>
          </a:xfrm>
          <a:prstGeom prst="roundRect">
            <a:avLst>
              <a:gd name="adj" fmla="val 23273"/>
            </a:avLst>
          </a:prstGeom>
          <a:solidFill>
            <a:srgbClr val="B56959">
              <a:alpha val="70000"/>
            </a:srgbClr>
          </a:solidFill>
          <a:ln w="10160">
            <a:solidFill>
              <a:srgbClr val="F6EFE2">
                <a:alpha val="3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12680" y="484632"/>
            <a:ext cx="628650" cy="5477256"/>
          </a:xfrm>
          <a:prstGeom prst="roundRect">
            <a:avLst>
              <a:gd name="adj" fmla="val 23273"/>
            </a:avLst>
          </a:prstGeom>
          <a:solidFill>
            <a:srgbClr val="8E4A38">
              <a:alpha val="70000"/>
            </a:srgbClr>
          </a:solidFill>
          <a:ln w="10160">
            <a:solidFill>
              <a:srgbClr val="F6EFE2">
                <a:alpha val="3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698480" y="484632"/>
            <a:ext cx="628650" cy="5477256"/>
          </a:xfrm>
          <a:prstGeom prst="roundRect">
            <a:avLst>
              <a:gd name="adj" fmla="val 23273"/>
            </a:avLst>
          </a:prstGeom>
          <a:solidFill>
            <a:srgbClr val="F2D08A">
              <a:alpha val="70000"/>
            </a:srgbClr>
          </a:solidFill>
          <a:ln w="10160">
            <a:solidFill>
              <a:srgbClr val="F6EFE2">
                <a:alpha val="3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012680" y="548640"/>
            <a:ext cx="0" cy="5349240"/>
          </a:xfrm>
          <a:prstGeom prst="line">
            <a:avLst/>
          </a:prstGeom>
          <a:noFill/>
          <a:ln w="12700">
            <a:solidFill>
              <a:srgbClr val="F6EFE2">
                <a:alpha val="6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59952" y="3513582"/>
            <a:ext cx="2505456" cy="0"/>
          </a:xfrm>
          <a:prstGeom prst="line">
            <a:avLst/>
          </a:prstGeom>
          <a:noFill/>
          <a:ln w="12700">
            <a:solidFill>
              <a:srgbClr val="F6EFE2">
                <a:alpha val="5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0080" y="1280160"/>
            <a:ext cx="7406640" cy="4526280"/>
          </a:xfrm>
          <a:prstGeom prst="roundRect">
            <a:avLst>
              <a:gd name="adj" fmla="val 2020"/>
            </a:avLst>
          </a:prstGeom>
          <a:solidFill>
            <a:srgbClr val="1D2433">
              <a:alpha val="90000"/>
            </a:srgbClr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77747" y="1691640"/>
            <a:ext cx="204826" cy="225857"/>
          </a:xfrm>
          <a:prstGeom prst="ellipse">
            <a:avLst/>
          </a:prstGeom>
          <a:solidFill>
            <a:srgbClr val="F2D08A">
              <a:alpha val="80000"/>
            </a:srgbClr>
          </a:solidFill>
          <a:ln w="12700">
            <a:solidFill>
              <a:srgbClr val="F2D08A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216152" y="1739189"/>
            <a:ext cx="128016" cy="142646"/>
          </a:xfrm>
          <a:prstGeom prst="ellipse">
            <a:avLst/>
          </a:prstGeom>
          <a:solidFill>
            <a:srgbClr val="FFF3B0"/>
          </a:solidFill>
          <a:ln w="12700">
            <a:solidFill>
              <a:srgbClr val="FFF3B0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rot="10800000">
            <a:off x="1228954" y="1757020"/>
            <a:ext cx="102413" cy="124816"/>
          </a:xfrm>
          <a:prstGeom prst="triangle">
            <a:avLst/>
          </a:prstGeom>
          <a:solidFill>
            <a:srgbClr val="8E4A38"/>
          </a:solidFill>
          <a:ln w="12700">
            <a:solidFill>
              <a:srgbClr val="8E4A3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267358" y="1941271"/>
            <a:ext cx="25603" cy="202082"/>
          </a:xfrm>
          <a:prstGeom prst="rect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914400"/>
            <a:ext cx="914400" cy="914400"/>
          </a:xfrm>
          <a:prstGeom prst="line">
            <a:avLst/>
          </a:prstGeom>
          <a:noFill/>
          <a:ln/>
        </p:spPr>
      </p:sp>
      <p:sp>
        <p:nvSpPr>
          <p:cNvPr id="17" name="Text 15"/>
          <p:cNvSpPr/>
          <p:nvPr/>
        </p:nvSpPr>
        <p:spPr>
          <a:xfrm>
            <a:off x="1709928" y="1828800"/>
            <a:ext cx="219456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 Christ’s call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874520" y="1993392"/>
            <a:ext cx="5486400" cy="6400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hymn teaches that Jesus calls the weary, the wandering, and the repentant to come to him for rest.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1051560" y="2898648"/>
            <a:ext cx="457200" cy="457200"/>
          </a:xfrm>
          <a:prstGeom prst="heart">
            <a:avLst/>
          </a:prstGeom>
          <a:solidFill>
            <a:srgbClr val="8E4A38"/>
          </a:solidFill>
          <a:ln w="12700">
            <a:solidFill>
              <a:srgbClr val="8E4A3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709928" y="3017520"/>
            <a:ext cx="219456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Receive mercy with trust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874520" y="3200400"/>
            <a:ext cx="5669280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gives the church language for grace that is truthful, urgent, and tender.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1014984" y="4178808"/>
            <a:ext cx="228600" cy="320040"/>
          </a:xfrm>
          <a:prstGeom prst="arc">
            <a:avLst/>
          </a:prstGeom>
          <a:noFill/>
          <a:ln w="25400">
            <a:solidFill>
              <a:srgbClr val="C99A4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 flipH="1">
            <a:off x="1280160" y="4178808"/>
            <a:ext cx="228600" cy="320040"/>
          </a:xfrm>
          <a:prstGeom prst="arc">
            <a:avLst/>
          </a:prstGeom>
          <a:noFill/>
          <a:ln w="25400">
            <a:solidFill>
              <a:srgbClr val="C99A4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709928" y="4178808"/>
            <a:ext cx="219456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Practice pastoral welcome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874520" y="4389120"/>
            <a:ext cx="566928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Teachers and leaders can model invitation without pressure, manipulation, or fear.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320040" y="6556248"/>
            <a:ext cx="6858000" cy="1828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680960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8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Hymn Identity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877824"/>
            <a:ext cx="72237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basic facts for teaching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94360" y="1143000"/>
            <a:ext cx="2880360" cy="4617720"/>
          </a:xfrm>
          <a:prstGeom prst="roundRect">
            <a:avLst>
              <a:gd name="adj" fmla="val 3175"/>
            </a:avLst>
          </a:prstGeom>
          <a:solidFill>
            <a:srgbClr val="182033">
              <a:alpha val="90000"/>
            </a:srgbClr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307592"/>
            <a:ext cx="594360" cy="4288536"/>
          </a:xfrm>
          <a:prstGeom prst="roundRect">
            <a:avLst>
              <a:gd name="adj" fmla="val 24615"/>
            </a:avLst>
          </a:prstGeom>
          <a:solidFill>
            <a:srgbClr val="C99A4A">
              <a:alpha val="70000"/>
            </a:srgbClr>
          </a:solidFill>
          <a:ln w="10160">
            <a:solidFill>
              <a:srgbClr val="F6EFE2">
                <a:alpha val="3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83030" y="1307592"/>
            <a:ext cx="594360" cy="4288536"/>
          </a:xfrm>
          <a:prstGeom prst="roundRect">
            <a:avLst>
              <a:gd name="adj" fmla="val 24615"/>
            </a:avLst>
          </a:prstGeom>
          <a:solidFill>
            <a:srgbClr val="B56959">
              <a:alpha val="70000"/>
            </a:srgbClr>
          </a:solidFill>
          <a:ln w="10160">
            <a:solidFill>
              <a:srgbClr val="F6EFE2">
                <a:alpha val="3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34540" y="1307592"/>
            <a:ext cx="594360" cy="4288536"/>
          </a:xfrm>
          <a:prstGeom prst="roundRect">
            <a:avLst>
              <a:gd name="adj" fmla="val 24615"/>
            </a:avLst>
          </a:prstGeom>
          <a:solidFill>
            <a:srgbClr val="8E4A38">
              <a:alpha val="70000"/>
            </a:srgbClr>
          </a:solidFill>
          <a:ln w="10160">
            <a:solidFill>
              <a:srgbClr val="F6EFE2">
                <a:alpha val="3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686050" y="1307592"/>
            <a:ext cx="594360" cy="4288536"/>
          </a:xfrm>
          <a:prstGeom prst="roundRect">
            <a:avLst>
              <a:gd name="adj" fmla="val 24615"/>
            </a:avLst>
          </a:prstGeom>
          <a:solidFill>
            <a:srgbClr val="F2D08A">
              <a:alpha val="70000"/>
            </a:srgbClr>
          </a:solidFill>
          <a:ln w="10160">
            <a:solidFill>
              <a:srgbClr val="F6EFE2">
                <a:alpha val="3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034540" y="1371600"/>
            <a:ext cx="0" cy="4160520"/>
          </a:xfrm>
          <a:prstGeom prst="line">
            <a:avLst/>
          </a:prstGeom>
          <a:noFill/>
          <a:ln w="12700">
            <a:solidFill>
              <a:srgbClr val="F6EFE2">
                <a:alpha val="6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3682746"/>
            <a:ext cx="2368296" cy="0"/>
          </a:xfrm>
          <a:prstGeom prst="line">
            <a:avLst/>
          </a:prstGeom>
          <a:noFill/>
          <a:ln w="12700">
            <a:solidFill>
              <a:srgbClr val="F6EFE2">
                <a:alpha val="5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749040" y="1143000"/>
            <a:ext cx="7818120" cy="4617720"/>
          </a:xfrm>
          <a:prstGeom prst="roundRect">
            <a:avLst>
              <a:gd name="adj" fmla="val 1980"/>
            </a:avLst>
          </a:prstGeom>
          <a:solidFill>
            <a:srgbClr val="FFFFFF"/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069080" y="1444752"/>
            <a:ext cx="1783080" cy="256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Title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715000" y="1399032"/>
            <a:ext cx="534924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Softly and Tenderly Jesus Is Calling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069080" y="1792224"/>
            <a:ext cx="6949440" cy="0"/>
          </a:xfrm>
          <a:prstGeom prst="line">
            <a:avLst/>
          </a:prstGeom>
          <a:noFill/>
          <a:ln w="10160">
            <a:solidFill>
              <a:srgbClr val="E9D9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069080" y="2103120"/>
            <a:ext cx="1783080" cy="256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 line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715000" y="2057400"/>
            <a:ext cx="534924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Softly and tenderly Jesus is calling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069080" y="2450592"/>
            <a:ext cx="6949440" cy="0"/>
          </a:xfrm>
          <a:prstGeom prst="line">
            <a:avLst/>
          </a:prstGeom>
          <a:noFill/>
          <a:ln w="10160">
            <a:solidFill>
              <a:srgbClr val="E9D9B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069080" y="2761488"/>
            <a:ext cx="1783080" cy="256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Words and music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715000" y="2715768"/>
            <a:ext cx="534924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Will Lamartine Thompson (1847–1909)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4069080" y="3108960"/>
            <a:ext cx="6949440" cy="0"/>
          </a:xfrm>
          <a:prstGeom prst="line">
            <a:avLst/>
          </a:prstGeom>
          <a:noFill/>
          <a:ln w="10160">
            <a:solidFill>
              <a:srgbClr val="E9D9B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069080" y="3419856"/>
            <a:ext cx="1783080" cy="256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 publication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715000" y="3374136"/>
            <a:ext cx="534924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1880, in Sparkling Gems Nos. 1 and 2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4069080" y="3767328"/>
            <a:ext cx="6949440" cy="0"/>
          </a:xfrm>
          <a:prstGeom prst="line">
            <a:avLst/>
          </a:prstGeom>
          <a:noFill/>
          <a:ln w="10160">
            <a:solidFill>
              <a:srgbClr val="E9D9B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069080" y="4078224"/>
            <a:ext cx="1783080" cy="256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Tune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715000" y="4032504"/>
            <a:ext cx="534924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THOMPSON, also known as SOFTLY AND TENDERLY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4069080" y="4425696"/>
            <a:ext cx="6949440" cy="0"/>
          </a:xfrm>
          <a:prstGeom prst="line">
            <a:avLst/>
          </a:prstGeom>
          <a:noFill/>
          <a:ln w="10160">
            <a:solidFill>
              <a:srgbClr val="E9D9B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069080" y="4736592"/>
            <a:ext cx="1783080" cy="256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Meter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715000" y="4690872"/>
            <a:ext cx="534924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11.7.11.7 with refrain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4069080" y="5084064"/>
            <a:ext cx="6949440" cy="0"/>
          </a:xfrm>
          <a:prstGeom prst="line">
            <a:avLst/>
          </a:prstGeom>
          <a:noFill/>
          <a:ln w="10160">
            <a:solidFill>
              <a:srgbClr val="E9D9B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20040" y="6556248"/>
            <a:ext cx="6858000" cy="1828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4552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9D9B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680960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8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Historical Background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877824"/>
            <a:ext cx="72237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gospel song shaped for invitation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9D9BF"/>
          </a:solidFill>
          <a:ln w="12700">
            <a:solidFill>
              <a:srgbClr val="E9D9B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143000"/>
            <a:ext cx="6400800" cy="0"/>
          </a:xfrm>
          <a:prstGeom prst="line">
            <a:avLst/>
          </a:prstGeom>
          <a:noFill/>
          <a:ln w="8890">
            <a:solidFill>
              <a:srgbClr val="D7B98A">
                <a:alpha val="6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" y="1554480"/>
            <a:ext cx="6400800" cy="0"/>
          </a:xfrm>
          <a:prstGeom prst="line">
            <a:avLst/>
          </a:prstGeom>
          <a:noFill/>
          <a:ln w="8890">
            <a:solidFill>
              <a:srgbClr val="D7B98A">
                <a:alpha val="6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965960"/>
            <a:ext cx="6400800" cy="0"/>
          </a:xfrm>
          <a:prstGeom prst="line">
            <a:avLst/>
          </a:prstGeom>
          <a:noFill/>
          <a:ln w="8890">
            <a:solidFill>
              <a:srgbClr val="D7B98A">
                <a:alpha val="6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1520" y="2377440"/>
            <a:ext cx="6400800" cy="0"/>
          </a:xfrm>
          <a:prstGeom prst="line">
            <a:avLst/>
          </a:prstGeom>
          <a:noFill/>
          <a:ln w="8890">
            <a:solidFill>
              <a:srgbClr val="D7B98A">
                <a:alpha val="6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1520" y="2788920"/>
            <a:ext cx="6400800" cy="0"/>
          </a:xfrm>
          <a:prstGeom prst="line">
            <a:avLst/>
          </a:prstGeom>
          <a:noFill/>
          <a:ln w="8890">
            <a:solidFill>
              <a:srgbClr val="D7B98A">
                <a:alpha val="6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" y="3200400"/>
            <a:ext cx="6400800" cy="0"/>
          </a:xfrm>
          <a:prstGeom prst="line">
            <a:avLst/>
          </a:prstGeom>
          <a:noFill/>
          <a:ln w="8890">
            <a:solidFill>
              <a:srgbClr val="D7B98A">
                <a:alpha val="6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31520" y="3611880"/>
            <a:ext cx="6400800" cy="0"/>
          </a:xfrm>
          <a:prstGeom prst="line">
            <a:avLst/>
          </a:prstGeom>
          <a:noFill/>
          <a:ln w="8890">
            <a:solidFill>
              <a:srgbClr val="D7B98A">
                <a:alpha val="6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31520" y="4023360"/>
            <a:ext cx="6400800" cy="0"/>
          </a:xfrm>
          <a:prstGeom prst="line">
            <a:avLst/>
          </a:prstGeom>
          <a:noFill/>
          <a:ln w="8890">
            <a:solidFill>
              <a:srgbClr val="D7B98A">
                <a:alpha val="6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1520" y="4434840"/>
            <a:ext cx="6400800" cy="0"/>
          </a:xfrm>
          <a:prstGeom prst="line">
            <a:avLst/>
          </a:prstGeom>
          <a:noFill/>
          <a:ln w="8890">
            <a:solidFill>
              <a:srgbClr val="D7B98A">
                <a:alpha val="6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0" y="1188720"/>
            <a:ext cx="2926080" cy="3383280"/>
          </a:xfrm>
          <a:prstGeom prst="triangle">
            <a:avLst/>
          </a:prstGeom>
          <a:solidFill>
            <a:srgbClr val="182033"/>
          </a:solidFill>
          <a:ln w="19050">
            <a:solidFill>
              <a:srgbClr val="C99A4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052560" y="2743200"/>
            <a:ext cx="320040" cy="1554480"/>
          </a:xfrm>
          <a:prstGeom prst="rect">
            <a:avLst/>
          </a:prstGeom>
          <a:solidFill>
            <a:srgbClr val="182033"/>
          </a:solidFill>
          <a:ln w="19050">
            <a:solidFill>
              <a:srgbClr val="C99A4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138160" y="749808"/>
            <a:ext cx="2194560" cy="2194560"/>
          </a:xfrm>
          <a:prstGeom prst="ellipse">
            <a:avLst/>
          </a:prstGeom>
          <a:solidFill>
            <a:srgbClr val="F2D08A">
              <a:alpha val="28000"/>
            </a:srgbClr>
          </a:solidFill>
          <a:ln w="12700">
            <a:solidFill>
              <a:srgbClr val="F2D08A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0080" y="1051560"/>
            <a:ext cx="6720840" cy="4754880"/>
          </a:xfrm>
          <a:prstGeom prst="roundRect">
            <a:avLst>
              <a:gd name="adj" fmla="val 1923"/>
            </a:avLst>
          </a:prstGeom>
          <a:solidFill>
            <a:srgbClr val="F6EFE2">
              <a:alpha val="94000"/>
            </a:srgbClr>
          </a:solidFill>
          <a:ln w="10160">
            <a:solidFill>
              <a:srgbClr val="D7B98A">
                <a:alpha val="40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14400" y="1417320"/>
            <a:ext cx="6080760" cy="9144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Will L. Thompson was an American songwriter, composer, and music publisher associated with East Liverpool, Ohio. He wrote both the words and the tune of this hymn.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14400" y="2697480"/>
            <a:ext cx="6080760" cy="9601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hymn belongs to the late nineteenth-century American gospel invitation tradition, where congregational song often gave people a moment of personal response after preaching.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914400" y="3977640"/>
            <a:ext cx="6080760" cy="868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Its lasting strength is the union of urgency and tenderness: Christ calls sinners home, but his voice is marked by mercy.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320040" y="6556248"/>
            <a:ext cx="6858000" cy="1828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4552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820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033"/>
          </a:solidFill>
          <a:ln w="12700">
            <a:solidFill>
              <a:srgbClr val="1820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863840" y="-1280160"/>
            <a:ext cx="4846320" cy="4846320"/>
          </a:xfrm>
          <a:prstGeom prst="ellipse">
            <a:avLst/>
          </a:prstGeom>
          <a:solidFill>
            <a:srgbClr val="C99A4A">
              <a:alpha val="58000"/>
            </a:srgbClr>
          </a:solidFill>
          <a:ln w="12700">
            <a:solidFill>
              <a:srgbClr val="C99A4A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78240" y="91440"/>
            <a:ext cx="2834640" cy="2834640"/>
          </a:xfrm>
          <a:prstGeom prst="ellipse">
            <a:avLst/>
          </a:prstGeom>
          <a:solidFill>
            <a:srgbClr val="F2D08A">
              <a:alpha val="40000"/>
            </a:srgbClr>
          </a:solidFill>
          <a:ln w="12700">
            <a:solidFill>
              <a:srgbClr val="F2D08A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440680"/>
            <a:ext cx="12191695" cy="1417320"/>
          </a:xfrm>
          <a:prstGeom prst="rect">
            <a:avLst/>
          </a:prstGeom>
          <a:solidFill>
            <a:srgbClr val="0C111F"/>
          </a:solidFill>
          <a:ln w="12700">
            <a:solidFill>
              <a:srgbClr val="0C111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326380" y="1097280"/>
            <a:ext cx="1600200" cy="4389120"/>
          </a:xfrm>
          <a:prstGeom prst="roundRect">
            <a:avLst>
              <a:gd name="adj" fmla="val 10286"/>
            </a:avLst>
          </a:prstGeom>
          <a:solidFill>
            <a:srgbClr val="1D2433">
              <a:alpha val="95000"/>
            </a:srgbClr>
          </a:solidFill>
          <a:ln w="25400">
            <a:solidFill>
              <a:srgbClr val="C99A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614416" y="1623974"/>
            <a:ext cx="1024128" cy="3423514"/>
          </a:xfrm>
          <a:prstGeom prst="roundRect">
            <a:avLst>
              <a:gd name="adj" fmla="val 11607"/>
            </a:avLst>
          </a:prstGeom>
          <a:solidFill>
            <a:srgbClr val="F2D08A">
              <a:alpha val="80000"/>
            </a:srgbClr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54496" y="3379622"/>
            <a:ext cx="112014" cy="153619"/>
          </a:xfrm>
          <a:prstGeom prst="ellipse">
            <a:avLst/>
          </a:prstGeom>
          <a:solidFill>
            <a:srgbClr val="182033"/>
          </a:solidFill>
          <a:ln w="12700">
            <a:solidFill>
              <a:srgbClr val="1820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90288" y="1887322"/>
            <a:ext cx="64008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90288" y="2589581"/>
            <a:ext cx="64008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90288" y="3291840"/>
            <a:ext cx="64008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90288" y="3994099"/>
            <a:ext cx="64008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90288" y="4696358"/>
            <a:ext cx="64008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022592" y="1887322"/>
            <a:ext cx="64008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022592" y="2589581"/>
            <a:ext cx="64008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022592" y="3291840"/>
            <a:ext cx="64008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022592" y="3994099"/>
            <a:ext cx="64008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022592" y="4696358"/>
            <a:ext cx="64008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0120" y="5193792"/>
            <a:ext cx="6583680" cy="502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6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gracious call of Christ</a:t>
            </a:r>
            <a:endParaRPr lang="en-US" sz="3100" dirty="0"/>
          </a:p>
        </p:txBody>
      </p:sp>
      <p:sp>
        <p:nvSpPr>
          <p:cNvPr id="20" name="Text 18"/>
          <p:cNvSpPr/>
          <p:nvPr/>
        </p:nvSpPr>
        <p:spPr>
          <a:xfrm>
            <a:off x="987552" y="5742432"/>
            <a:ext cx="4754880" cy="29260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2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“Come to me…” — Matthew 11:28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320040" y="6556248"/>
            <a:ext cx="6858000" cy="1828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820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680960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6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Biblical Foundation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877824"/>
            <a:ext cx="72237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2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 and thematic Scripture connections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7863840" y="1342339"/>
            <a:ext cx="1623974" cy="1474013"/>
          </a:xfrm>
          <a:prstGeom prst="roundRect">
            <a:avLst>
              <a:gd name="adj" fmla="val 4963"/>
            </a:avLst>
          </a:prstGeom>
          <a:solidFill>
            <a:srgbClr val="F6EFE2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23146" y="1342339"/>
            <a:ext cx="1623974" cy="1474013"/>
          </a:xfrm>
          <a:prstGeom prst="roundRect">
            <a:avLst>
              <a:gd name="adj" fmla="val 4963"/>
            </a:avLst>
          </a:prstGeom>
          <a:solidFill>
            <a:srgbClr val="F6EFE2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555480" y="1389888"/>
            <a:ext cx="0" cy="1402690"/>
          </a:xfrm>
          <a:prstGeom prst="line">
            <a:avLst/>
          </a:prstGeom>
          <a:noFill/>
          <a:ln w="12700">
            <a:solidFill>
              <a:srgbClr val="C99A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134502" y="1627632"/>
            <a:ext cx="115031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826142" y="1627632"/>
            <a:ext cx="115031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134502" y="1817827"/>
            <a:ext cx="115031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826142" y="1817827"/>
            <a:ext cx="115031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34502" y="2008022"/>
            <a:ext cx="115031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826142" y="2008022"/>
            <a:ext cx="115031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134502" y="2198218"/>
            <a:ext cx="115031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826142" y="2198218"/>
            <a:ext cx="115031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34502" y="2388413"/>
            <a:ext cx="115031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826142" y="2388413"/>
            <a:ext cx="115031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400032" y="3911803"/>
            <a:ext cx="219456" cy="1146658"/>
          </a:xfrm>
          <a:prstGeom prst="rect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70848" y="4259275"/>
            <a:ext cx="877824" cy="156362"/>
          </a:xfrm>
          <a:prstGeom prst="rect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851392" y="3755441"/>
            <a:ext cx="1316736" cy="1042416"/>
          </a:xfrm>
          <a:prstGeom prst="ellipse">
            <a:avLst/>
          </a:prstGeom>
          <a:solidFill>
            <a:srgbClr val="F2D08A">
              <a:alpha val="30000"/>
            </a:srgbClr>
          </a:solidFill>
          <a:ln w="12700">
            <a:solidFill>
              <a:srgbClr val="F2D08A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0080" y="1143000"/>
            <a:ext cx="6766560" cy="4754880"/>
          </a:xfrm>
          <a:prstGeom prst="roundRect">
            <a:avLst>
              <a:gd name="adj" fmla="val 1923"/>
            </a:avLst>
          </a:prstGeom>
          <a:solidFill>
            <a:srgbClr val="F6EFE2"/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60120" y="1417320"/>
            <a:ext cx="192024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Matthew 11:28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2743200" y="1389888"/>
            <a:ext cx="411480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Christ calls the weary to come to him for rest.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960120" y="2130552"/>
            <a:ext cx="192024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Isaiah 55:6–7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743200" y="2103120"/>
            <a:ext cx="411480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Lord calls sinners to return and receive mercy.</a:t>
            </a:r>
            <a:endParaRPr lang="en-US" sz="1450" dirty="0"/>
          </a:p>
        </p:txBody>
      </p:sp>
      <p:sp>
        <p:nvSpPr>
          <p:cNvPr id="25" name="Text 23"/>
          <p:cNvSpPr/>
          <p:nvPr/>
        </p:nvSpPr>
        <p:spPr>
          <a:xfrm>
            <a:off x="960120" y="2843784"/>
            <a:ext cx="192024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Luke 15:20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2743200" y="2816352"/>
            <a:ext cx="411480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father welcomes the returning son with compassion.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960120" y="3557016"/>
            <a:ext cx="192024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Revelation 3:20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2743200" y="3529584"/>
            <a:ext cx="411480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Christ patiently calls for renewed fellowship.</a:t>
            </a:r>
            <a:endParaRPr lang="en-US" sz="1450" dirty="0"/>
          </a:p>
        </p:txBody>
      </p:sp>
      <p:sp>
        <p:nvSpPr>
          <p:cNvPr id="29" name="Text 27"/>
          <p:cNvSpPr/>
          <p:nvPr/>
        </p:nvSpPr>
        <p:spPr>
          <a:xfrm>
            <a:off x="960120" y="4270248"/>
            <a:ext cx="192024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Hebrews 3:15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2743200" y="4242816"/>
            <a:ext cx="411480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response to God’s voice belongs to today.</a:t>
            </a:r>
            <a:endParaRPr lang="en-US" sz="1450" dirty="0"/>
          </a:p>
        </p:txBody>
      </p:sp>
      <p:sp>
        <p:nvSpPr>
          <p:cNvPr id="31" name="Text 29"/>
          <p:cNvSpPr/>
          <p:nvPr/>
        </p:nvSpPr>
        <p:spPr>
          <a:xfrm>
            <a:off x="320040" y="6556248"/>
            <a:ext cx="6858000" cy="1828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680960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8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This Hymn Matters Today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877824"/>
            <a:ext cx="72237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Invitation shaped by mercy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 rot="10800000">
            <a:off x="8328355" y="1335024"/>
            <a:ext cx="2362810" cy="2999232"/>
          </a:xfrm>
          <a:prstGeom prst="trapezoid">
            <a:avLst/>
          </a:prstGeom>
          <a:solidFill>
            <a:srgbClr val="D7B98A">
              <a:alpha val="95000"/>
            </a:srgbClr>
          </a:solidFill>
          <a:ln w="1270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05595" y="960120"/>
            <a:ext cx="808330" cy="899770"/>
          </a:xfrm>
          <a:prstGeom prst="ellipse">
            <a:avLst/>
          </a:prstGeom>
          <a:solidFill>
            <a:srgbClr val="F2D08A">
              <a:alpha val="55000"/>
            </a:srgbClr>
          </a:solidFill>
          <a:ln w="12700">
            <a:solidFill>
              <a:srgbClr val="F2D08A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074506" y="1072591"/>
            <a:ext cx="870509" cy="1199693"/>
          </a:xfrm>
          <a:prstGeom prst="triangle">
            <a:avLst/>
          </a:prstGeom>
          <a:solidFill>
            <a:srgbClr val="182033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54312" y="1709928"/>
            <a:ext cx="310896" cy="674827"/>
          </a:xfrm>
          <a:prstGeom prst="rect">
            <a:avLst/>
          </a:prstGeom>
          <a:solidFill>
            <a:srgbClr val="182033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70341" y="4259275"/>
            <a:ext cx="621792" cy="-1874520"/>
          </a:xfrm>
          <a:prstGeom prst="line">
            <a:avLst/>
          </a:prstGeom>
          <a:noFill/>
          <a:ln w="12700">
            <a:solidFill>
              <a:srgbClr val="F6EFE2">
                <a:alpha val="6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349179" y="4259275"/>
            <a:ext cx="-621792" cy="-1874520"/>
          </a:xfrm>
          <a:prstGeom prst="line">
            <a:avLst/>
          </a:prstGeom>
          <a:noFill/>
          <a:ln w="12700">
            <a:solidFill>
              <a:srgbClr val="F6EFE2">
                <a:alpha val="6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1234440"/>
            <a:ext cx="6995160" cy="4480560"/>
          </a:xfrm>
          <a:prstGeom prst="roundRect">
            <a:avLst>
              <a:gd name="adj" fmla="val 2041"/>
            </a:avLst>
          </a:prstGeom>
          <a:solidFill>
            <a:srgbClr val="FFFFFF"/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0120" y="1572768"/>
            <a:ext cx="201168" cy="201168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298448" y="1481328"/>
            <a:ext cx="589788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gives weary people a simple way to hear Christ’s welcome.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960120" y="2423160"/>
            <a:ext cx="201168" cy="201168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98448" y="2331720"/>
            <a:ext cx="589788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teaches churches to call people without harshness or pressure.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960120" y="3273552"/>
            <a:ext cx="201168" cy="201168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298448" y="3182112"/>
            <a:ext cx="589788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pairs repentance with mercy, pardon, and rest.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960120" y="4123944"/>
            <a:ext cx="201168" cy="201168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298448" y="4032504"/>
            <a:ext cx="589788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helps worshipers respond personally after Scripture and preaching.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320040" y="6556248"/>
            <a:ext cx="6858000" cy="1828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4552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820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680960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6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Hymn Study: The Call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877824"/>
            <a:ext cx="72237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2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Jesus waits, watches, and calls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8732520" y="1143000"/>
            <a:ext cx="1371600" cy="4114800"/>
          </a:xfrm>
          <a:prstGeom prst="roundRect">
            <a:avLst>
              <a:gd name="adj" fmla="val 12000"/>
            </a:avLst>
          </a:prstGeom>
          <a:solidFill>
            <a:srgbClr val="1D2433">
              <a:alpha val="95000"/>
            </a:srgbClr>
          </a:solidFill>
          <a:ln w="25400">
            <a:solidFill>
              <a:srgbClr val="C99A4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79408" y="1636776"/>
            <a:ext cx="877824" cy="3209544"/>
          </a:xfrm>
          <a:prstGeom prst="roundRect">
            <a:avLst>
              <a:gd name="adj" fmla="val 13542"/>
            </a:avLst>
          </a:prstGeom>
          <a:solidFill>
            <a:srgbClr val="F2D08A">
              <a:alpha val="80000"/>
            </a:srgbClr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528048" y="3282696"/>
            <a:ext cx="96012" cy="144018"/>
          </a:xfrm>
          <a:prstGeom prst="ellipse">
            <a:avLst/>
          </a:prstGeom>
          <a:solidFill>
            <a:srgbClr val="182033"/>
          </a:solidFill>
          <a:ln w="12700">
            <a:solidFill>
              <a:srgbClr val="1820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101584" y="1883664"/>
            <a:ext cx="54864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101584" y="2542032"/>
            <a:ext cx="54864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101584" y="3200400"/>
            <a:ext cx="54864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01584" y="3858768"/>
            <a:ext cx="54864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01584" y="4517136"/>
            <a:ext cx="54864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186416" y="1883664"/>
            <a:ext cx="54864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186416" y="2542032"/>
            <a:ext cx="54864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186416" y="3200400"/>
            <a:ext cx="54864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186416" y="3858768"/>
            <a:ext cx="54864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186416" y="4517136"/>
            <a:ext cx="548640" cy="0"/>
          </a:xfrm>
          <a:prstGeom prst="line">
            <a:avLst/>
          </a:prstGeom>
          <a:noFill/>
          <a:ln w="12700">
            <a:solidFill>
              <a:srgbClr val="D7B98A">
                <a:alpha val="8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85800" y="1234440"/>
            <a:ext cx="6720840" cy="4526280"/>
          </a:xfrm>
          <a:prstGeom prst="roundRect">
            <a:avLst>
              <a:gd name="adj" fmla="val 2020"/>
            </a:avLst>
          </a:prstGeom>
          <a:solidFill>
            <a:srgbClr val="F6EFE2"/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87552" y="1600200"/>
            <a:ext cx="6080760" cy="10972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opening movement presents Christ not as distant or reluctant, but as personally attentive. He calls with gentleness, yet the invitation is real and urgent.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987552" y="3063240"/>
            <a:ext cx="6080760" cy="98755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Teaching emphasis: Christ’s invitation is not earned by spiritual success. It is addressed to those who need mercy, rest, and return.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987552" y="4498848"/>
            <a:ext cx="530352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552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Scripture: Matthew 11:28; Revelation 3:20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320040" y="6556248"/>
            <a:ext cx="6858000" cy="1828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820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033"/>
          </a:solidFill>
          <a:ln w="12700">
            <a:solidFill>
              <a:srgbClr val="1820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863840" y="-1280160"/>
            <a:ext cx="4846320" cy="4846320"/>
          </a:xfrm>
          <a:prstGeom prst="ellipse">
            <a:avLst/>
          </a:prstGeom>
          <a:solidFill>
            <a:srgbClr val="C99A4A">
              <a:alpha val="58000"/>
            </a:srgbClr>
          </a:solidFill>
          <a:ln w="12700">
            <a:solidFill>
              <a:srgbClr val="C99A4A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78240" y="91440"/>
            <a:ext cx="2834640" cy="2834640"/>
          </a:xfrm>
          <a:prstGeom prst="ellipse">
            <a:avLst/>
          </a:prstGeom>
          <a:solidFill>
            <a:srgbClr val="F2D08A">
              <a:alpha val="40000"/>
            </a:srgbClr>
          </a:solidFill>
          <a:ln w="12700">
            <a:solidFill>
              <a:srgbClr val="F2D08A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440680"/>
            <a:ext cx="12191695" cy="1417320"/>
          </a:xfrm>
          <a:prstGeom prst="rect">
            <a:avLst/>
          </a:prstGeom>
          <a:solidFill>
            <a:srgbClr val="0C111F"/>
          </a:solidFill>
          <a:ln w="12700">
            <a:solidFill>
              <a:srgbClr val="0C111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42909" y="1097280"/>
            <a:ext cx="819302" cy="1181405"/>
          </a:xfrm>
          <a:prstGeom prst="ellipse">
            <a:avLst/>
          </a:prstGeom>
          <a:solidFill>
            <a:srgbClr val="F2D08A">
              <a:alpha val="80000"/>
            </a:srgbClr>
          </a:solidFill>
          <a:ln w="12700">
            <a:solidFill>
              <a:srgbClr val="F2D08A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796528" y="1345997"/>
            <a:ext cx="512064" cy="746150"/>
          </a:xfrm>
          <a:prstGeom prst="ellipse">
            <a:avLst/>
          </a:prstGeom>
          <a:solidFill>
            <a:srgbClr val="FFF3B0"/>
          </a:solidFill>
          <a:ln w="12700">
            <a:solidFill>
              <a:srgbClr val="FFF3B0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rot="10800000">
            <a:off x="8847734" y="1439266"/>
            <a:ext cx="409651" cy="652882"/>
          </a:xfrm>
          <a:prstGeom prst="triangle">
            <a:avLst/>
          </a:prstGeom>
          <a:solidFill>
            <a:srgbClr val="8E4A38"/>
          </a:solidFill>
          <a:ln w="12700">
            <a:solidFill>
              <a:srgbClr val="8E4A3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001354" y="2403043"/>
            <a:ext cx="102413" cy="1057046"/>
          </a:xfrm>
          <a:prstGeom prst="rect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914400"/>
            <a:ext cx="914400" cy="914400"/>
          </a:xfrm>
          <a:prstGeom prst="line">
            <a:avLst/>
          </a:prstGeom>
          <a:noFill/>
          <a:ln/>
        </p:spPr>
      </p:sp>
      <p:sp>
        <p:nvSpPr>
          <p:cNvPr id="11" name="Shape 9"/>
          <p:cNvSpPr/>
          <p:nvPr/>
        </p:nvSpPr>
        <p:spPr>
          <a:xfrm>
            <a:off x="777240" y="1417320"/>
            <a:ext cx="6492240" cy="3474720"/>
          </a:xfrm>
          <a:prstGeom prst="roundRect">
            <a:avLst>
              <a:gd name="adj" fmla="val 2632"/>
            </a:avLst>
          </a:prstGeom>
          <a:solidFill>
            <a:srgbClr val="1D2433">
              <a:alpha val="80000"/>
            </a:srgbClr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51560" y="1755648"/>
            <a:ext cx="5852160" cy="548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6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Refrain: Come Home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1078992" y="2578608"/>
            <a:ext cx="5577840" cy="107899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repeated invitation makes the hymn congregational and pastoral. The church sings the gospel call, and the listener is asked to respond today.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078992" y="3968496"/>
            <a:ext cx="5486400" cy="40233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2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refrain gathers the hymn’s heart: weariness is met by Christ’s welcome.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20040" y="6556248"/>
            <a:ext cx="6858000" cy="1828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680960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8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Hymn Study: Mercy and Pardon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877824"/>
            <a:ext cx="72237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promise behind the invitation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9249156" y="1441094"/>
            <a:ext cx="246888" cy="1388059"/>
          </a:xfrm>
          <a:prstGeom prst="rect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878824" y="1861718"/>
            <a:ext cx="987552" cy="189281"/>
          </a:xfrm>
          <a:prstGeom prst="rect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31936" y="1251814"/>
            <a:ext cx="1481328" cy="1261872"/>
          </a:xfrm>
          <a:prstGeom prst="ellipse">
            <a:avLst/>
          </a:prstGeom>
          <a:solidFill>
            <a:srgbClr val="F2D08A">
              <a:alpha val="30000"/>
            </a:srgbClr>
          </a:solidFill>
          <a:ln w="12700">
            <a:solidFill>
              <a:srgbClr val="F2D08A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0" y="3937406"/>
            <a:ext cx="1667866" cy="963778"/>
          </a:xfrm>
          <a:prstGeom prst="roundRect">
            <a:avLst>
              <a:gd name="adj" fmla="val 7590"/>
            </a:avLst>
          </a:prstGeom>
          <a:solidFill>
            <a:srgbClr val="F6EFE2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22054" y="3937406"/>
            <a:ext cx="1667866" cy="963778"/>
          </a:xfrm>
          <a:prstGeom prst="roundRect">
            <a:avLst>
              <a:gd name="adj" fmla="val 7590"/>
            </a:avLst>
          </a:prstGeom>
          <a:solidFill>
            <a:srgbClr val="F6EFE2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052560" y="3968496"/>
            <a:ext cx="0" cy="917143"/>
          </a:xfrm>
          <a:prstGeom prst="line">
            <a:avLst/>
          </a:prstGeom>
          <a:noFill/>
          <a:ln w="12700">
            <a:solidFill>
              <a:srgbClr val="C99A4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593178" y="4123944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330538" y="4123944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593178" y="4248302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330538" y="4248302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593178" y="4372661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330538" y="4372661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593178" y="4497019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330538" y="4497019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593178" y="4621378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330538" y="4621378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85800" y="1234440"/>
            <a:ext cx="6583680" cy="4526280"/>
          </a:xfrm>
          <a:prstGeom prst="roundRect">
            <a:avLst>
              <a:gd name="adj" fmla="val 2020"/>
            </a:avLst>
          </a:prstGeom>
          <a:solidFill>
            <a:srgbClr val="FFFFFF"/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87552" y="1572768"/>
            <a:ext cx="5897880" cy="10241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later movement turns from invitation to promise: Christ’s love is wonderful, his mercy is real, and pardon is offered to sinners who return.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987552" y="2907792"/>
            <a:ext cx="5897880" cy="9144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Teaching emphasis: repentance does not run away from mercy. It runs toward the Savior who has already opened the way home.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987552" y="4315968"/>
            <a:ext cx="516636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552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Scripture: Isaiah 55:6–7; Luke 15:20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320040" y="6556248"/>
            <a:ext cx="6858000" cy="1828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4552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820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680960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6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Theological Themes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877824"/>
            <a:ext cx="72237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2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the hymn teaches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713232" y="1371600"/>
            <a:ext cx="3246120" cy="1417320"/>
          </a:xfrm>
          <a:prstGeom prst="roundRect">
            <a:avLst>
              <a:gd name="adj" fmla="val 6452"/>
            </a:avLst>
          </a:prstGeom>
          <a:solidFill>
            <a:srgbClr val="1D2433">
              <a:alpha val="94000"/>
            </a:srgbClr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6112" y="1591056"/>
            <a:ext cx="438912" cy="438912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490472" y="1572768"/>
            <a:ext cx="210312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Grace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90472" y="2011680"/>
            <a:ext cx="2240280" cy="42062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E9D9B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initiative belongs to Christ.</a:t>
            </a:r>
            <a:endParaRPr lang="en-US" sz="1380" dirty="0"/>
          </a:p>
        </p:txBody>
      </p:sp>
      <p:sp>
        <p:nvSpPr>
          <p:cNvPr id="8" name="Shape 6"/>
          <p:cNvSpPr/>
          <p:nvPr/>
        </p:nvSpPr>
        <p:spPr>
          <a:xfrm>
            <a:off x="4462272" y="1371600"/>
            <a:ext cx="3246120" cy="1417320"/>
          </a:xfrm>
          <a:prstGeom prst="roundRect">
            <a:avLst>
              <a:gd name="adj" fmla="val 6452"/>
            </a:avLst>
          </a:prstGeom>
          <a:solidFill>
            <a:srgbClr val="1D2433">
              <a:alpha val="94000"/>
            </a:srgbClr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45152" y="1591056"/>
            <a:ext cx="438912" cy="438912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39512" y="1572768"/>
            <a:ext cx="210312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Repentance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239512" y="2011680"/>
            <a:ext cx="2240280" cy="42062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E9D9B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sinner is called to return.</a:t>
            </a:r>
            <a:endParaRPr lang="en-US" sz="1380" dirty="0"/>
          </a:p>
        </p:txBody>
      </p:sp>
      <p:sp>
        <p:nvSpPr>
          <p:cNvPr id="12" name="Shape 10"/>
          <p:cNvSpPr/>
          <p:nvPr/>
        </p:nvSpPr>
        <p:spPr>
          <a:xfrm>
            <a:off x="8211312" y="1371600"/>
            <a:ext cx="3246120" cy="1417320"/>
          </a:xfrm>
          <a:prstGeom prst="roundRect">
            <a:avLst>
              <a:gd name="adj" fmla="val 6452"/>
            </a:avLst>
          </a:prstGeom>
          <a:solidFill>
            <a:srgbClr val="1D2433">
              <a:alpha val="94000"/>
            </a:srgbClr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394192" y="1591056"/>
            <a:ext cx="438912" cy="438912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988552" y="1572768"/>
            <a:ext cx="210312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Mercy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988552" y="2011680"/>
            <a:ext cx="2240280" cy="42062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E9D9B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God welcomes with compassion.</a:t>
            </a:r>
            <a:endParaRPr lang="en-US" sz="1380" dirty="0"/>
          </a:p>
        </p:txBody>
      </p:sp>
      <p:sp>
        <p:nvSpPr>
          <p:cNvPr id="16" name="Shape 14"/>
          <p:cNvSpPr/>
          <p:nvPr/>
        </p:nvSpPr>
        <p:spPr>
          <a:xfrm>
            <a:off x="713232" y="3200400"/>
            <a:ext cx="3246120" cy="1417320"/>
          </a:xfrm>
          <a:prstGeom prst="roundRect">
            <a:avLst>
              <a:gd name="adj" fmla="val 6452"/>
            </a:avLst>
          </a:prstGeom>
          <a:solidFill>
            <a:srgbClr val="1D2433">
              <a:alpha val="94000"/>
            </a:srgbClr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6112" y="3419856"/>
            <a:ext cx="438912" cy="438912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490472" y="3401568"/>
            <a:ext cx="210312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Pardon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490472" y="3840480"/>
            <a:ext cx="2240280" cy="42062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E9D9B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gospel promises forgiveness.</a:t>
            </a:r>
            <a:endParaRPr lang="en-US" sz="1380" dirty="0"/>
          </a:p>
        </p:txBody>
      </p:sp>
      <p:sp>
        <p:nvSpPr>
          <p:cNvPr id="20" name="Shape 18"/>
          <p:cNvSpPr/>
          <p:nvPr/>
        </p:nvSpPr>
        <p:spPr>
          <a:xfrm>
            <a:off x="4462272" y="3200400"/>
            <a:ext cx="3246120" cy="1417320"/>
          </a:xfrm>
          <a:prstGeom prst="roundRect">
            <a:avLst>
              <a:gd name="adj" fmla="val 6452"/>
            </a:avLst>
          </a:prstGeom>
          <a:solidFill>
            <a:srgbClr val="1D2433">
              <a:alpha val="94000"/>
            </a:srgbClr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645152" y="3419856"/>
            <a:ext cx="438912" cy="438912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239512" y="3401568"/>
            <a:ext cx="210312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239512" y="3840480"/>
            <a:ext cx="2240280" cy="42062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E9D9B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weary are summoned to peace.</a:t>
            </a:r>
            <a:endParaRPr lang="en-US" sz="1380" dirty="0"/>
          </a:p>
        </p:txBody>
      </p:sp>
      <p:sp>
        <p:nvSpPr>
          <p:cNvPr id="24" name="Shape 22"/>
          <p:cNvSpPr/>
          <p:nvPr/>
        </p:nvSpPr>
        <p:spPr>
          <a:xfrm>
            <a:off x="8211312" y="3200400"/>
            <a:ext cx="3246120" cy="1417320"/>
          </a:xfrm>
          <a:prstGeom prst="roundRect">
            <a:avLst>
              <a:gd name="adj" fmla="val 6452"/>
            </a:avLst>
          </a:prstGeom>
          <a:solidFill>
            <a:srgbClr val="1D2433">
              <a:alpha val="94000"/>
            </a:srgbClr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394192" y="3419856"/>
            <a:ext cx="438912" cy="438912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988552" y="3401568"/>
            <a:ext cx="210312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Pastoral care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988552" y="3840480"/>
            <a:ext cx="2240280" cy="42062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E9D9B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Invitation should sound like Christ.</a:t>
            </a:r>
            <a:endParaRPr lang="en-US" sz="1380" dirty="0"/>
          </a:p>
        </p:txBody>
      </p:sp>
      <p:sp>
        <p:nvSpPr>
          <p:cNvPr id="28" name="Text 26"/>
          <p:cNvSpPr/>
          <p:nvPr/>
        </p:nvSpPr>
        <p:spPr>
          <a:xfrm>
            <a:off x="320040" y="6556248"/>
            <a:ext cx="6858000" cy="1828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680960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8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Literary and Musical Observations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877824"/>
            <a:ext cx="72237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Tenderness carried by form and tune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7772400" y="1005840"/>
            <a:ext cx="2926080" cy="0"/>
          </a:xfrm>
          <a:prstGeom prst="line">
            <a:avLst/>
          </a:prstGeom>
          <a:noFill/>
          <a:ln w="10160">
            <a:solidFill>
              <a:srgbClr val="C99A4A">
                <a:alpha val="62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0" y="1069848"/>
            <a:ext cx="2926080" cy="0"/>
          </a:xfrm>
          <a:prstGeom prst="line">
            <a:avLst/>
          </a:prstGeom>
          <a:noFill/>
          <a:ln w="10160">
            <a:solidFill>
              <a:srgbClr val="C99A4A">
                <a:alpha val="62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0" y="1133856"/>
            <a:ext cx="2926080" cy="0"/>
          </a:xfrm>
          <a:prstGeom prst="line">
            <a:avLst/>
          </a:prstGeom>
          <a:noFill/>
          <a:ln w="10160">
            <a:solidFill>
              <a:srgbClr val="C99A4A">
                <a:alpha val="62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0" y="1197864"/>
            <a:ext cx="2926080" cy="0"/>
          </a:xfrm>
          <a:prstGeom prst="line">
            <a:avLst/>
          </a:prstGeom>
          <a:noFill/>
          <a:ln w="10160">
            <a:solidFill>
              <a:srgbClr val="C99A4A">
                <a:alpha val="62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0" y="1261872"/>
            <a:ext cx="2926080" cy="0"/>
          </a:xfrm>
          <a:prstGeom prst="line">
            <a:avLst/>
          </a:prstGeom>
          <a:noFill/>
          <a:ln w="10160">
            <a:solidFill>
              <a:srgbClr val="C99A4A">
                <a:alpha val="62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62134" y="1088136"/>
            <a:ext cx="91440" cy="73152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025482" y="1097280"/>
            <a:ext cx="0" cy="-237744"/>
          </a:xfrm>
          <a:prstGeom prst="line">
            <a:avLst/>
          </a:prstGeom>
          <a:noFill/>
          <a:ln w="12700">
            <a:solidFill>
              <a:srgbClr val="C99A4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046720" y="2194560"/>
            <a:ext cx="2560320" cy="0"/>
          </a:xfrm>
          <a:prstGeom prst="line">
            <a:avLst/>
          </a:prstGeom>
          <a:noFill/>
          <a:ln w="10160">
            <a:solidFill>
              <a:srgbClr val="C99A4A">
                <a:alpha val="62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46720" y="2258568"/>
            <a:ext cx="2560320" cy="0"/>
          </a:xfrm>
          <a:prstGeom prst="line">
            <a:avLst/>
          </a:prstGeom>
          <a:noFill/>
          <a:ln w="10160">
            <a:solidFill>
              <a:srgbClr val="C99A4A">
                <a:alpha val="62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46720" y="2322576"/>
            <a:ext cx="2560320" cy="0"/>
          </a:xfrm>
          <a:prstGeom prst="line">
            <a:avLst/>
          </a:prstGeom>
          <a:noFill/>
          <a:ln w="10160">
            <a:solidFill>
              <a:srgbClr val="C99A4A">
                <a:alpha val="62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046720" y="2386584"/>
            <a:ext cx="2560320" cy="0"/>
          </a:xfrm>
          <a:prstGeom prst="line">
            <a:avLst/>
          </a:prstGeom>
          <a:noFill/>
          <a:ln w="10160">
            <a:solidFill>
              <a:srgbClr val="C99A4A">
                <a:alpha val="62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46720" y="2450592"/>
            <a:ext cx="2560320" cy="0"/>
          </a:xfrm>
          <a:prstGeom prst="line">
            <a:avLst/>
          </a:prstGeom>
          <a:noFill/>
          <a:ln w="10160">
            <a:solidFill>
              <a:srgbClr val="C99A4A">
                <a:alpha val="62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787738" y="2276856"/>
            <a:ext cx="91440" cy="73152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018166" y="2286000"/>
            <a:ext cx="0" cy="-237744"/>
          </a:xfrm>
          <a:prstGeom prst="line">
            <a:avLst/>
          </a:prstGeom>
          <a:noFill/>
          <a:ln w="12700">
            <a:solidFill>
              <a:srgbClr val="C99A4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0" y="3383280"/>
            <a:ext cx="2926080" cy="0"/>
          </a:xfrm>
          <a:prstGeom prst="line">
            <a:avLst/>
          </a:prstGeom>
          <a:noFill/>
          <a:ln w="10160">
            <a:solidFill>
              <a:srgbClr val="C99A4A">
                <a:alpha val="62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72400" y="3447288"/>
            <a:ext cx="2926080" cy="0"/>
          </a:xfrm>
          <a:prstGeom prst="line">
            <a:avLst/>
          </a:prstGeom>
          <a:noFill/>
          <a:ln w="10160">
            <a:solidFill>
              <a:srgbClr val="C99A4A">
                <a:alpha val="62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772400" y="3511296"/>
            <a:ext cx="2926080" cy="0"/>
          </a:xfrm>
          <a:prstGeom prst="line">
            <a:avLst/>
          </a:prstGeom>
          <a:noFill/>
          <a:ln w="10160">
            <a:solidFill>
              <a:srgbClr val="C99A4A">
                <a:alpha val="62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72400" y="3575304"/>
            <a:ext cx="2926080" cy="0"/>
          </a:xfrm>
          <a:prstGeom prst="line">
            <a:avLst/>
          </a:prstGeom>
          <a:noFill/>
          <a:ln w="10160">
            <a:solidFill>
              <a:srgbClr val="C99A4A">
                <a:alpha val="62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0" y="3639312"/>
            <a:ext cx="2926080" cy="0"/>
          </a:xfrm>
          <a:prstGeom prst="line">
            <a:avLst/>
          </a:prstGeom>
          <a:noFill/>
          <a:ln w="10160">
            <a:solidFill>
              <a:srgbClr val="C99A4A">
                <a:alpha val="62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762134" y="3465576"/>
            <a:ext cx="91440" cy="73152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025482" y="3474720"/>
            <a:ext cx="0" cy="-237744"/>
          </a:xfrm>
          <a:prstGeom prst="line">
            <a:avLst/>
          </a:prstGeom>
          <a:noFill/>
          <a:ln w="12700">
            <a:solidFill>
              <a:srgbClr val="C99A4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85800" y="1143000"/>
            <a:ext cx="6720840" cy="4709160"/>
          </a:xfrm>
          <a:prstGeom prst="roundRect">
            <a:avLst>
              <a:gd name="adj" fmla="val 1942"/>
            </a:avLst>
          </a:prstGeom>
          <a:solidFill>
            <a:srgbClr val="FFFFFF"/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60120" y="1463040"/>
            <a:ext cx="155448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Tone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2331720" y="1399032"/>
            <a:ext cx="448056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Gentle, pleading, and pastoral rather than forceful.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960120" y="2359152"/>
            <a:ext cx="155448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2331720" y="2295144"/>
            <a:ext cx="448056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Stanza and refrain keep the invitation memorable.</a:t>
            </a:r>
            <a:endParaRPr lang="en-US" sz="1700" dirty="0"/>
          </a:p>
        </p:txBody>
      </p:sp>
      <p:sp>
        <p:nvSpPr>
          <p:cNvPr id="30" name="Text 28"/>
          <p:cNvSpPr/>
          <p:nvPr/>
        </p:nvSpPr>
        <p:spPr>
          <a:xfrm>
            <a:off x="960120" y="3255264"/>
            <a:ext cx="155448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Tune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2331720" y="3191256"/>
            <a:ext cx="448056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simple gospel melody supports personal response.</a:t>
            </a:r>
            <a:endParaRPr lang="en-US" sz="1700" dirty="0"/>
          </a:p>
        </p:txBody>
      </p:sp>
      <p:sp>
        <p:nvSpPr>
          <p:cNvPr id="32" name="Text 30"/>
          <p:cNvSpPr/>
          <p:nvPr/>
        </p:nvSpPr>
        <p:spPr>
          <a:xfrm>
            <a:off x="960120" y="4151376"/>
            <a:ext cx="155448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Congregational use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2331720" y="4087368"/>
            <a:ext cx="448056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sung with warmth, clarity, and restraint.</a:t>
            </a:r>
            <a:endParaRPr lang="en-US" sz="1700" dirty="0"/>
          </a:p>
        </p:txBody>
      </p:sp>
      <p:sp>
        <p:nvSpPr>
          <p:cNvPr id="34" name="Text 32"/>
          <p:cNvSpPr/>
          <p:nvPr/>
        </p:nvSpPr>
        <p:spPr>
          <a:xfrm>
            <a:off x="320040" y="6556248"/>
            <a:ext cx="6858000" cy="1828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4552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820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680960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6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Pastoral and Worship Use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877824"/>
            <a:ext cx="72237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2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this hymn serves the church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8046720" y="1005840"/>
            <a:ext cx="3017520" cy="4617720"/>
          </a:xfrm>
          <a:prstGeom prst="roundRect">
            <a:avLst>
              <a:gd name="adj" fmla="val 3030"/>
            </a:avLst>
          </a:prstGeom>
          <a:solidFill>
            <a:srgbClr val="182033">
              <a:alpha val="90000"/>
            </a:srgbClr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83880" y="1170432"/>
            <a:ext cx="628650" cy="4288536"/>
          </a:xfrm>
          <a:prstGeom prst="roundRect">
            <a:avLst>
              <a:gd name="adj" fmla="val 23273"/>
            </a:avLst>
          </a:prstGeom>
          <a:solidFill>
            <a:srgbClr val="C99A4A">
              <a:alpha val="70000"/>
            </a:srgbClr>
          </a:solidFill>
          <a:ln w="10160">
            <a:solidFill>
              <a:srgbClr val="F6EFE2">
                <a:alpha val="3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869680" y="1170432"/>
            <a:ext cx="628650" cy="4288536"/>
          </a:xfrm>
          <a:prstGeom prst="roundRect">
            <a:avLst>
              <a:gd name="adj" fmla="val 23273"/>
            </a:avLst>
          </a:prstGeom>
          <a:solidFill>
            <a:srgbClr val="B56959">
              <a:alpha val="70000"/>
            </a:srgbClr>
          </a:solidFill>
          <a:ln w="10160">
            <a:solidFill>
              <a:srgbClr val="F6EFE2">
                <a:alpha val="3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555480" y="1170432"/>
            <a:ext cx="628650" cy="4288536"/>
          </a:xfrm>
          <a:prstGeom prst="roundRect">
            <a:avLst>
              <a:gd name="adj" fmla="val 23273"/>
            </a:avLst>
          </a:prstGeom>
          <a:solidFill>
            <a:srgbClr val="8E4A38">
              <a:alpha val="70000"/>
            </a:srgbClr>
          </a:solidFill>
          <a:ln w="10160">
            <a:solidFill>
              <a:srgbClr val="F6EFE2">
                <a:alpha val="3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241280" y="1170432"/>
            <a:ext cx="628650" cy="4288536"/>
          </a:xfrm>
          <a:prstGeom prst="roundRect">
            <a:avLst>
              <a:gd name="adj" fmla="val 23273"/>
            </a:avLst>
          </a:prstGeom>
          <a:solidFill>
            <a:srgbClr val="F2D08A">
              <a:alpha val="70000"/>
            </a:srgbClr>
          </a:solidFill>
          <a:ln w="10160">
            <a:solidFill>
              <a:srgbClr val="F6EFE2">
                <a:alpha val="3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555480" y="1234440"/>
            <a:ext cx="0" cy="4160520"/>
          </a:xfrm>
          <a:prstGeom prst="line">
            <a:avLst/>
          </a:prstGeom>
          <a:noFill/>
          <a:ln w="12700">
            <a:solidFill>
              <a:srgbClr val="F6EFE2">
                <a:alpha val="6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302752" y="3545586"/>
            <a:ext cx="2505456" cy="0"/>
          </a:xfrm>
          <a:prstGeom prst="line">
            <a:avLst/>
          </a:prstGeom>
          <a:noFill/>
          <a:ln w="12700">
            <a:solidFill>
              <a:srgbClr val="F6EFE2">
                <a:alpha val="5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58368" y="1188720"/>
            <a:ext cx="6995160" cy="4709160"/>
          </a:xfrm>
          <a:prstGeom prst="roundRect">
            <a:avLst>
              <a:gd name="adj" fmla="val 1942"/>
            </a:avLst>
          </a:prstGeom>
          <a:solidFill>
            <a:srgbClr val="F6EFE2"/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0120" y="1463040"/>
            <a:ext cx="256032" cy="256032"/>
          </a:xfrm>
          <a:prstGeom prst="chevron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325880" y="1389888"/>
            <a:ext cx="5852160" cy="3383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Invitation or response after preaching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960120" y="2148840"/>
            <a:ext cx="256032" cy="256032"/>
          </a:xfrm>
          <a:prstGeom prst="chevron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325880" y="2075688"/>
            <a:ext cx="5852160" cy="3383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Services focused on repentance, mercy, or grace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960120" y="2834640"/>
            <a:ext cx="256032" cy="256032"/>
          </a:xfrm>
          <a:prstGeom prst="chevron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325880" y="2761488"/>
            <a:ext cx="5852160" cy="3383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Pastoral moments of return, comfort, and assurance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960120" y="3520440"/>
            <a:ext cx="256032" cy="256032"/>
          </a:xfrm>
          <a:prstGeom prst="chevron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325880" y="3447288"/>
            <a:ext cx="5852160" cy="3383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Teaching on Matthew 11, Isaiah 55, Luke 15, or Revelation 3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960120" y="4206240"/>
            <a:ext cx="256032" cy="256032"/>
          </a:xfrm>
          <a:prstGeom prst="chevron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325880" y="4133088"/>
            <a:ext cx="5852160" cy="3383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Choir or congregation with a gentle, prayerful tempo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320040" y="6556248"/>
            <a:ext cx="6858000" cy="1828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680960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8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Teaching Questions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877824"/>
            <a:ext cx="72237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class or choir rehearsal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9006840" y="1143000"/>
            <a:ext cx="731520" cy="1042416"/>
          </a:xfrm>
          <a:prstGeom prst="ellipse">
            <a:avLst/>
          </a:prstGeom>
          <a:solidFill>
            <a:srgbClr val="F2D08A">
              <a:alpha val="80000"/>
            </a:srgbClr>
          </a:solidFill>
          <a:ln w="12700">
            <a:solidFill>
              <a:srgbClr val="F2D08A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0" y="1362456"/>
            <a:ext cx="457200" cy="658368"/>
          </a:xfrm>
          <a:prstGeom prst="ellipse">
            <a:avLst/>
          </a:prstGeom>
          <a:solidFill>
            <a:srgbClr val="FFF3B0"/>
          </a:solidFill>
          <a:ln w="12700">
            <a:solidFill>
              <a:srgbClr val="FFF3B0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10800000">
            <a:off x="9189720" y="1444752"/>
            <a:ext cx="365760" cy="576072"/>
          </a:xfrm>
          <a:prstGeom prst="triangle">
            <a:avLst/>
          </a:prstGeom>
          <a:solidFill>
            <a:srgbClr val="8E4A38"/>
          </a:solidFill>
          <a:ln w="12700">
            <a:solidFill>
              <a:srgbClr val="8E4A3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26880" y="2295144"/>
            <a:ext cx="91440" cy="932688"/>
          </a:xfrm>
          <a:prstGeom prst="rect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914400"/>
            <a:ext cx="914400" cy="914400"/>
          </a:xfrm>
          <a:prstGeom prst="line">
            <a:avLst/>
          </a:prstGeom>
          <a:noFill/>
          <a:ln/>
        </p:spPr>
      </p:sp>
      <p:sp>
        <p:nvSpPr>
          <p:cNvPr id="9" name="Shape 7"/>
          <p:cNvSpPr/>
          <p:nvPr/>
        </p:nvSpPr>
        <p:spPr>
          <a:xfrm>
            <a:off x="658368" y="1143000"/>
            <a:ext cx="7086600" cy="4892040"/>
          </a:xfrm>
          <a:prstGeom prst="roundRect">
            <a:avLst>
              <a:gd name="adj" fmla="val 1869"/>
            </a:avLst>
          </a:prstGeom>
          <a:solidFill>
            <a:srgbClr val="FFFFFF"/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1417320"/>
            <a:ext cx="320040" cy="29260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9A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353312" y="1371600"/>
            <a:ext cx="594360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kind of Savior is pictured by the words softly and tenderly?</a:t>
            </a:r>
            <a:endParaRPr lang="en-US" sz="1620" dirty="0"/>
          </a:p>
        </p:txBody>
      </p:sp>
      <p:sp>
        <p:nvSpPr>
          <p:cNvPr id="12" name="Text 10"/>
          <p:cNvSpPr/>
          <p:nvPr/>
        </p:nvSpPr>
        <p:spPr>
          <a:xfrm>
            <a:off x="960120" y="2167128"/>
            <a:ext cx="320040" cy="29260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9A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353312" y="2121408"/>
            <a:ext cx="594360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does Matthew 11:28 shape the hymn’s message?</a:t>
            </a:r>
            <a:endParaRPr lang="en-US" sz="1620" dirty="0"/>
          </a:p>
        </p:txBody>
      </p:sp>
      <p:sp>
        <p:nvSpPr>
          <p:cNvPr id="14" name="Text 12"/>
          <p:cNvSpPr/>
          <p:nvPr/>
        </p:nvSpPr>
        <p:spPr>
          <a:xfrm>
            <a:off x="960120" y="2916936"/>
            <a:ext cx="320040" cy="29260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9A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353312" y="2871216"/>
            <a:ext cx="594360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should churches avoid making invitation harsh or manipulative?</a:t>
            </a:r>
            <a:endParaRPr lang="en-US" sz="1620" dirty="0"/>
          </a:p>
        </p:txBody>
      </p:sp>
      <p:sp>
        <p:nvSpPr>
          <p:cNvPr id="16" name="Text 14"/>
          <p:cNvSpPr/>
          <p:nvPr/>
        </p:nvSpPr>
        <p:spPr>
          <a:xfrm>
            <a:off x="960120" y="3666744"/>
            <a:ext cx="320040" cy="29260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9A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353312" y="3621024"/>
            <a:ext cx="594360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does Luke 15 teach about returning home to God?</a:t>
            </a:r>
            <a:endParaRPr lang="en-US" sz="1620" dirty="0"/>
          </a:p>
        </p:txBody>
      </p:sp>
      <p:sp>
        <p:nvSpPr>
          <p:cNvPr id="18" name="Text 16"/>
          <p:cNvSpPr/>
          <p:nvPr/>
        </p:nvSpPr>
        <p:spPr>
          <a:xfrm>
            <a:off x="960120" y="4416552"/>
            <a:ext cx="320040" cy="29260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9A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353312" y="4370832"/>
            <a:ext cx="594360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2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do people today most need to hear Christ’s welcome?</a:t>
            </a:r>
            <a:endParaRPr lang="en-US" sz="1620" dirty="0"/>
          </a:p>
        </p:txBody>
      </p:sp>
      <p:sp>
        <p:nvSpPr>
          <p:cNvPr id="20" name="Text 18"/>
          <p:cNvSpPr/>
          <p:nvPr/>
        </p:nvSpPr>
        <p:spPr>
          <a:xfrm>
            <a:off x="320040" y="6556248"/>
            <a:ext cx="6858000" cy="1828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4552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820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680960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6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Application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877824"/>
            <a:ext cx="72237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2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Responding to Christ’s call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 rot="10800000">
            <a:off x="8214970" y="1472184"/>
            <a:ext cx="2223821" cy="3364992"/>
          </a:xfrm>
          <a:prstGeom prst="trapezoid">
            <a:avLst/>
          </a:prstGeom>
          <a:solidFill>
            <a:srgbClr val="D7B98A">
              <a:alpha val="95000"/>
            </a:srgbClr>
          </a:solidFill>
          <a:ln w="1270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46490" y="1051560"/>
            <a:ext cx="760781" cy="1009498"/>
          </a:xfrm>
          <a:prstGeom prst="ellipse">
            <a:avLst/>
          </a:prstGeom>
          <a:solidFill>
            <a:srgbClr val="F2D08A">
              <a:alpha val="55000"/>
            </a:srgbClr>
          </a:solidFill>
          <a:ln w="12700">
            <a:solidFill>
              <a:srgbClr val="F2D08A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917229" y="1177747"/>
            <a:ext cx="819302" cy="1345997"/>
          </a:xfrm>
          <a:prstGeom prst="triangle">
            <a:avLst/>
          </a:prstGeom>
          <a:solidFill>
            <a:srgbClr val="182033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180576" y="1892808"/>
            <a:ext cx="292608" cy="757123"/>
          </a:xfrm>
          <a:prstGeom prst="rect">
            <a:avLst/>
          </a:prstGeom>
          <a:solidFill>
            <a:srgbClr val="182033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36838" y="4753051"/>
            <a:ext cx="585216" cy="-2103120"/>
          </a:xfrm>
          <a:prstGeom prst="line">
            <a:avLst/>
          </a:prstGeom>
          <a:noFill/>
          <a:ln w="12700">
            <a:solidFill>
              <a:srgbClr val="F6EFE2">
                <a:alpha val="6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116922" y="4753051"/>
            <a:ext cx="-585216" cy="-2103120"/>
          </a:xfrm>
          <a:prstGeom prst="line">
            <a:avLst/>
          </a:prstGeom>
          <a:noFill/>
          <a:ln w="12700">
            <a:solidFill>
              <a:srgbClr val="F6EFE2">
                <a:alpha val="6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1234440"/>
            <a:ext cx="6766560" cy="4617720"/>
          </a:xfrm>
          <a:prstGeom prst="roundRect">
            <a:avLst>
              <a:gd name="adj" fmla="val 1980"/>
            </a:avLst>
          </a:prstGeom>
          <a:solidFill>
            <a:srgbClr val="1D2433">
              <a:alpha val="95000"/>
            </a:srgbClr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87552" y="1554480"/>
            <a:ext cx="1143000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2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2240280" y="1499616"/>
            <a:ext cx="484632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room for Scripture to search and comfort the heart.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987552" y="2404872"/>
            <a:ext cx="1143000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2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Return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2240280" y="2350008"/>
            <a:ext cx="484632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what needs repentance and bring it to Christ.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987552" y="3255264"/>
            <a:ext cx="1143000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2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Welcome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2240280" y="3200400"/>
            <a:ext cx="484632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Treat the spiritually weary with the tenderness of Jesus.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987552" y="4105656"/>
            <a:ext cx="1143000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2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Invite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2240280" y="4050792"/>
            <a:ext cx="484632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Speak the gospel clearly, without pressure or pride.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320040" y="6556248"/>
            <a:ext cx="6858000" cy="1828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680960" cy="4754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8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Suggested Lesson Flow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877824"/>
            <a:ext cx="72237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30-minute and 60-minute options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5257800" cy="4663440"/>
          </a:xfrm>
          <a:prstGeom prst="roundRect">
            <a:avLst>
              <a:gd name="adj" fmla="val 1961"/>
            </a:avLst>
          </a:prstGeom>
          <a:solidFill>
            <a:srgbClr val="FFFFFF"/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63640" y="1143000"/>
            <a:ext cx="5257800" cy="4663440"/>
          </a:xfrm>
          <a:prstGeom prst="roundRect">
            <a:avLst>
              <a:gd name="adj" fmla="val 1961"/>
            </a:avLst>
          </a:prstGeom>
          <a:solidFill>
            <a:srgbClr val="FFFFFF"/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417320"/>
            <a:ext cx="228600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minutes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024128" y="1938528"/>
            <a:ext cx="137160" cy="137160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298448" y="1847088"/>
            <a:ext cx="4160520" cy="30175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Matthew 11:28 and Isaiah 55:6–7</a:t>
            </a:r>
            <a:endParaRPr lang="en-US" sz="1430" dirty="0"/>
          </a:p>
        </p:txBody>
      </p:sp>
      <p:sp>
        <p:nvSpPr>
          <p:cNvPr id="9" name="Shape 7"/>
          <p:cNvSpPr/>
          <p:nvPr/>
        </p:nvSpPr>
        <p:spPr>
          <a:xfrm>
            <a:off x="1024128" y="2468880"/>
            <a:ext cx="137160" cy="137160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98448" y="2377440"/>
            <a:ext cx="4160520" cy="30175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Tell the hymn story briefly</a:t>
            </a:r>
            <a:endParaRPr lang="en-US" sz="1430" dirty="0"/>
          </a:p>
        </p:txBody>
      </p:sp>
      <p:sp>
        <p:nvSpPr>
          <p:cNvPr id="11" name="Shape 9"/>
          <p:cNvSpPr/>
          <p:nvPr/>
        </p:nvSpPr>
        <p:spPr>
          <a:xfrm>
            <a:off x="1024128" y="2999232"/>
            <a:ext cx="137160" cy="137160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298448" y="2907792"/>
            <a:ext cx="4160520" cy="30175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Study the main invitation and refrain</a:t>
            </a:r>
            <a:endParaRPr lang="en-US" sz="1430" dirty="0"/>
          </a:p>
        </p:txBody>
      </p:sp>
      <p:sp>
        <p:nvSpPr>
          <p:cNvPr id="13" name="Shape 11"/>
          <p:cNvSpPr/>
          <p:nvPr/>
        </p:nvSpPr>
        <p:spPr>
          <a:xfrm>
            <a:off x="1024128" y="3529584"/>
            <a:ext cx="137160" cy="137160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98448" y="3438144"/>
            <a:ext cx="4160520" cy="30175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 two response questions</a:t>
            </a:r>
            <a:endParaRPr lang="en-US" sz="1430" dirty="0"/>
          </a:p>
        </p:txBody>
      </p:sp>
      <p:sp>
        <p:nvSpPr>
          <p:cNvPr id="15" name="Shape 13"/>
          <p:cNvSpPr/>
          <p:nvPr/>
        </p:nvSpPr>
        <p:spPr>
          <a:xfrm>
            <a:off x="1024128" y="4059936"/>
            <a:ext cx="137160" cy="137160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298448" y="3968496"/>
            <a:ext cx="4160520" cy="30175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in prayer</a:t>
            </a:r>
            <a:endParaRPr lang="en-US" sz="1430" dirty="0"/>
          </a:p>
        </p:txBody>
      </p:sp>
      <p:sp>
        <p:nvSpPr>
          <p:cNvPr id="17" name="Text 15"/>
          <p:cNvSpPr/>
          <p:nvPr/>
        </p:nvSpPr>
        <p:spPr>
          <a:xfrm>
            <a:off x="6583680" y="1417320"/>
            <a:ext cx="228600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8E4A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60 minutes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6601968" y="1883664"/>
            <a:ext cx="137160" cy="137160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76288" y="1792224"/>
            <a:ext cx="416052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with personal reflection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601968" y="2340864"/>
            <a:ext cx="137160" cy="137160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876288" y="2249424"/>
            <a:ext cx="416052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 the historical setting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601968" y="2798064"/>
            <a:ext cx="137160" cy="137160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76288" y="2706624"/>
            <a:ext cx="416052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through the Scripture texts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6601968" y="3255264"/>
            <a:ext cx="137160" cy="137160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76288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Study stanza and refrain movements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6601968" y="3712464"/>
            <a:ext cx="137160" cy="137160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876288" y="3621024"/>
            <a:ext cx="416052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 pastoral invitation today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6601968" y="4169664"/>
            <a:ext cx="137160" cy="137160"/>
          </a:xfrm>
          <a:prstGeom prst="ellipse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76288" y="4078224"/>
            <a:ext cx="416052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8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one practical response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320040" y="6556248"/>
            <a:ext cx="6858000" cy="1828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4552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820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033"/>
          </a:solidFill>
          <a:ln w="12700">
            <a:solidFill>
              <a:srgbClr val="1820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863840" y="-1280160"/>
            <a:ext cx="4846320" cy="4846320"/>
          </a:xfrm>
          <a:prstGeom prst="ellipse">
            <a:avLst/>
          </a:prstGeom>
          <a:solidFill>
            <a:srgbClr val="C99A4A">
              <a:alpha val="58000"/>
            </a:srgbClr>
          </a:solidFill>
          <a:ln w="12700">
            <a:solidFill>
              <a:srgbClr val="C99A4A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78240" y="91440"/>
            <a:ext cx="2834640" cy="2834640"/>
          </a:xfrm>
          <a:prstGeom prst="ellipse">
            <a:avLst/>
          </a:prstGeom>
          <a:solidFill>
            <a:srgbClr val="F2D08A">
              <a:alpha val="40000"/>
            </a:srgbClr>
          </a:solidFill>
          <a:ln w="12700">
            <a:solidFill>
              <a:srgbClr val="F2D08A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440680"/>
            <a:ext cx="12191695" cy="1417320"/>
          </a:xfrm>
          <a:prstGeom prst="rect">
            <a:avLst/>
          </a:prstGeom>
          <a:solidFill>
            <a:srgbClr val="0C111F"/>
          </a:solidFill>
          <a:ln w="12700">
            <a:solidFill>
              <a:srgbClr val="0C111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99932" y="1406347"/>
            <a:ext cx="265176" cy="1448410"/>
          </a:xfrm>
          <a:prstGeom prst="rect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02168" y="1845259"/>
            <a:ext cx="1060704" cy="197510"/>
          </a:xfrm>
          <a:prstGeom prst="rect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936992" y="1208837"/>
            <a:ext cx="1591056" cy="1316736"/>
          </a:xfrm>
          <a:prstGeom prst="ellipse">
            <a:avLst/>
          </a:prstGeom>
          <a:solidFill>
            <a:srgbClr val="F2D08A">
              <a:alpha val="30000"/>
            </a:srgbClr>
          </a:solidFill>
          <a:ln w="12700">
            <a:solidFill>
              <a:srgbClr val="F2D08A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15200" y="4058107"/>
            <a:ext cx="1492301" cy="907085"/>
          </a:xfrm>
          <a:prstGeom prst="roundRect">
            <a:avLst>
              <a:gd name="adj" fmla="val 8065"/>
            </a:avLst>
          </a:prstGeom>
          <a:solidFill>
            <a:srgbClr val="F6EFE2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31859" y="4058107"/>
            <a:ext cx="1492301" cy="907085"/>
          </a:xfrm>
          <a:prstGeom prst="roundRect">
            <a:avLst>
              <a:gd name="adj" fmla="val 8065"/>
            </a:avLst>
          </a:prstGeom>
          <a:solidFill>
            <a:srgbClr val="F6EFE2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869680" y="4087368"/>
            <a:ext cx="0" cy="863194"/>
          </a:xfrm>
          <a:prstGeom prst="line">
            <a:avLst/>
          </a:prstGeom>
          <a:noFill/>
          <a:ln w="12700">
            <a:solidFill>
              <a:srgbClr val="C99A4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563917" y="4233672"/>
            <a:ext cx="1057046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118397" y="4233672"/>
            <a:ext cx="1057046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563917" y="4350715"/>
            <a:ext cx="1057046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118397" y="4350715"/>
            <a:ext cx="1057046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563917" y="4467758"/>
            <a:ext cx="1057046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118397" y="4467758"/>
            <a:ext cx="1057046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563917" y="4584802"/>
            <a:ext cx="1057046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118397" y="4584802"/>
            <a:ext cx="1057046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563917" y="4701845"/>
            <a:ext cx="1057046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118397" y="4701845"/>
            <a:ext cx="1057046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31520" y="1783080"/>
            <a:ext cx="6080760" cy="2331720"/>
          </a:xfrm>
          <a:prstGeom prst="roundRect">
            <a:avLst>
              <a:gd name="adj" fmla="val 3922"/>
            </a:avLst>
          </a:prstGeom>
          <a:solidFill>
            <a:srgbClr val="1D2433">
              <a:alpha val="82000"/>
            </a:srgbClr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87552" y="2103120"/>
            <a:ext cx="5486400" cy="868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6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Invitation with the tenderness of Jesus</a:t>
            </a:r>
            <a:endParaRPr lang="en-US" sz="3000" dirty="0"/>
          </a:p>
        </p:txBody>
      </p:sp>
      <p:sp>
        <p:nvSpPr>
          <p:cNvPr id="24" name="Text 22"/>
          <p:cNvSpPr/>
          <p:nvPr/>
        </p:nvSpPr>
        <p:spPr>
          <a:xfrm>
            <a:off x="1024128" y="3273552"/>
            <a:ext cx="516636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2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Truth spoken in mercy becomes a doorway home.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320040" y="6556248"/>
            <a:ext cx="6858000" cy="1828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820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033"/>
          </a:solidFill>
          <a:ln w="12700">
            <a:solidFill>
              <a:srgbClr val="1820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005011" y="822960"/>
            <a:ext cx="643738" cy="972922"/>
          </a:xfrm>
          <a:prstGeom prst="ellipse">
            <a:avLst/>
          </a:prstGeom>
          <a:solidFill>
            <a:srgbClr val="F2D08A">
              <a:alpha val="80000"/>
            </a:srgbClr>
          </a:solidFill>
          <a:ln w="12700">
            <a:solidFill>
              <a:srgbClr val="F2D08A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125712" y="1027786"/>
            <a:ext cx="402336" cy="614477"/>
          </a:xfrm>
          <a:prstGeom prst="ellipse">
            <a:avLst/>
          </a:prstGeom>
          <a:solidFill>
            <a:srgbClr val="FFF3B0"/>
          </a:solidFill>
          <a:ln w="12700">
            <a:solidFill>
              <a:srgbClr val="FFF3B0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10800000">
            <a:off x="9165946" y="1104595"/>
            <a:ext cx="321869" cy="537667"/>
          </a:xfrm>
          <a:prstGeom prst="triangle">
            <a:avLst/>
          </a:prstGeom>
          <a:solidFill>
            <a:srgbClr val="8E4A38"/>
          </a:solidFill>
          <a:ln w="12700">
            <a:solidFill>
              <a:srgbClr val="8E4A3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86646" y="1898294"/>
            <a:ext cx="80467" cy="870509"/>
          </a:xfrm>
          <a:prstGeom prst="rect">
            <a:avLst/>
          </a:prstGeom>
          <a:solidFill>
            <a:srgbClr val="C99A4A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914400"/>
            <a:ext cx="914400" cy="914400"/>
          </a:xfrm>
          <a:prstGeom prst="line">
            <a:avLst/>
          </a:prstGeom>
          <a:noFill/>
          <a:ln/>
        </p:spPr>
      </p:sp>
      <p:sp>
        <p:nvSpPr>
          <p:cNvPr id="8" name="Shape 6"/>
          <p:cNvSpPr/>
          <p:nvPr/>
        </p:nvSpPr>
        <p:spPr>
          <a:xfrm>
            <a:off x="7498080" y="4195267"/>
            <a:ext cx="1667866" cy="907085"/>
          </a:xfrm>
          <a:prstGeom prst="roundRect">
            <a:avLst>
              <a:gd name="adj" fmla="val 8065"/>
            </a:avLst>
          </a:prstGeom>
          <a:solidFill>
            <a:srgbClr val="F6EFE2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304934" y="4195267"/>
            <a:ext cx="1667866" cy="907085"/>
          </a:xfrm>
          <a:prstGeom prst="roundRect">
            <a:avLst>
              <a:gd name="adj" fmla="val 8065"/>
            </a:avLst>
          </a:prstGeom>
          <a:solidFill>
            <a:srgbClr val="F6EFE2"/>
          </a:solidFill>
          <a:ln w="12700">
            <a:solidFill>
              <a:srgbClr val="C99A4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235440" y="4224528"/>
            <a:ext cx="0" cy="863194"/>
          </a:xfrm>
          <a:prstGeom prst="line">
            <a:avLst/>
          </a:prstGeom>
          <a:noFill/>
          <a:ln w="12700">
            <a:solidFill>
              <a:srgbClr val="C99A4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6058" y="4370832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513418" y="4370832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76058" y="4487875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513418" y="4487875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6058" y="4604918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513418" y="4604918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776058" y="4721962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513418" y="4721962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76058" y="4839005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513418" y="4839005"/>
            <a:ext cx="1181405" cy="0"/>
          </a:xfrm>
          <a:prstGeom prst="line">
            <a:avLst/>
          </a:prstGeom>
          <a:noFill/>
          <a:ln w="6350">
            <a:solidFill>
              <a:srgbClr val="455266">
                <a:alpha val="45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49808" y="1115568"/>
            <a:ext cx="6400800" cy="4343400"/>
          </a:xfrm>
          <a:prstGeom prst="roundRect">
            <a:avLst>
              <a:gd name="adj" fmla="val 2105"/>
            </a:avLst>
          </a:prstGeom>
          <a:solidFill>
            <a:srgbClr val="1D2433">
              <a:alpha val="92000"/>
            </a:srgbClr>
          </a:solidFill>
          <a:ln w="10160">
            <a:solidFill>
              <a:srgbClr val="C99A4A">
                <a:alpha val="40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05840" y="1417320"/>
            <a:ext cx="5715000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6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Closing Summary and Prayer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1005840" y="2148840"/>
            <a:ext cx="5577840" cy="8229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Christ calls with mercy. The weary may come home. The church must sound like the Savior it proclaims.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1005840" y="3337560"/>
            <a:ext cx="5577840" cy="1005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700" i="1" dirty="0">
                <a:solidFill>
                  <a:srgbClr val="F2D0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Lord Jesus, teach us to hear your call, trust your mercy, and welcome others with your tenderness. Bring the weary home and make your church a doorway of grace. Amen.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749808" y="5870448"/>
            <a:ext cx="10698480" cy="30175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E9D9B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© HymnInfo.com. Free for personal, church, classroom, and small-group teaching use. Please do not sell, repost, or redistribute as downloadable files without permission.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320040" y="6556248"/>
            <a:ext cx="6858000" cy="1828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F6EF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HymnInfo.com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Softly and Tenderly Jesus Is Calling Teaching Guide</dc:title>
  <dc:subject>Hymn study resource</dc:subject>
  <dc:creator>HymnInfo.com</dc:creator>
  <cp:lastModifiedBy>HymnInfo.com</cp:lastModifiedBy>
  <cp:revision>1</cp:revision>
  <dcterms:created xsi:type="dcterms:W3CDTF">2026-07-08T03:52:46Z</dcterms:created>
  <dcterms:modified xsi:type="dcterms:W3CDTF">2026-07-08T03:52:46Z</dcterms:modified>
</cp:coreProperties>
</file>