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work_assets/hero_cross.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64000"/>
            </a:srgbClr>
          </a:solidFill>
          <a:ln w="12700">
            <a:solidFill>
              <a:srgbClr val="110D0C">
                <a:alpha val="0"/>
              </a:srgbClr>
            </a:solidFill>
            <a:prstDash val="solid"/>
          </a:ln>
        </p:spPr>
      </p:sp>
      <p:sp>
        <p:nvSpPr>
          <p:cNvPr id="4" name="Shape 1"/>
          <p:cNvSpPr/>
          <p:nvPr/>
        </p:nvSpPr>
        <p:spPr>
          <a:xfrm>
            <a:off x="594360" y="960120"/>
            <a:ext cx="6492240" cy="4069080"/>
          </a:xfrm>
          <a:prstGeom prst="rect">
            <a:avLst/>
          </a:prstGeom>
          <a:solidFill>
            <a:srgbClr val="110D0C">
              <a:alpha val="76000"/>
            </a:srgbClr>
          </a:solidFill>
          <a:ln w="12700">
            <a:solidFill>
              <a:srgbClr val="D99C45">
                <a:alpha val="55000"/>
              </a:srgbClr>
            </a:solidFill>
            <a:prstDash val="solid"/>
          </a:ln>
        </p:spPr>
      </p:sp>
      <p:sp>
        <p:nvSpPr>
          <p:cNvPr id="5" name="Text 2"/>
          <p:cNvSpPr/>
          <p:nvPr/>
        </p:nvSpPr>
        <p:spPr>
          <a:xfrm>
            <a:off x="932688" y="1389888"/>
            <a:ext cx="5715000" cy="1389888"/>
          </a:xfrm>
          <a:prstGeom prst="rect">
            <a:avLst/>
          </a:prstGeom>
          <a:noFill/>
          <a:ln/>
        </p:spPr>
        <p:txBody>
          <a:bodyPr wrap="square" lIns="0" tIns="0" rIns="0" bIns="0" rtlCol="0" anchor="ctr">
            <a:normAutofit/>
          </a:bodyPr>
          <a:lstStyle/>
          <a:p>
            <a:pPr indent="0" marL="0">
              <a:buNone/>
            </a:pPr>
            <a:r>
              <a:rPr lang="en-US" sz="3600" b="1" dirty="0">
                <a:solidFill>
                  <a:srgbClr val="F6EEE2"/>
                </a:solidFill>
                <a:latin typeface="Aptos Display" pitchFamily="34" charset="0"/>
                <a:ea typeface="Aptos Display" pitchFamily="34" charset="-122"/>
                <a:cs typeface="Aptos Display" pitchFamily="34" charset="-120"/>
              </a:rPr>
              <a:t>The Strife Is O’er,</a:t>
            </a:r>
            <a:endParaRPr lang="en-US" sz="3600" dirty="0"/>
          </a:p>
          <a:p>
            <a:pPr indent="0" marL="0">
              <a:buNone/>
            </a:pPr>
            <a:r>
              <a:rPr lang="en-US" sz="3600" b="1" dirty="0">
                <a:solidFill>
                  <a:srgbClr val="F6EEE2"/>
                </a:solidFill>
                <a:latin typeface="Aptos Display" pitchFamily="34" charset="0"/>
                <a:ea typeface="Aptos Display" pitchFamily="34" charset="-122"/>
                <a:cs typeface="Aptos Display" pitchFamily="34" charset="-120"/>
              </a:rPr>
              <a:t>the Battle Done</a:t>
            </a:r>
            <a:endParaRPr lang="en-US" sz="3600" dirty="0"/>
          </a:p>
        </p:txBody>
      </p:sp>
      <p:sp>
        <p:nvSpPr>
          <p:cNvPr id="6" name="Shape 3"/>
          <p:cNvSpPr/>
          <p:nvPr/>
        </p:nvSpPr>
        <p:spPr>
          <a:xfrm>
            <a:off x="960120" y="2971800"/>
            <a:ext cx="2331720" cy="0"/>
          </a:xfrm>
          <a:prstGeom prst="line">
            <a:avLst/>
          </a:prstGeom>
          <a:noFill/>
          <a:ln w="12700">
            <a:solidFill>
              <a:srgbClr val="D99C45"/>
            </a:solidFill>
            <a:prstDash val="solid"/>
          </a:ln>
        </p:spPr>
      </p:sp>
      <p:sp>
        <p:nvSpPr>
          <p:cNvPr id="7" name="Text 4"/>
          <p:cNvSpPr/>
          <p:nvPr/>
        </p:nvSpPr>
        <p:spPr>
          <a:xfrm>
            <a:off x="960120" y="3246120"/>
            <a:ext cx="4983480" cy="685800"/>
          </a:xfrm>
          <a:prstGeom prst="rect">
            <a:avLst/>
          </a:prstGeom>
          <a:noFill/>
          <a:ln/>
        </p:spPr>
        <p:txBody>
          <a:bodyPr wrap="square" lIns="254" tIns="254" rIns="254" bIns="254" rtlCol="0" anchor="ctr">
            <a:normAutofit/>
          </a:bodyPr>
          <a:lstStyle/>
          <a:p>
            <a:pPr indent="0" marL="0">
              <a:buNone/>
            </a:pPr>
            <a:r>
              <a:rPr lang="en-US" sz="1650" dirty="0">
                <a:solidFill>
                  <a:srgbClr val="D9C7B0"/>
                </a:solidFill>
              </a:rPr>
              <a:t>A teaching guide for Easter hope, resurrection victory, and congregational praise</a:t>
            </a:r>
            <a:endParaRPr lang="en-US" sz="1650" dirty="0"/>
          </a:p>
        </p:txBody>
      </p:sp>
      <p:sp>
        <p:nvSpPr>
          <p:cNvPr id="8" name="Shape 5"/>
          <p:cNvSpPr/>
          <p:nvPr/>
        </p:nvSpPr>
        <p:spPr>
          <a:xfrm>
            <a:off x="960120" y="4160520"/>
            <a:ext cx="1371600" cy="301752"/>
          </a:xfrm>
          <a:prstGeom prst="roundRect">
            <a:avLst>
              <a:gd name="adj" fmla="val 27273"/>
            </a:avLst>
          </a:prstGeom>
          <a:solidFill>
            <a:srgbClr val="7A2430">
              <a:alpha val="97000"/>
            </a:srgbClr>
          </a:solidFill>
          <a:ln w="12700">
            <a:solidFill>
              <a:srgbClr val="D99C45">
                <a:alpha val="40000"/>
              </a:srgbClr>
            </a:solidFill>
            <a:prstDash val="solid"/>
          </a:ln>
        </p:spPr>
      </p:sp>
      <p:sp>
        <p:nvSpPr>
          <p:cNvPr id="9" name="Text 6"/>
          <p:cNvSpPr/>
          <p:nvPr/>
        </p:nvSpPr>
        <p:spPr>
          <a:xfrm>
            <a:off x="1069848" y="4229100"/>
            <a:ext cx="1152144" cy="137160"/>
          </a:xfrm>
          <a:prstGeom prst="rect">
            <a:avLst/>
          </a:prstGeom>
          <a:noFill/>
          <a:ln/>
        </p:spPr>
        <p:txBody>
          <a:bodyPr wrap="square" lIns="0" tIns="0" rIns="0" bIns="0" rtlCol="0" anchor="ctr"/>
          <a:lstStyle/>
          <a:p>
            <a:pPr algn="ctr" indent="0" marL="0">
              <a:buNone/>
            </a:pPr>
            <a:r>
              <a:rPr lang="en-US" sz="850" b="1" dirty="0">
                <a:solidFill>
                  <a:srgbClr val="F2C477"/>
                </a:solidFill>
              </a:rPr>
              <a:t>Teaching Guide</a:t>
            </a:r>
            <a:endParaRPr lang="en-US" sz="85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work_assets/gates_cross.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65000"/>
            </a:srgbClr>
          </a:solidFill>
          <a:ln w="12700">
            <a:solidFill>
              <a:srgbClr val="110D0C">
                <a:alpha val="0"/>
              </a:srgbClr>
            </a:solidFill>
            <a:prstDash val="solid"/>
          </a:ln>
        </p:spPr>
      </p:sp>
      <p:sp>
        <p:nvSpPr>
          <p:cNvPr id="4" name="Shape 1"/>
          <p:cNvSpPr/>
          <p:nvPr/>
        </p:nvSpPr>
        <p:spPr>
          <a:xfrm>
            <a:off x="548640" y="530352"/>
            <a:ext cx="1828800" cy="0"/>
          </a:xfrm>
          <a:prstGeom prst="line">
            <a:avLst/>
          </a:prstGeom>
          <a:noFill/>
          <a:ln w="12700">
            <a:solidFill>
              <a:srgbClr val="D99C45"/>
            </a:solidFill>
            <a:prstDash val="solid"/>
          </a:ln>
        </p:spPr>
      </p:sp>
      <p:sp>
        <p:nvSpPr>
          <p:cNvPr id="5"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Section Study 4: Gates Broken Open</a:t>
            </a:r>
            <a:endParaRPr lang="en-US" sz="2700" dirty="0"/>
          </a:p>
        </p:txBody>
      </p:sp>
      <p:sp>
        <p:nvSpPr>
          <p:cNvPr id="6"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hymn pictures Christ’s triumph as liberation.</a:t>
            </a:r>
            <a:endParaRPr lang="en-US" sz="1150" dirty="0"/>
          </a:p>
        </p:txBody>
      </p:sp>
      <p:sp>
        <p:nvSpPr>
          <p:cNvPr id="7" name="Shape 4"/>
          <p:cNvSpPr/>
          <p:nvPr/>
        </p:nvSpPr>
        <p:spPr>
          <a:xfrm>
            <a:off x="6510528" y="1417320"/>
            <a:ext cx="4754880" cy="3794760"/>
          </a:xfrm>
          <a:prstGeom prst="roundRect">
            <a:avLst>
              <a:gd name="adj" fmla="val 3855"/>
            </a:avLst>
          </a:prstGeom>
          <a:solidFill>
            <a:srgbClr val="110D0C">
              <a:alpha val="80000"/>
            </a:srgbClr>
          </a:solidFill>
          <a:ln w="12700">
            <a:solidFill>
              <a:srgbClr val="D99C45">
                <a:alpha val="55000"/>
              </a:srgbClr>
            </a:solidFill>
            <a:prstDash val="solid"/>
          </a:ln>
        </p:spPr>
      </p:sp>
      <p:sp>
        <p:nvSpPr>
          <p:cNvPr id="8" name="Text 5"/>
          <p:cNvSpPr/>
          <p:nvPr/>
        </p:nvSpPr>
        <p:spPr>
          <a:xfrm>
            <a:off x="6812280" y="1755648"/>
            <a:ext cx="4160520" cy="2788920"/>
          </a:xfrm>
          <a:prstGeom prst="rect">
            <a:avLst/>
          </a:prstGeom>
          <a:noFill/>
          <a:ln/>
        </p:spPr>
        <p:txBody>
          <a:bodyPr wrap="square" lIns="1524" tIns="1524" rIns="1524" bIns="1524" rtlCol="0" anchor="t">
            <a:normAutofit/>
          </a:bodyPr>
          <a:lstStyle/>
          <a:p>
            <a:pPr indent="0" marL="0">
              <a:buNone/>
            </a:pPr>
            <a:r>
              <a:rPr lang="en-US" sz="1570" dirty="0">
                <a:solidFill>
                  <a:srgbClr val="F6EEE2"/>
                </a:solidFill>
                <a:latin typeface="Aptos" pitchFamily="34" charset="0"/>
                <a:ea typeface="Aptos" pitchFamily="34" charset="-122"/>
                <a:cs typeface="Aptos" pitchFamily="34" charset="-120"/>
              </a:rPr>
              <a:t>The imagery is bold: barred gates fall, and the way to life stands open. This is resurrection as conquest and release.</a:t>
            </a:r>
            <a:endParaRPr lang="en-US" sz="1570" dirty="0"/>
          </a:p>
          <a:p>
            <a:pPr indent="0" marL="0">
              <a:buNone/>
            </a:pPr>
            <a:endParaRPr lang="en-US" sz="1570" dirty="0"/>
          </a:p>
          <a:p>
            <a:pPr indent="0" marL="0">
              <a:buNone/>
            </a:pPr>
            <a:r>
              <a:rPr lang="en-US" sz="1570" dirty="0">
                <a:solidFill>
                  <a:srgbClr val="F6EEE2"/>
                </a:solidFill>
                <a:latin typeface="Aptos" pitchFamily="34" charset="0"/>
                <a:ea typeface="Aptos" pitchFamily="34" charset="-122"/>
                <a:cs typeface="Aptos" pitchFamily="34" charset="-120"/>
              </a:rPr>
              <a:t>For teaching: connect this picture with Revelation 1:18. The risen Lord holds authority over Death and Hades.</a:t>
            </a:r>
            <a:endParaRPr lang="en-US" sz="1570" dirty="0"/>
          </a:p>
        </p:txBody>
      </p:sp>
      <p:sp>
        <p:nvSpPr>
          <p:cNvPr id="9" name="Text 6"/>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0" name="Text 7"/>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1171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713"/>
          </a:solidFill>
          <a:ln w="12700">
            <a:solidFill>
              <a:srgbClr val="211713">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Section Study 5: Wounds That Heal</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final movement turns victory into prayer.</a:t>
            </a:r>
            <a:endParaRPr lang="en-US" sz="1150" dirty="0"/>
          </a:p>
        </p:txBody>
      </p:sp>
      <p:sp>
        <p:nvSpPr>
          <p:cNvPr id="6" name="Shape 4"/>
          <p:cNvSpPr/>
          <p:nvPr/>
        </p:nvSpPr>
        <p:spPr>
          <a:xfrm>
            <a:off x="757123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hero_cross.jpg">    </p:cNvPr>
          <p:cNvPicPr>
            <a:picLocks noChangeAspect="1"/>
          </p:cNvPicPr>
          <p:nvPr/>
        </p:nvPicPr>
        <p:blipFill>
          <a:blip r:embed="rId1"/>
          <a:srcRect l="22401" r="22401" t="0" b="0"/>
          <a:stretch/>
        </p:blipFill>
        <p:spPr>
          <a:xfrm>
            <a:off x="7635240" y="1691640"/>
            <a:ext cx="3840480" cy="3913632"/>
          </a:xfrm>
          <a:prstGeom prst="rect">
            <a:avLst/>
          </a:prstGeom>
        </p:spPr>
      </p:pic>
      <p:sp>
        <p:nvSpPr>
          <p:cNvPr id="8" name="Shape 5"/>
          <p:cNvSpPr/>
          <p:nvPr/>
        </p:nvSpPr>
        <p:spPr>
          <a:xfrm>
            <a:off x="763524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786384" y="1600200"/>
            <a:ext cx="6263640" cy="3611880"/>
          </a:xfrm>
          <a:prstGeom prst="rect">
            <a:avLst/>
          </a:prstGeom>
          <a:noFill/>
          <a:ln/>
        </p:spPr>
        <p:txBody>
          <a:bodyPr wrap="square" lIns="1524" tIns="1524" rIns="1524" bIns="1524" rtlCol="0" anchor="t">
            <a:normAutofit/>
          </a:bodyPr>
          <a:lstStyle/>
          <a:p>
            <a:pPr indent="0" marL="0">
              <a:buNone/>
            </a:pPr>
            <a:r>
              <a:rPr lang="en-US" sz="1520" dirty="0">
                <a:solidFill>
                  <a:srgbClr val="F6EEE2"/>
                </a:solidFill>
                <a:latin typeface="Aptos" pitchFamily="34" charset="0"/>
                <a:ea typeface="Aptos" pitchFamily="34" charset="-122"/>
                <a:cs typeface="Aptos" pitchFamily="34" charset="-120"/>
              </a:rPr>
              <a:t>The hymn does not separate Easter from the cross. The risen Christ is still the wounded Savior, and his wounds bring freedom from death’s sting.</a:t>
            </a:r>
            <a:endParaRPr lang="en-US" sz="1520" dirty="0"/>
          </a:p>
          <a:p>
            <a:pPr indent="0" marL="0">
              <a:buNone/>
            </a:pPr>
            <a:endParaRPr lang="en-US" sz="1520" dirty="0"/>
          </a:p>
          <a:p>
            <a:pPr indent="0" marL="0">
              <a:buNone/>
            </a:pPr>
            <a:r>
              <a:rPr lang="en-US" sz="1520" dirty="0">
                <a:solidFill>
                  <a:srgbClr val="F6EEE2"/>
                </a:solidFill>
                <a:latin typeface="Aptos" pitchFamily="34" charset="0"/>
                <a:ea typeface="Aptos" pitchFamily="34" charset="-122"/>
                <a:cs typeface="Aptos" pitchFamily="34" charset="-120"/>
              </a:rPr>
              <a:t>This gives the hymn pastoral strength for funerals, illness, grief, and weary faith. The believer’s confidence rests in Christ’s death and resurrection together.</a:t>
            </a:r>
            <a:endParaRPr lang="en-US" sz="1520" dirty="0"/>
          </a:p>
          <a:p>
            <a:pPr indent="0" marL="0">
              <a:buNone/>
            </a:pPr>
            <a:endParaRPr lang="en-US" sz="1520" dirty="0"/>
          </a:p>
          <a:p>
            <a:pPr indent="0" marL="0">
              <a:buNone/>
            </a:pPr>
            <a:r>
              <a:rPr lang="en-US" sz="1520" dirty="0">
                <a:solidFill>
                  <a:srgbClr val="F6EEE2"/>
                </a:solidFill>
                <a:latin typeface="Aptos" pitchFamily="34" charset="0"/>
                <a:ea typeface="Aptos" pitchFamily="34" charset="-122"/>
                <a:cs typeface="Aptos" pitchFamily="34" charset="-120"/>
              </a:rPr>
              <a:t>Scripture connection: Isaiah 53:5 and Romans 6:9.</a:t>
            </a:r>
            <a:endParaRPr lang="en-US" sz="152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11</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241A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41A16"/>
          </a:solidFill>
          <a:ln w="12700">
            <a:solidFill>
              <a:srgbClr val="241A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The Refrain: Alleluia as Proclamation</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repeated praise is not decoration; it is the church’s answer to resurrection victory.</a:t>
            </a:r>
            <a:endParaRPr lang="en-US" sz="1150" dirty="0"/>
          </a:p>
        </p:txBody>
      </p:sp>
      <p:pic>
        <p:nvPicPr>
          <p:cNvPr id="6" name="Image 0" descr="/mnt/data/work_assets/hymnals_music.jpg">    </p:cNvPr>
          <p:cNvPicPr>
            <a:picLocks noChangeAspect="1"/>
          </p:cNvPicPr>
          <p:nvPr/>
        </p:nvPicPr>
        <p:blipFill>
          <a:blip r:embed="rId1"/>
          <a:srcRect l="15179" r="15179" t="0" b="0"/>
          <a:stretch/>
        </p:blipFill>
        <p:spPr>
          <a:xfrm>
            <a:off x="658368" y="1444752"/>
            <a:ext cx="4754880" cy="3840480"/>
          </a:xfrm>
          <a:prstGeom prst="rect">
            <a:avLst/>
          </a:prstGeom>
        </p:spPr>
      </p:pic>
      <p:sp>
        <p:nvSpPr>
          <p:cNvPr id="7" name="Shape 4"/>
          <p:cNvSpPr/>
          <p:nvPr/>
        </p:nvSpPr>
        <p:spPr>
          <a:xfrm>
            <a:off x="658368" y="1444752"/>
            <a:ext cx="4754880" cy="3840480"/>
          </a:xfrm>
          <a:prstGeom prst="rect">
            <a:avLst/>
          </a:prstGeom>
          <a:solidFill>
            <a:srgbClr val="110D0C">
              <a:alpha val="45000"/>
            </a:srgbClr>
          </a:solidFill>
          <a:ln w="12700">
            <a:solidFill>
              <a:srgbClr val="D99C45">
                <a:alpha val="70000"/>
              </a:srgbClr>
            </a:solidFill>
            <a:prstDash val="solid"/>
          </a:ln>
        </p:spPr>
      </p:sp>
      <p:sp>
        <p:nvSpPr>
          <p:cNvPr id="8" name="Text 5"/>
          <p:cNvSpPr/>
          <p:nvPr/>
        </p:nvSpPr>
        <p:spPr>
          <a:xfrm>
            <a:off x="5897880" y="1627632"/>
            <a:ext cx="5257800" cy="3218688"/>
          </a:xfrm>
          <a:prstGeom prst="rect">
            <a:avLst/>
          </a:prstGeom>
          <a:noFill/>
          <a:ln/>
        </p:spPr>
        <p:txBody>
          <a:bodyPr wrap="square" lIns="1524" tIns="1524" rIns="1524" bIns="1524" rtlCol="0" anchor="t">
            <a:normAutofit/>
          </a:bodyPr>
          <a:lstStyle/>
          <a:p>
            <a:pPr indent="0" marL="0">
              <a:buNone/>
            </a:pPr>
            <a:r>
              <a:rPr lang="en-US" sz="1600" dirty="0">
                <a:solidFill>
                  <a:srgbClr val="F6EEE2"/>
                </a:solidFill>
                <a:latin typeface="Aptos" pitchFamily="34" charset="0"/>
                <a:ea typeface="Aptos" pitchFamily="34" charset="-122"/>
                <a:cs typeface="Aptos" pitchFamily="34" charset="-120"/>
              </a:rPr>
              <a:t>Each Alleluia gathers the hymn’s message: Christ is risen, death is defeated, and the people of God may sing.</a:t>
            </a:r>
            <a:endParaRPr lang="en-US" sz="1600" dirty="0"/>
          </a:p>
          <a:p>
            <a:pPr indent="0" marL="0">
              <a:buNone/>
            </a:pPr>
            <a:endParaRPr lang="en-US" sz="1600" dirty="0"/>
          </a:p>
          <a:p>
            <a:pPr indent="0" marL="0">
              <a:buNone/>
            </a:pPr>
            <a:r>
              <a:rPr lang="en-US" sz="1600" dirty="0">
                <a:solidFill>
                  <a:srgbClr val="F6EEE2"/>
                </a:solidFill>
                <a:latin typeface="Aptos" pitchFamily="34" charset="0"/>
                <a:ea typeface="Aptos" pitchFamily="34" charset="-122"/>
                <a:cs typeface="Aptos" pitchFamily="34" charset="-120"/>
              </a:rPr>
              <a:t>Ask learners: When does praise feel easy? When does it become an act of faith?</a:t>
            </a:r>
            <a:endParaRPr lang="en-US" sz="1600" dirty="0"/>
          </a:p>
          <a:p>
            <a:pPr indent="0" marL="0">
              <a:buNone/>
            </a:pPr>
            <a:endParaRPr lang="en-US" sz="1600" dirty="0"/>
          </a:p>
          <a:p>
            <a:pPr indent="0" marL="0">
              <a:buNone/>
            </a:pPr>
            <a:r>
              <a:rPr lang="en-US" sz="1600" dirty="0">
                <a:solidFill>
                  <a:srgbClr val="F6EEE2"/>
                </a:solidFill>
                <a:latin typeface="Aptos" pitchFamily="34" charset="0"/>
                <a:ea typeface="Aptos" pitchFamily="34" charset="-122"/>
                <a:cs typeface="Aptos" pitchFamily="34" charset="-120"/>
              </a:rPr>
              <a:t>Choir note: keep the refrain full, confident, and unhurried so the congregation can join with strength.</a:t>
            </a:r>
            <a:endParaRPr lang="en-US" sz="1600" dirty="0"/>
          </a:p>
        </p:txBody>
      </p:sp>
      <p:sp>
        <p:nvSpPr>
          <p:cNvPr id="9" name="Text 6"/>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0" name="Text 7"/>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12</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119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916"/>
          </a:solidFill>
          <a:ln w="12700">
            <a:solidFill>
              <a:srgbClr val="2119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Theological Themes</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hymn teaches compact, sturdy Easter theology.</a:t>
            </a:r>
            <a:endParaRPr lang="en-US" sz="1150" dirty="0"/>
          </a:p>
        </p:txBody>
      </p:sp>
      <p:sp>
        <p:nvSpPr>
          <p:cNvPr id="6" name="Shape 4"/>
          <p:cNvSpPr/>
          <p:nvPr/>
        </p:nvSpPr>
        <p:spPr>
          <a:xfrm>
            <a:off x="777240" y="162763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7" name="Shape 5"/>
          <p:cNvSpPr/>
          <p:nvPr/>
        </p:nvSpPr>
        <p:spPr>
          <a:xfrm>
            <a:off x="941832" y="1810512"/>
            <a:ext cx="384048" cy="384048"/>
          </a:xfrm>
          <a:prstGeom prst="ellipse">
            <a:avLst/>
          </a:prstGeom>
          <a:solidFill>
            <a:srgbClr val="D99C45"/>
          </a:solidFill>
          <a:ln w="12700">
            <a:solidFill>
              <a:srgbClr val="D99C45">
                <a:alpha val="0"/>
              </a:srgbClr>
            </a:solidFill>
            <a:prstDash val="solid"/>
          </a:ln>
        </p:spPr>
      </p:sp>
      <p:sp>
        <p:nvSpPr>
          <p:cNvPr id="8" name="Text 6"/>
          <p:cNvSpPr/>
          <p:nvPr/>
        </p:nvSpPr>
        <p:spPr>
          <a:xfrm>
            <a:off x="987552" y="185623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9" name="Text 7"/>
          <p:cNvSpPr/>
          <p:nvPr/>
        </p:nvSpPr>
        <p:spPr>
          <a:xfrm>
            <a:off x="1453896" y="184708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Resurrection</a:t>
            </a:r>
            <a:endParaRPr lang="en-US" sz="1550" dirty="0"/>
          </a:p>
        </p:txBody>
      </p:sp>
      <p:sp>
        <p:nvSpPr>
          <p:cNvPr id="10" name="Text 8"/>
          <p:cNvSpPr/>
          <p:nvPr/>
        </p:nvSpPr>
        <p:spPr>
          <a:xfrm>
            <a:off x="1453896" y="220370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Christ lives beyond death.</a:t>
            </a:r>
            <a:endParaRPr lang="en-US" sz="1060" dirty="0"/>
          </a:p>
        </p:txBody>
      </p:sp>
      <p:sp>
        <p:nvSpPr>
          <p:cNvPr id="11" name="Shape 9"/>
          <p:cNvSpPr/>
          <p:nvPr/>
        </p:nvSpPr>
        <p:spPr>
          <a:xfrm>
            <a:off x="4160520" y="162763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12" name="Shape 10"/>
          <p:cNvSpPr/>
          <p:nvPr/>
        </p:nvSpPr>
        <p:spPr>
          <a:xfrm>
            <a:off x="4325112" y="1810512"/>
            <a:ext cx="384048" cy="384048"/>
          </a:xfrm>
          <a:prstGeom prst="ellipse">
            <a:avLst/>
          </a:prstGeom>
          <a:solidFill>
            <a:srgbClr val="D99C45"/>
          </a:solidFill>
          <a:ln w="12700">
            <a:solidFill>
              <a:srgbClr val="D99C45">
                <a:alpha val="0"/>
              </a:srgbClr>
            </a:solidFill>
            <a:prstDash val="solid"/>
          </a:ln>
        </p:spPr>
      </p:sp>
      <p:sp>
        <p:nvSpPr>
          <p:cNvPr id="13" name="Text 11"/>
          <p:cNvSpPr/>
          <p:nvPr/>
        </p:nvSpPr>
        <p:spPr>
          <a:xfrm>
            <a:off x="4370832" y="185623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14" name="Text 12"/>
          <p:cNvSpPr/>
          <p:nvPr/>
        </p:nvSpPr>
        <p:spPr>
          <a:xfrm>
            <a:off x="4837176" y="184708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Victory</a:t>
            </a:r>
            <a:endParaRPr lang="en-US" sz="1550" dirty="0"/>
          </a:p>
        </p:txBody>
      </p:sp>
      <p:sp>
        <p:nvSpPr>
          <p:cNvPr id="15" name="Text 13"/>
          <p:cNvSpPr/>
          <p:nvPr/>
        </p:nvSpPr>
        <p:spPr>
          <a:xfrm>
            <a:off x="4837176" y="220370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The decisive battle is finished.</a:t>
            </a:r>
            <a:endParaRPr lang="en-US" sz="1060" dirty="0"/>
          </a:p>
        </p:txBody>
      </p:sp>
      <p:sp>
        <p:nvSpPr>
          <p:cNvPr id="16" name="Shape 14"/>
          <p:cNvSpPr/>
          <p:nvPr/>
        </p:nvSpPr>
        <p:spPr>
          <a:xfrm>
            <a:off x="7543800" y="162763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17" name="Shape 15"/>
          <p:cNvSpPr/>
          <p:nvPr/>
        </p:nvSpPr>
        <p:spPr>
          <a:xfrm>
            <a:off x="7708392" y="1810512"/>
            <a:ext cx="384048" cy="384048"/>
          </a:xfrm>
          <a:prstGeom prst="ellipse">
            <a:avLst/>
          </a:prstGeom>
          <a:solidFill>
            <a:srgbClr val="D99C45"/>
          </a:solidFill>
          <a:ln w="12700">
            <a:solidFill>
              <a:srgbClr val="D99C45">
                <a:alpha val="0"/>
              </a:srgbClr>
            </a:solidFill>
            <a:prstDash val="solid"/>
          </a:ln>
        </p:spPr>
      </p:sp>
      <p:sp>
        <p:nvSpPr>
          <p:cNvPr id="18" name="Text 16"/>
          <p:cNvSpPr/>
          <p:nvPr/>
        </p:nvSpPr>
        <p:spPr>
          <a:xfrm>
            <a:off x="7754112" y="185623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19" name="Text 17"/>
          <p:cNvSpPr/>
          <p:nvPr/>
        </p:nvSpPr>
        <p:spPr>
          <a:xfrm>
            <a:off x="8220456" y="184708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Freedom</a:t>
            </a:r>
            <a:endParaRPr lang="en-US" sz="1550" dirty="0"/>
          </a:p>
        </p:txBody>
      </p:sp>
      <p:sp>
        <p:nvSpPr>
          <p:cNvPr id="20" name="Text 18"/>
          <p:cNvSpPr/>
          <p:nvPr/>
        </p:nvSpPr>
        <p:spPr>
          <a:xfrm>
            <a:off x="8220456" y="220370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Death no longer rules Christ’s people.</a:t>
            </a:r>
            <a:endParaRPr lang="en-US" sz="1060" dirty="0"/>
          </a:p>
        </p:txBody>
      </p:sp>
      <p:sp>
        <p:nvSpPr>
          <p:cNvPr id="21" name="Shape 19"/>
          <p:cNvSpPr/>
          <p:nvPr/>
        </p:nvSpPr>
        <p:spPr>
          <a:xfrm>
            <a:off x="777240" y="373075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22" name="Shape 20"/>
          <p:cNvSpPr/>
          <p:nvPr/>
        </p:nvSpPr>
        <p:spPr>
          <a:xfrm>
            <a:off x="941832" y="3913632"/>
            <a:ext cx="384048" cy="384048"/>
          </a:xfrm>
          <a:prstGeom prst="ellipse">
            <a:avLst/>
          </a:prstGeom>
          <a:solidFill>
            <a:srgbClr val="D99C45"/>
          </a:solidFill>
          <a:ln w="12700">
            <a:solidFill>
              <a:srgbClr val="D99C45">
                <a:alpha val="0"/>
              </a:srgbClr>
            </a:solidFill>
            <a:prstDash val="solid"/>
          </a:ln>
        </p:spPr>
      </p:sp>
      <p:sp>
        <p:nvSpPr>
          <p:cNvPr id="23" name="Text 21"/>
          <p:cNvSpPr/>
          <p:nvPr/>
        </p:nvSpPr>
        <p:spPr>
          <a:xfrm>
            <a:off x="987552" y="395935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24" name="Text 22"/>
          <p:cNvSpPr/>
          <p:nvPr/>
        </p:nvSpPr>
        <p:spPr>
          <a:xfrm>
            <a:off x="1453896" y="395020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Praise</a:t>
            </a:r>
            <a:endParaRPr lang="en-US" sz="1550" dirty="0"/>
          </a:p>
        </p:txBody>
      </p:sp>
      <p:sp>
        <p:nvSpPr>
          <p:cNvPr id="25" name="Text 23"/>
          <p:cNvSpPr/>
          <p:nvPr/>
        </p:nvSpPr>
        <p:spPr>
          <a:xfrm>
            <a:off x="1453896" y="430682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Alleluia answers the gospel.</a:t>
            </a:r>
            <a:endParaRPr lang="en-US" sz="1060" dirty="0"/>
          </a:p>
        </p:txBody>
      </p:sp>
      <p:sp>
        <p:nvSpPr>
          <p:cNvPr id="26" name="Shape 24"/>
          <p:cNvSpPr/>
          <p:nvPr/>
        </p:nvSpPr>
        <p:spPr>
          <a:xfrm>
            <a:off x="4160520" y="373075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27" name="Shape 25"/>
          <p:cNvSpPr/>
          <p:nvPr/>
        </p:nvSpPr>
        <p:spPr>
          <a:xfrm>
            <a:off x="4325112" y="3913632"/>
            <a:ext cx="384048" cy="384048"/>
          </a:xfrm>
          <a:prstGeom prst="ellipse">
            <a:avLst/>
          </a:prstGeom>
          <a:solidFill>
            <a:srgbClr val="D99C45"/>
          </a:solidFill>
          <a:ln w="12700">
            <a:solidFill>
              <a:srgbClr val="D99C45">
                <a:alpha val="0"/>
              </a:srgbClr>
            </a:solidFill>
            <a:prstDash val="solid"/>
          </a:ln>
        </p:spPr>
      </p:sp>
      <p:sp>
        <p:nvSpPr>
          <p:cNvPr id="28" name="Text 26"/>
          <p:cNvSpPr/>
          <p:nvPr/>
        </p:nvSpPr>
        <p:spPr>
          <a:xfrm>
            <a:off x="4370832" y="395935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29" name="Text 27"/>
          <p:cNvSpPr/>
          <p:nvPr/>
        </p:nvSpPr>
        <p:spPr>
          <a:xfrm>
            <a:off x="4837176" y="395020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Hope</a:t>
            </a:r>
            <a:endParaRPr lang="en-US" sz="1550" dirty="0"/>
          </a:p>
        </p:txBody>
      </p:sp>
      <p:sp>
        <p:nvSpPr>
          <p:cNvPr id="30" name="Text 28"/>
          <p:cNvSpPr/>
          <p:nvPr/>
        </p:nvSpPr>
        <p:spPr>
          <a:xfrm>
            <a:off x="4837176" y="430682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Christian courage rests on a risen Lord.</a:t>
            </a:r>
            <a:endParaRPr lang="en-US" sz="1060" dirty="0"/>
          </a:p>
        </p:txBody>
      </p:sp>
      <p:sp>
        <p:nvSpPr>
          <p:cNvPr id="31" name="Shape 29"/>
          <p:cNvSpPr/>
          <p:nvPr/>
        </p:nvSpPr>
        <p:spPr>
          <a:xfrm>
            <a:off x="7543800" y="3730752"/>
            <a:ext cx="2788920" cy="1298448"/>
          </a:xfrm>
          <a:prstGeom prst="roundRect">
            <a:avLst>
              <a:gd name="adj" fmla="val 8451"/>
            </a:avLst>
          </a:prstGeom>
          <a:solidFill>
            <a:srgbClr val="5B1E25">
              <a:alpha val="94000"/>
            </a:srgbClr>
          </a:solidFill>
          <a:ln w="12700">
            <a:solidFill>
              <a:srgbClr val="D99C45">
                <a:alpha val="65000"/>
              </a:srgbClr>
            </a:solidFill>
            <a:prstDash val="solid"/>
          </a:ln>
        </p:spPr>
      </p:sp>
      <p:sp>
        <p:nvSpPr>
          <p:cNvPr id="32" name="Shape 30"/>
          <p:cNvSpPr/>
          <p:nvPr/>
        </p:nvSpPr>
        <p:spPr>
          <a:xfrm>
            <a:off x="7708392" y="3913632"/>
            <a:ext cx="384048" cy="384048"/>
          </a:xfrm>
          <a:prstGeom prst="ellipse">
            <a:avLst/>
          </a:prstGeom>
          <a:solidFill>
            <a:srgbClr val="D99C45"/>
          </a:solidFill>
          <a:ln w="12700">
            <a:solidFill>
              <a:srgbClr val="D99C45">
                <a:alpha val="0"/>
              </a:srgbClr>
            </a:solidFill>
            <a:prstDash val="solid"/>
          </a:ln>
        </p:spPr>
      </p:sp>
      <p:sp>
        <p:nvSpPr>
          <p:cNvPr id="33" name="Text 31"/>
          <p:cNvSpPr/>
          <p:nvPr/>
        </p:nvSpPr>
        <p:spPr>
          <a:xfrm>
            <a:off x="7754112" y="3959352"/>
            <a:ext cx="274320" cy="201168"/>
          </a:xfrm>
          <a:prstGeom prst="rect">
            <a:avLst/>
          </a:prstGeom>
          <a:noFill/>
          <a:ln/>
        </p:spPr>
        <p:txBody>
          <a:bodyPr wrap="square" lIns="0" tIns="0" rIns="0" bIns="0" rtlCol="0" anchor="ctr"/>
          <a:lstStyle/>
          <a:p>
            <a:pPr algn="ctr" indent="0" marL="0">
              <a:buNone/>
            </a:pPr>
            <a:r>
              <a:rPr lang="en-US" sz="900" dirty="0">
                <a:solidFill>
                  <a:srgbClr val="5B1E25"/>
                </a:solidFill>
              </a:rPr>
              <a:t>✦</a:t>
            </a:r>
            <a:endParaRPr lang="en-US" sz="900" dirty="0"/>
          </a:p>
        </p:txBody>
      </p:sp>
      <p:sp>
        <p:nvSpPr>
          <p:cNvPr id="34" name="Text 32"/>
          <p:cNvSpPr/>
          <p:nvPr/>
        </p:nvSpPr>
        <p:spPr>
          <a:xfrm>
            <a:off x="8220456" y="3950208"/>
            <a:ext cx="1828800" cy="228600"/>
          </a:xfrm>
          <a:prstGeom prst="rect">
            <a:avLst/>
          </a:prstGeom>
          <a:noFill/>
          <a:ln/>
        </p:spPr>
        <p:txBody>
          <a:bodyPr wrap="square" lIns="0" tIns="0" rIns="0" bIns="0" rtlCol="0" anchor="ctr"/>
          <a:lstStyle/>
          <a:p>
            <a:pPr indent="0" marL="0">
              <a:buNone/>
            </a:pPr>
            <a:r>
              <a:rPr lang="en-US" sz="1550" b="1" dirty="0">
                <a:solidFill>
                  <a:srgbClr val="F6EEE2"/>
                </a:solidFill>
              </a:rPr>
              <a:t>Healing</a:t>
            </a:r>
            <a:endParaRPr lang="en-US" sz="1550" dirty="0"/>
          </a:p>
        </p:txBody>
      </p:sp>
      <p:sp>
        <p:nvSpPr>
          <p:cNvPr id="35" name="Text 33"/>
          <p:cNvSpPr/>
          <p:nvPr/>
        </p:nvSpPr>
        <p:spPr>
          <a:xfrm>
            <a:off x="8220456" y="4306824"/>
            <a:ext cx="1865376" cy="384048"/>
          </a:xfrm>
          <a:prstGeom prst="rect">
            <a:avLst/>
          </a:prstGeom>
          <a:noFill/>
          <a:ln/>
        </p:spPr>
        <p:txBody>
          <a:bodyPr wrap="square" lIns="254" tIns="254" rIns="254" bIns="254" rtlCol="0" anchor="ctr">
            <a:normAutofit/>
          </a:bodyPr>
          <a:lstStyle/>
          <a:p>
            <a:pPr indent="0" marL="0">
              <a:buNone/>
            </a:pPr>
            <a:r>
              <a:rPr lang="en-US" sz="1060" dirty="0">
                <a:solidFill>
                  <a:srgbClr val="D9C7B0"/>
                </a:solidFill>
              </a:rPr>
              <a:t>The wounds of Christ bring life.</a:t>
            </a:r>
            <a:endParaRPr lang="en-US" sz="1060" dirty="0"/>
          </a:p>
        </p:txBody>
      </p:sp>
      <p:sp>
        <p:nvSpPr>
          <p:cNvPr id="36" name="Text 34"/>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37" name="Text 35"/>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13</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241A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41A16"/>
          </a:solidFill>
          <a:ln w="12700">
            <a:solidFill>
              <a:srgbClr val="241A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Literary and Musical Observations</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VICTORY gives the text a strong, festive shape for Easter singing.</a:t>
            </a:r>
            <a:endParaRPr lang="en-US" sz="1150" dirty="0"/>
          </a:p>
        </p:txBody>
      </p:sp>
      <p:sp>
        <p:nvSpPr>
          <p:cNvPr id="6" name="Shape 4"/>
          <p:cNvSpPr/>
          <p:nvPr/>
        </p:nvSpPr>
        <p:spPr>
          <a:xfrm>
            <a:off x="53035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hymnals_music.jpg">    </p:cNvPr>
          <p:cNvPicPr>
            <a:picLocks noChangeAspect="1"/>
          </p:cNvPicPr>
          <p:nvPr/>
        </p:nvPicPr>
        <p:blipFill>
          <a:blip r:embed="rId1"/>
          <a:srcRect l="22401" r="22401" t="0" b="0"/>
          <a:stretch/>
        </p:blipFill>
        <p:spPr>
          <a:xfrm>
            <a:off x="594360" y="1691640"/>
            <a:ext cx="3840480" cy="3913632"/>
          </a:xfrm>
          <a:prstGeom prst="rect">
            <a:avLst/>
          </a:prstGeom>
        </p:spPr>
      </p:pic>
      <p:sp>
        <p:nvSpPr>
          <p:cNvPr id="8" name="Shape 5"/>
          <p:cNvSpPr/>
          <p:nvPr/>
        </p:nvSpPr>
        <p:spPr>
          <a:xfrm>
            <a:off x="59436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4892040" y="1536192"/>
            <a:ext cx="6172200" cy="3611880"/>
          </a:xfrm>
          <a:prstGeom prst="rect">
            <a:avLst/>
          </a:prstGeom>
          <a:noFill/>
          <a:ln/>
        </p:spPr>
        <p:txBody>
          <a:bodyPr wrap="square" lIns="1524" tIns="1524" rIns="1524" bIns="1524" rtlCol="0" anchor="t">
            <a:normAutofit/>
          </a:bodyPr>
          <a:lstStyle/>
          <a:p>
            <a:pPr indent="0" marL="0">
              <a:buNone/>
            </a:pPr>
            <a:r>
              <a:rPr lang="en-US" sz="1510" dirty="0">
                <a:solidFill>
                  <a:srgbClr val="F6EEE2"/>
                </a:solidFill>
                <a:latin typeface="Aptos" pitchFamily="34" charset="0"/>
                <a:ea typeface="Aptos" pitchFamily="34" charset="-122"/>
                <a:cs typeface="Aptos" pitchFamily="34" charset="-120"/>
              </a:rPr>
              <a:t>• The battle language is direct and memorable, but the tone is worshipful rather than harsh.</a:t>
            </a:r>
            <a:endParaRPr lang="en-US" sz="1510" dirty="0"/>
          </a:p>
          <a:p>
            <a:pPr indent="0" marL="0">
              <a:buNone/>
            </a:pPr>
            <a:endParaRPr lang="en-US" sz="1510" dirty="0"/>
          </a:p>
          <a:p>
            <a:pPr indent="0" marL="0">
              <a:buNone/>
            </a:pPr>
            <a:r>
              <a:rPr lang="en-US" sz="1510" dirty="0">
                <a:solidFill>
                  <a:srgbClr val="F6EEE2"/>
                </a:solidFill>
                <a:latin typeface="Aptos" pitchFamily="34" charset="0"/>
                <a:ea typeface="Aptos" pitchFamily="34" charset="-122"/>
                <a:cs typeface="Aptos" pitchFamily="34" charset="-120"/>
              </a:rPr>
              <a:t>• The tune’s repeated acclamations make the hymn feel processional and communal.</a:t>
            </a:r>
            <a:endParaRPr lang="en-US" sz="1510" dirty="0"/>
          </a:p>
          <a:p>
            <a:pPr indent="0" marL="0">
              <a:buNone/>
            </a:pPr>
            <a:endParaRPr lang="en-US" sz="1510" dirty="0"/>
          </a:p>
          <a:p>
            <a:pPr indent="0" marL="0">
              <a:buNone/>
            </a:pPr>
            <a:r>
              <a:rPr lang="en-US" sz="1510" dirty="0">
                <a:solidFill>
                  <a:srgbClr val="F6EEE2"/>
                </a:solidFill>
                <a:latin typeface="Aptos" pitchFamily="34" charset="0"/>
                <a:ea typeface="Aptos" pitchFamily="34" charset="-122"/>
                <a:cs typeface="Aptos" pitchFamily="34" charset="-120"/>
              </a:rPr>
              <a:t>• Teach the congregation to sing with energy, clarity, and space for the Alleluias to ring.</a:t>
            </a:r>
            <a:endParaRPr lang="en-US" sz="1510" dirty="0"/>
          </a:p>
          <a:p>
            <a:pPr indent="0" marL="0">
              <a:buNone/>
            </a:pPr>
            <a:endParaRPr lang="en-US" sz="1510" dirty="0"/>
          </a:p>
          <a:p>
            <a:pPr indent="0" marL="0">
              <a:buNone/>
            </a:pPr>
            <a:r>
              <a:rPr lang="en-US" sz="1510" dirty="0">
                <a:solidFill>
                  <a:srgbClr val="F6EEE2"/>
                </a:solidFill>
                <a:latin typeface="Aptos" pitchFamily="34" charset="0"/>
                <a:ea typeface="Aptos" pitchFamily="34" charset="-122"/>
                <a:cs typeface="Aptos" pitchFamily="34" charset="-120"/>
              </a:rPr>
              <a:t>• Avoid rushing. Joy has weight when the words are allowed to speak.</a:t>
            </a:r>
            <a:endParaRPr lang="en-US" sz="151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14</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work_assets/church_door.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54000"/>
            </a:srgbClr>
          </a:solidFill>
          <a:ln w="12700">
            <a:solidFill>
              <a:srgbClr val="110D0C">
                <a:alpha val="0"/>
              </a:srgbClr>
            </a:solidFill>
            <a:prstDash val="solid"/>
          </a:ln>
        </p:spPr>
      </p:sp>
      <p:sp>
        <p:nvSpPr>
          <p:cNvPr id="4" name="Shape 1"/>
          <p:cNvSpPr/>
          <p:nvPr/>
        </p:nvSpPr>
        <p:spPr>
          <a:xfrm>
            <a:off x="548640" y="530352"/>
            <a:ext cx="1828800" cy="0"/>
          </a:xfrm>
          <a:prstGeom prst="line">
            <a:avLst/>
          </a:prstGeom>
          <a:noFill/>
          <a:ln w="12700">
            <a:solidFill>
              <a:srgbClr val="D99C45"/>
            </a:solidFill>
            <a:prstDash val="solid"/>
          </a:ln>
        </p:spPr>
      </p:sp>
      <p:sp>
        <p:nvSpPr>
          <p:cNvPr id="5"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Pastoral and Worship Use</a:t>
            </a:r>
            <a:endParaRPr lang="en-US" sz="2700" dirty="0"/>
          </a:p>
        </p:txBody>
      </p:sp>
      <p:sp>
        <p:nvSpPr>
          <p:cNvPr id="6"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This hymn serves the church whenever resurrection hope must be confessed aloud.</a:t>
            </a:r>
            <a:endParaRPr lang="en-US" sz="1150" dirty="0"/>
          </a:p>
        </p:txBody>
      </p:sp>
      <p:sp>
        <p:nvSpPr>
          <p:cNvPr id="7" name="Shape 4"/>
          <p:cNvSpPr/>
          <p:nvPr/>
        </p:nvSpPr>
        <p:spPr>
          <a:xfrm>
            <a:off x="804672" y="1481328"/>
            <a:ext cx="4892040" cy="3877056"/>
          </a:xfrm>
          <a:prstGeom prst="roundRect">
            <a:avLst>
              <a:gd name="adj" fmla="val 3774"/>
            </a:avLst>
          </a:prstGeom>
          <a:solidFill>
            <a:srgbClr val="110D0C">
              <a:alpha val="80000"/>
            </a:srgbClr>
          </a:solidFill>
          <a:ln w="12700">
            <a:solidFill>
              <a:srgbClr val="D99C45">
                <a:alpha val="55000"/>
              </a:srgbClr>
            </a:solidFill>
            <a:prstDash val="solid"/>
          </a:ln>
        </p:spPr>
      </p:sp>
      <p:sp>
        <p:nvSpPr>
          <p:cNvPr id="8" name="Text 5"/>
          <p:cNvSpPr/>
          <p:nvPr/>
        </p:nvSpPr>
        <p:spPr>
          <a:xfrm>
            <a:off x="1078992" y="1828800"/>
            <a:ext cx="4434840" cy="2926080"/>
          </a:xfrm>
          <a:prstGeom prst="rect">
            <a:avLst/>
          </a:prstGeom>
          <a:noFill/>
          <a:ln/>
        </p:spPr>
        <p:txBody>
          <a:bodyPr wrap="square" lIns="1524" tIns="1524" rIns="1524" bIns="1524" rtlCol="0" anchor="t">
            <a:normAutofit/>
          </a:bodyPr>
          <a:lstStyle/>
          <a:p>
            <a:pPr indent="0" marL="0">
              <a:buNone/>
            </a:pPr>
            <a:r>
              <a:rPr lang="en-US" sz="1470" dirty="0">
                <a:solidFill>
                  <a:srgbClr val="F6EEE2"/>
                </a:solidFill>
                <a:latin typeface="Aptos" pitchFamily="34" charset="0"/>
                <a:ea typeface="Aptos" pitchFamily="34" charset="-122"/>
                <a:cs typeface="Aptos" pitchFamily="34" charset="-120"/>
              </a:rPr>
              <a:t>Strong settings:</a:t>
            </a: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 Easter Day and Eastertide</a:t>
            </a: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 Services centered on resurrection hope</a:t>
            </a: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 Funerals and memorial services</a:t>
            </a: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 Choir rehearsals on proclamation and tone</a:t>
            </a: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 Lessons on 1 Corinthians 15</a:t>
            </a:r>
            <a:endParaRPr lang="en-US" sz="1470" dirty="0"/>
          </a:p>
          <a:p>
            <a:pPr indent="0" marL="0">
              <a:buNone/>
            </a:pPr>
            <a:endParaRPr lang="en-US" sz="1470" dirty="0"/>
          </a:p>
          <a:p>
            <a:pPr indent="0" marL="0">
              <a:buNone/>
            </a:pPr>
            <a:r>
              <a:rPr lang="en-US" sz="1470" dirty="0">
                <a:solidFill>
                  <a:srgbClr val="F6EEE2"/>
                </a:solidFill>
                <a:latin typeface="Aptos" pitchFamily="34" charset="0"/>
                <a:ea typeface="Aptos" pitchFamily="34" charset="-122"/>
                <a:cs typeface="Aptos" pitchFamily="34" charset="-120"/>
              </a:rPr>
              <a:t>Pastoral note: the hymn gives grieving people words that do not deny sorrow but confess Christ’s triumph over it.</a:t>
            </a:r>
            <a:endParaRPr lang="en-US" sz="1470" dirty="0"/>
          </a:p>
        </p:txBody>
      </p:sp>
      <p:sp>
        <p:nvSpPr>
          <p:cNvPr id="9" name="Text 6"/>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0" name="Text 7"/>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15</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2119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916"/>
          </a:solidFill>
          <a:ln w="12700">
            <a:solidFill>
              <a:srgbClr val="2119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Suggested Lesson Flow</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A 45-minute teaching path.</a:t>
            </a:r>
            <a:endParaRPr lang="en-US" sz="1150" dirty="0"/>
          </a:p>
        </p:txBody>
      </p:sp>
      <p:sp>
        <p:nvSpPr>
          <p:cNvPr id="6" name="Shape 4"/>
          <p:cNvSpPr/>
          <p:nvPr/>
        </p:nvSpPr>
        <p:spPr>
          <a:xfrm>
            <a:off x="731520" y="2148840"/>
            <a:ext cx="1828800" cy="1024128"/>
          </a:xfrm>
          <a:prstGeom prst="chevron">
            <a:avLst/>
          </a:prstGeom>
          <a:solidFill>
            <a:srgbClr val="5B1E25"/>
          </a:solidFill>
          <a:ln w="12700">
            <a:solidFill>
              <a:srgbClr val="D99C45">
                <a:alpha val="55000"/>
              </a:srgbClr>
            </a:solidFill>
            <a:prstDash val="solid"/>
          </a:ln>
        </p:spPr>
      </p:sp>
      <p:sp>
        <p:nvSpPr>
          <p:cNvPr id="7" name="Text 5"/>
          <p:cNvSpPr/>
          <p:nvPr/>
        </p:nvSpPr>
        <p:spPr>
          <a:xfrm>
            <a:off x="841248" y="2441448"/>
            <a:ext cx="320040" cy="228600"/>
          </a:xfrm>
          <a:prstGeom prst="rect">
            <a:avLst/>
          </a:prstGeom>
          <a:noFill/>
          <a:ln/>
        </p:spPr>
        <p:txBody>
          <a:bodyPr wrap="square" lIns="0" tIns="0" rIns="0" bIns="0" rtlCol="0" anchor="ctr"/>
          <a:lstStyle/>
          <a:p>
            <a:pPr algn="ctr" indent="0" marL="0">
              <a:buNone/>
            </a:pPr>
            <a:r>
              <a:rPr lang="en-US" sz="1800" b="1" dirty="0">
                <a:solidFill>
                  <a:srgbClr val="F2C477"/>
                </a:solidFill>
              </a:rPr>
              <a:t>1</a:t>
            </a:r>
            <a:endParaRPr lang="en-US" sz="1800" dirty="0"/>
          </a:p>
        </p:txBody>
      </p:sp>
      <p:sp>
        <p:nvSpPr>
          <p:cNvPr id="8" name="Text 6"/>
          <p:cNvSpPr/>
          <p:nvPr/>
        </p:nvSpPr>
        <p:spPr>
          <a:xfrm>
            <a:off x="1207008" y="2423160"/>
            <a:ext cx="960120" cy="228600"/>
          </a:xfrm>
          <a:prstGeom prst="rect">
            <a:avLst/>
          </a:prstGeom>
          <a:noFill/>
          <a:ln/>
        </p:spPr>
        <p:txBody>
          <a:bodyPr wrap="square" lIns="0" tIns="0" rIns="0" bIns="0" rtlCol="0" anchor="ctr"/>
          <a:lstStyle/>
          <a:p>
            <a:pPr algn="ctr" indent="0" marL="0">
              <a:buNone/>
            </a:pPr>
            <a:r>
              <a:rPr lang="en-US" sz="1320" b="1" dirty="0">
                <a:solidFill>
                  <a:srgbClr val="F6EEE2"/>
                </a:solidFill>
              </a:rPr>
              <a:t>Open</a:t>
            </a:r>
            <a:endParaRPr lang="en-US" sz="1320" dirty="0"/>
          </a:p>
        </p:txBody>
      </p:sp>
      <p:sp>
        <p:nvSpPr>
          <p:cNvPr id="9" name="Text 7"/>
          <p:cNvSpPr/>
          <p:nvPr/>
        </p:nvSpPr>
        <p:spPr>
          <a:xfrm>
            <a:off x="713232" y="3438144"/>
            <a:ext cx="1865376" cy="777240"/>
          </a:xfrm>
          <a:prstGeom prst="rect">
            <a:avLst/>
          </a:prstGeom>
          <a:noFill/>
          <a:ln/>
        </p:spPr>
        <p:txBody>
          <a:bodyPr wrap="square" lIns="508" tIns="508" rIns="508" bIns="508" rtlCol="0" anchor="ctr">
            <a:normAutofit/>
          </a:bodyPr>
          <a:lstStyle/>
          <a:p>
            <a:pPr algn="ctr" indent="0" marL="0">
              <a:buNone/>
            </a:pPr>
            <a:r>
              <a:rPr lang="en-US" sz="1050" dirty="0">
                <a:solidFill>
                  <a:srgbClr val="D9C7B0"/>
                </a:solidFill>
              </a:rPr>
              <a:t>Read 1 Corinthians 15:54-57 and name the main promise.</a:t>
            </a:r>
            <a:endParaRPr lang="en-US" sz="1050" dirty="0"/>
          </a:p>
        </p:txBody>
      </p:sp>
      <p:sp>
        <p:nvSpPr>
          <p:cNvPr id="10" name="Shape 8"/>
          <p:cNvSpPr/>
          <p:nvPr/>
        </p:nvSpPr>
        <p:spPr>
          <a:xfrm>
            <a:off x="2999232" y="2148840"/>
            <a:ext cx="1828800" cy="1024128"/>
          </a:xfrm>
          <a:prstGeom prst="chevron">
            <a:avLst/>
          </a:prstGeom>
          <a:solidFill>
            <a:srgbClr val="7A2430"/>
          </a:solidFill>
          <a:ln w="12700">
            <a:solidFill>
              <a:srgbClr val="D99C45">
                <a:alpha val="55000"/>
              </a:srgbClr>
            </a:solidFill>
            <a:prstDash val="solid"/>
          </a:ln>
        </p:spPr>
      </p:sp>
      <p:sp>
        <p:nvSpPr>
          <p:cNvPr id="11" name="Text 9"/>
          <p:cNvSpPr/>
          <p:nvPr/>
        </p:nvSpPr>
        <p:spPr>
          <a:xfrm>
            <a:off x="3108960" y="2441448"/>
            <a:ext cx="320040" cy="228600"/>
          </a:xfrm>
          <a:prstGeom prst="rect">
            <a:avLst/>
          </a:prstGeom>
          <a:noFill/>
          <a:ln/>
        </p:spPr>
        <p:txBody>
          <a:bodyPr wrap="square" lIns="0" tIns="0" rIns="0" bIns="0" rtlCol="0" anchor="ctr"/>
          <a:lstStyle/>
          <a:p>
            <a:pPr algn="ctr" indent="0" marL="0">
              <a:buNone/>
            </a:pPr>
            <a:r>
              <a:rPr lang="en-US" sz="1800" b="1" dirty="0">
                <a:solidFill>
                  <a:srgbClr val="F2C477"/>
                </a:solidFill>
              </a:rPr>
              <a:t>2</a:t>
            </a:r>
            <a:endParaRPr lang="en-US" sz="1800" dirty="0"/>
          </a:p>
        </p:txBody>
      </p:sp>
      <p:sp>
        <p:nvSpPr>
          <p:cNvPr id="12" name="Text 10"/>
          <p:cNvSpPr/>
          <p:nvPr/>
        </p:nvSpPr>
        <p:spPr>
          <a:xfrm>
            <a:off x="3474720" y="2423160"/>
            <a:ext cx="960120" cy="228600"/>
          </a:xfrm>
          <a:prstGeom prst="rect">
            <a:avLst/>
          </a:prstGeom>
          <a:noFill/>
          <a:ln/>
        </p:spPr>
        <p:txBody>
          <a:bodyPr wrap="square" lIns="0" tIns="0" rIns="0" bIns="0" rtlCol="0" anchor="ctr"/>
          <a:lstStyle/>
          <a:p>
            <a:pPr algn="ctr" indent="0" marL="0">
              <a:buNone/>
            </a:pPr>
            <a:r>
              <a:rPr lang="en-US" sz="1320" b="1" dirty="0">
                <a:solidFill>
                  <a:srgbClr val="F6EEE2"/>
                </a:solidFill>
              </a:rPr>
              <a:t>Locate</a:t>
            </a:r>
            <a:endParaRPr lang="en-US" sz="1320" dirty="0"/>
          </a:p>
        </p:txBody>
      </p:sp>
      <p:sp>
        <p:nvSpPr>
          <p:cNvPr id="13" name="Text 11"/>
          <p:cNvSpPr/>
          <p:nvPr/>
        </p:nvSpPr>
        <p:spPr>
          <a:xfrm>
            <a:off x="2980944" y="3438144"/>
            <a:ext cx="1865376" cy="777240"/>
          </a:xfrm>
          <a:prstGeom prst="rect">
            <a:avLst/>
          </a:prstGeom>
          <a:noFill/>
          <a:ln/>
        </p:spPr>
        <p:txBody>
          <a:bodyPr wrap="square" lIns="508" tIns="508" rIns="508" bIns="508" rtlCol="0" anchor="ctr">
            <a:normAutofit/>
          </a:bodyPr>
          <a:lstStyle/>
          <a:p>
            <a:pPr algn="ctr" indent="0" marL="0">
              <a:buNone/>
            </a:pPr>
            <a:r>
              <a:rPr lang="en-US" sz="1050" dirty="0">
                <a:solidFill>
                  <a:srgbClr val="D9C7B0"/>
                </a:solidFill>
              </a:rPr>
              <a:t>Briefly introduce the hymn’s text, tune, and Easter setting.</a:t>
            </a:r>
            <a:endParaRPr lang="en-US" sz="1050" dirty="0"/>
          </a:p>
        </p:txBody>
      </p:sp>
      <p:sp>
        <p:nvSpPr>
          <p:cNvPr id="14" name="Shape 12"/>
          <p:cNvSpPr/>
          <p:nvPr/>
        </p:nvSpPr>
        <p:spPr>
          <a:xfrm>
            <a:off x="5266944" y="2148840"/>
            <a:ext cx="1828800" cy="1024128"/>
          </a:xfrm>
          <a:prstGeom prst="chevron">
            <a:avLst/>
          </a:prstGeom>
          <a:solidFill>
            <a:srgbClr val="5B1E25"/>
          </a:solidFill>
          <a:ln w="12700">
            <a:solidFill>
              <a:srgbClr val="D99C45">
                <a:alpha val="55000"/>
              </a:srgbClr>
            </a:solidFill>
            <a:prstDash val="solid"/>
          </a:ln>
        </p:spPr>
      </p:sp>
      <p:sp>
        <p:nvSpPr>
          <p:cNvPr id="15" name="Text 13"/>
          <p:cNvSpPr/>
          <p:nvPr/>
        </p:nvSpPr>
        <p:spPr>
          <a:xfrm>
            <a:off x="5376672" y="2441448"/>
            <a:ext cx="320040" cy="228600"/>
          </a:xfrm>
          <a:prstGeom prst="rect">
            <a:avLst/>
          </a:prstGeom>
          <a:noFill/>
          <a:ln/>
        </p:spPr>
        <p:txBody>
          <a:bodyPr wrap="square" lIns="0" tIns="0" rIns="0" bIns="0" rtlCol="0" anchor="ctr"/>
          <a:lstStyle/>
          <a:p>
            <a:pPr algn="ctr" indent="0" marL="0">
              <a:buNone/>
            </a:pPr>
            <a:r>
              <a:rPr lang="en-US" sz="1800" b="1" dirty="0">
                <a:solidFill>
                  <a:srgbClr val="F2C477"/>
                </a:solidFill>
              </a:rPr>
              <a:t>3</a:t>
            </a:r>
            <a:endParaRPr lang="en-US" sz="1800" dirty="0"/>
          </a:p>
        </p:txBody>
      </p:sp>
      <p:sp>
        <p:nvSpPr>
          <p:cNvPr id="16" name="Text 14"/>
          <p:cNvSpPr/>
          <p:nvPr/>
        </p:nvSpPr>
        <p:spPr>
          <a:xfrm>
            <a:off x="5742432" y="2423160"/>
            <a:ext cx="960120" cy="228600"/>
          </a:xfrm>
          <a:prstGeom prst="rect">
            <a:avLst/>
          </a:prstGeom>
          <a:noFill/>
          <a:ln/>
        </p:spPr>
        <p:txBody>
          <a:bodyPr wrap="square" lIns="0" tIns="0" rIns="0" bIns="0" rtlCol="0" anchor="ctr"/>
          <a:lstStyle/>
          <a:p>
            <a:pPr algn="ctr" indent="0" marL="0">
              <a:buNone/>
            </a:pPr>
            <a:r>
              <a:rPr lang="en-US" sz="1320" b="1" dirty="0">
                <a:solidFill>
                  <a:srgbClr val="F6EEE2"/>
                </a:solidFill>
              </a:rPr>
              <a:t>Study</a:t>
            </a:r>
            <a:endParaRPr lang="en-US" sz="1320" dirty="0"/>
          </a:p>
        </p:txBody>
      </p:sp>
      <p:sp>
        <p:nvSpPr>
          <p:cNvPr id="17" name="Text 15"/>
          <p:cNvSpPr/>
          <p:nvPr/>
        </p:nvSpPr>
        <p:spPr>
          <a:xfrm>
            <a:off x="5248656" y="3438144"/>
            <a:ext cx="1865376" cy="777240"/>
          </a:xfrm>
          <a:prstGeom prst="rect">
            <a:avLst/>
          </a:prstGeom>
          <a:noFill/>
          <a:ln/>
        </p:spPr>
        <p:txBody>
          <a:bodyPr wrap="square" lIns="508" tIns="508" rIns="508" bIns="508" rtlCol="0" anchor="ctr">
            <a:normAutofit/>
          </a:bodyPr>
          <a:lstStyle/>
          <a:p>
            <a:pPr algn="ctr" indent="0" marL="0">
              <a:buNone/>
            </a:pPr>
            <a:r>
              <a:rPr lang="en-US" sz="1050" dirty="0">
                <a:solidFill>
                  <a:srgbClr val="D9C7B0"/>
                </a:solidFill>
              </a:rPr>
              <a:t>Walk through the five movements of the hymn in summary.</a:t>
            </a:r>
            <a:endParaRPr lang="en-US" sz="1050" dirty="0"/>
          </a:p>
        </p:txBody>
      </p:sp>
      <p:sp>
        <p:nvSpPr>
          <p:cNvPr id="18" name="Shape 16"/>
          <p:cNvSpPr/>
          <p:nvPr/>
        </p:nvSpPr>
        <p:spPr>
          <a:xfrm>
            <a:off x="7534656" y="2148840"/>
            <a:ext cx="1828800" cy="1024128"/>
          </a:xfrm>
          <a:prstGeom prst="chevron">
            <a:avLst/>
          </a:prstGeom>
          <a:solidFill>
            <a:srgbClr val="7A2430"/>
          </a:solidFill>
          <a:ln w="12700">
            <a:solidFill>
              <a:srgbClr val="D99C45">
                <a:alpha val="55000"/>
              </a:srgbClr>
            </a:solidFill>
            <a:prstDash val="solid"/>
          </a:ln>
        </p:spPr>
      </p:sp>
      <p:sp>
        <p:nvSpPr>
          <p:cNvPr id="19" name="Text 17"/>
          <p:cNvSpPr/>
          <p:nvPr/>
        </p:nvSpPr>
        <p:spPr>
          <a:xfrm>
            <a:off x="7644384" y="2441448"/>
            <a:ext cx="320040" cy="228600"/>
          </a:xfrm>
          <a:prstGeom prst="rect">
            <a:avLst/>
          </a:prstGeom>
          <a:noFill/>
          <a:ln/>
        </p:spPr>
        <p:txBody>
          <a:bodyPr wrap="square" lIns="0" tIns="0" rIns="0" bIns="0" rtlCol="0" anchor="ctr"/>
          <a:lstStyle/>
          <a:p>
            <a:pPr algn="ctr" indent="0" marL="0">
              <a:buNone/>
            </a:pPr>
            <a:r>
              <a:rPr lang="en-US" sz="1800" b="1" dirty="0">
                <a:solidFill>
                  <a:srgbClr val="F2C477"/>
                </a:solidFill>
              </a:rPr>
              <a:t>4</a:t>
            </a:r>
            <a:endParaRPr lang="en-US" sz="1800" dirty="0"/>
          </a:p>
        </p:txBody>
      </p:sp>
      <p:sp>
        <p:nvSpPr>
          <p:cNvPr id="20" name="Text 18"/>
          <p:cNvSpPr/>
          <p:nvPr/>
        </p:nvSpPr>
        <p:spPr>
          <a:xfrm>
            <a:off x="8010144" y="2423160"/>
            <a:ext cx="960120" cy="228600"/>
          </a:xfrm>
          <a:prstGeom prst="rect">
            <a:avLst/>
          </a:prstGeom>
          <a:noFill/>
          <a:ln/>
        </p:spPr>
        <p:txBody>
          <a:bodyPr wrap="square" lIns="0" tIns="0" rIns="0" bIns="0" rtlCol="0" anchor="ctr"/>
          <a:lstStyle/>
          <a:p>
            <a:pPr algn="ctr" indent="0" marL="0">
              <a:buNone/>
            </a:pPr>
            <a:r>
              <a:rPr lang="en-US" sz="1320" b="1" dirty="0">
                <a:solidFill>
                  <a:srgbClr val="F6EEE2"/>
                </a:solidFill>
              </a:rPr>
              <a:t>Sing</a:t>
            </a:r>
            <a:endParaRPr lang="en-US" sz="1320" dirty="0"/>
          </a:p>
        </p:txBody>
      </p:sp>
      <p:sp>
        <p:nvSpPr>
          <p:cNvPr id="21" name="Text 19"/>
          <p:cNvSpPr/>
          <p:nvPr/>
        </p:nvSpPr>
        <p:spPr>
          <a:xfrm>
            <a:off x="7516368" y="3438144"/>
            <a:ext cx="1865376" cy="777240"/>
          </a:xfrm>
          <a:prstGeom prst="rect">
            <a:avLst/>
          </a:prstGeom>
          <a:noFill/>
          <a:ln/>
        </p:spPr>
        <p:txBody>
          <a:bodyPr wrap="square" lIns="508" tIns="508" rIns="508" bIns="508" rtlCol="0" anchor="ctr">
            <a:normAutofit/>
          </a:bodyPr>
          <a:lstStyle/>
          <a:p>
            <a:pPr algn="ctr" indent="0" marL="0">
              <a:buNone/>
            </a:pPr>
            <a:r>
              <a:rPr lang="en-US" sz="1050" dirty="0">
                <a:solidFill>
                  <a:srgbClr val="D9C7B0"/>
                </a:solidFill>
              </a:rPr>
              <a:t>Let the refrain become a spoken or sung confession.</a:t>
            </a:r>
            <a:endParaRPr lang="en-US" sz="1050" dirty="0"/>
          </a:p>
        </p:txBody>
      </p:sp>
      <p:sp>
        <p:nvSpPr>
          <p:cNvPr id="22" name="Shape 20"/>
          <p:cNvSpPr/>
          <p:nvPr/>
        </p:nvSpPr>
        <p:spPr>
          <a:xfrm>
            <a:off x="9802368" y="2148840"/>
            <a:ext cx="1828800" cy="1024128"/>
          </a:xfrm>
          <a:prstGeom prst="chevron">
            <a:avLst/>
          </a:prstGeom>
          <a:solidFill>
            <a:srgbClr val="5B1E25"/>
          </a:solidFill>
          <a:ln w="12700">
            <a:solidFill>
              <a:srgbClr val="D99C45">
                <a:alpha val="55000"/>
              </a:srgbClr>
            </a:solidFill>
            <a:prstDash val="solid"/>
          </a:ln>
        </p:spPr>
      </p:sp>
      <p:sp>
        <p:nvSpPr>
          <p:cNvPr id="23" name="Text 21"/>
          <p:cNvSpPr/>
          <p:nvPr/>
        </p:nvSpPr>
        <p:spPr>
          <a:xfrm>
            <a:off x="9912096" y="2441448"/>
            <a:ext cx="320040" cy="228600"/>
          </a:xfrm>
          <a:prstGeom prst="rect">
            <a:avLst/>
          </a:prstGeom>
          <a:noFill/>
          <a:ln/>
        </p:spPr>
        <p:txBody>
          <a:bodyPr wrap="square" lIns="0" tIns="0" rIns="0" bIns="0" rtlCol="0" anchor="ctr"/>
          <a:lstStyle/>
          <a:p>
            <a:pPr algn="ctr" indent="0" marL="0">
              <a:buNone/>
            </a:pPr>
            <a:r>
              <a:rPr lang="en-US" sz="1800" b="1" dirty="0">
                <a:solidFill>
                  <a:srgbClr val="F2C477"/>
                </a:solidFill>
              </a:rPr>
              <a:t>5</a:t>
            </a:r>
            <a:endParaRPr lang="en-US" sz="1800" dirty="0"/>
          </a:p>
        </p:txBody>
      </p:sp>
      <p:sp>
        <p:nvSpPr>
          <p:cNvPr id="24" name="Text 22"/>
          <p:cNvSpPr/>
          <p:nvPr/>
        </p:nvSpPr>
        <p:spPr>
          <a:xfrm>
            <a:off x="10277856" y="2423160"/>
            <a:ext cx="960120" cy="228600"/>
          </a:xfrm>
          <a:prstGeom prst="rect">
            <a:avLst/>
          </a:prstGeom>
          <a:noFill/>
          <a:ln/>
        </p:spPr>
        <p:txBody>
          <a:bodyPr wrap="square" lIns="0" tIns="0" rIns="0" bIns="0" rtlCol="0" anchor="ctr"/>
          <a:lstStyle/>
          <a:p>
            <a:pPr algn="ctr" indent="0" marL="0">
              <a:buNone/>
            </a:pPr>
            <a:r>
              <a:rPr lang="en-US" sz="1320" b="1" dirty="0">
                <a:solidFill>
                  <a:srgbClr val="F6EEE2"/>
                </a:solidFill>
              </a:rPr>
              <a:t>Apply</a:t>
            </a:r>
            <a:endParaRPr lang="en-US" sz="1320" dirty="0"/>
          </a:p>
        </p:txBody>
      </p:sp>
      <p:sp>
        <p:nvSpPr>
          <p:cNvPr id="25" name="Text 23"/>
          <p:cNvSpPr/>
          <p:nvPr/>
        </p:nvSpPr>
        <p:spPr>
          <a:xfrm>
            <a:off x="9784080" y="3438144"/>
            <a:ext cx="1865376" cy="777240"/>
          </a:xfrm>
          <a:prstGeom prst="rect">
            <a:avLst/>
          </a:prstGeom>
          <a:noFill/>
          <a:ln/>
        </p:spPr>
        <p:txBody>
          <a:bodyPr wrap="square" lIns="508" tIns="508" rIns="508" bIns="508" rtlCol="0" anchor="ctr">
            <a:normAutofit/>
          </a:bodyPr>
          <a:lstStyle/>
          <a:p>
            <a:pPr algn="ctr" indent="0" marL="0">
              <a:buNone/>
            </a:pPr>
            <a:r>
              <a:rPr lang="en-US" sz="1050" dirty="0">
                <a:solidFill>
                  <a:srgbClr val="D9C7B0"/>
                </a:solidFill>
              </a:rPr>
              <a:t>Ask where the victory of Christ must be trusted this week.</a:t>
            </a:r>
            <a:endParaRPr lang="en-US" sz="1050" dirty="0"/>
          </a:p>
        </p:txBody>
      </p:sp>
      <p:sp>
        <p:nvSpPr>
          <p:cNvPr id="26" name="Text 24"/>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27" name="Text 25"/>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16</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work_assets/bible_lilies.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48000"/>
            </a:srgbClr>
          </a:solidFill>
          <a:ln w="12700">
            <a:solidFill>
              <a:srgbClr val="110D0C">
                <a:alpha val="0"/>
              </a:srgbClr>
            </a:solidFill>
            <a:prstDash val="solid"/>
          </a:ln>
        </p:spPr>
      </p:sp>
      <p:sp>
        <p:nvSpPr>
          <p:cNvPr id="4" name="Shape 1"/>
          <p:cNvSpPr/>
          <p:nvPr/>
        </p:nvSpPr>
        <p:spPr>
          <a:xfrm>
            <a:off x="548640" y="530352"/>
            <a:ext cx="1828800" cy="0"/>
          </a:xfrm>
          <a:prstGeom prst="line">
            <a:avLst/>
          </a:prstGeom>
          <a:noFill/>
          <a:ln w="12700">
            <a:solidFill>
              <a:srgbClr val="D99C45"/>
            </a:solidFill>
            <a:prstDash val="solid"/>
          </a:ln>
        </p:spPr>
      </p:sp>
      <p:sp>
        <p:nvSpPr>
          <p:cNvPr id="5"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Closing Summary and Prayer</a:t>
            </a:r>
            <a:endParaRPr lang="en-US" sz="2700" dirty="0"/>
          </a:p>
        </p:txBody>
      </p:sp>
      <p:sp>
        <p:nvSpPr>
          <p:cNvPr id="6"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strife is finished because Christ is risen.</a:t>
            </a:r>
            <a:endParaRPr lang="en-US" sz="1150" dirty="0"/>
          </a:p>
        </p:txBody>
      </p:sp>
      <p:sp>
        <p:nvSpPr>
          <p:cNvPr id="7" name="Shape 4"/>
          <p:cNvSpPr/>
          <p:nvPr/>
        </p:nvSpPr>
        <p:spPr>
          <a:xfrm>
            <a:off x="804672" y="1481328"/>
            <a:ext cx="5715000" cy="3931920"/>
          </a:xfrm>
          <a:prstGeom prst="roundRect">
            <a:avLst>
              <a:gd name="adj" fmla="val 3721"/>
            </a:avLst>
          </a:prstGeom>
          <a:solidFill>
            <a:srgbClr val="110D0C">
              <a:alpha val="80000"/>
            </a:srgbClr>
          </a:solidFill>
          <a:ln w="12700">
            <a:solidFill>
              <a:srgbClr val="D99C45">
                <a:alpha val="55000"/>
              </a:srgbClr>
            </a:solidFill>
            <a:prstDash val="solid"/>
          </a:ln>
        </p:spPr>
      </p:sp>
      <p:sp>
        <p:nvSpPr>
          <p:cNvPr id="8" name="Text 5"/>
          <p:cNvSpPr/>
          <p:nvPr/>
        </p:nvSpPr>
        <p:spPr>
          <a:xfrm>
            <a:off x="1078992" y="1783080"/>
            <a:ext cx="5166360" cy="3017520"/>
          </a:xfrm>
          <a:prstGeom prst="rect">
            <a:avLst/>
          </a:prstGeom>
          <a:noFill/>
          <a:ln/>
        </p:spPr>
        <p:txBody>
          <a:bodyPr wrap="square" lIns="508" tIns="508" rIns="508" bIns="508" rtlCol="0" anchor="t">
            <a:normAutofit/>
          </a:bodyPr>
          <a:lstStyle/>
          <a:p>
            <a:pPr indent="0" marL="0">
              <a:buNone/>
            </a:pPr>
            <a:r>
              <a:rPr lang="en-US" sz="1700" dirty="0">
                <a:solidFill>
                  <a:srgbClr val="F6EEE2"/>
                </a:solidFill>
                <a:latin typeface="Aptos" pitchFamily="34" charset="0"/>
                <a:ea typeface="Aptos" pitchFamily="34" charset="-122"/>
                <a:cs typeface="Aptos" pitchFamily="34" charset="-120"/>
              </a:rPr>
              <a:t>Lord Jesus Christ, risen and reigning, teach us to live in the victory you have won. When death frightens us, steady our hope. When sorrow weighs on us, lift our eyes to your empty tomb. Make our Alleluia honest, strong, and full of faith. Amen.</a:t>
            </a:r>
            <a:endParaRPr lang="en-US" sz="1700" dirty="0"/>
          </a:p>
        </p:txBody>
      </p:sp>
      <p:sp>
        <p:nvSpPr>
          <p:cNvPr id="9" name="Text 6"/>
          <p:cNvSpPr/>
          <p:nvPr/>
        </p:nvSpPr>
        <p:spPr>
          <a:xfrm>
            <a:off x="1078992" y="5715000"/>
            <a:ext cx="9509760" cy="237744"/>
          </a:xfrm>
          <a:prstGeom prst="rect">
            <a:avLst/>
          </a:prstGeom>
          <a:noFill/>
          <a:ln/>
        </p:spPr>
        <p:txBody>
          <a:bodyPr wrap="square" lIns="0" tIns="0" rIns="0" bIns="0" rtlCol="0" anchor="ctr">
            <a:normAutofit/>
          </a:bodyPr>
          <a:lstStyle/>
          <a:p>
            <a:pPr indent="0" marL="0">
              <a:buNone/>
            </a:pPr>
            <a:r>
              <a:rPr lang="en-US" sz="720" dirty="0">
                <a:solidFill>
                  <a:srgbClr val="D9C7B0"/>
                </a:solidFill>
              </a:rPr>
              <a:t>© HymnInfo.com. Free for personal, church, classroom, and small-group teaching use. Please do not sell, repost, or redistribute as downloadable files without permission.</a:t>
            </a:r>
            <a:endParaRPr lang="en-US" sz="72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17</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C1614"/>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C1614"/>
          </a:solidFill>
          <a:ln w="12700">
            <a:solidFill>
              <a:srgbClr val="1C1614">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Teaching Aim</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By the end of the lesson, learners should be able to name what the hymn teaches and how it shapes worship.</a:t>
            </a:r>
            <a:endParaRPr lang="en-US" sz="1150" dirty="0"/>
          </a:p>
        </p:txBody>
      </p:sp>
      <p:sp>
        <p:nvSpPr>
          <p:cNvPr id="6" name="Shape 4"/>
          <p:cNvSpPr/>
          <p:nvPr/>
        </p:nvSpPr>
        <p:spPr>
          <a:xfrm>
            <a:off x="1417320" y="2194560"/>
            <a:ext cx="914400" cy="914400"/>
          </a:xfrm>
          <a:prstGeom prst="ellipse">
            <a:avLst/>
          </a:prstGeom>
          <a:solidFill>
            <a:srgbClr val="5B1E25"/>
          </a:solidFill>
          <a:ln w="12700">
            <a:solidFill>
              <a:srgbClr val="D99C45"/>
            </a:solidFill>
            <a:prstDash val="solid"/>
          </a:ln>
        </p:spPr>
      </p:sp>
      <p:sp>
        <p:nvSpPr>
          <p:cNvPr id="7" name="Text 5"/>
          <p:cNvSpPr/>
          <p:nvPr/>
        </p:nvSpPr>
        <p:spPr>
          <a:xfrm>
            <a:off x="1572768" y="2359152"/>
            <a:ext cx="594360" cy="347472"/>
          </a:xfrm>
          <a:prstGeom prst="rect">
            <a:avLst/>
          </a:prstGeom>
          <a:noFill/>
          <a:ln/>
        </p:spPr>
        <p:txBody>
          <a:bodyPr wrap="square" lIns="0" tIns="0" rIns="0" bIns="0" rtlCol="0" anchor="ctr"/>
          <a:lstStyle/>
          <a:p>
            <a:pPr algn="ctr" indent="0" marL="0">
              <a:buNone/>
            </a:pPr>
            <a:r>
              <a:rPr lang="en-US" sz="2200" dirty="0">
                <a:solidFill>
                  <a:srgbClr val="F2C477"/>
                </a:solidFill>
              </a:rPr>
              <a:t>✓</a:t>
            </a:r>
            <a:endParaRPr lang="en-US" sz="2200" dirty="0"/>
          </a:p>
        </p:txBody>
      </p:sp>
      <p:sp>
        <p:nvSpPr>
          <p:cNvPr id="8" name="Text 6"/>
          <p:cNvSpPr/>
          <p:nvPr/>
        </p:nvSpPr>
        <p:spPr>
          <a:xfrm>
            <a:off x="1097280" y="3273552"/>
            <a:ext cx="1554480" cy="219456"/>
          </a:xfrm>
          <a:prstGeom prst="rect">
            <a:avLst/>
          </a:prstGeom>
          <a:noFill/>
          <a:ln/>
        </p:spPr>
        <p:txBody>
          <a:bodyPr wrap="square" lIns="0" tIns="0" rIns="0" bIns="0" rtlCol="0" anchor="ctr"/>
          <a:lstStyle/>
          <a:p>
            <a:pPr algn="ctr" indent="0" marL="0">
              <a:buNone/>
            </a:pPr>
            <a:r>
              <a:rPr lang="en-US" sz="1350" b="1" dirty="0">
                <a:solidFill>
                  <a:srgbClr val="F6EEE2"/>
                </a:solidFill>
              </a:rPr>
              <a:t>Understand</a:t>
            </a:r>
            <a:endParaRPr lang="en-US" sz="1350" dirty="0"/>
          </a:p>
        </p:txBody>
      </p:sp>
      <p:sp>
        <p:nvSpPr>
          <p:cNvPr id="9" name="Text 7"/>
          <p:cNvSpPr/>
          <p:nvPr/>
        </p:nvSpPr>
        <p:spPr>
          <a:xfrm>
            <a:off x="941832" y="3547872"/>
            <a:ext cx="1874520" cy="530352"/>
          </a:xfrm>
          <a:prstGeom prst="rect">
            <a:avLst/>
          </a:prstGeom>
          <a:noFill/>
          <a:ln/>
        </p:spPr>
        <p:txBody>
          <a:bodyPr wrap="square" lIns="254" tIns="254" rIns="254" bIns="254" rtlCol="0" anchor="ctr">
            <a:normAutofit/>
          </a:bodyPr>
          <a:lstStyle/>
          <a:p>
            <a:pPr algn="ctr" indent="0" marL="0">
              <a:buNone/>
            </a:pPr>
            <a:r>
              <a:rPr lang="en-US" sz="920" dirty="0">
                <a:solidFill>
                  <a:srgbClr val="D9C7B0"/>
                </a:solidFill>
              </a:rPr>
              <a:t>Christ’s resurrection is victory over death, sin, and hostile powers.</a:t>
            </a:r>
            <a:endParaRPr lang="en-US" sz="920" dirty="0"/>
          </a:p>
        </p:txBody>
      </p:sp>
      <p:sp>
        <p:nvSpPr>
          <p:cNvPr id="10" name="Shape 8"/>
          <p:cNvSpPr/>
          <p:nvPr/>
        </p:nvSpPr>
        <p:spPr>
          <a:xfrm>
            <a:off x="5440680" y="2194560"/>
            <a:ext cx="914400" cy="914400"/>
          </a:xfrm>
          <a:prstGeom prst="ellipse">
            <a:avLst/>
          </a:prstGeom>
          <a:solidFill>
            <a:srgbClr val="5B1E25"/>
          </a:solidFill>
          <a:ln w="12700">
            <a:solidFill>
              <a:srgbClr val="D99C45"/>
            </a:solidFill>
            <a:prstDash val="solid"/>
          </a:ln>
        </p:spPr>
      </p:sp>
      <p:sp>
        <p:nvSpPr>
          <p:cNvPr id="11" name="Text 9"/>
          <p:cNvSpPr/>
          <p:nvPr/>
        </p:nvSpPr>
        <p:spPr>
          <a:xfrm>
            <a:off x="5596128" y="2359152"/>
            <a:ext cx="594360" cy="347472"/>
          </a:xfrm>
          <a:prstGeom prst="rect">
            <a:avLst/>
          </a:prstGeom>
          <a:noFill/>
          <a:ln/>
        </p:spPr>
        <p:txBody>
          <a:bodyPr wrap="square" lIns="0" tIns="0" rIns="0" bIns="0" rtlCol="0" anchor="ctr"/>
          <a:lstStyle/>
          <a:p>
            <a:pPr algn="ctr" indent="0" marL="0">
              <a:buNone/>
            </a:pPr>
            <a:r>
              <a:rPr lang="en-US" sz="2200" dirty="0">
                <a:solidFill>
                  <a:srgbClr val="F2C477"/>
                </a:solidFill>
              </a:rPr>
              <a:t>✦</a:t>
            </a:r>
            <a:endParaRPr lang="en-US" sz="2200" dirty="0"/>
          </a:p>
        </p:txBody>
      </p:sp>
      <p:sp>
        <p:nvSpPr>
          <p:cNvPr id="12" name="Text 10"/>
          <p:cNvSpPr/>
          <p:nvPr/>
        </p:nvSpPr>
        <p:spPr>
          <a:xfrm>
            <a:off x="5120640" y="3273552"/>
            <a:ext cx="1554480" cy="219456"/>
          </a:xfrm>
          <a:prstGeom prst="rect">
            <a:avLst/>
          </a:prstGeom>
          <a:noFill/>
          <a:ln/>
        </p:spPr>
        <p:txBody>
          <a:bodyPr wrap="square" lIns="0" tIns="0" rIns="0" bIns="0" rtlCol="0" anchor="ctr"/>
          <a:lstStyle/>
          <a:p>
            <a:pPr algn="ctr" indent="0" marL="0">
              <a:buNone/>
            </a:pPr>
            <a:r>
              <a:rPr lang="en-US" sz="1350" b="1" dirty="0">
                <a:solidFill>
                  <a:srgbClr val="F6EEE2"/>
                </a:solidFill>
              </a:rPr>
              <a:t>Feel</a:t>
            </a:r>
            <a:endParaRPr lang="en-US" sz="1350" dirty="0"/>
          </a:p>
        </p:txBody>
      </p:sp>
      <p:sp>
        <p:nvSpPr>
          <p:cNvPr id="13" name="Text 11"/>
          <p:cNvSpPr/>
          <p:nvPr/>
        </p:nvSpPr>
        <p:spPr>
          <a:xfrm>
            <a:off x="4965192" y="3547872"/>
            <a:ext cx="1874520" cy="530352"/>
          </a:xfrm>
          <a:prstGeom prst="rect">
            <a:avLst/>
          </a:prstGeom>
          <a:noFill/>
          <a:ln/>
        </p:spPr>
        <p:txBody>
          <a:bodyPr wrap="square" lIns="254" tIns="254" rIns="254" bIns="254" rtlCol="0" anchor="ctr">
            <a:normAutofit/>
          </a:bodyPr>
          <a:lstStyle/>
          <a:p>
            <a:pPr algn="ctr" indent="0" marL="0">
              <a:buNone/>
            </a:pPr>
            <a:r>
              <a:rPr lang="en-US" sz="920" dirty="0">
                <a:solidFill>
                  <a:srgbClr val="D9C7B0"/>
                </a:solidFill>
              </a:rPr>
              <a:t>Holy joy grows from a finished victory, not from vague optimism.</a:t>
            </a:r>
            <a:endParaRPr lang="en-US" sz="920" dirty="0"/>
          </a:p>
        </p:txBody>
      </p:sp>
      <p:sp>
        <p:nvSpPr>
          <p:cNvPr id="14" name="Shape 12"/>
          <p:cNvSpPr/>
          <p:nvPr/>
        </p:nvSpPr>
        <p:spPr>
          <a:xfrm>
            <a:off x="9418320" y="2194560"/>
            <a:ext cx="914400" cy="914400"/>
          </a:xfrm>
          <a:prstGeom prst="ellipse">
            <a:avLst/>
          </a:prstGeom>
          <a:solidFill>
            <a:srgbClr val="5B1E25"/>
          </a:solidFill>
          <a:ln w="12700">
            <a:solidFill>
              <a:srgbClr val="D99C45"/>
            </a:solidFill>
            <a:prstDash val="solid"/>
          </a:ln>
        </p:spPr>
      </p:sp>
      <p:sp>
        <p:nvSpPr>
          <p:cNvPr id="15" name="Text 13"/>
          <p:cNvSpPr/>
          <p:nvPr/>
        </p:nvSpPr>
        <p:spPr>
          <a:xfrm>
            <a:off x="9573768" y="2359152"/>
            <a:ext cx="594360" cy="347472"/>
          </a:xfrm>
          <a:prstGeom prst="rect">
            <a:avLst/>
          </a:prstGeom>
          <a:noFill/>
          <a:ln/>
        </p:spPr>
        <p:txBody>
          <a:bodyPr wrap="square" lIns="0" tIns="0" rIns="0" bIns="0" rtlCol="0" anchor="ctr"/>
          <a:lstStyle/>
          <a:p>
            <a:pPr algn="ctr" indent="0" marL="0">
              <a:buNone/>
            </a:pPr>
            <a:r>
              <a:rPr lang="en-US" sz="2200" dirty="0">
                <a:solidFill>
                  <a:srgbClr val="F2C477"/>
                </a:solidFill>
              </a:rPr>
              <a:t>→</a:t>
            </a:r>
            <a:endParaRPr lang="en-US" sz="2200" dirty="0"/>
          </a:p>
        </p:txBody>
      </p:sp>
      <p:sp>
        <p:nvSpPr>
          <p:cNvPr id="16" name="Text 14"/>
          <p:cNvSpPr/>
          <p:nvPr/>
        </p:nvSpPr>
        <p:spPr>
          <a:xfrm>
            <a:off x="9098280" y="3273552"/>
            <a:ext cx="1554480" cy="219456"/>
          </a:xfrm>
          <a:prstGeom prst="rect">
            <a:avLst/>
          </a:prstGeom>
          <a:noFill/>
          <a:ln/>
        </p:spPr>
        <p:txBody>
          <a:bodyPr wrap="square" lIns="0" tIns="0" rIns="0" bIns="0" rtlCol="0" anchor="ctr"/>
          <a:lstStyle/>
          <a:p>
            <a:pPr algn="ctr" indent="0" marL="0">
              <a:buNone/>
            </a:pPr>
            <a:r>
              <a:rPr lang="en-US" sz="1350" b="1" dirty="0">
                <a:solidFill>
                  <a:srgbClr val="F6EEE2"/>
                </a:solidFill>
              </a:rPr>
              <a:t>Practice</a:t>
            </a:r>
            <a:endParaRPr lang="en-US" sz="1350" dirty="0"/>
          </a:p>
        </p:txBody>
      </p:sp>
      <p:sp>
        <p:nvSpPr>
          <p:cNvPr id="17" name="Text 15"/>
          <p:cNvSpPr/>
          <p:nvPr/>
        </p:nvSpPr>
        <p:spPr>
          <a:xfrm>
            <a:off x="8942832" y="3547872"/>
            <a:ext cx="1874520" cy="530352"/>
          </a:xfrm>
          <a:prstGeom prst="rect">
            <a:avLst/>
          </a:prstGeom>
          <a:noFill/>
          <a:ln/>
        </p:spPr>
        <p:txBody>
          <a:bodyPr wrap="square" lIns="254" tIns="254" rIns="254" bIns="254" rtlCol="0" anchor="ctr">
            <a:normAutofit/>
          </a:bodyPr>
          <a:lstStyle/>
          <a:p>
            <a:pPr algn="ctr" indent="0" marL="0">
              <a:buNone/>
            </a:pPr>
            <a:r>
              <a:rPr lang="en-US" sz="920" dirty="0">
                <a:solidFill>
                  <a:srgbClr val="D9C7B0"/>
                </a:solidFill>
              </a:rPr>
              <a:t>Sing and live as people whose Lord has conquered death.</a:t>
            </a:r>
            <a:endParaRPr lang="en-US" sz="920" dirty="0"/>
          </a:p>
        </p:txBody>
      </p:sp>
      <p:sp>
        <p:nvSpPr>
          <p:cNvPr id="18" name="Text 16"/>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9" name="Text 17"/>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119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916"/>
          </a:solidFill>
          <a:ln w="12700">
            <a:solidFill>
              <a:srgbClr val="2119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Hymn Identity</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A compact profile for teachers, choir directors, and worship planners.</a:t>
            </a:r>
            <a:endParaRPr lang="en-US" sz="1150" dirty="0"/>
          </a:p>
        </p:txBody>
      </p:sp>
      <p:sp>
        <p:nvSpPr>
          <p:cNvPr id="6" name="Shape 4"/>
          <p:cNvSpPr/>
          <p:nvPr/>
        </p:nvSpPr>
        <p:spPr>
          <a:xfrm>
            <a:off x="757123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hymnals_music.jpg">    </p:cNvPr>
          <p:cNvPicPr>
            <a:picLocks noChangeAspect="1"/>
          </p:cNvPicPr>
          <p:nvPr/>
        </p:nvPicPr>
        <p:blipFill>
          <a:blip r:embed="rId1"/>
          <a:srcRect l="22401" r="22401" t="0" b="0"/>
          <a:stretch/>
        </p:blipFill>
        <p:spPr>
          <a:xfrm>
            <a:off x="7635240" y="1691640"/>
            <a:ext cx="3840480" cy="3913632"/>
          </a:xfrm>
          <a:prstGeom prst="rect">
            <a:avLst/>
          </a:prstGeom>
        </p:spPr>
      </p:pic>
      <p:sp>
        <p:nvSpPr>
          <p:cNvPr id="8" name="Shape 5"/>
          <p:cNvSpPr/>
          <p:nvPr/>
        </p:nvSpPr>
        <p:spPr>
          <a:xfrm>
            <a:off x="763524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731520" y="1417320"/>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FIRST LINE</a:t>
            </a:r>
            <a:endParaRPr lang="en-US" sz="880" dirty="0"/>
          </a:p>
        </p:txBody>
      </p:sp>
      <p:sp>
        <p:nvSpPr>
          <p:cNvPr id="10" name="Text 7"/>
          <p:cNvSpPr/>
          <p:nvPr/>
        </p:nvSpPr>
        <p:spPr>
          <a:xfrm>
            <a:off x="2240280" y="1389888"/>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The strife is o’er, the battle done</a:t>
            </a:r>
            <a:endParaRPr lang="en-US" sz="1320" dirty="0"/>
          </a:p>
        </p:txBody>
      </p:sp>
      <p:sp>
        <p:nvSpPr>
          <p:cNvPr id="11" name="Shape 8"/>
          <p:cNvSpPr/>
          <p:nvPr/>
        </p:nvSpPr>
        <p:spPr>
          <a:xfrm>
            <a:off x="731520" y="1764792"/>
            <a:ext cx="5943600" cy="0"/>
          </a:xfrm>
          <a:prstGeom prst="line">
            <a:avLst/>
          </a:prstGeom>
          <a:noFill/>
          <a:ln w="12700">
            <a:solidFill>
              <a:srgbClr val="D99C45">
                <a:alpha val="28000"/>
              </a:srgbClr>
            </a:solidFill>
            <a:prstDash val="solid"/>
          </a:ln>
        </p:spPr>
      </p:sp>
      <p:sp>
        <p:nvSpPr>
          <p:cNvPr id="12" name="Text 9"/>
          <p:cNvSpPr/>
          <p:nvPr/>
        </p:nvSpPr>
        <p:spPr>
          <a:xfrm>
            <a:off x="731520" y="2020824"/>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ENGLISH TEXT</a:t>
            </a:r>
            <a:endParaRPr lang="en-US" sz="880" dirty="0"/>
          </a:p>
        </p:txBody>
      </p:sp>
      <p:sp>
        <p:nvSpPr>
          <p:cNvPr id="13" name="Text 10"/>
          <p:cNvSpPr/>
          <p:nvPr/>
        </p:nvSpPr>
        <p:spPr>
          <a:xfrm>
            <a:off x="2240280" y="1993392"/>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Francis Pott, 1861</a:t>
            </a:r>
            <a:endParaRPr lang="en-US" sz="1320" dirty="0"/>
          </a:p>
        </p:txBody>
      </p:sp>
      <p:sp>
        <p:nvSpPr>
          <p:cNvPr id="14" name="Shape 11"/>
          <p:cNvSpPr/>
          <p:nvPr/>
        </p:nvSpPr>
        <p:spPr>
          <a:xfrm>
            <a:off x="731520" y="2368296"/>
            <a:ext cx="5943600" cy="0"/>
          </a:xfrm>
          <a:prstGeom prst="line">
            <a:avLst/>
          </a:prstGeom>
          <a:noFill/>
          <a:ln w="12700">
            <a:solidFill>
              <a:srgbClr val="D99C45">
                <a:alpha val="28000"/>
              </a:srgbClr>
            </a:solidFill>
            <a:prstDash val="solid"/>
          </a:ln>
        </p:spPr>
      </p:sp>
      <p:sp>
        <p:nvSpPr>
          <p:cNvPr id="15" name="Text 12"/>
          <p:cNvSpPr/>
          <p:nvPr/>
        </p:nvSpPr>
        <p:spPr>
          <a:xfrm>
            <a:off x="731520" y="2624328"/>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LATIN TEXT</a:t>
            </a:r>
            <a:endParaRPr lang="en-US" sz="880" dirty="0"/>
          </a:p>
        </p:txBody>
      </p:sp>
      <p:sp>
        <p:nvSpPr>
          <p:cNvPr id="16" name="Text 13"/>
          <p:cNvSpPr/>
          <p:nvPr/>
        </p:nvSpPr>
        <p:spPr>
          <a:xfrm>
            <a:off x="2240280" y="2596896"/>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Finita iam sunt proelia</a:t>
            </a:r>
            <a:endParaRPr lang="en-US" sz="1320" dirty="0"/>
          </a:p>
        </p:txBody>
      </p:sp>
      <p:sp>
        <p:nvSpPr>
          <p:cNvPr id="17" name="Shape 14"/>
          <p:cNvSpPr/>
          <p:nvPr/>
        </p:nvSpPr>
        <p:spPr>
          <a:xfrm>
            <a:off x="731520" y="2971800"/>
            <a:ext cx="5943600" cy="0"/>
          </a:xfrm>
          <a:prstGeom prst="line">
            <a:avLst/>
          </a:prstGeom>
          <a:noFill/>
          <a:ln w="12700">
            <a:solidFill>
              <a:srgbClr val="D99C45">
                <a:alpha val="28000"/>
              </a:srgbClr>
            </a:solidFill>
            <a:prstDash val="solid"/>
          </a:ln>
        </p:spPr>
      </p:sp>
      <p:sp>
        <p:nvSpPr>
          <p:cNvPr id="18" name="Text 15"/>
          <p:cNvSpPr/>
          <p:nvPr/>
        </p:nvSpPr>
        <p:spPr>
          <a:xfrm>
            <a:off x="731520" y="3227832"/>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TUNE</a:t>
            </a:r>
            <a:endParaRPr lang="en-US" sz="880" dirty="0"/>
          </a:p>
        </p:txBody>
      </p:sp>
      <p:sp>
        <p:nvSpPr>
          <p:cNvPr id="19" name="Text 16"/>
          <p:cNvSpPr/>
          <p:nvPr/>
        </p:nvSpPr>
        <p:spPr>
          <a:xfrm>
            <a:off x="2240280" y="3200400"/>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VICTORY</a:t>
            </a:r>
            <a:endParaRPr lang="en-US" sz="1320" dirty="0"/>
          </a:p>
        </p:txBody>
      </p:sp>
      <p:sp>
        <p:nvSpPr>
          <p:cNvPr id="20" name="Shape 17"/>
          <p:cNvSpPr/>
          <p:nvPr/>
        </p:nvSpPr>
        <p:spPr>
          <a:xfrm>
            <a:off x="731520" y="3575304"/>
            <a:ext cx="5943600" cy="0"/>
          </a:xfrm>
          <a:prstGeom prst="line">
            <a:avLst/>
          </a:prstGeom>
          <a:noFill/>
          <a:ln w="12700">
            <a:solidFill>
              <a:srgbClr val="D99C45">
                <a:alpha val="28000"/>
              </a:srgbClr>
            </a:solidFill>
            <a:prstDash val="solid"/>
          </a:ln>
        </p:spPr>
      </p:sp>
      <p:sp>
        <p:nvSpPr>
          <p:cNvPr id="21" name="Text 18"/>
          <p:cNvSpPr/>
          <p:nvPr/>
        </p:nvSpPr>
        <p:spPr>
          <a:xfrm>
            <a:off x="731520" y="3831336"/>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MUSIC</a:t>
            </a:r>
            <a:endParaRPr lang="en-US" sz="880" dirty="0"/>
          </a:p>
        </p:txBody>
      </p:sp>
      <p:sp>
        <p:nvSpPr>
          <p:cNvPr id="22" name="Text 19"/>
          <p:cNvSpPr/>
          <p:nvPr/>
        </p:nvSpPr>
        <p:spPr>
          <a:xfrm>
            <a:off x="2240280" y="3803904"/>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Adapted by William Henry Monk from material associated with Palestrina</a:t>
            </a:r>
            <a:endParaRPr lang="en-US" sz="1320" dirty="0"/>
          </a:p>
        </p:txBody>
      </p:sp>
      <p:sp>
        <p:nvSpPr>
          <p:cNvPr id="23" name="Shape 20"/>
          <p:cNvSpPr/>
          <p:nvPr/>
        </p:nvSpPr>
        <p:spPr>
          <a:xfrm>
            <a:off x="731520" y="4178808"/>
            <a:ext cx="5943600" cy="0"/>
          </a:xfrm>
          <a:prstGeom prst="line">
            <a:avLst/>
          </a:prstGeom>
          <a:noFill/>
          <a:ln w="12700">
            <a:solidFill>
              <a:srgbClr val="D99C45">
                <a:alpha val="28000"/>
              </a:srgbClr>
            </a:solidFill>
            <a:prstDash val="solid"/>
          </a:ln>
        </p:spPr>
      </p:sp>
      <p:sp>
        <p:nvSpPr>
          <p:cNvPr id="24" name="Text 21"/>
          <p:cNvSpPr/>
          <p:nvPr/>
        </p:nvSpPr>
        <p:spPr>
          <a:xfrm>
            <a:off x="731520" y="4434840"/>
            <a:ext cx="1417320" cy="201168"/>
          </a:xfrm>
          <a:prstGeom prst="rect">
            <a:avLst/>
          </a:prstGeom>
          <a:noFill/>
          <a:ln/>
        </p:spPr>
        <p:txBody>
          <a:bodyPr wrap="square" lIns="0" tIns="0" rIns="0" bIns="0" rtlCol="0" anchor="ctr"/>
          <a:lstStyle/>
          <a:p>
            <a:pPr indent="0" marL="0">
              <a:buNone/>
            </a:pPr>
            <a:r>
              <a:rPr lang="en-US" sz="880" b="1" dirty="0">
                <a:solidFill>
                  <a:srgbClr val="F2C477"/>
                </a:solidFill>
              </a:rPr>
              <a:t>METER</a:t>
            </a:r>
            <a:endParaRPr lang="en-US" sz="880" dirty="0"/>
          </a:p>
        </p:txBody>
      </p:sp>
      <p:sp>
        <p:nvSpPr>
          <p:cNvPr id="25" name="Text 22"/>
          <p:cNvSpPr/>
          <p:nvPr/>
        </p:nvSpPr>
        <p:spPr>
          <a:xfrm>
            <a:off x="2240280" y="4407408"/>
            <a:ext cx="4617720" cy="256032"/>
          </a:xfrm>
          <a:prstGeom prst="rect">
            <a:avLst/>
          </a:prstGeom>
          <a:noFill/>
          <a:ln/>
        </p:spPr>
        <p:txBody>
          <a:bodyPr wrap="square" lIns="0" tIns="0" rIns="0" bIns="0" rtlCol="0" anchor="ctr">
            <a:normAutofit/>
          </a:bodyPr>
          <a:lstStyle/>
          <a:p>
            <a:pPr indent="0" marL="0">
              <a:buNone/>
            </a:pPr>
            <a:r>
              <a:rPr lang="en-US" sz="1320" dirty="0">
                <a:solidFill>
                  <a:srgbClr val="F6EEE2"/>
                </a:solidFill>
              </a:rPr>
              <a:t>8.8.8 with Alleluias</a:t>
            </a:r>
            <a:endParaRPr lang="en-US" sz="1320" dirty="0"/>
          </a:p>
        </p:txBody>
      </p:sp>
      <p:sp>
        <p:nvSpPr>
          <p:cNvPr id="26" name="Shape 23"/>
          <p:cNvSpPr/>
          <p:nvPr/>
        </p:nvSpPr>
        <p:spPr>
          <a:xfrm>
            <a:off x="731520" y="4782312"/>
            <a:ext cx="5943600" cy="0"/>
          </a:xfrm>
          <a:prstGeom prst="line">
            <a:avLst/>
          </a:prstGeom>
          <a:noFill/>
          <a:ln w="12700">
            <a:solidFill>
              <a:srgbClr val="D99C45">
                <a:alpha val="28000"/>
              </a:srgbClr>
            </a:solidFill>
            <a:prstDash val="solid"/>
          </a:ln>
        </p:spPr>
      </p:sp>
      <p:sp>
        <p:nvSpPr>
          <p:cNvPr id="27" name="Text 24"/>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28" name="Text 25"/>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41A1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41A16"/>
          </a:solidFill>
          <a:ln w="12700">
            <a:solidFill>
              <a:srgbClr val="241A16">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Historical Background</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Ancient Easter praise carried into English congregational song.</a:t>
            </a:r>
            <a:endParaRPr lang="en-US" sz="1150" dirty="0"/>
          </a:p>
        </p:txBody>
      </p:sp>
      <p:sp>
        <p:nvSpPr>
          <p:cNvPr id="6" name="Shape 4"/>
          <p:cNvSpPr/>
          <p:nvPr/>
        </p:nvSpPr>
        <p:spPr>
          <a:xfrm>
            <a:off x="53035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church_door.jpg">    </p:cNvPr>
          <p:cNvPicPr>
            <a:picLocks noChangeAspect="1"/>
          </p:cNvPicPr>
          <p:nvPr/>
        </p:nvPicPr>
        <p:blipFill>
          <a:blip r:embed="rId1"/>
          <a:srcRect l="22401" r="22401" t="0" b="0"/>
          <a:stretch/>
        </p:blipFill>
        <p:spPr>
          <a:xfrm>
            <a:off x="594360" y="1691640"/>
            <a:ext cx="3840480" cy="3913632"/>
          </a:xfrm>
          <a:prstGeom prst="rect">
            <a:avLst/>
          </a:prstGeom>
        </p:spPr>
      </p:pic>
      <p:sp>
        <p:nvSpPr>
          <p:cNvPr id="8" name="Shape 5"/>
          <p:cNvSpPr/>
          <p:nvPr/>
        </p:nvSpPr>
        <p:spPr>
          <a:xfrm>
            <a:off x="59436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4800600" y="1417320"/>
            <a:ext cx="6309360" cy="3520440"/>
          </a:xfrm>
          <a:prstGeom prst="rect">
            <a:avLst/>
          </a:prstGeom>
          <a:noFill/>
          <a:ln/>
        </p:spPr>
        <p:txBody>
          <a:bodyPr wrap="square" lIns="508" tIns="508" rIns="508" bIns="508" rtlCol="0" anchor="t">
            <a:normAutofit/>
          </a:bodyPr>
          <a:lstStyle/>
          <a:p>
            <a:pPr indent="0" marL="0">
              <a:buNone/>
            </a:pPr>
            <a:r>
              <a:rPr lang="en-US" sz="1560" dirty="0">
                <a:solidFill>
                  <a:srgbClr val="F6EEE2"/>
                </a:solidFill>
                <a:latin typeface="Aptos" pitchFamily="34" charset="0"/>
                <a:ea typeface="Aptos" pitchFamily="34" charset="-122"/>
                <a:cs typeface="Aptos" pitchFamily="34" charset="-120"/>
              </a:rPr>
              <a:t>• The English hymn is Francis Pott’s 1861 translation of the Latin Easter hymn Finita iam sunt proelia.
</a:t>
            </a:r>
            <a:pPr indent="0" marL="0">
              <a:buNone/>
            </a:pPr>
            <a:r>
              <a:rPr lang="en-US" sz="1560" dirty="0">
                <a:solidFill>
                  <a:srgbClr val="F6EEE2"/>
                </a:solidFill>
                <a:latin typeface="Aptos" pitchFamily="34" charset="0"/>
                <a:ea typeface="Aptos" pitchFamily="34" charset="-122"/>
                <a:cs typeface="Aptos" pitchFamily="34" charset="-120"/>
              </a:rPr>
              <a:t>• The Latin text is commonly linked with seventeenth-century printed collections, with some editors suggesting earlier roots.
</a:t>
            </a:r>
            <a:pPr indent="0" marL="0">
              <a:buNone/>
            </a:pPr>
            <a:r>
              <a:rPr lang="en-US" sz="1560" dirty="0">
                <a:solidFill>
                  <a:srgbClr val="F6EEE2"/>
                </a:solidFill>
                <a:latin typeface="Aptos" pitchFamily="34" charset="0"/>
                <a:ea typeface="Aptos" pitchFamily="34" charset="-122"/>
                <a:cs typeface="Aptos" pitchFamily="34" charset="-120"/>
              </a:rPr>
              <a:t>• John Mason Neale printed the Latin hymn with his own translation in 1851. Pott’s wording became the familiar English form.
</a:t>
            </a:r>
            <a:pPr indent="0" marL="0">
              <a:buNone/>
            </a:pPr>
            <a:r>
              <a:rPr lang="en-US" sz="1560" dirty="0">
                <a:solidFill>
                  <a:srgbClr val="F6EEE2"/>
                </a:solidFill>
                <a:latin typeface="Aptos" pitchFamily="34" charset="0"/>
                <a:ea typeface="Aptos" pitchFamily="34" charset="-122"/>
                <a:cs typeface="Aptos" pitchFamily="34" charset="-120"/>
              </a:rPr>
              <a:t>• Hymns Ancient and Modern helped place the hymn and VICTORY before English-speaking congregations.</a:t>
            </a:r>
            <a:endParaRPr lang="en-US" sz="156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work_assets/bible_lilies.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47000"/>
            </a:srgbClr>
          </a:solidFill>
          <a:ln w="12700">
            <a:solidFill>
              <a:srgbClr val="110D0C">
                <a:alpha val="0"/>
              </a:srgbClr>
            </a:solidFill>
            <a:prstDash val="solid"/>
          </a:ln>
        </p:spPr>
      </p:sp>
      <p:sp>
        <p:nvSpPr>
          <p:cNvPr id="4" name="Shape 1"/>
          <p:cNvSpPr/>
          <p:nvPr/>
        </p:nvSpPr>
        <p:spPr>
          <a:xfrm>
            <a:off x="548640" y="530352"/>
            <a:ext cx="1828800" cy="0"/>
          </a:xfrm>
          <a:prstGeom prst="line">
            <a:avLst/>
          </a:prstGeom>
          <a:noFill/>
          <a:ln w="12700">
            <a:solidFill>
              <a:srgbClr val="D99C45"/>
            </a:solidFill>
            <a:prstDash val="solid"/>
          </a:ln>
        </p:spPr>
      </p:sp>
      <p:sp>
        <p:nvSpPr>
          <p:cNvPr id="5"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Biblical Foundation</a:t>
            </a:r>
            <a:endParaRPr lang="en-US" sz="2700" dirty="0"/>
          </a:p>
        </p:txBody>
      </p:sp>
      <p:sp>
        <p:nvSpPr>
          <p:cNvPr id="6"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hymn’s victory language rests most firmly on Paul’s resurrection chapter.</a:t>
            </a:r>
            <a:endParaRPr lang="en-US" sz="1150" dirty="0"/>
          </a:p>
        </p:txBody>
      </p:sp>
      <p:sp>
        <p:nvSpPr>
          <p:cNvPr id="7" name="Shape 4"/>
          <p:cNvSpPr/>
          <p:nvPr/>
        </p:nvSpPr>
        <p:spPr>
          <a:xfrm>
            <a:off x="758952" y="1572768"/>
            <a:ext cx="5074920" cy="3456432"/>
          </a:xfrm>
          <a:prstGeom prst="roundRect">
            <a:avLst>
              <a:gd name="adj" fmla="val 3704"/>
            </a:avLst>
          </a:prstGeom>
          <a:solidFill>
            <a:srgbClr val="F6EEE2">
              <a:alpha val="94000"/>
            </a:srgbClr>
          </a:solidFill>
          <a:ln w="12700">
            <a:solidFill>
              <a:srgbClr val="D99C45">
                <a:alpha val="80000"/>
              </a:srgbClr>
            </a:solidFill>
            <a:prstDash val="solid"/>
          </a:ln>
        </p:spPr>
      </p:sp>
      <p:sp>
        <p:nvSpPr>
          <p:cNvPr id="8" name="Text 5"/>
          <p:cNvSpPr/>
          <p:nvPr/>
        </p:nvSpPr>
        <p:spPr>
          <a:xfrm>
            <a:off x="1024128" y="1810512"/>
            <a:ext cx="1828800" cy="256032"/>
          </a:xfrm>
          <a:prstGeom prst="rect">
            <a:avLst/>
          </a:prstGeom>
          <a:noFill/>
          <a:ln/>
        </p:spPr>
        <p:txBody>
          <a:bodyPr wrap="square" lIns="0" tIns="0" rIns="0" bIns="0" rtlCol="0" anchor="ctr"/>
          <a:lstStyle/>
          <a:p>
            <a:pPr indent="0" marL="0">
              <a:buNone/>
            </a:pPr>
            <a:r>
              <a:rPr lang="en-US" sz="1200" b="1" dirty="0">
                <a:solidFill>
                  <a:srgbClr val="5B1E25"/>
                </a:solidFill>
              </a:rPr>
              <a:t>Primary Text</a:t>
            </a:r>
            <a:endParaRPr lang="en-US" sz="1200" dirty="0"/>
          </a:p>
        </p:txBody>
      </p:sp>
      <p:sp>
        <p:nvSpPr>
          <p:cNvPr id="9" name="Text 6"/>
          <p:cNvSpPr/>
          <p:nvPr/>
        </p:nvSpPr>
        <p:spPr>
          <a:xfrm>
            <a:off x="1024128" y="2139696"/>
            <a:ext cx="4297680" cy="384048"/>
          </a:xfrm>
          <a:prstGeom prst="rect">
            <a:avLst/>
          </a:prstGeom>
          <a:noFill/>
          <a:ln/>
        </p:spPr>
        <p:txBody>
          <a:bodyPr wrap="square" lIns="0" tIns="0" rIns="0" bIns="0" rtlCol="0" anchor="ctr">
            <a:normAutofit/>
          </a:bodyPr>
          <a:lstStyle/>
          <a:p>
            <a:pPr indent="0" marL="0">
              <a:buNone/>
            </a:pPr>
            <a:r>
              <a:rPr lang="en-US" sz="2100" b="1" dirty="0">
                <a:solidFill>
                  <a:srgbClr val="1C1614"/>
                </a:solidFill>
              </a:rPr>
              <a:t>1 Corinthians 15:54-57</a:t>
            </a:r>
            <a:endParaRPr lang="en-US" sz="2100" dirty="0"/>
          </a:p>
        </p:txBody>
      </p:sp>
      <p:sp>
        <p:nvSpPr>
          <p:cNvPr id="10" name="Text 7"/>
          <p:cNvSpPr/>
          <p:nvPr/>
        </p:nvSpPr>
        <p:spPr>
          <a:xfrm>
            <a:off x="1042416" y="2816352"/>
            <a:ext cx="4251960" cy="329184"/>
          </a:xfrm>
          <a:prstGeom prst="rect">
            <a:avLst/>
          </a:prstGeom>
          <a:noFill/>
          <a:ln/>
        </p:spPr>
        <p:txBody>
          <a:bodyPr wrap="square" lIns="0" tIns="0" rIns="0" bIns="0" rtlCol="0" anchor="ctr">
            <a:normAutofit/>
          </a:bodyPr>
          <a:lstStyle/>
          <a:p>
            <a:pPr indent="0" marL="0">
              <a:buNone/>
            </a:pPr>
            <a:r>
              <a:rPr lang="en-US" sz="1520" i="1" dirty="0">
                <a:solidFill>
                  <a:srgbClr val="4B3427"/>
                </a:solidFill>
              </a:rPr>
              <a:t>“Death is swallowed up in victory.”</a:t>
            </a:r>
            <a:endParaRPr lang="en-US" sz="1520" dirty="0"/>
          </a:p>
        </p:txBody>
      </p:sp>
      <p:sp>
        <p:nvSpPr>
          <p:cNvPr id="11" name="Text 8"/>
          <p:cNvSpPr/>
          <p:nvPr/>
        </p:nvSpPr>
        <p:spPr>
          <a:xfrm>
            <a:off x="1042416" y="3401568"/>
            <a:ext cx="4251960" cy="777240"/>
          </a:xfrm>
          <a:prstGeom prst="rect">
            <a:avLst/>
          </a:prstGeom>
          <a:noFill/>
          <a:ln/>
        </p:spPr>
        <p:txBody>
          <a:bodyPr wrap="square" lIns="254" tIns="254" rIns="254" bIns="254" rtlCol="0" anchor="ctr">
            <a:normAutofit/>
          </a:bodyPr>
          <a:lstStyle/>
          <a:p>
            <a:pPr indent="0" marL="0">
              <a:buNone/>
            </a:pPr>
            <a:r>
              <a:rPr lang="en-US" sz="1450" dirty="0">
                <a:solidFill>
                  <a:srgbClr val="1C1614"/>
                </a:solidFill>
              </a:rPr>
              <a:t>The hymn sings what Paul proclaims: God gives victory through our Lord Jesus Christ.</a:t>
            </a:r>
            <a:endParaRPr lang="en-US" sz="1450" dirty="0"/>
          </a:p>
        </p:txBody>
      </p:sp>
      <p:sp>
        <p:nvSpPr>
          <p:cNvPr id="12" name="Text 9"/>
          <p:cNvSpPr/>
          <p:nvPr/>
        </p:nvSpPr>
        <p:spPr>
          <a:xfrm>
            <a:off x="1042416" y="4453128"/>
            <a:ext cx="4480560" cy="347472"/>
          </a:xfrm>
          <a:prstGeom prst="rect">
            <a:avLst/>
          </a:prstGeom>
          <a:noFill/>
          <a:ln/>
        </p:spPr>
        <p:txBody>
          <a:bodyPr wrap="square" lIns="0" tIns="0" rIns="0" bIns="0" rtlCol="0" anchor="ctr">
            <a:normAutofit/>
          </a:bodyPr>
          <a:lstStyle/>
          <a:p>
            <a:pPr indent="0" marL="0">
              <a:buNone/>
            </a:pPr>
            <a:r>
              <a:rPr lang="en-US" sz="950" dirty="0">
                <a:solidFill>
                  <a:srgbClr val="4B3427"/>
                </a:solidFill>
              </a:rPr>
              <a:t>Supporting passages: Matthew 28:5-6 • Romans 6:9 • Revelation 1:18 • Colossians 2:15 • Isaiah 53:5</a:t>
            </a:r>
            <a:endParaRPr lang="en-US" sz="950" dirty="0"/>
          </a:p>
        </p:txBody>
      </p:sp>
      <p:sp>
        <p:nvSpPr>
          <p:cNvPr id="13" name="Text 10"/>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4" name="Text 11"/>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work_assets/empty_tomb.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65000"/>
            </a:srgbClr>
          </a:solidFill>
          <a:ln w="12700">
            <a:solidFill>
              <a:srgbClr val="110D0C">
                <a:alpha val="0"/>
              </a:srgbClr>
            </a:solidFill>
            <a:prstDash val="solid"/>
          </a:ln>
        </p:spPr>
      </p:sp>
      <p:sp>
        <p:nvSpPr>
          <p:cNvPr id="4" name="Shape 1"/>
          <p:cNvSpPr/>
          <p:nvPr/>
        </p:nvSpPr>
        <p:spPr>
          <a:xfrm>
            <a:off x="658368" y="1170432"/>
            <a:ext cx="6309360" cy="2926080"/>
          </a:xfrm>
          <a:prstGeom prst="rect">
            <a:avLst/>
          </a:prstGeom>
          <a:solidFill>
            <a:srgbClr val="110D0C">
              <a:alpha val="80000"/>
            </a:srgbClr>
          </a:solidFill>
          <a:ln w="12700">
            <a:solidFill>
              <a:srgbClr val="D99C45">
                <a:alpha val="45000"/>
              </a:srgbClr>
            </a:solidFill>
            <a:prstDash val="solid"/>
          </a:ln>
        </p:spPr>
      </p:sp>
      <p:sp>
        <p:nvSpPr>
          <p:cNvPr id="5" name="Text 2"/>
          <p:cNvSpPr/>
          <p:nvPr/>
        </p:nvSpPr>
        <p:spPr>
          <a:xfrm>
            <a:off x="960120" y="1536192"/>
            <a:ext cx="5669280" cy="914400"/>
          </a:xfrm>
          <a:prstGeom prst="rect">
            <a:avLst/>
          </a:prstGeom>
          <a:noFill/>
          <a:ln/>
        </p:spPr>
        <p:txBody>
          <a:bodyPr wrap="square" lIns="635" tIns="635" rIns="635" bIns="635" rtlCol="0" anchor="ctr">
            <a:normAutofit/>
          </a:bodyPr>
          <a:lstStyle/>
          <a:p>
            <a:pPr indent="0" marL="0">
              <a:buNone/>
            </a:pPr>
            <a:r>
              <a:rPr lang="en-US" sz="3100" b="1" dirty="0">
                <a:solidFill>
                  <a:srgbClr val="F6EEE2"/>
                </a:solidFill>
                <a:latin typeface="Aptos Display" pitchFamily="34" charset="0"/>
                <a:ea typeface="Aptos Display" pitchFamily="34" charset="-122"/>
                <a:cs typeface="Aptos Display" pitchFamily="34" charset="-120"/>
              </a:rPr>
              <a:t>Christ Has Won the Victory</a:t>
            </a:r>
            <a:endParaRPr lang="en-US" sz="3100" dirty="0"/>
          </a:p>
        </p:txBody>
      </p:sp>
      <p:sp>
        <p:nvSpPr>
          <p:cNvPr id="6" name="Shape 3"/>
          <p:cNvSpPr/>
          <p:nvPr/>
        </p:nvSpPr>
        <p:spPr>
          <a:xfrm>
            <a:off x="960120" y="2697480"/>
            <a:ext cx="2377440" cy="0"/>
          </a:xfrm>
          <a:prstGeom prst="line">
            <a:avLst/>
          </a:prstGeom>
          <a:noFill/>
          <a:ln w="12700">
            <a:solidFill>
              <a:srgbClr val="D99C45"/>
            </a:solidFill>
            <a:prstDash val="solid"/>
          </a:ln>
        </p:spPr>
      </p:sp>
      <p:sp>
        <p:nvSpPr>
          <p:cNvPr id="7" name="Text 4"/>
          <p:cNvSpPr/>
          <p:nvPr/>
        </p:nvSpPr>
        <p:spPr>
          <a:xfrm>
            <a:off x="969264" y="2962656"/>
            <a:ext cx="5120640" cy="640080"/>
          </a:xfrm>
          <a:prstGeom prst="rect">
            <a:avLst/>
          </a:prstGeom>
          <a:noFill/>
          <a:ln/>
        </p:spPr>
        <p:txBody>
          <a:bodyPr wrap="square" lIns="381" tIns="381" rIns="381" bIns="381" rtlCol="0" anchor="ctr">
            <a:normAutofit/>
          </a:bodyPr>
          <a:lstStyle/>
          <a:p>
            <a:pPr indent="0" marL="0">
              <a:buNone/>
            </a:pPr>
            <a:r>
              <a:rPr lang="en-US" sz="1550" dirty="0">
                <a:solidFill>
                  <a:srgbClr val="D9C7B0"/>
                </a:solidFill>
              </a:rPr>
              <a:t>The hymn begins where the gospel leaves the enemies of God’s people: defeated.</a:t>
            </a:r>
            <a:endParaRPr lang="en-US" sz="1550" dirty="0"/>
          </a:p>
        </p:txBody>
      </p:sp>
      <p:sp>
        <p:nvSpPr>
          <p:cNvPr id="8" name="Text 5"/>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9" name="Text 6"/>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1171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713"/>
          </a:solidFill>
          <a:ln w="12700">
            <a:solidFill>
              <a:srgbClr val="211713">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Section Study 1: The Finished Battle</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opening movement announces completion, not uncertainty.</a:t>
            </a:r>
            <a:endParaRPr lang="en-US" sz="1150" dirty="0"/>
          </a:p>
        </p:txBody>
      </p:sp>
      <p:sp>
        <p:nvSpPr>
          <p:cNvPr id="6" name="Shape 4"/>
          <p:cNvSpPr/>
          <p:nvPr/>
        </p:nvSpPr>
        <p:spPr>
          <a:xfrm>
            <a:off x="757123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battle_peace.jpg">    </p:cNvPr>
          <p:cNvPicPr>
            <a:picLocks noChangeAspect="1"/>
          </p:cNvPicPr>
          <p:nvPr/>
        </p:nvPicPr>
        <p:blipFill>
          <a:blip r:embed="rId1"/>
          <a:srcRect l="22401" r="22401" t="0" b="0"/>
          <a:stretch/>
        </p:blipFill>
        <p:spPr>
          <a:xfrm>
            <a:off x="7635240" y="1691640"/>
            <a:ext cx="3840480" cy="3913632"/>
          </a:xfrm>
          <a:prstGeom prst="rect">
            <a:avLst/>
          </a:prstGeom>
        </p:spPr>
      </p:pic>
      <p:sp>
        <p:nvSpPr>
          <p:cNvPr id="8" name="Shape 5"/>
          <p:cNvSpPr/>
          <p:nvPr/>
        </p:nvSpPr>
        <p:spPr>
          <a:xfrm>
            <a:off x="763524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777240" y="1600200"/>
            <a:ext cx="6172200" cy="3611880"/>
          </a:xfrm>
          <a:prstGeom prst="rect">
            <a:avLst/>
          </a:prstGeom>
          <a:noFill/>
          <a:ln/>
        </p:spPr>
        <p:txBody>
          <a:bodyPr wrap="square" lIns="1524" tIns="1524" rIns="1524" bIns="1524" rtlCol="0" anchor="t">
            <a:normAutofit/>
          </a:bodyPr>
          <a:lstStyle/>
          <a:p>
            <a:pPr indent="0" marL="0">
              <a:buNone/>
            </a:pPr>
            <a:r>
              <a:rPr lang="en-US" sz="1550" dirty="0">
                <a:solidFill>
                  <a:srgbClr val="F6EEE2"/>
                </a:solidFill>
                <a:latin typeface="Aptos" pitchFamily="34" charset="0"/>
                <a:ea typeface="Aptos" pitchFamily="34" charset="-122"/>
                <a:cs typeface="Aptos" pitchFamily="34" charset="-120"/>
              </a:rPr>
              <a:t>The hymn begins with conflict already settled. The battle is not still hanging in the balance; life has won because Christ has risen.</a:t>
            </a:r>
            <a:endParaRPr lang="en-US" sz="1550" dirty="0"/>
          </a:p>
          <a:p>
            <a:pPr indent="0" marL="0">
              <a:buNone/>
            </a:pPr>
            <a:endParaRPr lang="en-US" sz="1550" dirty="0"/>
          </a:p>
          <a:p>
            <a:pPr indent="0" marL="0">
              <a:buNone/>
            </a:pPr>
            <a:r>
              <a:rPr lang="en-US" sz="1550" dirty="0">
                <a:solidFill>
                  <a:srgbClr val="F6EEE2"/>
                </a:solidFill>
                <a:latin typeface="Aptos" pitchFamily="34" charset="0"/>
                <a:ea typeface="Aptos" pitchFamily="34" charset="-122"/>
                <a:cs typeface="Aptos" pitchFamily="34" charset="-120"/>
              </a:rPr>
              <a:t>For teaching: help the group hear the difference between Christian hope and positive thinking. The church sings from a victory already accomplished by Christ.</a:t>
            </a:r>
            <a:endParaRPr lang="en-US" sz="1550" dirty="0"/>
          </a:p>
          <a:p>
            <a:pPr indent="0" marL="0">
              <a:buNone/>
            </a:pPr>
            <a:endParaRPr lang="en-US" sz="1550" dirty="0"/>
          </a:p>
          <a:p>
            <a:pPr indent="0" marL="0">
              <a:buNone/>
            </a:pPr>
            <a:r>
              <a:rPr lang="en-US" sz="1550" dirty="0">
                <a:solidFill>
                  <a:srgbClr val="F6EEE2"/>
                </a:solidFill>
                <a:latin typeface="Aptos" pitchFamily="34" charset="0"/>
                <a:ea typeface="Aptos" pitchFamily="34" charset="-122"/>
                <a:cs typeface="Aptos" pitchFamily="34" charset="-120"/>
              </a:rPr>
              <a:t>Scripture connection: 1 Corinthians 15:54-57.</a:t>
            </a:r>
            <a:endParaRPr lang="en-US" sz="155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1171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11713"/>
          </a:solidFill>
          <a:ln w="12700">
            <a:solidFill>
              <a:srgbClr val="211713">
                <a:alpha val="0"/>
              </a:srgbClr>
            </a:solidFill>
            <a:prstDash val="solid"/>
          </a:ln>
        </p:spPr>
      </p:sp>
      <p:sp>
        <p:nvSpPr>
          <p:cNvPr id="3" name="Shape 1"/>
          <p:cNvSpPr/>
          <p:nvPr/>
        </p:nvSpPr>
        <p:spPr>
          <a:xfrm>
            <a:off x="548640" y="530352"/>
            <a:ext cx="1828800" cy="0"/>
          </a:xfrm>
          <a:prstGeom prst="line">
            <a:avLst/>
          </a:prstGeom>
          <a:noFill/>
          <a:ln w="12700">
            <a:solidFill>
              <a:srgbClr val="D99C45"/>
            </a:solidFill>
            <a:prstDash val="solid"/>
          </a:ln>
        </p:spPr>
      </p:sp>
      <p:sp>
        <p:nvSpPr>
          <p:cNvPr id="4"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Section Study 2: Death Has Done Its Worst</a:t>
            </a:r>
            <a:endParaRPr lang="en-US" sz="2700" dirty="0"/>
          </a:p>
        </p:txBody>
      </p:sp>
      <p:sp>
        <p:nvSpPr>
          <p:cNvPr id="5"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hymn refuses to minimize death, but it denies death the final word.</a:t>
            </a:r>
            <a:endParaRPr lang="en-US" sz="1150" dirty="0"/>
          </a:p>
        </p:txBody>
      </p:sp>
      <p:sp>
        <p:nvSpPr>
          <p:cNvPr id="6" name="Shape 4"/>
          <p:cNvSpPr/>
          <p:nvPr/>
        </p:nvSpPr>
        <p:spPr>
          <a:xfrm>
            <a:off x="530352" y="1627632"/>
            <a:ext cx="3968496" cy="4041648"/>
          </a:xfrm>
          <a:prstGeom prst="roundRect">
            <a:avLst>
              <a:gd name="adj" fmla="val 3456"/>
            </a:avLst>
          </a:prstGeom>
          <a:solidFill>
            <a:srgbClr val="D99C45"/>
          </a:solidFill>
          <a:ln w="12700">
            <a:solidFill>
              <a:srgbClr val="D99C45">
                <a:alpha val="0"/>
              </a:srgbClr>
            </a:solidFill>
            <a:prstDash val="solid"/>
          </a:ln>
        </p:spPr>
      </p:sp>
      <p:pic>
        <p:nvPicPr>
          <p:cNvPr id="7" name="Image 0" descr="/mnt/data/work_assets/tomb_landscape.jpg">    </p:cNvPr>
          <p:cNvPicPr>
            <a:picLocks noChangeAspect="1"/>
          </p:cNvPicPr>
          <p:nvPr/>
        </p:nvPicPr>
        <p:blipFill>
          <a:blip r:embed="rId1"/>
          <a:srcRect l="22401" r="22401" t="0" b="0"/>
          <a:stretch/>
        </p:blipFill>
        <p:spPr>
          <a:xfrm>
            <a:off x="594360" y="1691640"/>
            <a:ext cx="3840480" cy="3913632"/>
          </a:xfrm>
          <a:prstGeom prst="rect">
            <a:avLst/>
          </a:prstGeom>
        </p:spPr>
      </p:pic>
      <p:sp>
        <p:nvSpPr>
          <p:cNvPr id="8" name="Shape 5"/>
          <p:cNvSpPr/>
          <p:nvPr/>
        </p:nvSpPr>
        <p:spPr>
          <a:xfrm>
            <a:off x="594360" y="1691640"/>
            <a:ext cx="3840480" cy="3913632"/>
          </a:xfrm>
          <a:prstGeom prst="rect">
            <a:avLst/>
          </a:prstGeom>
          <a:solidFill>
            <a:srgbClr val="110D0C">
              <a:alpha val="22000"/>
            </a:srgbClr>
          </a:solidFill>
          <a:ln w="12700">
            <a:solidFill>
              <a:srgbClr val="110D0C">
                <a:alpha val="0"/>
              </a:srgbClr>
            </a:solidFill>
            <a:prstDash val="solid"/>
          </a:ln>
        </p:spPr>
      </p:sp>
      <p:sp>
        <p:nvSpPr>
          <p:cNvPr id="9" name="Text 6"/>
          <p:cNvSpPr/>
          <p:nvPr/>
        </p:nvSpPr>
        <p:spPr>
          <a:xfrm>
            <a:off x="4800600" y="1600200"/>
            <a:ext cx="6263640" cy="3611880"/>
          </a:xfrm>
          <a:prstGeom prst="rect">
            <a:avLst/>
          </a:prstGeom>
          <a:noFill/>
          <a:ln/>
        </p:spPr>
        <p:txBody>
          <a:bodyPr wrap="square" lIns="1524" tIns="1524" rIns="1524" bIns="1524" rtlCol="0" anchor="t">
            <a:normAutofit/>
          </a:bodyPr>
          <a:lstStyle/>
          <a:p>
            <a:pPr indent="0" marL="0">
              <a:buNone/>
            </a:pPr>
            <a:r>
              <a:rPr lang="en-US" sz="1520" dirty="0">
                <a:solidFill>
                  <a:srgbClr val="F6EEE2"/>
                </a:solidFill>
                <a:latin typeface="Aptos" pitchFamily="34" charset="0"/>
                <a:ea typeface="Aptos" pitchFamily="34" charset="-122"/>
                <a:cs typeface="Aptos" pitchFamily="34" charset="-120"/>
              </a:rPr>
              <a:t>Death appears strong because it touches every household and every age. Easter does not pretend otherwise.</a:t>
            </a:r>
            <a:endParaRPr lang="en-US" sz="1520" dirty="0"/>
          </a:p>
          <a:p>
            <a:pPr indent="0" marL="0">
              <a:buNone/>
            </a:pPr>
            <a:endParaRPr lang="en-US" sz="1520" dirty="0"/>
          </a:p>
          <a:p>
            <a:pPr indent="0" marL="0">
              <a:buNone/>
            </a:pPr>
            <a:r>
              <a:rPr lang="en-US" sz="1520" dirty="0">
                <a:solidFill>
                  <a:srgbClr val="F6EEE2"/>
                </a:solidFill>
                <a:latin typeface="Aptos" pitchFamily="34" charset="0"/>
                <a:ea typeface="Aptos" pitchFamily="34" charset="-122"/>
                <a:cs typeface="Aptos" pitchFamily="34" charset="-120"/>
              </a:rPr>
              <a:t>The risen Christ scatters the powers that seemed to gather against him. The proper response is holy joy: not shallow cheerfulness, but worship rooted in the empty tomb.</a:t>
            </a:r>
            <a:endParaRPr lang="en-US" sz="1520" dirty="0"/>
          </a:p>
          <a:p>
            <a:pPr indent="0" marL="0">
              <a:buNone/>
            </a:pPr>
            <a:endParaRPr lang="en-US" sz="1520" dirty="0"/>
          </a:p>
          <a:p>
            <a:pPr indent="0" marL="0">
              <a:buNone/>
            </a:pPr>
            <a:r>
              <a:rPr lang="en-US" sz="1520" dirty="0">
                <a:solidFill>
                  <a:srgbClr val="F6EEE2"/>
                </a:solidFill>
                <a:latin typeface="Aptos" pitchFamily="34" charset="0"/>
                <a:ea typeface="Aptos" pitchFamily="34" charset="-122"/>
                <a:cs typeface="Aptos" pitchFamily="34" charset="-120"/>
              </a:rPr>
              <a:t>Scripture connection: Colossians 2:15.</a:t>
            </a:r>
            <a:endParaRPr lang="en-US" sz="1520" dirty="0"/>
          </a:p>
        </p:txBody>
      </p:sp>
      <p:sp>
        <p:nvSpPr>
          <p:cNvPr id="10" name="Text 7"/>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1" name="Text 8"/>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work_assets/empty_tomb.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0D0C">
              <a:alpha val="60000"/>
            </a:srgbClr>
          </a:solidFill>
          <a:ln w="12700">
            <a:solidFill>
              <a:srgbClr val="110D0C">
                <a:alpha val="0"/>
              </a:srgbClr>
            </a:solidFill>
            <a:prstDash val="solid"/>
          </a:ln>
        </p:spPr>
      </p:sp>
      <p:sp>
        <p:nvSpPr>
          <p:cNvPr id="4" name="Shape 1"/>
          <p:cNvSpPr/>
          <p:nvPr/>
        </p:nvSpPr>
        <p:spPr>
          <a:xfrm>
            <a:off x="548640" y="530352"/>
            <a:ext cx="1828800" cy="0"/>
          </a:xfrm>
          <a:prstGeom prst="line">
            <a:avLst/>
          </a:prstGeom>
          <a:noFill/>
          <a:ln w="12700">
            <a:solidFill>
              <a:srgbClr val="D99C45"/>
            </a:solidFill>
            <a:prstDash val="solid"/>
          </a:ln>
        </p:spPr>
      </p:sp>
      <p:sp>
        <p:nvSpPr>
          <p:cNvPr id="5" name="Text 2"/>
          <p:cNvSpPr/>
          <p:nvPr/>
        </p:nvSpPr>
        <p:spPr>
          <a:xfrm>
            <a:off x="548640" y="749808"/>
            <a:ext cx="6903720" cy="384048"/>
          </a:xfrm>
          <a:prstGeom prst="rect">
            <a:avLst/>
          </a:prstGeom>
          <a:noFill/>
          <a:ln/>
        </p:spPr>
        <p:txBody>
          <a:bodyPr wrap="square" lIns="0" tIns="0" rIns="0" bIns="0" rtlCol="0" anchor="ctr"/>
          <a:lstStyle/>
          <a:p>
            <a:pPr indent="0" marL="0">
              <a:buNone/>
            </a:pPr>
            <a:r>
              <a:rPr lang="en-US" sz="2700" b="1" dirty="0">
                <a:solidFill>
                  <a:srgbClr val="F6EEE2"/>
                </a:solidFill>
                <a:latin typeface="Aptos Display" pitchFamily="34" charset="0"/>
                <a:ea typeface="Aptos Display" pitchFamily="34" charset="-122"/>
                <a:cs typeface="Aptos Display" pitchFamily="34" charset="-120"/>
              </a:rPr>
              <a:t>Section Study 3: The Three Days End in Glory</a:t>
            </a:r>
            <a:endParaRPr lang="en-US" sz="2700" dirty="0"/>
          </a:p>
        </p:txBody>
      </p:sp>
      <p:sp>
        <p:nvSpPr>
          <p:cNvPr id="6" name="Text 3"/>
          <p:cNvSpPr/>
          <p:nvPr/>
        </p:nvSpPr>
        <p:spPr>
          <a:xfrm>
            <a:off x="566928" y="1234440"/>
            <a:ext cx="6492240" cy="228600"/>
          </a:xfrm>
          <a:prstGeom prst="rect">
            <a:avLst/>
          </a:prstGeom>
          <a:noFill/>
          <a:ln/>
        </p:spPr>
        <p:txBody>
          <a:bodyPr wrap="square" lIns="0" tIns="0" rIns="0" bIns="0" rtlCol="0" anchor="ctr"/>
          <a:lstStyle/>
          <a:p>
            <a:pPr indent="0" marL="0">
              <a:buNone/>
            </a:pPr>
            <a:r>
              <a:rPr lang="en-US" sz="1150" dirty="0">
                <a:solidFill>
                  <a:srgbClr val="D9C7B0"/>
                </a:solidFill>
              </a:rPr>
              <a:t>The sorrow of Good Friday gives way to the glory of the risen Head.</a:t>
            </a:r>
            <a:endParaRPr lang="en-US" sz="1150" dirty="0"/>
          </a:p>
        </p:txBody>
      </p:sp>
      <p:sp>
        <p:nvSpPr>
          <p:cNvPr id="7" name="Shape 4"/>
          <p:cNvSpPr/>
          <p:nvPr/>
        </p:nvSpPr>
        <p:spPr>
          <a:xfrm>
            <a:off x="786384" y="1463040"/>
            <a:ext cx="5394960" cy="3520440"/>
          </a:xfrm>
          <a:prstGeom prst="roundRect">
            <a:avLst>
              <a:gd name="adj" fmla="val 4156"/>
            </a:avLst>
          </a:prstGeom>
          <a:solidFill>
            <a:srgbClr val="110D0C">
              <a:alpha val="78000"/>
            </a:srgbClr>
          </a:solidFill>
          <a:ln w="12700">
            <a:solidFill>
              <a:srgbClr val="D99C45">
                <a:alpha val="52000"/>
              </a:srgbClr>
            </a:solidFill>
            <a:prstDash val="solid"/>
          </a:ln>
        </p:spPr>
      </p:sp>
      <p:sp>
        <p:nvSpPr>
          <p:cNvPr id="8" name="Text 5"/>
          <p:cNvSpPr/>
          <p:nvPr/>
        </p:nvSpPr>
        <p:spPr>
          <a:xfrm>
            <a:off x="1060704" y="1801368"/>
            <a:ext cx="4800600" cy="2514600"/>
          </a:xfrm>
          <a:prstGeom prst="rect">
            <a:avLst/>
          </a:prstGeom>
          <a:noFill/>
          <a:ln/>
        </p:spPr>
        <p:txBody>
          <a:bodyPr wrap="square" lIns="381" tIns="381" rIns="381" bIns="381" rtlCol="0" anchor="t">
            <a:normAutofit/>
          </a:bodyPr>
          <a:lstStyle/>
          <a:p>
            <a:pPr indent="0" marL="0">
              <a:buNone/>
            </a:pPr>
            <a:r>
              <a:rPr lang="en-US" sz="1570" dirty="0">
                <a:solidFill>
                  <a:srgbClr val="F6EEE2"/>
                </a:solidFill>
                <a:latin typeface="Aptos" pitchFamily="34" charset="0"/>
                <a:ea typeface="Aptos" pitchFamily="34" charset="-122"/>
                <a:cs typeface="Aptos" pitchFamily="34" charset="-120"/>
              </a:rPr>
              <a:t>The hymn compresses the Easter story into a clear movement: suffering, waiting, rising, praise.</a:t>
            </a:r>
            <a:endParaRPr lang="en-US" sz="1570" dirty="0"/>
          </a:p>
          <a:p>
            <a:pPr indent="0" marL="0">
              <a:buNone/>
            </a:pPr>
            <a:endParaRPr lang="en-US" sz="1570" dirty="0"/>
          </a:p>
          <a:p>
            <a:pPr indent="0" marL="0">
              <a:buNone/>
            </a:pPr>
            <a:r>
              <a:rPr lang="en-US" sz="1570" dirty="0">
                <a:solidFill>
                  <a:srgbClr val="F6EEE2"/>
                </a:solidFill>
                <a:latin typeface="Aptos" pitchFamily="34" charset="0"/>
                <a:ea typeface="Aptos" pitchFamily="34" charset="-122"/>
                <a:cs typeface="Aptos" pitchFamily="34" charset="-120"/>
              </a:rPr>
              <a:t>It is especially useful for helping worshipers place their own seasons of waiting within the larger story of Christ’s victory.</a:t>
            </a:r>
            <a:endParaRPr lang="en-US" sz="1570" dirty="0"/>
          </a:p>
          <a:p>
            <a:pPr indent="0" marL="0">
              <a:buNone/>
            </a:pPr>
            <a:endParaRPr lang="en-US" sz="1570" dirty="0"/>
          </a:p>
          <a:p>
            <a:pPr indent="0" marL="0">
              <a:buNone/>
            </a:pPr>
            <a:r>
              <a:rPr lang="en-US" sz="1570" dirty="0">
                <a:solidFill>
                  <a:srgbClr val="F6EEE2"/>
                </a:solidFill>
                <a:latin typeface="Aptos" pitchFamily="34" charset="0"/>
                <a:ea typeface="Aptos" pitchFamily="34" charset="-122"/>
                <a:cs typeface="Aptos" pitchFamily="34" charset="-120"/>
              </a:rPr>
              <a:t>Scripture connection: Matthew 28:5-6.</a:t>
            </a:r>
            <a:endParaRPr lang="en-US" sz="1570" dirty="0"/>
          </a:p>
        </p:txBody>
      </p:sp>
      <p:sp>
        <p:nvSpPr>
          <p:cNvPr id="9" name="Text 6"/>
          <p:cNvSpPr/>
          <p:nvPr/>
        </p:nvSpPr>
        <p:spPr>
          <a:xfrm>
            <a:off x="502920" y="6510528"/>
            <a:ext cx="5669280" cy="164592"/>
          </a:xfrm>
          <a:prstGeom prst="rect">
            <a:avLst/>
          </a:prstGeom>
          <a:noFill/>
          <a:ln/>
        </p:spPr>
        <p:txBody>
          <a:bodyPr wrap="square" lIns="0" tIns="0" rIns="0" bIns="0" rtlCol="0" anchor="ctr"/>
          <a:lstStyle/>
          <a:p>
            <a:pPr indent="0" marL="0">
              <a:buNone/>
            </a:pPr>
            <a:r>
              <a:rPr lang="en-US" sz="750" dirty="0">
                <a:solidFill>
                  <a:srgbClr val="D9C7B0"/>
                </a:solidFill>
                <a:latin typeface="Aptos" pitchFamily="34" charset="0"/>
                <a:ea typeface="Aptos" pitchFamily="34" charset="-122"/>
                <a:cs typeface="Aptos" pitchFamily="34" charset="-120"/>
              </a:rPr>
              <a:t>Prepared for teaching and small group use - hymninfo.com</a:t>
            </a:r>
            <a:endParaRPr lang="en-US" sz="750" dirty="0"/>
          </a:p>
        </p:txBody>
      </p:sp>
      <p:sp>
        <p:nvSpPr>
          <p:cNvPr id="10" name="Text 7"/>
          <p:cNvSpPr/>
          <p:nvPr/>
        </p:nvSpPr>
        <p:spPr>
          <a:xfrm>
            <a:off x="11292840" y="6510528"/>
            <a:ext cx="384048" cy="164592"/>
          </a:xfrm>
          <a:prstGeom prst="rect">
            <a:avLst/>
          </a:prstGeom>
          <a:noFill/>
          <a:ln/>
        </p:spPr>
        <p:txBody>
          <a:bodyPr wrap="square" lIns="0" tIns="0" rIns="0" bIns="0" rtlCol="0" anchor="ctr"/>
          <a:lstStyle/>
          <a:p>
            <a:pPr algn="r" indent="0" marL="0">
              <a:buNone/>
            </a:pPr>
            <a:r>
              <a:rPr lang="en-US" sz="750" dirty="0">
                <a:solidFill>
                  <a:srgbClr val="D9C7B0"/>
                </a:solidFill>
              </a:rPr>
              <a:t>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Strife Is O’er, the Battle Done Teaching Guide</dc:title>
  <dc:subject>Hymn study resource</dc:subject>
  <dc:creator>HymnInfo.com</dc:creator>
  <cp:lastModifiedBy>HymnInfo.com</cp:lastModifiedBy>
  <cp:revision>1</cp:revision>
  <dcterms:created xsi:type="dcterms:W3CDTF">2026-07-08T01:08:54Z</dcterms:created>
  <dcterms:modified xsi:type="dcterms:W3CDTF">2026-07-08T01:08:54Z</dcterms:modified>
</cp:coreProperties>
</file>