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blank">
    <p:bg>
      <p:bgPr>
        <a:solidFill>
          <a:srgbClr val="F7F0E4"/>
        </a:solidFill>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jpg"/><Relationship Id="rId2" Type="http://schemas.openxmlformats.org/officeDocument/2006/relationships/slideLayout" Target="../slideLayouts/slideLayout2.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jpg"/><Relationship Id="rId2" Type="http://schemas.openxmlformats.org/officeDocument/2006/relationships/slideLayout" Target="../slideLayouts/slideLayout2.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jpg"/><Relationship Id="rId2" Type="http://schemas.openxmlformats.org/officeDocument/2006/relationships/slideLayout" Target="../slideLayouts/slideLayout2.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jpg"/><Relationship Id="rId2" Type="http://schemas.openxmlformats.org/officeDocument/2006/relationships/slideLayout" Target="../slideLayouts/slideLayout2.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jpg"/><Relationship Id="rId2" Type="http://schemas.openxmlformats.org/officeDocument/2006/relationships/slideLayout" Target="../slideLayouts/slideLayout2.xml"/><Relationship Id="rId3"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image" Target="../media/image-2-1.jpg"/><Relationship Id="rId2" Type="http://schemas.openxmlformats.org/officeDocument/2006/relationships/slideLayout" Target="../slideLayouts/slideLayout2.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jpg"/><Relationship Id="rId2" Type="http://schemas.openxmlformats.org/officeDocument/2006/relationships/slideLayout" Target="../slideLayouts/slideLayout2.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g"/><Relationship Id="rId2" Type="http://schemas.openxmlformats.org/officeDocument/2006/relationships/slideLayout" Target="../slideLayouts/slideLayout2.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g"/><Relationship Id="rId2" Type="http://schemas.openxmlformats.org/officeDocument/2006/relationships/slideLayout" Target="../slideLayouts/slideLayout2.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g"/><Relationship Id="rId2" Type="http://schemas.openxmlformats.org/officeDocument/2006/relationships/slideLayout" Target="../slideLayouts/slideLayout2.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mnt/data/there_melody_assets/melody_16x9_dark.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640080" y="822960"/>
            <a:ext cx="6492240" cy="1417320"/>
          </a:xfrm>
          <a:prstGeom prst="rect">
            <a:avLst/>
          </a:prstGeom>
          <a:noFill/>
          <a:ln/>
        </p:spPr>
        <p:txBody>
          <a:bodyPr wrap="square" lIns="0" tIns="0" rIns="0" bIns="0" rtlCol="0" anchor="ctr">
            <a:normAutofit/>
          </a:bodyPr>
          <a:lstStyle/>
          <a:p>
            <a:pPr indent="0" marL="0">
              <a:buNone/>
            </a:pPr>
            <a:r>
              <a:rPr lang="en-US" sz="4200" b="1" dirty="0">
                <a:solidFill>
                  <a:srgbClr val="FFF8ED"/>
                </a:solidFill>
                <a:latin typeface="Aptos Display" pitchFamily="34" charset="0"/>
                <a:ea typeface="Aptos Display" pitchFamily="34" charset="-122"/>
                <a:cs typeface="Aptos Display" pitchFamily="34" charset="-120"/>
              </a:rPr>
              <a:t>There's Within</a:t>
            </a:r>
            <a:endParaRPr lang="en-US" sz="4200" dirty="0"/>
          </a:p>
          <a:p>
            <a:pPr indent="0" marL="0">
              <a:buNone/>
            </a:pPr>
            <a:r>
              <a:rPr lang="en-US" sz="4200" b="1" dirty="0">
                <a:solidFill>
                  <a:srgbClr val="FFF8ED"/>
                </a:solidFill>
                <a:latin typeface="Aptos Display" pitchFamily="34" charset="0"/>
                <a:ea typeface="Aptos Display" pitchFamily="34" charset="-122"/>
                <a:cs typeface="Aptos Display" pitchFamily="34" charset="-120"/>
              </a:rPr>
              <a:t>My Heart a Melody</a:t>
            </a:r>
            <a:endParaRPr lang="en-US" sz="4200" dirty="0"/>
          </a:p>
        </p:txBody>
      </p:sp>
      <p:sp>
        <p:nvSpPr>
          <p:cNvPr id="4" name="Text 1"/>
          <p:cNvSpPr/>
          <p:nvPr/>
        </p:nvSpPr>
        <p:spPr>
          <a:xfrm>
            <a:off x="685800" y="2423160"/>
            <a:ext cx="4754880" cy="320040"/>
          </a:xfrm>
          <a:prstGeom prst="rect">
            <a:avLst/>
          </a:prstGeom>
          <a:noFill/>
          <a:ln/>
        </p:spPr>
        <p:txBody>
          <a:bodyPr wrap="square" lIns="0" tIns="0" rIns="0" bIns="0" rtlCol="0" anchor="ctr"/>
          <a:lstStyle/>
          <a:p>
            <a:pPr indent="0" marL="0">
              <a:buNone/>
            </a:pPr>
            <a:r>
              <a:rPr lang="en-US" sz="1700" dirty="0">
                <a:solidFill>
                  <a:srgbClr val="FFF8ED"/>
                </a:solidFill>
              </a:rPr>
              <a:t>Teaching guide for He Keeps Me Singing</a:t>
            </a:r>
            <a:endParaRPr lang="en-US" sz="1700" dirty="0"/>
          </a:p>
        </p:txBody>
      </p:sp>
      <p:sp>
        <p:nvSpPr>
          <p:cNvPr id="5" name="Shape 2"/>
          <p:cNvSpPr/>
          <p:nvPr/>
        </p:nvSpPr>
        <p:spPr>
          <a:xfrm>
            <a:off x="685800" y="2944368"/>
            <a:ext cx="3383280" cy="310896"/>
          </a:xfrm>
          <a:prstGeom prst="roundRect">
            <a:avLst>
              <a:gd name="adj" fmla="val 23529"/>
            </a:avLst>
          </a:prstGeom>
          <a:solidFill>
            <a:srgbClr val="C78F35">
              <a:alpha val="97000"/>
            </a:srgbClr>
          </a:solidFill>
          <a:ln w="12700">
            <a:solidFill>
              <a:srgbClr val="C78F35">
                <a:alpha val="0"/>
              </a:srgbClr>
            </a:solidFill>
            <a:prstDash val="solid"/>
          </a:ln>
        </p:spPr>
      </p:sp>
      <p:sp>
        <p:nvSpPr>
          <p:cNvPr id="6" name="Text 3"/>
          <p:cNvSpPr/>
          <p:nvPr/>
        </p:nvSpPr>
        <p:spPr>
          <a:xfrm>
            <a:off x="804672" y="3017520"/>
            <a:ext cx="3145536" cy="128016"/>
          </a:xfrm>
          <a:prstGeom prst="rect">
            <a:avLst/>
          </a:prstGeom>
          <a:noFill/>
          <a:ln/>
        </p:spPr>
        <p:txBody>
          <a:bodyPr wrap="square" lIns="0" tIns="0" rIns="0" bIns="0" rtlCol="0" anchor="ctr">
            <a:normAutofit/>
          </a:bodyPr>
          <a:lstStyle/>
          <a:p>
            <a:pPr indent="0" marL="0">
              <a:buNone/>
            </a:pPr>
            <a:r>
              <a:rPr lang="en-US" sz="850" b="1" dirty="0">
                <a:solidFill>
                  <a:srgbClr val="FFF8ED"/>
                </a:solidFill>
              </a:rPr>
              <a:t>Luther B. Bridgers • 1910 • Gospel hymn</a:t>
            </a:r>
            <a:endParaRPr lang="en-US" sz="850" dirty="0"/>
          </a:p>
        </p:txBody>
      </p:sp>
      <p:sp>
        <p:nvSpPr>
          <p:cNvPr id="7" name="Text 4"/>
          <p:cNvSpPr/>
          <p:nvPr/>
        </p:nvSpPr>
        <p:spPr>
          <a:xfrm>
            <a:off x="713232" y="4846320"/>
            <a:ext cx="5349240" cy="685800"/>
          </a:xfrm>
          <a:prstGeom prst="rect">
            <a:avLst/>
          </a:prstGeom>
          <a:noFill/>
          <a:ln/>
        </p:spPr>
        <p:txBody>
          <a:bodyPr wrap="square" lIns="0" tIns="0" rIns="0" bIns="0" rtlCol="0" anchor="ctr">
            <a:normAutofit/>
          </a:bodyPr>
          <a:lstStyle/>
          <a:p>
            <a:pPr indent="0" marL="0">
              <a:buNone/>
            </a:pPr>
            <a:r>
              <a:rPr lang="en-US" sz="1800" dirty="0">
                <a:solidFill>
                  <a:srgbClr val="FFF8ED"/>
                </a:solidFill>
              </a:rPr>
              <a:t>A hymn of resilient assurance: Christ gives songs in the night and keeps the heart singing through grace, trial, and hope.</a:t>
            </a:r>
            <a:endParaRPr lang="en-US" sz="1800" dirty="0"/>
          </a:p>
        </p:txBody>
      </p:sp>
      <p:sp>
        <p:nvSpPr>
          <p:cNvPr id="8" name="Text 5"/>
          <p:cNvSpPr/>
          <p:nvPr/>
        </p:nvSpPr>
        <p:spPr>
          <a:xfrm>
            <a:off x="502920" y="6473952"/>
            <a:ext cx="2194560" cy="201168"/>
          </a:xfrm>
          <a:prstGeom prst="rect">
            <a:avLst/>
          </a:prstGeom>
          <a:noFill/>
          <a:ln/>
        </p:spPr>
        <p:txBody>
          <a:bodyPr wrap="square" lIns="0" tIns="0" rIns="0" bIns="0" rtlCol="0" anchor="ctr"/>
          <a:lstStyle/>
          <a:p>
            <a:pPr indent="0" marL="0">
              <a:buNone/>
            </a:pPr>
            <a:r>
              <a:rPr lang="en-US" sz="880" dirty="0">
                <a:solidFill>
                  <a:srgbClr val="FFF8ED">
                    <a:alpha val="65000"/>
                  </a:srgbClr>
                </a:solidFill>
              </a:rPr>
              <a:t>HymnInfo teaching guide</a:t>
            </a:r>
            <a:endParaRPr lang="en-US" sz="880" dirty="0"/>
          </a:p>
        </p:txBody>
      </p:sp>
      <p:sp>
        <p:nvSpPr>
          <p:cNvPr id="9" name="Text 6"/>
          <p:cNvSpPr/>
          <p:nvPr/>
        </p:nvSpPr>
        <p:spPr>
          <a:xfrm>
            <a:off x="11384280" y="6446520"/>
            <a:ext cx="320040" cy="201168"/>
          </a:xfrm>
          <a:prstGeom prst="rect">
            <a:avLst/>
          </a:prstGeom>
          <a:noFill/>
          <a:ln/>
        </p:spPr>
        <p:txBody>
          <a:bodyPr wrap="square" lIns="0" tIns="0" rIns="0" bIns="0" rtlCol="0" anchor="ctr"/>
          <a:lstStyle/>
          <a:p>
            <a:pPr indent="0" marL="0">
              <a:buNone/>
            </a:pPr>
            <a:r>
              <a:rPr lang="en-US" sz="900" dirty="0">
                <a:solidFill>
                  <a:srgbClr val="FFF8ED">
                    <a:alpha val="65000"/>
                  </a:srgbClr>
                </a:solidFill>
              </a:rPr>
              <a:t>01</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mnt/data/there_melody_assets/shore_16x9.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60000"/>
            </a:srgbClr>
          </a:solidFill>
          <a:ln w="12700">
            <a:solidFill>
              <a:srgbClr val="000000">
                <a:alpha val="0"/>
              </a:srgbClr>
            </a:solidFill>
            <a:prstDash val="solid"/>
          </a:ln>
        </p:spPr>
      </p:sp>
      <p:sp>
        <p:nvSpPr>
          <p:cNvPr id="4" name="Text 1"/>
          <p:cNvSpPr/>
          <p:nvPr/>
        </p:nvSpPr>
        <p:spPr>
          <a:xfrm>
            <a:off x="594360" y="502920"/>
            <a:ext cx="6949440" cy="685800"/>
          </a:xfrm>
          <a:prstGeom prst="rect">
            <a:avLst/>
          </a:prstGeom>
          <a:noFill/>
          <a:ln/>
        </p:spPr>
        <p:txBody>
          <a:bodyPr wrap="square" lIns="0" tIns="0" rIns="0" bIns="0" rtlCol="0" anchor="ctr">
            <a:normAutofit/>
          </a:bodyPr>
          <a:lstStyle/>
          <a:p>
            <a:pPr indent="0" marL="0">
              <a:buNone/>
            </a:pPr>
            <a:r>
              <a:rPr lang="en-US" sz="3200" b="1" dirty="0">
                <a:solidFill>
                  <a:srgbClr val="FFF8ED"/>
                </a:solidFill>
                <a:latin typeface="Aptos Display" pitchFamily="34" charset="0"/>
                <a:ea typeface="Aptos Display" pitchFamily="34" charset="-122"/>
                <a:cs typeface="Aptos Display" pitchFamily="34" charset="-120"/>
              </a:rPr>
              <a:t>Pastoral Use</a:t>
            </a:r>
            <a:endParaRPr lang="en-US" sz="3200" dirty="0"/>
          </a:p>
        </p:txBody>
      </p:sp>
      <p:sp>
        <p:nvSpPr>
          <p:cNvPr id="5" name="Text 2"/>
          <p:cNvSpPr/>
          <p:nvPr/>
        </p:nvSpPr>
        <p:spPr>
          <a:xfrm>
            <a:off x="612648" y="1234440"/>
            <a:ext cx="6217920" cy="411480"/>
          </a:xfrm>
          <a:prstGeom prst="rect">
            <a:avLst/>
          </a:prstGeom>
          <a:noFill/>
          <a:ln/>
        </p:spPr>
        <p:txBody>
          <a:bodyPr wrap="square" lIns="0" tIns="0" rIns="0" bIns="0" rtlCol="0" anchor="ctr">
            <a:normAutofit/>
          </a:bodyPr>
          <a:lstStyle/>
          <a:p>
            <a:pPr indent="0" marL="0">
              <a:buNone/>
            </a:pPr>
            <a:r>
              <a:rPr lang="en-US" sz="1400" dirty="0">
                <a:solidFill>
                  <a:srgbClr val="FFF8ED">
                    <a:alpha val="92000"/>
                  </a:srgbClr>
                </a:solidFill>
              </a:rPr>
              <a:t>How to teach this hymn with care</a:t>
            </a:r>
            <a:endParaRPr lang="en-US" sz="1400" dirty="0"/>
          </a:p>
        </p:txBody>
      </p:sp>
      <p:sp>
        <p:nvSpPr>
          <p:cNvPr id="6" name="Shape 3"/>
          <p:cNvSpPr/>
          <p:nvPr/>
        </p:nvSpPr>
        <p:spPr>
          <a:xfrm>
            <a:off x="731520" y="1508760"/>
            <a:ext cx="5212080" cy="4343400"/>
          </a:xfrm>
          <a:prstGeom prst="roundRect">
            <a:avLst>
              <a:gd name="adj" fmla="val 2526"/>
            </a:avLst>
          </a:prstGeom>
          <a:solidFill>
            <a:srgbClr val="FFFFFF">
              <a:alpha val="92000"/>
            </a:srgbClr>
          </a:solidFill>
          <a:ln w="12700">
            <a:solidFill>
              <a:srgbClr val="C78F35">
                <a:alpha val="65000"/>
              </a:srgbClr>
            </a:solidFill>
            <a:prstDash val="solid"/>
          </a:ln>
        </p:spPr>
      </p:sp>
      <p:sp>
        <p:nvSpPr>
          <p:cNvPr id="7" name="Text 4"/>
          <p:cNvSpPr/>
          <p:nvPr/>
        </p:nvSpPr>
        <p:spPr>
          <a:xfrm>
            <a:off x="1051560" y="1965960"/>
            <a:ext cx="4572000" cy="2971800"/>
          </a:xfrm>
          <a:prstGeom prst="rect">
            <a:avLst/>
          </a:prstGeom>
          <a:noFill/>
          <a:ln/>
        </p:spPr>
        <p:txBody>
          <a:bodyPr wrap="square" lIns="1270" tIns="1270" rIns="1270" bIns="1270" rtlCol="0" anchor="ctr">
            <a:normAutofit/>
          </a:bodyPr>
          <a:lstStyle/>
          <a:p>
            <a:r>
              <a:rPr lang="en-US" sz="1550" dirty="0">
                <a:solidFill>
                  <a:srgbClr val="2A241E"/>
                </a:solidFill>
              </a:rPr>
              <a:t>Name grief honestly without romanticizing it.</a:t>
            </a:r>
            <a:endParaRPr lang="en-US" sz="1550" dirty="0"/>
          </a:p>
          <a:p>
            <a:r>
              <a:rPr lang="en-US" sz="1550" dirty="0">
                <a:solidFill>
                  <a:srgbClr val="2A241E"/>
                </a:solidFill>
              </a:rPr>
              <a:t>Let the refrain become a prayer for troubled hearts.</a:t>
            </a:r>
            <a:endParaRPr lang="en-US" sz="1550" dirty="0"/>
          </a:p>
          <a:p>
            <a:r>
              <a:rPr lang="en-US" sz="1550" dirty="0">
                <a:solidFill>
                  <a:srgbClr val="2A241E"/>
                </a:solidFill>
              </a:rPr>
              <a:t>Connect “deep waters” to God's promised presence.</a:t>
            </a:r>
            <a:endParaRPr lang="en-US" sz="1550" dirty="0"/>
          </a:p>
          <a:p>
            <a:r>
              <a:rPr lang="en-US" sz="1550" dirty="0">
                <a:solidFill>
                  <a:srgbClr val="2A241E"/>
                </a:solidFill>
              </a:rPr>
              <a:t>Make room for both tears and testimony.</a:t>
            </a:r>
            <a:endParaRPr lang="en-US" sz="1550" dirty="0"/>
          </a:p>
        </p:txBody>
      </p:sp>
      <p:sp>
        <p:nvSpPr>
          <p:cNvPr id="8" name="Shape 5"/>
          <p:cNvSpPr/>
          <p:nvPr/>
        </p:nvSpPr>
        <p:spPr>
          <a:xfrm>
            <a:off x="6537960" y="1508760"/>
            <a:ext cx="4526280" cy="4343400"/>
          </a:xfrm>
          <a:prstGeom prst="roundRect">
            <a:avLst>
              <a:gd name="adj" fmla="val 2526"/>
            </a:avLst>
          </a:prstGeom>
          <a:solidFill>
            <a:srgbClr val="17324D">
              <a:alpha val="96000"/>
            </a:srgbClr>
          </a:solidFill>
          <a:ln w="12700">
            <a:solidFill>
              <a:srgbClr val="C78F35">
                <a:alpha val="70000"/>
              </a:srgbClr>
            </a:solidFill>
            <a:prstDash val="solid"/>
          </a:ln>
        </p:spPr>
      </p:sp>
      <p:sp>
        <p:nvSpPr>
          <p:cNvPr id="9" name="Text 6"/>
          <p:cNvSpPr/>
          <p:nvPr/>
        </p:nvSpPr>
        <p:spPr>
          <a:xfrm>
            <a:off x="6858000" y="1874520"/>
            <a:ext cx="2286000" cy="274320"/>
          </a:xfrm>
          <a:prstGeom prst="rect">
            <a:avLst/>
          </a:prstGeom>
          <a:noFill/>
          <a:ln/>
        </p:spPr>
        <p:txBody>
          <a:bodyPr wrap="square" lIns="0" tIns="0" rIns="0" bIns="0" rtlCol="0" anchor="ctr"/>
          <a:lstStyle/>
          <a:p>
            <a:pPr indent="0" marL="0">
              <a:buNone/>
            </a:pPr>
            <a:r>
              <a:rPr lang="en-US" sz="1500" b="1" dirty="0">
                <a:solidFill>
                  <a:srgbClr val="C78F35"/>
                </a:solidFill>
              </a:rPr>
              <a:t>Best moments</a:t>
            </a:r>
            <a:endParaRPr lang="en-US" sz="1500" dirty="0"/>
          </a:p>
        </p:txBody>
      </p:sp>
      <p:sp>
        <p:nvSpPr>
          <p:cNvPr id="10" name="Text 7"/>
          <p:cNvSpPr/>
          <p:nvPr/>
        </p:nvSpPr>
        <p:spPr>
          <a:xfrm>
            <a:off x="6858000" y="2331720"/>
            <a:ext cx="3840480" cy="2560320"/>
          </a:xfrm>
          <a:prstGeom prst="rect">
            <a:avLst/>
          </a:prstGeom>
          <a:noFill/>
          <a:ln/>
        </p:spPr>
        <p:txBody>
          <a:bodyPr wrap="square" lIns="1270" tIns="1270" rIns="1270" bIns="1270" rtlCol="0" anchor="ctr">
            <a:normAutofit/>
          </a:bodyPr>
          <a:lstStyle/>
          <a:p>
            <a:r>
              <a:rPr lang="en-US" sz="1500" dirty="0">
                <a:solidFill>
                  <a:srgbClr val="FFF8ED"/>
                </a:solidFill>
              </a:rPr>
              <a:t>Services of assurance</a:t>
            </a:r>
            <a:endParaRPr lang="en-US" sz="1500" dirty="0"/>
          </a:p>
          <a:p>
            <a:r>
              <a:rPr lang="en-US" sz="1500" dirty="0">
                <a:solidFill>
                  <a:srgbClr val="FFF8ED"/>
                </a:solidFill>
              </a:rPr>
              <a:t>Testimony gatherings</a:t>
            </a:r>
            <a:endParaRPr lang="en-US" sz="1500" dirty="0"/>
          </a:p>
          <a:p>
            <a:r>
              <a:rPr lang="en-US" sz="1500" dirty="0">
                <a:solidFill>
                  <a:srgbClr val="FFF8ED"/>
                </a:solidFill>
              </a:rPr>
              <a:t>Funerals and memorials</a:t>
            </a:r>
            <a:endParaRPr lang="en-US" sz="1500" dirty="0"/>
          </a:p>
          <a:p>
            <a:r>
              <a:rPr lang="en-US" sz="1500" dirty="0">
                <a:solidFill>
                  <a:srgbClr val="FFF8ED"/>
                </a:solidFill>
              </a:rPr>
              <a:t>Sermons on peace in suffering</a:t>
            </a:r>
            <a:endParaRPr lang="en-US" sz="1500" dirty="0"/>
          </a:p>
          <a:p>
            <a:r>
              <a:rPr lang="en-US" sz="1500" dirty="0">
                <a:solidFill>
                  <a:srgbClr val="FFF8ED"/>
                </a:solidFill>
              </a:rPr>
              <a:t>Small group reflection on providence</a:t>
            </a:r>
            <a:endParaRPr lang="en-US" sz="1500" dirty="0"/>
          </a:p>
        </p:txBody>
      </p:sp>
      <p:sp>
        <p:nvSpPr>
          <p:cNvPr id="11" name="Text 8"/>
          <p:cNvSpPr/>
          <p:nvPr/>
        </p:nvSpPr>
        <p:spPr>
          <a:xfrm>
            <a:off x="502920" y="6473952"/>
            <a:ext cx="2194560" cy="201168"/>
          </a:xfrm>
          <a:prstGeom prst="rect">
            <a:avLst/>
          </a:prstGeom>
          <a:noFill/>
          <a:ln/>
        </p:spPr>
        <p:txBody>
          <a:bodyPr wrap="square" lIns="0" tIns="0" rIns="0" bIns="0" rtlCol="0" anchor="ctr"/>
          <a:lstStyle/>
          <a:p>
            <a:pPr indent="0" marL="0">
              <a:buNone/>
            </a:pPr>
            <a:r>
              <a:rPr lang="en-US" sz="880" dirty="0">
                <a:solidFill>
                  <a:srgbClr val="FFF8ED">
                    <a:alpha val="65000"/>
                  </a:srgbClr>
                </a:solidFill>
              </a:rPr>
              <a:t>HymnInfo teaching guide</a:t>
            </a:r>
            <a:endParaRPr lang="en-US" sz="880" dirty="0"/>
          </a:p>
        </p:txBody>
      </p:sp>
      <p:sp>
        <p:nvSpPr>
          <p:cNvPr id="12" name="Text 9"/>
          <p:cNvSpPr/>
          <p:nvPr/>
        </p:nvSpPr>
        <p:spPr>
          <a:xfrm>
            <a:off x="11384280" y="6446520"/>
            <a:ext cx="320040" cy="201168"/>
          </a:xfrm>
          <a:prstGeom prst="rect">
            <a:avLst/>
          </a:prstGeom>
          <a:noFill/>
          <a:ln/>
        </p:spPr>
        <p:txBody>
          <a:bodyPr wrap="square" lIns="0" tIns="0" rIns="0" bIns="0" rtlCol="0" anchor="ctr"/>
          <a:lstStyle/>
          <a:p>
            <a:pPr indent="0" marL="0">
              <a:buNone/>
            </a:pPr>
            <a:r>
              <a:rPr lang="en-US" sz="900" dirty="0">
                <a:solidFill>
                  <a:srgbClr val="FFF8ED">
                    <a:alpha val="65000"/>
                  </a:srgbClr>
                </a:solidFill>
              </a:rPr>
              <a:t>10</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mnt/data/there_melody_assets/group_16x9.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FFFFFF">
              <a:alpha val="88000"/>
            </a:srgbClr>
          </a:solidFill>
          <a:ln w="12700">
            <a:solidFill>
              <a:srgbClr val="FFFFFF">
                <a:alpha val="0"/>
              </a:srgbClr>
            </a:solidFill>
            <a:prstDash val="solid"/>
          </a:ln>
        </p:spPr>
      </p:sp>
      <p:sp>
        <p:nvSpPr>
          <p:cNvPr id="4" name="Text 1"/>
          <p:cNvSpPr/>
          <p:nvPr/>
        </p:nvSpPr>
        <p:spPr>
          <a:xfrm>
            <a:off x="594360" y="502920"/>
            <a:ext cx="6949440" cy="685800"/>
          </a:xfrm>
          <a:prstGeom prst="rect">
            <a:avLst/>
          </a:prstGeom>
          <a:noFill/>
          <a:ln/>
        </p:spPr>
        <p:txBody>
          <a:bodyPr wrap="square" lIns="0" tIns="0" rIns="0" bIns="0" rtlCol="0" anchor="ctr">
            <a:normAutofit/>
          </a:bodyPr>
          <a:lstStyle/>
          <a:p>
            <a:pPr indent="0" marL="0">
              <a:buNone/>
            </a:pPr>
            <a:r>
              <a:rPr lang="en-US" sz="3200" b="1" dirty="0">
                <a:solidFill>
                  <a:srgbClr val="17324D"/>
                </a:solidFill>
                <a:latin typeface="Aptos Display" pitchFamily="34" charset="0"/>
                <a:ea typeface="Aptos Display" pitchFamily="34" charset="-122"/>
                <a:cs typeface="Aptos Display" pitchFamily="34" charset="-120"/>
              </a:rPr>
              <a:t>Small Group Flow</a:t>
            </a:r>
            <a:endParaRPr lang="en-US" sz="3200" dirty="0"/>
          </a:p>
        </p:txBody>
      </p:sp>
      <p:sp>
        <p:nvSpPr>
          <p:cNvPr id="5" name="Text 2"/>
          <p:cNvSpPr/>
          <p:nvPr/>
        </p:nvSpPr>
        <p:spPr>
          <a:xfrm>
            <a:off x="612648" y="1234440"/>
            <a:ext cx="6217920" cy="411480"/>
          </a:xfrm>
          <a:prstGeom prst="rect">
            <a:avLst/>
          </a:prstGeom>
          <a:noFill/>
          <a:ln/>
        </p:spPr>
        <p:txBody>
          <a:bodyPr wrap="square" lIns="0" tIns="0" rIns="0" bIns="0" rtlCol="0" anchor="ctr">
            <a:normAutofit/>
          </a:bodyPr>
          <a:lstStyle/>
          <a:p>
            <a:pPr indent="0" marL="0">
              <a:buNone/>
            </a:pPr>
            <a:r>
              <a:rPr lang="en-US" sz="1400" dirty="0">
                <a:solidFill>
                  <a:srgbClr val="17324D">
                    <a:alpha val="92000"/>
                  </a:srgbClr>
                </a:solidFill>
              </a:rPr>
              <a:t>A 45-minute discussion plan</a:t>
            </a:r>
            <a:endParaRPr lang="en-US" sz="1400" dirty="0"/>
          </a:p>
        </p:txBody>
      </p:sp>
      <p:sp>
        <p:nvSpPr>
          <p:cNvPr id="6" name="Shape 3"/>
          <p:cNvSpPr/>
          <p:nvPr/>
        </p:nvSpPr>
        <p:spPr>
          <a:xfrm>
            <a:off x="777240" y="1554480"/>
            <a:ext cx="9875520" cy="502920"/>
          </a:xfrm>
          <a:prstGeom prst="roundRect">
            <a:avLst>
              <a:gd name="adj" fmla="val 21818"/>
            </a:avLst>
          </a:prstGeom>
          <a:solidFill>
            <a:srgbClr val="FFFFFF">
              <a:alpha val="98000"/>
            </a:srgbClr>
          </a:solidFill>
          <a:ln w="12700">
            <a:solidFill>
              <a:srgbClr val="C78F35">
                <a:alpha val="42000"/>
              </a:srgbClr>
            </a:solidFill>
            <a:prstDash val="solid"/>
          </a:ln>
        </p:spPr>
      </p:sp>
      <p:sp>
        <p:nvSpPr>
          <p:cNvPr id="7" name="Text 4"/>
          <p:cNvSpPr/>
          <p:nvPr/>
        </p:nvSpPr>
        <p:spPr>
          <a:xfrm>
            <a:off x="1005840" y="1691640"/>
            <a:ext cx="777240" cy="164592"/>
          </a:xfrm>
          <a:prstGeom prst="rect">
            <a:avLst/>
          </a:prstGeom>
          <a:noFill/>
          <a:ln/>
        </p:spPr>
        <p:txBody>
          <a:bodyPr wrap="square" lIns="0" tIns="0" rIns="0" bIns="0" rtlCol="0" anchor="ctr"/>
          <a:lstStyle/>
          <a:p>
            <a:pPr indent="0" marL="0">
              <a:buNone/>
            </a:pPr>
            <a:r>
              <a:rPr lang="en-US" sz="1200" b="1" dirty="0">
                <a:solidFill>
                  <a:srgbClr val="C78F35"/>
                </a:solidFill>
              </a:rPr>
              <a:t>5 min</a:t>
            </a:r>
            <a:endParaRPr lang="en-US" sz="1200" dirty="0"/>
          </a:p>
        </p:txBody>
      </p:sp>
      <p:sp>
        <p:nvSpPr>
          <p:cNvPr id="8" name="Text 5"/>
          <p:cNvSpPr/>
          <p:nvPr/>
        </p:nvSpPr>
        <p:spPr>
          <a:xfrm>
            <a:off x="1965960" y="1655064"/>
            <a:ext cx="7863840" cy="228600"/>
          </a:xfrm>
          <a:prstGeom prst="rect">
            <a:avLst/>
          </a:prstGeom>
          <a:noFill/>
          <a:ln/>
        </p:spPr>
        <p:txBody>
          <a:bodyPr wrap="square" lIns="0" tIns="0" rIns="0" bIns="0" rtlCol="0" anchor="ctr">
            <a:normAutofit/>
          </a:bodyPr>
          <a:lstStyle/>
          <a:p>
            <a:pPr indent="0" marL="0">
              <a:buNone/>
            </a:pPr>
            <a:r>
              <a:rPr lang="en-US" sz="1500" dirty="0">
                <a:solidFill>
                  <a:srgbClr val="2A241E"/>
                </a:solidFill>
              </a:rPr>
              <a:t>Opening prayer and reading Psalm 40:3</a:t>
            </a:r>
            <a:endParaRPr lang="en-US" sz="1500" dirty="0"/>
          </a:p>
        </p:txBody>
      </p:sp>
      <p:sp>
        <p:nvSpPr>
          <p:cNvPr id="9" name="Shape 6"/>
          <p:cNvSpPr/>
          <p:nvPr/>
        </p:nvSpPr>
        <p:spPr>
          <a:xfrm>
            <a:off x="777240" y="2267712"/>
            <a:ext cx="9875520" cy="502920"/>
          </a:xfrm>
          <a:prstGeom prst="roundRect">
            <a:avLst>
              <a:gd name="adj" fmla="val 21818"/>
            </a:avLst>
          </a:prstGeom>
          <a:solidFill>
            <a:srgbClr val="FFFFFF">
              <a:alpha val="98000"/>
            </a:srgbClr>
          </a:solidFill>
          <a:ln w="12700">
            <a:solidFill>
              <a:srgbClr val="C78F35">
                <a:alpha val="42000"/>
              </a:srgbClr>
            </a:solidFill>
            <a:prstDash val="solid"/>
          </a:ln>
        </p:spPr>
      </p:sp>
      <p:sp>
        <p:nvSpPr>
          <p:cNvPr id="10" name="Text 7"/>
          <p:cNvSpPr/>
          <p:nvPr/>
        </p:nvSpPr>
        <p:spPr>
          <a:xfrm>
            <a:off x="1005840" y="2404872"/>
            <a:ext cx="777240" cy="164592"/>
          </a:xfrm>
          <a:prstGeom prst="rect">
            <a:avLst/>
          </a:prstGeom>
          <a:noFill/>
          <a:ln/>
        </p:spPr>
        <p:txBody>
          <a:bodyPr wrap="square" lIns="0" tIns="0" rIns="0" bIns="0" rtlCol="0" anchor="ctr"/>
          <a:lstStyle/>
          <a:p>
            <a:pPr indent="0" marL="0">
              <a:buNone/>
            </a:pPr>
            <a:r>
              <a:rPr lang="en-US" sz="1200" b="1" dirty="0">
                <a:solidFill>
                  <a:srgbClr val="C78F35"/>
                </a:solidFill>
              </a:rPr>
              <a:t>10 min</a:t>
            </a:r>
            <a:endParaRPr lang="en-US" sz="1200" dirty="0"/>
          </a:p>
        </p:txBody>
      </p:sp>
      <p:sp>
        <p:nvSpPr>
          <p:cNvPr id="11" name="Text 8"/>
          <p:cNvSpPr/>
          <p:nvPr/>
        </p:nvSpPr>
        <p:spPr>
          <a:xfrm>
            <a:off x="1965960" y="2368296"/>
            <a:ext cx="7863840" cy="228600"/>
          </a:xfrm>
          <a:prstGeom prst="rect">
            <a:avLst/>
          </a:prstGeom>
          <a:noFill/>
          <a:ln/>
        </p:spPr>
        <p:txBody>
          <a:bodyPr wrap="square" lIns="0" tIns="0" rIns="0" bIns="0" rtlCol="0" anchor="ctr">
            <a:normAutofit/>
          </a:bodyPr>
          <a:lstStyle/>
          <a:p>
            <a:pPr indent="0" marL="0">
              <a:buNone/>
            </a:pPr>
            <a:r>
              <a:rPr lang="en-US" sz="1500" dirty="0">
                <a:solidFill>
                  <a:srgbClr val="2A241E"/>
                </a:solidFill>
              </a:rPr>
              <a:t>Share first impressions of the hymn title and refrain</a:t>
            </a:r>
            <a:endParaRPr lang="en-US" sz="1500" dirty="0"/>
          </a:p>
        </p:txBody>
      </p:sp>
      <p:sp>
        <p:nvSpPr>
          <p:cNvPr id="12" name="Shape 9"/>
          <p:cNvSpPr/>
          <p:nvPr/>
        </p:nvSpPr>
        <p:spPr>
          <a:xfrm>
            <a:off x="777240" y="2980944"/>
            <a:ext cx="9875520" cy="502920"/>
          </a:xfrm>
          <a:prstGeom prst="roundRect">
            <a:avLst>
              <a:gd name="adj" fmla="val 21818"/>
            </a:avLst>
          </a:prstGeom>
          <a:solidFill>
            <a:srgbClr val="FFFFFF">
              <a:alpha val="98000"/>
            </a:srgbClr>
          </a:solidFill>
          <a:ln w="12700">
            <a:solidFill>
              <a:srgbClr val="C78F35">
                <a:alpha val="42000"/>
              </a:srgbClr>
            </a:solidFill>
            <a:prstDash val="solid"/>
          </a:ln>
        </p:spPr>
      </p:sp>
      <p:sp>
        <p:nvSpPr>
          <p:cNvPr id="13" name="Text 10"/>
          <p:cNvSpPr/>
          <p:nvPr/>
        </p:nvSpPr>
        <p:spPr>
          <a:xfrm>
            <a:off x="1005840" y="3118104"/>
            <a:ext cx="777240" cy="164592"/>
          </a:xfrm>
          <a:prstGeom prst="rect">
            <a:avLst/>
          </a:prstGeom>
          <a:noFill/>
          <a:ln/>
        </p:spPr>
        <p:txBody>
          <a:bodyPr wrap="square" lIns="0" tIns="0" rIns="0" bIns="0" rtlCol="0" anchor="ctr"/>
          <a:lstStyle/>
          <a:p>
            <a:pPr indent="0" marL="0">
              <a:buNone/>
            </a:pPr>
            <a:r>
              <a:rPr lang="en-US" sz="1200" b="1" dirty="0">
                <a:solidFill>
                  <a:srgbClr val="C78F35"/>
                </a:solidFill>
              </a:rPr>
              <a:t>12 min</a:t>
            </a:r>
            <a:endParaRPr lang="en-US" sz="1200" dirty="0"/>
          </a:p>
        </p:txBody>
      </p:sp>
      <p:sp>
        <p:nvSpPr>
          <p:cNvPr id="14" name="Text 11"/>
          <p:cNvSpPr/>
          <p:nvPr/>
        </p:nvSpPr>
        <p:spPr>
          <a:xfrm>
            <a:off x="1965960" y="3081528"/>
            <a:ext cx="7863840" cy="228600"/>
          </a:xfrm>
          <a:prstGeom prst="rect">
            <a:avLst/>
          </a:prstGeom>
          <a:noFill/>
          <a:ln/>
        </p:spPr>
        <p:txBody>
          <a:bodyPr wrap="square" lIns="0" tIns="0" rIns="0" bIns="0" rtlCol="0" anchor="ctr">
            <a:normAutofit/>
          </a:bodyPr>
          <a:lstStyle/>
          <a:p>
            <a:pPr indent="0" marL="0">
              <a:buNone/>
            </a:pPr>
            <a:r>
              <a:rPr lang="en-US" sz="1500" dirty="0">
                <a:solidFill>
                  <a:srgbClr val="2A241E"/>
                </a:solidFill>
              </a:rPr>
              <a:t>Study Isaiah 43:2 and the “waters deep” stanza</a:t>
            </a:r>
            <a:endParaRPr lang="en-US" sz="1500" dirty="0"/>
          </a:p>
        </p:txBody>
      </p:sp>
      <p:sp>
        <p:nvSpPr>
          <p:cNvPr id="15" name="Shape 12"/>
          <p:cNvSpPr/>
          <p:nvPr/>
        </p:nvSpPr>
        <p:spPr>
          <a:xfrm>
            <a:off x="777240" y="3694176"/>
            <a:ext cx="9875520" cy="502920"/>
          </a:xfrm>
          <a:prstGeom prst="roundRect">
            <a:avLst>
              <a:gd name="adj" fmla="val 21818"/>
            </a:avLst>
          </a:prstGeom>
          <a:solidFill>
            <a:srgbClr val="FFFFFF">
              <a:alpha val="98000"/>
            </a:srgbClr>
          </a:solidFill>
          <a:ln w="12700">
            <a:solidFill>
              <a:srgbClr val="C78F35">
                <a:alpha val="42000"/>
              </a:srgbClr>
            </a:solidFill>
            <a:prstDash val="solid"/>
          </a:ln>
        </p:spPr>
      </p:sp>
      <p:sp>
        <p:nvSpPr>
          <p:cNvPr id="16" name="Text 13"/>
          <p:cNvSpPr/>
          <p:nvPr/>
        </p:nvSpPr>
        <p:spPr>
          <a:xfrm>
            <a:off x="1005840" y="3831336"/>
            <a:ext cx="777240" cy="164592"/>
          </a:xfrm>
          <a:prstGeom prst="rect">
            <a:avLst/>
          </a:prstGeom>
          <a:noFill/>
          <a:ln/>
        </p:spPr>
        <p:txBody>
          <a:bodyPr wrap="square" lIns="0" tIns="0" rIns="0" bIns="0" rtlCol="0" anchor="ctr"/>
          <a:lstStyle/>
          <a:p>
            <a:pPr indent="0" marL="0">
              <a:buNone/>
            </a:pPr>
            <a:r>
              <a:rPr lang="en-US" sz="1200" b="1" dirty="0">
                <a:solidFill>
                  <a:srgbClr val="C78F35"/>
                </a:solidFill>
              </a:rPr>
              <a:t>10 min</a:t>
            </a:r>
            <a:endParaRPr lang="en-US" sz="1200" dirty="0"/>
          </a:p>
        </p:txBody>
      </p:sp>
      <p:sp>
        <p:nvSpPr>
          <p:cNvPr id="17" name="Text 14"/>
          <p:cNvSpPr/>
          <p:nvPr/>
        </p:nvSpPr>
        <p:spPr>
          <a:xfrm>
            <a:off x="1965960" y="3794760"/>
            <a:ext cx="7863840" cy="228600"/>
          </a:xfrm>
          <a:prstGeom prst="rect">
            <a:avLst/>
          </a:prstGeom>
          <a:noFill/>
          <a:ln/>
        </p:spPr>
        <p:txBody>
          <a:bodyPr wrap="square" lIns="0" tIns="0" rIns="0" bIns="0" rtlCol="0" anchor="ctr">
            <a:normAutofit/>
          </a:bodyPr>
          <a:lstStyle/>
          <a:p>
            <a:pPr indent="0" marL="0">
              <a:buNone/>
            </a:pPr>
            <a:r>
              <a:rPr lang="en-US" sz="1500" dirty="0">
                <a:solidFill>
                  <a:srgbClr val="2A241E"/>
                </a:solidFill>
              </a:rPr>
              <a:t>Discuss application: where is Christ inviting trust?</a:t>
            </a:r>
            <a:endParaRPr lang="en-US" sz="1500" dirty="0"/>
          </a:p>
        </p:txBody>
      </p:sp>
      <p:sp>
        <p:nvSpPr>
          <p:cNvPr id="18" name="Shape 15"/>
          <p:cNvSpPr/>
          <p:nvPr/>
        </p:nvSpPr>
        <p:spPr>
          <a:xfrm>
            <a:off x="777240" y="4407408"/>
            <a:ext cx="9875520" cy="502920"/>
          </a:xfrm>
          <a:prstGeom prst="roundRect">
            <a:avLst>
              <a:gd name="adj" fmla="val 21818"/>
            </a:avLst>
          </a:prstGeom>
          <a:solidFill>
            <a:srgbClr val="FFFFFF">
              <a:alpha val="98000"/>
            </a:srgbClr>
          </a:solidFill>
          <a:ln w="12700">
            <a:solidFill>
              <a:srgbClr val="C78F35">
                <a:alpha val="42000"/>
              </a:srgbClr>
            </a:solidFill>
            <a:prstDash val="solid"/>
          </a:ln>
        </p:spPr>
      </p:sp>
      <p:sp>
        <p:nvSpPr>
          <p:cNvPr id="19" name="Text 16"/>
          <p:cNvSpPr/>
          <p:nvPr/>
        </p:nvSpPr>
        <p:spPr>
          <a:xfrm>
            <a:off x="1005840" y="4544568"/>
            <a:ext cx="777240" cy="164592"/>
          </a:xfrm>
          <a:prstGeom prst="rect">
            <a:avLst/>
          </a:prstGeom>
          <a:noFill/>
          <a:ln/>
        </p:spPr>
        <p:txBody>
          <a:bodyPr wrap="square" lIns="0" tIns="0" rIns="0" bIns="0" rtlCol="0" anchor="ctr"/>
          <a:lstStyle/>
          <a:p>
            <a:pPr indent="0" marL="0">
              <a:buNone/>
            </a:pPr>
            <a:r>
              <a:rPr lang="en-US" sz="1200" b="1" dirty="0">
                <a:solidFill>
                  <a:srgbClr val="C78F35"/>
                </a:solidFill>
              </a:rPr>
              <a:t>8 min</a:t>
            </a:r>
            <a:endParaRPr lang="en-US" sz="1200" dirty="0"/>
          </a:p>
        </p:txBody>
      </p:sp>
      <p:sp>
        <p:nvSpPr>
          <p:cNvPr id="20" name="Text 17"/>
          <p:cNvSpPr/>
          <p:nvPr/>
        </p:nvSpPr>
        <p:spPr>
          <a:xfrm>
            <a:off x="1965960" y="4507992"/>
            <a:ext cx="7863840" cy="228600"/>
          </a:xfrm>
          <a:prstGeom prst="rect">
            <a:avLst/>
          </a:prstGeom>
          <a:noFill/>
          <a:ln/>
        </p:spPr>
        <p:txBody>
          <a:bodyPr wrap="square" lIns="0" tIns="0" rIns="0" bIns="0" rtlCol="0" anchor="ctr">
            <a:normAutofit/>
          </a:bodyPr>
          <a:lstStyle/>
          <a:p>
            <a:pPr indent="0" marL="0">
              <a:buNone/>
            </a:pPr>
            <a:r>
              <a:rPr lang="en-US" sz="1500" dirty="0">
                <a:solidFill>
                  <a:srgbClr val="2A241E"/>
                </a:solidFill>
              </a:rPr>
              <a:t>Close by praying the refrain as a commitment</a:t>
            </a:r>
            <a:endParaRPr lang="en-US" sz="1500" dirty="0"/>
          </a:p>
        </p:txBody>
      </p:sp>
      <p:sp>
        <p:nvSpPr>
          <p:cNvPr id="21" name="Text 18"/>
          <p:cNvSpPr/>
          <p:nvPr/>
        </p:nvSpPr>
        <p:spPr>
          <a:xfrm>
            <a:off x="502920" y="6473952"/>
            <a:ext cx="2194560" cy="201168"/>
          </a:xfrm>
          <a:prstGeom prst="rect">
            <a:avLst/>
          </a:prstGeom>
          <a:noFill/>
          <a:ln/>
        </p:spPr>
        <p:txBody>
          <a:bodyPr wrap="square" lIns="0" tIns="0" rIns="0" bIns="0" rtlCol="0" anchor="ctr"/>
          <a:lstStyle/>
          <a:p>
            <a:pPr indent="0" marL="0">
              <a:buNone/>
            </a:pPr>
            <a:r>
              <a:rPr lang="en-US" sz="880" dirty="0">
                <a:solidFill>
                  <a:srgbClr val="FFF8ED">
                    <a:alpha val="65000"/>
                  </a:srgbClr>
                </a:solidFill>
              </a:rPr>
              <a:t>HymnInfo teaching guide</a:t>
            </a:r>
            <a:endParaRPr lang="en-US" sz="880" dirty="0"/>
          </a:p>
        </p:txBody>
      </p:sp>
      <p:sp>
        <p:nvSpPr>
          <p:cNvPr id="22" name="Text 19"/>
          <p:cNvSpPr/>
          <p:nvPr/>
        </p:nvSpPr>
        <p:spPr>
          <a:xfrm>
            <a:off x="11384280" y="6446520"/>
            <a:ext cx="320040" cy="201168"/>
          </a:xfrm>
          <a:prstGeom prst="rect">
            <a:avLst/>
          </a:prstGeom>
          <a:noFill/>
          <a:ln/>
        </p:spPr>
        <p:txBody>
          <a:bodyPr wrap="square" lIns="0" tIns="0" rIns="0" bIns="0" rtlCol="0" anchor="ctr"/>
          <a:lstStyle/>
          <a:p>
            <a:pPr indent="0" marL="0">
              <a:buNone/>
            </a:pPr>
            <a:r>
              <a:rPr lang="en-US" sz="900" dirty="0">
                <a:solidFill>
                  <a:srgbClr val="FFF8ED">
                    <a:alpha val="65000"/>
                  </a:srgbClr>
                </a:solidFill>
              </a:rPr>
              <a:t>11</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8ED"/>
        </a:solidFill>
      </p:bgPr>
    </p:bg>
    <p:spTree>
      <p:nvGrpSpPr>
        <p:cNvPr id="1" name=""/>
        <p:cNvGrpSpPr/>
        <p:nvPr/>
      </p:nvGrpSpPr>
      <p:grpSpPr>
        <a:xfrm>
          <a:off x="0" y="0"/>
          <a:ext cx="0" cy="0"/>
          <a:chOff x="0" y="0"/>
          <a:chExt cx="0" cy="0"/>
        </a:xfrm>
      </p:grpSpPr>
      <p:sp>
        <p:nvSpPr>
          <p:cNvPr id="2" name="Text 0"/>
          <p:cNvSpPr/>
          <p:nvPr/>
        </p:nvSpPr>
        <p:spPr>
          <a:xfrm>
            <a:off x="594360" y="502920"/>
            <a:ext cx="6949440" cy="685800"/>
          </a:xfrm>
          <a:prstGeom prst="rect">
            <a:avLst/>
          </a:prstGeom>
          <a:noFill/>
          <a:ln/>
        </p:spPr>
        <p:txBody>
          <a:bodyPr wrap="square" lIns="0" tIns="0" rIns="0" bIns="0" rtlCol="0" anchor="ctr">
            <a:normAutofit/>
          </a:bodyPr>
          <a:lstStyle/>
          <a:p>
            <a:pPr indent="0" marL="0">
              <a:buNone/>
            </a:pPr>
            <a:r>
              <a:rPr lang="en-US" sz="3200" b="1" dirty="0">
                <a:solidFill>
                  <a:srgbClr val="17324D"/>
                </a:solidFill>
                <a:latin typeface="Aptos Display" pitchFamily="34" charset="0"/>
                <a:ea typeface="Aptos Display" pitchFamily="34" charset="-122"/>
                <a:cs typeface="Aptos Display" pitchFamily="34" charset="-120"/>
              </a:rPr>
              <a:t>Discussion Questions</a:t>
            </a:r>
            <a:endParaRPr lang="en-US" sz="3200" dirty="0"/>
          </a:p>
        </p:txBody>
      </p:sp>
      <p:sp>
        <p:nvSpPr>
          <p:cNvPr id="3" name="Text 1"/>
          <p:cNvSpPr/>
          <p:nvPr/>
        </p:nvSpPr>
        <p:spPr>
          <a:xfrm>
            <a:off x="612648" y="1234440"/>
            <a:ext cx="6217920" cy="411480"/>
          </a:xfrm>
          <a:prstGeom prst="rect">
            <a:avLst/>
          </a:prstGeom>
          <a:noFill/>
          <a:ln/>
        </p:spPr>
        <p:txBody>
          <a:bodyPr wrap="square" lIns="0" tIns="0" rIns="0" bIns="0" rtlCol="0" anchor="ctr">
            <a:normAutofit/>
          </a:bodyPr>
          <a:lstStyle/>
          <a:p>
            <a:pPr indent="0" marL="0">
              <a:buNone/>
            </a:pPr>
            <a:r>
              <a:rPr lang="en-US" sz="1400" dirty="0">
                <a:solidFill>
                  <a:srgbClr val="17324D">
                    <a:alpha val="92000"/>
                  </a:srgbClr>
                </a:solidFill>
              </a:rPr>
              <a:t>Invite testimony without pressure</a:t>
            </a:r>
            <a:endParaRPr lang="en-US" sz="1400" dirty="0"/>
          </a:p>
        </p:txBody>
      </p:sp>
      <p:sp>
        <p:nvSpPr>
          <p:cNvPr id="4" name="Text 2"/>
          <p:cNvSpPr/>
          <p:nvPr/>
        </p:nvSpPr>
        <p:spPr>
          <a:xfrm>
            <a:off x="868680" y="1554480"/>
            <a:ext cx="8046720" cy="3566160"/>
          </a:xfrm>
          <a:prstGeom prst="rect">
            <a:avLst/>
          </a:prstGeom>
          <a:noFill/>
          <a:ln/>
        </p:spPr>
        <p:txBody>
          <a:bodyPr wrap="square" lIns="1270" tIns="1270" rIns="1270" bIns="1270" rtlCol="0" anchor="ctr">
            <a:normAutofit/>
          </a:bodyPr>
          <a:lstStyle/>
          <a:p>
            <a:r>
              <a:rPr lang="en-US" sz="1700" dirty="0">
                <a:solidFill>
                  <a:srgbClr val="2A241E"/>
                </a:solidFill>
              </a:rPr>
              <a:t>How does the background story affect the way you hear “He keeps me singing”?</a:t>
            </a:r>
            <a:endParaRPr lang="en-US" sz="1700" dirty="0"/>
          </a:p>
          <a:p>
            <a:r>
              <a:rPr lang="en-US" sz="1700" dirty="0">
                <a:solidFill>
                  <a:srgbClr val="2A241E"/>
                </a:solidFill>
              </a:rPr>
              <a:t>What is the difference between Christ's whisper and the world's noise?</a:t>
            </a:r>
            <a:endParaRPr lang="en-US" sz="1700" dirty="0"/>
          </a:p>
          <a:p>
            <a:r>
              <a:rPr lang="en-US" sz="1700" dirty="0">
                <a:solidFill>
                  <a:srgbClr val="2A241E"/>
                </a:solidFill>
              </a:rPr>
              <a:t>Where has Christ made your “discord” whole?</a:t>
            </a:r>
            <a:endParaRPr lang="en-US" sz="1700" dirty="0"/>
          </a:p>
          <a:p>
            <a:r>
              <a:rPr lang="en-US" sz="1700" dirty="0">
                <a:solidFill>
                  <a:srgbClr val="2A241E"/>
                </a:solidFill>
              </a:rPr>
              <a:t>How can grace nourish us when the path is steep and rough?</a:t>
            </a:r>
            <a:endParaRPr lang="en-US" sz="1700" dirty="0"/>
          </a:p>
          <a:p>
            <a:r>
              <a:rPr lang="en-US" sz="1700" dirty="0">
                <a:solidFill>
                  <a:srgbClr val="2A241E"/>
                </a:solidFill>
              </a:rPr>
              <a:t>How does eternal hope reshape present suffering?</a:t>
            </a:r>
            <a:endParaRPr lang="en-US" sz="1700" dirty="0"/>
          </a:p>
        </p:txBody>
      </p:sp>
      <p:pic>
        <p:nvPicPr>
          <p:cNvPr id="5" name="Image 0" descr="/mnt/data/there_melody_assets/group_square.jpg">    </p:cNvPr>
          <p:cNvPicPr>
            <a:picLocks noChangeAspect="1"/>
          </p:cNvPicPr>
          <p:nvPr/>
        </p:nvPicPr>
        <p:blipFill>
          <a:blip r:embed="rId1"/>
          <a:srcRect l="0" r="0" t="0" b="0"/>
          <a:stretch/>
        </p:blipFill>
        <p:spPr>
          <a:xfrm>
            <a:off x="9372600" y="1325880"/>
            <a:ext cx="2057400" cy="2057400"/>
          </a:xfrm>
          <a:prstGeom prst="rect">
            <a:avLst/>
          </a:prstGeom>
        </p:spPr>
      </p:pic>
      <p:sp>
        <p:nvSpPr>
          <p:cNvPr id="6" name="Shape 3"/>
          <p:cNvSpPr/>
          <p:nvPr/>
        </p:nvSpPr>
        <p:spPr>
          <a:xfrm>
            <a:off x="9372600" y="3749040"/>
            <a:ext cx="2057400" cy="0"/>
          </a:xfrm>
          <a:prstGeom prst="line">
            <a:avLst/>
          </a:prstGeom>
          <a:noFill/>
          <a:ln w="12700">
            <a:solidFill>
              <a:srgbClr val="C78F35"/>
            </a:solidFill>
            <a:prstDash val="solid"/>
          </a:ln>
        </p:spPr>
      </p:sp>
      <p:sp>
        <p:nvSpPr>
          <p:cNvPr id="7" name="Text 4"/>
          <p:cNvSpPr/>
          <p:nvPr/>
        </p:nvSpPr>
        <p:spPr>
          <a:xfrm>
            <a:off x="9281160" y="4069080"/>
            <a:ext cx="2331720" cy="822960"/>
          </a:xfrm>
          <a:prstGeom prst="rect">
            <a:avLst/>
          </a:prstGeom>
          <a:noFill/>
          <a:ln/>
        </p:spPr>
        <p:txBody>
          <a:bodyPr wrap="square" lIns="635" tIns="635" rIns="635" bIns="635" rtlCol="0" anchor="ctr">
            <a:normAutofit/>
          </a:bodyPr>
          <a:lstStyle/>
          <a:p>
            <a:pPr algn="ctr" indent="0" marL="0">
              <a:buNone/>
            </a:pPr>
            <a:r>
              <a:rPr lang="en-US" sz="1250" dirty="0">
                <a:solidFill>
                  <a:srgbClr val="63705A"/>
                </a:solidFill>
              </a:rPr>
              <a:t>Leader note: allow silence. People in grief may need space more than answers.</a:t>
            </a:r>
            <a:endParaRPr lang="en-US" sz="1250" dirty="0"/>
          </a:p>
        </p:txBody>
      </p:sp>
      <p:sp>
        <p:nvSpPr>
          <p:cNvPr id="8" name="Text 5"/>
          <p:cNvSpPr/>
          <p:nvPr/>
        </p:nvSpPr>
        <p:spPr>
          <a:xfrm>
            <a:off x="502920" y="6473952"/>
            <a:ext cx="2194560" cy="201168"/>
          </a:xfrm>
          <a:prstGeom prst="rect">
            <a:avLst/>
          </a:prstGeom>
          <a:noFill/>
          <a:ln/>
        </p:spPr>
        <p:txBody>
          <a:bodyPr wrap="square" lIns="0" tIns="0" rIns="0" bIns="0" rtlCol="0" anchor="ctr"/>
          <a:lstStyle/>
          <a:p>
            <a:pPr indent="0" marL="0">
              <a:buNone/>
            </a:pPr>
            <a:r>
              <a:rPr lang="en-US" sz="880" dirty="0">
                <a:solidFill>
                  <a:srgbClr val="FFF8ED">
                    <a:alpha val="65000"/>
                  </a:srgbClr>
                </a:solidFill>
              </a:rPr>
              <a:t>HymnInfo teaching guide</a:t>
            </a:r>
            <a:endParaRPr lang="en-US" sz="880" dirty="0"/>
          </a:p>
        </p:txBody>
      </p:sp>
      <p:sp>
        <p:nvSpPr>
          <p:cNvPr id="9" name="Text 6"/>
          <p:cNvSpPr/>
          <p:nvPr/>
        </p:nvSpPr>
        <p:spPr>
          <a:xfrm>
            <a:off x="11384280" y="6446520"/>
            <a:ext cx="320040" cy="201168"/>
          </a:xfrm>
          <a:prstGeom prst="rect">
            <a:avLst/>
          </a:prstGeom>
          <a:noFill/>
          <a:ln/>
        </p:spPr>
        <p:txBody>
          <a:bodyPr wrap="square" lIns="0" tIns="0" rIns="0" bIns="0" rtlCol="0" anchor="ctr"/>
          <a:lstStyle/>
          <a:p>
            <a:pPr indent="0" marL="0">
              <a:buNone/>
            </a:pPr>
            <a:r>
              <a:rPr lang="en-US" sz="900" dirty="0">
                <a:solidFill>
                  <a:srgbClr val="FFF8ED">
                    <a:alpha val="65000"/>
                  </a:srgbClr>
                </a:solidFill>
              </a:rPr>
              <a:t>12</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mnt/data/there_melody_assets/melody_16x9_dark.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72000"/>
            </a:srgbClr>
          </a:solidFill>
          <a:ln w="12700">
            <a:solidFill>
              <a:srgbClr val="000000">
                <a:alpha val="0"/>
              </a:srgbClr>
            </a:solidFill>
            <a:prstDash val="solid"/>
          </a:ln>
        </p:spPr>
      </p:sp>
      <p:sp>
        <p:nvSpPr>
          <p:cNvPr id="4" name="Text 1"/>
          <p:cNvSpPr/>
          <p:nvPr/>
        </p:nvSpPr>
        <p:spPr>
          <a:xfrm>
            <a:off x="594360" y="502920"/>
            <a:ext cx="6949440" cy="685800"/>
          </a:xfrm>
          <a:prstGeom prst="rect">
            <a:avLst/>
          </a:prstGeom>
          <a:noFill/>
          <a:ln/>
        </p:spPr>
        <p:txBody>
          <a:bodyPr wrap="square" lIns="0" tIns="0" rIns="0" bIns="0" rtlCol="0" anchor="ctr">
            <a:normAutofit/>
          </a:bodyPr>
          <a:lstStyle/>
          <a:p>
            <a:pPr indent="0" marL="0">
              <a:buNone/>
            </a:pPr>
            <a:r>
              <a:rPr lang="en-US" sz="3200" b="1" dirty="0">
                <a:solidFill>
                  <a:srgbClr val="FFF8ED"/>
                </a:solidFill>
                <a:latin typeface="Aptos Display" pitchFamily="34" charset="0"/>
                <a:ea typeface="Aptos Display" pitchFamily="34" charset="-122"/>
                <a:cs typeface="Aptos Display" pitchFamily="34" charset="-120"/>
              </a:rPr>
              <a:t>Musical Teaching Notes</a:t>
            </a:r>
            <a:endParaRPr lang="en-US" sz="3200" dirty="0"/>
          </a:p>
        </p:txBody>
      </p:sp>
      <p:sp>
        <p:nvSpPr>
          <p:cNvPr id="5" name="Text 2"/>
          <p:cNvSpPr/>
          <p:nvPr/>
        </p:nvSpPr>
        <p:spPr>
          <a:xfrm>
            <a:off x="612648" y="1234440"/>
            <a:ext cx="6217920" cy="411480"/>
          </a:xfrm>
          <a:prstGeom prst="rect">
            <a:avLst/>
          </a:prstGeom>
          <a:noFill/>
          <a:ln/>
        </p:spPr>
        <p:txBody>
          <a:bodyPr wrap="square" lIns="0" tIns="0" rIns="0" bIns="0" rtlCol="0" anchor="ctr">
            <a:normAutofit/>
          </a:bodyPr>
          <a:lstStyle/>
          <a:p>
            <a:pPr indent="0" marL="0">
              <a:buNone/>
            </a:pPr>
            <a:r>
              <a:rPr lang="en-US" sz="1400" dirty="0">
                <a:solidFill>
                  <a:srgbClr val="FFF8ED">
                    <a:alpha val="92000"/>
                  </a:srgbClr>
                </a:solidFill>
              </a:rPr>
              <a:t>How the tune supports the text</a:t>
            </a:r>
            <a:endParaRPr lang="en-US" sz="1400" dirty="0"/>
          </a:p>
        </p:txBody>
      </p:sp>
      <p:sp>
        <p:nvSpPr>
          <p:cNvPr id="6" name="Shape 3"/>
          <p:cNvSpPr/>
          <p:nvPr/>
        </p:nvSpPr>
        <p:spPr>
          <a:xfrm>
            <a:off x="731520" y="1508760"/>
            <a:ext cx="3657600" cy="4389120"/>
          </a:xfrm>
          <a:prstGeom prst="roundRect">
            <a:avLst>
              <a:gd name="adj" fmla="val 3000"/>
            </a:avLst>
          </a:prstGeom>
          <a:solidFill>
            <a:srgbClr val="FFFFFF">
              <a:alpha val="92000"/>
            </a:srgbClr>
          </a:solidFill>
          <a:ln w="12700">
            <a:solidFill>
              <a:srgbClr val="C78F35">
                <a:alpha val="70000"/>
              </a:srgbClr>
            </a:solidFill>
            <a:prstDash val="solid"/>
          </a:ln>
        </p:spPr>
      </p:sp>
      <p:sp>
        <p:nvSpPr>
          <p:cNvPr id="7" name="Text 4"/>
          <p:cNvSpPr/>
          <p:nvPr/>
        </p:nvSpPr>
        <p:spPr>
          <a:xfrm>
            <a:off x="1051560" y="1874520"/>
            <a:ext cx="3017520" cy="2971800"/>
          </a:xfrm>
          <a:prstGeom prst="rect">
            <a:avLst/>
          </a:prstGeom>
          <a:noFill/>
          <a:ln/>
        </p:spPr>
        <p:txBody>
          <a:bodyPr wrap="square" lIns="1270" tIns="1270" rIns="1270" bIns="1270" rtlCol="0" anchor="ctr">
            <a:normAutofit/>
          </a:bodyPr>
          <a:lstStyle/>
          <a:p>
            <a:r>
              <a:rPr lang="en-US" sz="1480" dirty="0">
                <a:solidFill>
                  <a:srgbClr val="2A241E"/>
                </a:solidFill>
              </a:rPr>
              <a:t>Classic 4/4 gospel hymn style</a:t>
            </a:r>
            <a:endParaRPr lang="en-US" sz="1480" dirty="0"/>
          </a:p>
          <a:p>
            <a:r>
              <a:rPr lang="en-US" sz="1480" dirty="0">
                <a:solidFill>
                  <a:srgbClr val="2A241E"/>
                </a:solidFill>
              </a:rPr>
              <a:t>Bright, walking tempo</a:t>
            </a:r>
            <a:endParaRPr lang="en-US" sz="1480" dirty="0"/>
          </a:p>
          <a:p>
            <a:r>
              <a:rPr lang="en-US" sz="1480" dirty="0">
                <a:solidFill>
                  <a:srgbClr val="2A241E"/>
                </a:solidFill>
              </a:rPr>
              <a:t>Refrain functions as the heartbeat</a:t>
            </a:r>
            <a:endParaRPr lang="en-US" sz="1480" dirty="0"/>
          </a:p>
          <a:p>
            <a:r>
              <a:rPr lang="en-US" sz="1480" dirty="0">
                <a:solidFill>
                  <a:srgbClr val="2A241E"/>
                </a:solidFill>
              </a:rPr>
              <a:t>Dynamic “ebb and flow” can mirror the text</a:t>
            </a:r>
            <a:endParaRPr lang="en-US" sz="1480" dirty="0"/>
          </a:p>
          <a:p>
            <a:r>
              <a:rPr lang="en-US" sz="1480" dirty="0">
                <a:solidFill>
                  <a:srgbClr val="2A241E"/>
                </a:solidFill>
              </a:rPr>
              <a:t>Avoid rushing the repeated name of Jesus</a:t>
            </a:r>
            <a:endParaRPr lang="en-US" sz="1480" dirty="0"/>
          </a:p>
        </p:txBody>
      </p:sp>
      <p:sp>
        <p:nvSpPr>
          <p:cNvPr id="8" name="Shape 5"/>
          <p:cNvSpPr/>
          <p:nvPr/>
        </p:nvSpPr>
        <p:spPr>
          <a:xfrm>
            <a:off x="5074920" y="1508760"/>
            <a:ext cx="5760720" cy="4389120"/>
          </a:xfrm>
          <a:prstGeom prst="roundRect">
            <a:avLst>
              <a:gd name="adj" fmla="val 2500"/>
            </a:avLst>
          </a:prstGeom>
          <a:solidFill>
            <a:srgbClr val="17324D">
              <a:alpha val="97000"/>
            </a:srgbClr>
          </a:solidFill>
          <a:ln w="12700">
            <a:solidFill>
              <a:srgbClr val="C78F35">
                <a:alpha val="70000"/>
              </a:srgbClr>
            </a:solidFill>
            <a:prstDash val="solid"/>
          </a:ln>
        </p:spPr>
      </p:sp>
      <p:sp>
        <p:nvSpPr>
          <p:cNvPr id="9" name="Text 6"/>
          <p:cNvSpPr/>
          <p:nvPr/>
        </p:nvSpPr>
        <p:spPr>
          <a:xfrm>
            <a:off x="5440680" y="1920240"/>
            <a:ext cx="3200400" cy="320040"/>
          </a:xfrm>
          <a:prstGeom prst="rect">
            <a:avLst/>
          </a:prstGeom>
          <a:noFill/>
          <a:ln/>
        </p:spPr>
        <p:txBody>
          <a:bodyPr wrap="square" lIns="0" tIns="0" rIns="0" bIns="0" rtlCol="0" anchor="ctr"/>
          <a:lstStyle/>
          <a:p>
            <a:pPr indent="0" marL="0">
              <a:buNone/>
            </a:pPr>
            <a:r>
              <a:rPr lang="en-US" sz="1600" b="1" dirty="0">
                <a:solidFill>
                  <a:srgbClr val="C78F35"/>
                </a:solidFill>
              </a:rPr>
              <a:t>Suggested rehearsal focus</a:t>
            </a:r>
            <a:endParaRPr lang="en-US" sz="1600" dirty="0"/>
          </a:p>
        </p:txBody>
      </p:sp>
      <p:sp>
        <p:nvSpPr>
          <p:cNvPr id="10" name="Text 7"/>
          <p:cNvSpPr/>
          <p:nvPr/>
        </p:nvSpPr>
        <p:spPr>
          <a:xfrm>
            <a:off x="5440680" y="2468880"/>
            <a:ext cx="4983480" cy="1645920"/>
          </a:xfrm>
          <a:prstGeom prst="rect">
            <a:avLst/>
          </a:prstGeom>
          <a:noFill/>
          <a:ln/>
        </p:spPr>
        <p:txBody>
          <a:bodyPr wrap="square" lIns="0" tIns="0" rIns="0" bIns="0" rtlCol="0" anchor="ctr">
            <a:normAutofit/>
          </a:bodyPr>
          <a:lstStyle/>
          <a:p>
            <a:pPr indent="0" marL="0">
              <a:buNone/>
            </a:pPr>
            <a:r>
              <a:rPr lang="en-US" sz="2100" b="1" dirty="0">
                <a:solidFill>
                  <a:srgbClr val="FFF8ED"/>
                </a:solidFill>
              </a:rPr>
              <a:t>Ask singers to shape the refrain like prayer rather than performance: warm tone, clear consonants, a supported line, and a confident but gentle lift on the final phrase.</a:t>
            </a:r>
            <a:endParaRPr lang="en-US" sz="2100" dirty="0"/>
          </a:p>
        </p:txBody>
      </p:sp>
      <p:sp>
        <p:nvSpPr>
          <p:cNvPr id="11" name="Text 8"/>
          <p:cNvSpPr/>
          <p:nvPr/>
        </p:nvSpPr>
        <p:spPr>
          <a:xfrm>
            <a:off x="502920" y="6473952"/>
            <a:ext cx="2194560" cy="201168"/>
          </a:xfrm>
          <a:prstGeom prst="rect">
            <a:avLst/>
          </a:prstGeom>
          <a:noFill/>
          <a:ln/>
        </p:spPr>
        <p:txBody>
          <a:bodyPr wrap="square" lIns="0" tIns="0" rIns="0" bIns="0" rtlCol="0" anchor="ctr"/>
          <a:lstStyle/>
          <a:p>
            <a:pPr indent="0" marL="0">
              <a:buNone/>
            </a:pPr>
            <a:r>
              <a:rPr lang="en-US" sz="880" dirty="0">
                <a:solidFill>
                  <a:srgbClr val="FFF8ED">
                    <a:alpha val="65000"/>
                  </a:srgbClr>
                </a:solidFill>
              </a:rPr>
              <a:t>HymnInfo teaching guide</a:t>
            </a:r>
            <a:endParaRPr lang="en-US" sz="880" dirty="0"/>
          </a:p>
        </p:txBody>
      </p:sp>
      <p:sp>
        <p:nvSpPr>
          <p:cNvPr id="12" name="Text 9"/>
          <p:cNvSpPr/>
          <p:nvPr/>
        </p:nvSpPr>
        <p:spPr>
          <a:xfrm>
            <a:off x="11384280" y="6446520"/>
            <a:ext cx="320040" cy="201168"/>
          </a:xfrm>
          <a:prstGeom prst="rect">
            <a:avLst/>
          </a:prstGeom>
          <a:noFill/>
          <a:ln/>
        </p:spPr>
        <p:txBody>
          <a:bodyPr wrap="square" lIns="0" tIns="0" rIns="0" bIns="0" rtlCol="0" anchor="ctr"/>
          <a:lstStyle/>
          <a:p>
            <a:pPr indent="0" marL="0">
              <a:buNone/>
            </a:pPr>
            <a:r>
              <a:rPr lang="en-US" sz="900" dirty="0">
                <a:solidFill>
                  <a:srgbClr val="FFF8ED">
                    <a:alpha val="65000"/>
                  </a:srgbClr>
                </a:solidFill>
              </a:rPr>
              <a:t>13</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7F0E4"/>
        </a:solidFill>
      </p:bgPr>
    </p:bg>
    <p:spTree>
      <p:nvGrpSpPr>
        <p:cNvPr id="1" name=""/>
        <p:cNvGrpSpPr/>
        <p:nvPr/>
      </p:nvGrpSpPr>
      <p:grpSpPr>
        <a:xfrm>
          <a:off x="0" y="0"/>
          <a:ext cx="0" cy="0"/>
          <a:chOff x="0" y="0"/>
          <a:chExt cx="0" cy="0"/>
        </a:xfrm>
      </p:grpSpPr>
      <p:sp>
        <p:nvSpPr>
          <p:cNvPr id="2" name="Text 0"/>
          <p:cNvSpPr/>
          <p:nvPr/>
        </p:nvSpPr>
        <p:spPr>
          <a:xfrm>
            <a:off x="594360" y="502920"/>
            <a:ext cx="6949440" cy="685800"/>
          </a:xfrm>
          <a:prstGeom prst="rect">
            <a:avLst/>
          </a:prstGeom>
          <a:noFill/>
          <a:ln/>
        </p:spPr>
        <p:txBody>
          <a:bodyPr wrap="square" lIns="0" tIns="0" rIns="0" bIns="0" rtlCol="0" anchor="ctr">
            <a:normAutofit/>
          </a:bodyPr>
          <a:lstStyle/>
          <a:p>
            <a:pPr indent="0" marL="0">
              <a:buNone/>
            </a:pPr>
            <a:r>
              <a:rPr lang="en-US" sz="3200" b="1" dirty="0">
                <a:solidFill>
                  <a:srgbClr val="17324D"/>
                </a:solidFill>
                <a:latin typeface="Aptos Display" pitchFamily="34" charset="0"/>
                <a:ea typeface="Aptos Display" pitchFamily="34" charset="-122"/>
                <a:cs typeface="Aptos Display" pitchFamily="34" charset="-120"/>
              </a:rPr>
              <a:t>Application: Practicing the Inner Melody</a:t>
            </a:r>
            <a:endParaRPr lang="en-US" sz="3200" dirty="0"/>
          </a:p>
        </p:txBody>
      </p:sp>
      <p:sp>
        <p:nvSpPr>
          <p:cNvPr id="3" name="Text 1"/>
          <p:cNvSpPr/>
          <p:nvPr/>
        </p:nvSpPr>
        <p:spPr>
          <a:xfrm>
            <a:off x="612648" y="1234440"/>
            <a:ext cx="6217920" cy="411480"/>
          </a:xfrm>
          <a:prstGeom prst="rect">
            <a:avLst/>
          </a:prstGeom>
          <a:noFill/>
          <a:ln/>
        </p:spPr>
        <p:txBody>
          <a:bodyPr wrap="square" lIns="0" tIns="0" rIns="0" bIns="0" rtlCol="0" anchor="ctr">
            <a:normAutofit/>
          </a:bodyPr>
          <a:lstStyle/>
          <a:p>
            <a:pPr indent="0" marL="0">
              <a:buNone/>
            </a:pPr>
            <a:r>
              <a:rPr lang="en-US" sz="1400" dirty="0">
                <a:solidFill>
                  <a:srgbClr val="17324D">
                    <a:alpha val="92000"/>
                  </a:srgbClr>
                </a:solidFill>
              </a:rPr>
              <a:t>From hymn study to daily discipleship</a:t>
            </a:r>
            <a:endParaRPr lang="en-US" sz="1400" dirty="0"/>
          </a:p>
        </p:txBody>
      </p:sp>
      <p:sp>
        <p:nvSpPr>
          <p:cNvPr id="4" name="Shape 2"/>
          <p:cNvSpPr/>
          <p:nvPr/>
        </p:nvSpPr>
        <p:spPr>
          <a:xfrm>
            <a:off x="914400" y="1463040"/>
            <a:ext cx="475488" cy="347472"/>
          </a:xfrm>
          <a:prstGeom prst="chevron">
            <a:avLst/>
          </a:prstGeom>
          <a:solidFill>
            <a:srgbClr val="C78F35"/>
          </a:solidFill>
          <a:ln w="12700">
            <a:solidFill>
              <a:srgbClr val="C78F35"/>
            </a:solidFill>
            <a:prstDash val="solid"/>
          </a:ln>
        </p:spPr>
      </p:sp>
      <p:sp>
        <p:nvSpPr>
          <p:cNvPr id="5" name="Text 3"/>
          <p:cNvSpPr/>
          <p:nvPr/>
        </p:nvSpPr>
        <p:spPr>
          <a:xfrm>
            <a:off x="1627632" y="1481328"/>
            <a:ext cx="8869680" cy="274320"/>
          </a:xfrm>
          <a:prstGeom prst="rect">
            <a:avLst/>
          </a:prstGeom>
          <a:noFill/>
          <a:ln/>
        </p:spPr>
        <p:txBody>
          <a:bodyPr wrap="square" lIns="0" tIns="0" rIns="0" bIns="0" rtlCol="0" anchor="ctr">
            <a:normAutofit/>
          </a:bodyPr>
          <a:lstStyle/>
          <a:p>
            <a:pPr indent="0" marL="0">
              <a:buNone/>
            </a:pPr>
            <a:r>
              <a:rPr lang="en-US" sz="1700" dirty="0">
                <a:solidFill>
                  <a:srgbClr val="2A241E"/>
                </a:solidFill>
              </a:rPr>
              <a:t>Five minutes of silence to listen for Christ's peace</a:t>
            </a:r>
            <a:endParaRPr lang="en-US" sz="1700" dirty="0"/>
          </a:p>
        </p:txBody>
      </p:sp>
      <p:sp>
        <p:nvSpPr>
          <p:cNvPr id="6" name="Shape 4"/>
          <p:cNvSpPr/>
          <p:nvPr/>
        </p:nvSpPr>
        <p:spPr>
          <a:xfrm>
            <a:off x="914400" y="2176272"/>
            <a:ext cx="475488" cy="347472"/>
          </a:xfrm>
          <a:prstGeom prst="chevron">
            <a:avLst/>
          </a:prstGeom>
          <a:solidFill>
            <a:srgbClr val="C78F35"/>
          </a:solidFill>
          <a:ln w="12700">
            <a:solidFill>
              <a:srgbClr val="C78F35"/>
            </a:solidFill>
            <a:prstDash val="solid"/>
          </a:ln>
        </p:spPr>
      </p:sp>
      <p:sp>
        <p:nvSpPr>
          <p:cNvPr id="7" name="Text 5"/>
          <p:cNvSpPr/>
          <p:nvPr/>
        </p:nvSpPr>
        <p:spPr>
          <a:xfrm>
            <a:off x="1627632" y="2194560"/>
            <a:ext cx="8869680" cy="274320"/>
          </a:xfrm>
          <a:prstGeom prst="rect">
            <a:avLst/>
          </a:prstGeom>
          <a:noFill/>
          <a:ln/>
        </p:spPr>
        <p:txBody>
          <a:bodyPr wrap="square" lIns="0" tIns="0" rIns="0" bIns="0" rtlCol="0" anchor="ctr">
            <a:normAutofit/>
          </a:bodyPr>
          <a:lstStyle/>
          <a:p>
            <a:pPr indent="0" marL="0">
              <a:buNone/>
            </a:pPr>
            <a:r>
              <a:rPr lang="en-US" sz="1700" dirty="0">
                <a:solidFill>
                  <a:srgbClr val="2A241E"/>
                </a:solidFill>
              </a:rPr>
              <a:t>Use the refrain as a breath prayer during anxiety</a:t>
            </a:r>
            <a:endParaRPr lang="en-US" sz="1700" dirty="0"/>
          </a:p>
        </p:txBody>
      </p:sp>
      <p:sp>
        <p:nvSpPr>
          <p:cNvPr id="8" name="Shape 6"/>
          <p:cNvSpPr/>
          <p:nvPr/>
        </p:nvSpPr>
        <p:spPr>
          <a:xfrm>
            <a:off x="914400" y="2889504"/>
            <a:ext cx="475488" cy="347472"/>
          </a:xfrm>
          <a:prstGeom prst="chevron">
            <a:avLst/>
          </a:prstGeom>
          <a:solidFill>
            <a:srgbClr val="C78F35"/>
          </a:solidFill>
          <a:ln w="12700">
            <a:solidFill>
              <a:srgbClr val="C78F35"/>
            </a:solidFill>
            <a:prstDash val="solid"/>
          </a:ln>
        </p:spPr>
      </p:sp>
      <p:sp>
        <p:nvSpPr>
          <p:cNvPr id="9" name="Text 7"/>
          <p:cNvSpPr/>
          <p:nvPr/>
        </p:nvSpPr>
        <p:spPr>
          <a:xfrm>
            <a:off x="1627632" y="2907792"/>
            <a:ext cx="8869680" cy="274320"/>
          </a:xfrm>
          <a:prstGeom prst="rect">
            <a:avLst/>
          </a:prstGeom>
          <a:noFill/>
          <a:ln/>
        </p:spPr>
        <p:txBody>
          <a:bodyPr wrap="square" lIns="0" tIns="0" rIns="0" bIns="0" rtlCol="0" anchor="ctr">
            <a:normAutofit/>
          </a:bodyPr>
          <a:lstStyle/>
          <a:p>
            <a:pPr indent="0" marL="0">
              <a:buNone/>
            </a:pPr>
            <a:r>
              <a:rPr lang="en-US" sz="1700" dirty="0">
                <a:solidFill>
                  <a:srgbClr val="2A241E"/>
                </a:solidFill>
              </a:rPr>
              <a:t>Journal one grace that gave you reason to sing today</a:t>
            </a:r>
            <a:endParaRPr lang="en-US" sz="1700" dirty="0"/>
          </a:p>
        </p:txBody>
      </p:sp>
      <p:sp>
        <p:nvSpPr>
          <p:cNvPr id="10" name="Shape 8"/>
          <p:cNvSpPr/>
          <p:nvPr/>
        </p:nvSpPr>
        <p:spPr>
          <a:xfrm>
            <a:off x="914400" y="3602736"/>
            <a:ext cx="475488" cy="347472"/>
          </a:xfrm>
          <a:prstGeom prst="chevron">
            <a:avLst/>
          </a:prstGeom>
          <a:solidFill>
            <a:srgbClr val="C78F35"/>
          </a:solidFill>
          <a:ln w="12700">
            <a:solidFill>
              <a:srgbClr val="C78F35"/>
            </a:solidFill>
            <a:prstDash val="solid"/>
          </a:ln>
        </p:spPr>
      </p:sp>
      <p:sp>
        <p:nvSpPr>
          <p:cNvPr id="11" name="Text 9"/>
          <p:cNvSpPr/>
          <p:nvPr/>
        </p:nvSpPr>
        <p:spPr>
          <a:xfrm>
            <a:off x="1627632" y="3621024"/>
            <a:ext cx="8869680" cy="274320"/>
          </a:xfrm>
          <a:prstGeom prst="rect">
            <a:avLst/>
          </a:prstGeom>
          <a:noFill/>
          <a:ln/>
        </p:spPr>
        <p:txBody>
          <a:bodyPr wrap="square" lIns="0" tIns="0" rIns="0" bIns="0" rtlCol="0" anchor="ctr">
            <a:normAutofit/>
          </a:bodyPr>
          <a:lstStyle/>
          <a:p>
            <a:pPr indent="0" marL="0">
              <a:buNone/>
            </a:pPr>
            <a:r>
              <a:rPr lang="en-US" sz="1700" dirty="0">
                <a:solidFill>
                  <a:srgbClr val="2A241E"/>
                </a:solidFill>
              </a:rPr>
              <a:t>Remember a “deep waters” moment and name God's presence</a:t>
            </a:r>
            <a:endParaRPr lang="en-US" sz="1700" dirty="0"/>
          </a:p>
        </p:txBody>
      </p:sp>
      <p:sp>
        <p:nvSpPr>
          <p:cNvPr id="12" name="Shape 10"/>
          <p:cNvSpPr/>
          <p:nvPr/>
        </p:nvSpPr>
        <p:spPr>
          <a:xfrm>
            <a:off x="914400" y="4315968"/>
            <a:ext cx="475488" cy="347472"/>
          </a:xfrm>
          <a:prstGeom prst="chevron">
            <a:avLst/>
          </a:prstGeom>
          <a:solidFill>
            <a:srgbClr val="C78F35"/>
          </a:solidFill>
          <a:ln w="12700">
            <a:solidFill>
              <a:srgbClr val="C78F35"/>
            </a:solidFill>
            <a:prstDash val="solid"/>
          </a:ln>
        </p:spPr>
      </p:sp>
      <p:sp>
        <p:nvSpPr>
          <p:cNvPr id="13" name="Text 11"/>
          <p:cNvSpPr/>
          <p:nvPr/>
        </p:nvSpPr>
        <p:spPr>
          <a:xfrm>
            <a:off x="1627632" y="4334256"/>
            <a:ext cx="8869680" cy="274320"/>
          </a:xfrm>
          <a:prstGeom prst="rect">
            <a:avLst/>
          </a:prstGeom>
          <a:noFill/>
          <a:ln/>
        </p:spPr>
        <p:txBody>
          <a:bodyPr wrap="square" lIns="0" tIns="0" rIns="0" bIns="0" rtlCol="0" anchor="ctr">
            <a:normAutofit/>
          </a:bodyPr>
          <a:lstStyle/>
          <a:p>
            <a:pPr indent="0" marL="0">
              <a:buNone/>
            </a:pPr>
            <a:r>
              <a:rPr lang="en-US" sz="1700" dirty="0">
                <a:solidFill>
                  <a:srgbClr val="2A241E"/>
                </a:solidFill>
              </a:rPr>
              <a:t>Encourage someone whose song feels faint</a:t>
            </a:r>
            <a:endParaRPr lang="en-US" sz="1700" dirty="0"/>
          </a:p>
        </p:txBody>
      </p:sp>
      <p:sp>
        <p:nvSpPr>
          <p:cNvPr id="14" name="Text 12"/>
          <p:cNvSpPr/>
          <p:nvPr/>
        </p:nvSpPr>
        <p:spPr>
          <a:xfrm>
            <a:off x="1143000" y="5486400"/>
            <a:ext cx="9875520" cy="411480"/>
          </a:xfrm>
          <a:prstGeom prst="rect">
            <a:avLst/>
          </a:prstGeom>
          <a:noFill/>
          <a:ln/>
        </p:spPr>
        <p:txBody>
          <a:bodyPr wrap="square" lIns="0" tIns="0" rIns="0" bIns="0" rtlCol="0" anchor="ctr">
            <a:normAutofit/>
          </a:bodyPr>
          <a:lstStyle/>
          <a:p>
            <a:pPr algn="ctr" indent="0" marL="0">
              <a:buNone/>
            </a:pPr>
            <a:r>
              <a:rPr lang="en-US" sz="1550" dirty="0">
                <a:solidFill>
                  <a:srgbClr val="63705A"/>
                </a:solidFill>
              </a:rPr>
              <a:t>The goal is not to manufacture cheerfulness. The goal is to keep turning the heart toward the Savior who sings over, with, and within his people.</a:t>
            </a:r>
            <a:endParaRPr lang="en-US" sz="1550" dirty="0"/>
          </a:p>
        </p:txBody>
      </p:sp>
      <p:sp>
        <p:nvSpPr>
          <p:cNvPr id="15" name="Text 13"/>
          <p:cNvSpPr/>
          <p:nvPr/>
        </p:nvSpPr>
        <p:spPr>
          <a:xfrm>
            <a:off x="502920" y="6473952"/>
            <a:ext cx="2194560" cy="201168"/>
          </a:xfrm>
          <a:prstGeom prst="rect">
            <a:avLst/>
          </a:prstGeom>
          <a:noFill/>
          <a:ln/>
        </p:spPr>
        <p:txBody>
          <a:bodyPr wrap="square" lIns="0" tIns="0" rIns="0" bIns="0" rtlCol="0" anchor="ctr"/>
          <a:lstStyle/>
          <a:p>
            <a:pPr indent="0" marL="0">
              <a:buNone/>
            </a:pPr>
            <a:r>
              <a:rPr lang="en-US" sz="880" dirty="0">
                <a:solidFill>
                  <a:srgbClr val="FFF8ED">
                    <a:alpha val="65000"/>
                  </a:srgbClr>
                </a:solidFill>
              </a:rPr>
              <a:t>HymnInfo teaching guide</a:t>
            </a:r>
            <a:endParaRPr lang="en-US" sz="880" dirty="0"/>
          </a:p>
        </p:txBody>
      </p:sp>
      <p:sp>
        <p:nvSpPr>
          <p:cNvPr id="16" name="Text 14"/>
          <p:cNvSpPr/>
          <p:nvPr/>
        </p:nvSpPr>
        <p:spPr>
          <a:xfrm>
            <a:off x="11384280" y="6446520"/>
            <a:ext cx="320040" cy="201168"/>
          </a:xfrm>
          <a:prstGeom prst="rect">
            <a:avLst/>
          </a:prstGeom>
          <a:noFill/>
          <a:ln/>
        </p:spPr>
        <p:txBody>
          <a:bodyPr wrap="square" lIns="0" tIns="0" rIns="0" bIns="0" rtlCol="0" anchor="ctr"/>
          <a:lstStyle/>
          <a:p>
            <a:pPr indent="0" marL="0">
              <a:buNone/>
            </a:pPr>
            <a:r>
              <a:rPr lang="en-US" sz="900" dirty="0">
                <a:solidFill>
                  <a:srgbClr val="FFF8ED">
                    <a:alpha val="65000"/>
                  </a:srgbClr>
                </a:solidFill>
              </a:rPr>
              <a:t>14</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mnt/data/there_melody_assets/shore_16x9_dark.jpg">    </p:cNvPr>
          <p:cNvPicPr>
            <a:picLocks noChangeAspect="1"/>
          </p:cNvPicPr>
          <p:nvPr/>
        </p:nvPicPr>
        <p:blipFill>
          <a:blip r:embed="rId1"/>
          <a:srcRect l="1" r="1" t="0" b="0"/>
          <a:stretch/>
        </p:blipFill>
        <p:spPr>
          <a:xfrm>
            <a:off x="0" y="0"/>
            <a:ext cx="12191695" cy="6858000"/>
          </a:xfrm>
          <a:prstGeom prst="rect">
            <a:avLst/>
          </a:prstGeom>
        </p:spPr>
      </p:pic>
      <p:sp>
        <p:nvSpPr>
          <p:cNvPr id="3" name="Text 0"/>
          <p:cNvSpPr/>
          <p:nvPr/>
        </p:nvSpPr>
        <p:spPr>
          <a:xfrm>
            <a:off x="868680" y="822960"/>
            <a:ext cx="3200400" cy="457200"/>
          </a:xfrm>
          <a:prstGeom prst="rect">
            <a:avLst/>
          </a:prstGeom>
          <a:noFill/>
          <a:ln/>
        </p:spPr>
        <p:txBody>
          <a:bodyPr wrap="square" lIns="0" tIns="0" rIns="0" bIns="0" rtlCol="0" anchor="ctr"/>
          <a:lstStyle/>
          <a:p>
            <a:pPr indent="0" marL="0">
              <a:buNone/>
            </a:pPr>
            <a:r>
              <a:rPr lang="en-US" sz="2800" b="1" dirty="0">
                <a:solidFill>
                  <a:srgbClr val="C78F35"/>
                </a:solidFill>
              </a:rPr>
              <a:t>Closing Prayer</a:t>
            </a:r>
            <a:endParaRPr lang="en-US" sz="2800" dirty="0"/>
          </a:p>
        </p:txBody>
      </p:sp>
      <p:sp>
        <p:nvSpPr>
          <p:cNvPr id="4" name="Text 1"/>
          <p:cNvSpPr/>
          <p:nvPr/>
        </p:nvSpPr>
        <p:spPr>
          <a:xfrm>
            <a:off x="868680" y="1600200"/>
            <a:ext cx="6492240" cy="2377440"/>
          </a:xfrm>
          <a:prstGeom prst="rect">
            <a:avLst/>
          </a:prstGeom>
          <a:noFill/>
          <a:ln/>
        </p:spPr>
        <p:txBody>
          <a:bodyPr wrap="square" lIns="0" tIns="0" rIns="0" bIns="0" rtlCol="0" anchor="ctr">
            <a:normAutofit/>
          </a:bodyPr>
          <a:lstStyle/>
          <a:p>
            <a:pPr indent="0" marL="0">
              <a:buNone/>
            </a:pPr>
            <a:r>
              <a:rPr lang="en-US" sz="3000" b="1" dirty="0">
                <a:solidFill>
                  <a:srgbClr val="FFF8ED"/>
                </a:solidFill>
              </a:rPr>
              <a:t>Lord Jesus, speak peace to our hearts. Make the discord whole, sustain us with the riches of your grace, lead us through deep waters, and keep us singing until faith becomes sight.</a:t>
            </a:r>
            <a:endParaRPr lang="en-US" sz="3000" dirty="0"/>
          </a:p>
        </p:txBody>
      </p:sp>
      <p:sp>
        <p:nvSpPr>
          <p:cNvPr id="5" name="Text 2"/>
          <p:cNvSpPr/>
          <p:nvPr/>
        </p:nvSpPr>
        <p:spPr>
          <a:xfrm>
            <a:off x="868680" y="4663440"/>
            <a:ext cx="1463040" cy="365760"/>
          </a:xfrm>
          <a:prstGeom prst="rect">
            <a:avLst/>
          </a:prstGeom>
          <a:noFill/>
          <a:ln/>
        </p:spPr>
        <p:txBody>
          <a:bodyPr wrap="square" lIns="0" tIns="0" rIns="0" bIns="0" rtlCol="0" anchor="ctr"/>
          <a:lstStyle/>
          <a:p>
            <a:pPr indent="0" marL="0">
              <a:buNone/>
            </a:pPr>
            <a:r>
              <a:rPr lang="en-US" sz="2800" b="1" dirty="0">
                <a:solidFill>
                  <a:srgbClr val="C78F35"/>
                </a:solidFill>
              </a:rPr>
              <a:t>Amen.</a:t>
            </a:r>
            <a:endParaRPr lang="en-US" sz="2800" dirty="0"/>
          </a:p>
        </p:txBody>
      </p:sp>
      <p:sp>
        <p:nvSpPr>
          <p:cNvPr id="6" name="Text 3"/>
          <p:cNvSpPr/>
          <p:nvPr/>
        </p:nvSpPr>
        <p:spPr>
          <a:xfrm>
            <a:off x="502920" y="6473952"/>
            <a:ext cx="2194560" cy="201168"/>
          </a:xfrm>
          <a:prstGeom prst="rect">
            <a:avLst/>
          </a:prstGeom>
          <a:noFill/>
          <a:ln/>
        </p:spPr>
        <p:txBody>
          <a:bodyPr wrap="square" lIns="0" tIns="0" rIns="0" bIns="0" rtlCol="0" anchor="ctr"/>
          <a:lstStyle/>
          <a:p>
            <a:pPr indent="0" marL="0">
              <a:buNone/>
            </a:pPr>
            <a:r>
              <a:rPr lang="en-US" sz="880" dirty="0">
                <a:solidFill>
                  <a:srgbClr val="FFF8ED">
                    <a:alpha val="65000"/>
                  </a:srgbClr>
                </a:solidFill>
              </a:rPr>
              <a:t>HymnInfo teaching guide</a:t>
            </a:r>
            <a:endParaRPr lang="en-US" sz="880" dirty="0"/>
          </a:p>
        </p:txBody>
      </p:sp>
      <p:sp>
        <p:nvSpPr>
          <p:cNvPr id="7" name="Text 4"/>
          <p:cNvSpPr/>
          <p:nvPr/>
        </p:nvSpPr>
        <p:spPr>
          <a:xfrm>
            <a:off x="11384280" y="6446520"/>
            <a:ext cx="320040" cy="201168"/>
          </a:xfrm>
          <a:prstGeom prst="rect">
            <a:avLst/>
          </a:prstGeom>
          <a:noFill/>
          <a:ln/>
        </p:spPr>
        <p:txBody>
          <a:bodyPr wrap="square" lIns="0" tIns="0" rIns="0" bIns="0" rtlCol="0" anchor="ctr"/>
          <a:lstStyle/>
          <a:p>
            <a:pPr indent="0" marL="0">
              <a:buNone/>
            </a:pPr>
            <a:r>
              <a:rPr lang="en-US" sz="900" dirty="0">
                <a:solidFill>
                  <a:srgbClr val="FFF8ED">
                    <a:alpha val="65000"/>
                  </a:srgbClr>
                </a:solidFill>
              </a:rPr>
              <a:t>15</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mnt/data/there_melody_assets/shore_16x9_dark.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72000"/>
            </a:srgbClr>
          </a:solidFill>
          <a:ln w="12700">
            <a:solidFill>
              <a:srgbClr val="000000">
                <a:alpha val="0"/>
              </a:srgbClr>
            </a:solidFill>
            <a:prstDash val="solid"/>
          </a:ln>
        </p:spPr>
      </p:sp>
      <p:sp>
        <p:nvSpPr>
          <p:cNvPr id="4" name="Text 1"/>
          <p:cNvSpPr/>
          <p:nvPr/>
        </p:nvSpPr>
        <p:spPr>
          <a:xfrm>
            <a:off x="594360" y="502920"/>
            <a:ext cx="6949440" cy="685800"/>
          </a:xfrm>
          <a:prstGeom prst="rect">
            <a:avLst/>
          </a:prstGeom>
          <a:noFill/>
          <a:ln/>
        </p:spPr>
        <p:txBody>
          <a:bodyPr wrap="square" lIns="0" tIns="0" rIns="0" bIns="0" rtlCol="0" anchor="ctr">
            <a:normAutofit/>
          </a:bodyPr>
          <a:lstStyle/>
          <a:p>
            <a:pPr indent="0" marL="0">
              <a:buNone/>
            </a:pPr>
            <a:r>
              <a:rPr lang="en-US" sz="3200" b="1" dirty="0">
                <a:solidFill>
                  <a:srgbClr val="FFF8ED"/>
                </a:solidFill>
                <a:latin typeface="Aptos Display" pitchFamily="34" charset="0"/>
                <a:ea typeface="Aptos Display" pitchFamily="34" charset="-122"/>
                <a:cs typeface="Aptos Display" pitchFamily="34" charset="-120"/>
              </a:rPr>
              <a:t>Session Roadmap</a:t>
            </a:r>
            <a:endParaRPr lang="en-US" sz="3200" dirty="0"/>
          </a:p>
        </p:txBody>
      </p:sp>
      <p:sp>
        <p:nvSpPr>
          <p:cNvPr id="5" name="Text 2"/>
          <p:cNvSpPr/>
          <p:nvPr/>
        </p:nvSpPr>
        <p:spPr>
          <a:xfrm>
            <a:off x="612648" y="1234440"/>
            <a:ext cx="6217920" cy="411480"/>
          </a:xfrm>
          <a:prstGeom prst="rect">
            <a:avLst/>
          </a:prstGeom>
          <a:noFill/>
          <a:ln/>
        </p:spPr>
        <p:txBody>
          <a:bodyPr wrap="square" lIns="0" tIns="0" rIns="0" bIns="0" rtlCol="0" anchor="ctr">
            <a:normAutofit/>
          </a:bodyPr>
          <a:lstStyle/>
          <a:p>
            <a:pPr indent="0" marL="0">
              <a:buNone/>
            </a:pPr>
            <a:r>
              <a:rPr lang="en-US" sz="1400" dirty="0">
                <a:solidFill>
                  <a:srgbClr val="FFF8ED">
                    <a:alpha val="92000"/>
                  </a:srgbClr>
                </a:solidFill>
              </a:rPr>
              <a:t>How this guide moves from story to worship and response</a:t>
            </a:r>
            <a:endParaRPr lang="en-US" sz="1400" dirty="0"/>
          </a:p>
        </p:txBody>
      </p:sp>
      <p:sp>
        <p:nvSpPr>
          <p:cNvPr id="6" name="Shape 3"/>
          <p:cNvSpPr/>
          <p:nvPr/>
        </p:nvSpPr>
        <p:spPr>
          <a:xfrm>
            <a:off x="1005840" y="1984248"/>
            <a:ext cx="0" cy="320040"/>
          </a:xfrm>
          <a:prstGeom prst="line">
            <a:avLst/>
          </a:prstGeom>
          <a:noFill/>
          <a:ln w="12700">
            <a:solidFill>
              <a:srgbClr val="C78F35"/>
            </a:solidFill>
            <a:prstDash val="solid"/>
          </a:ln>
        </p:spPr>
      </p:sp>
      <p:sp>
        <p:nvSpPr>
          <p:cNvPr id="7" name="Shape 4"/>
          <p:cNvSpPr/>
          <p:nvPr/>
        </p:nvSpPr>
        <p:spPr>
          <a:xfrm>
            <a:off x="896112" y="1828800"/>
            <a:ext cx="329184" cy="329184"/>
          </a:xfrm>
          <a:prstGeom prst="ellipse">
            <a:avLst/>
          </a:prstGeom>
          <a:solidFill>
            <a:srgbClr val="C78F35"/>
          </a:solidFill>
          <a:ln w="12700">
            <a:solidFill>
              <a:srgbClr val="C78F35"/>
            </a:solidFill>
            <a:prstDash val="solid"/>
          </a:ln>
        </p:spPr>
      </p:sp>
      <p:sp>
        <p:nvSpPr>
          <p:cNvPr id="8" name="Text 5"/>
          <p:cNvSpPr/>
          <p:nvPr/>
        </p:nvSpPr>
        <p:spPr>
          <a:xfrm>
            <a:off x="987552" y="1901952"/>
            <a:ext cx="137160" cy="109728"/>
          </a:xfrm>
          <a:prstGeom prst="rect">
            <a:avLst/>
          </a:prstGeom>
          <a:noFill/>
          <a:ln/>
        </p:spPr>
        <p:txBody>
          <a:bodyPr wrap="square" lIns="0" tIns="0" rIns="0" bIns="0" rtlCol="0" anchor="ctr"/>
          <a:lstStyle/>
          <a:p>
            <a:pPr algn="ctr" indent="0" marL="0">
              <a:buNone/>
            </a:pPr>
            <a:r>
              <a:rPr lang="en-US" sz="900" b="1" dirty="0">
                <a:solidFill>
                  <a:srgbClr val="FFF8ED"/>
                </a:solidFill>
              </a:rPr>
              <a:t>1</a:t>
            </a:r>
            <a:endParaRPr lang="en-US" sz="900" dirty="0"/>
          </a:p>
        </p:txBody>
      </p:sp>
      <p:sp>
        <p:nvSpPr>
          <p:cNvPr id="9" name="Text 6"/>
          <p:cNvSpPr/>
          <p:nvPr/>
        </p:nvSpPr>
        <p:spPr>
          <a:xfrm>
            <a:off x="1417320" y="1810512"/>
            <a:ext cx="6126480" cy="384048"/>
          </a:xfrm>
          <a:prstGeom prst="rect">
            <a:avLst/>
          </a:prstGeom>
          <a:noFill/>
          <a:ln/>
        </p:spPr>
        <p:txBody>
          <a:bodyPr wrap="square" lIns="0" tIns="0" rIns="0" bIns="0" rtlCol="0" anchor="ctr"/>
          <a:lstStyle/>
          <a:p>
            <a:pPr indent="0" marL="0">
              <a:buNone/>
            </a:pPr>
            <a:r>
              <a:rPr lang="en-US" sz="1900" dirty="0">
                <a:solidFill>
                  <a:srgbClr val="FFF8ED"/>
                </a:solidFill>
              </a:rPr>
              <a:t>Listen to the melody inside the text</a:t>
            </a:r>
            <a:endParaRPr lang="en-US" sz="1900" dirty="0"/>
          </a:p>
        </p:txBody>
      </p:sp>
      <p:sp>
        <p:nvSpPr>
          <p:cNvPr id="10" name="Shape 7"/>
          <p:cNvSpPr/>
          <p:nvPr/>
        </p:nvSpPr>
        <p:spPr>
          <a:xfrm>
            <a:off x="1005840" y="2624328"/>
            <a:ext cx="0" cy="320040"/>
          </a:xfrm>
          <a:prstGeom prst="line">
            <a:avLst/>
          </a:prstGeom>
          <a:noFill/>
          <a:ln w="12700">
            <a:solidFill>
              <a:srgbClr val="C78F35"/>
            </a:solidFill>
            <a:prstDash val="solid"/>
          </a:ln>
        </p:spPr>
      </p:sp>
      <p:sp>
        <p:nvSpPr>
          <p:cNvPr id="11" name="Shape 8"/>
          <p:cNvSpPr/>
          <p:nvPr/>
        </p:nvSpPr>
        <p:spPr>
          <a:xfrm>
            <a:off x="896112" y="2468880"/>
            <a:ext cx="329184" cy="329184"/>
          </a:xfrm>
          <a:prstGeom prst="ellipse">
            <a:avLst/>
          </a:prstGeom>
          <a:solidFill>
            <a:srgbClr val="C78F35"/>
          </a:solidFill>
          <a:ln w="12700">
            <a:solidFill>
              <a:srgbClr val="C78F35"/>
            </a:solidFill>
            <a:prstDash val="solid"/>
          </a:ln>
        </p:spPr>
      </p:sp>
      <p:sp>
        <p:nvSpPr>
          <p:cNvPr id="12" name="Text 9"/>
          <p:cNvSpPr/>
          <p:nvPr/>
        </p:nvSpPr>
        <p:spPr>
          <a:xfrm>
            <a:off x="987552" y="2542032"/>
            <a:ext cx="137160" cy="109728"/>
          </a:xfrm>
          <a:prstGeom prst="rect">
            <a:avLst/>
          </a:prstGeom>
          <a:noFill/>
          <a:ln/>
        </p:spPr>
        <p:txBody>
          <a:bodyPr wrap="square" lIns="0" tIns="0" rIns="0" bIns="0" rtlCol="0" anchor="ctr"/>
          <a:lstStyle/>
          <a:p>
            <a:pPr algn="ctr" indent="0" marL="0">
              <a:buNone/>
            </a:pPr>
            <a:r>
              <a:rPr lang="en-US" sz="900" b="1" dirty="0">
                <a:solidFill>
                  <a:srgbClr val="FFF8ED"/>
                </a:solidFill>
              </a:rPr>
              <a:t>2</a:t>
            </a:r>
            <a:endParaRPr lang="en-US" sz="900" dirty="0"/>
          </a:p>
        </p:txBody>
      </p:sp>
      <p:sp>
        <p:nvSpPr>
          <p:cNvPr id="13" name="Text 10"/>
          <p:cNvSpPr/>
          <p:nvPr/>
        </p:nvSpPr>
        <p:spPr>
          <a:xfrm>
            <a:off x="1417320" y="2450592"/>
            <a:ext cx="6126480" cy="384048"/>
          </a:xfrm>
          <a:prstGeom prst="rect">
            <a:avLst/>
          </a:prstGeom>
          <a:noFill/>
          <a:ln/>
        </p:spPr>
        <p:txBody>
          <a:bodyPr wrap="square" lIns="0" tIns="0" rIns="0" bIns="0" rtlCol="0" anchor="ctr"/>
          <a:lstStyle/>
          <a:p>
            <a:pPr indent="0" marL="0">
              <a:buNone/>
            </a:pPr>
            <a:r>
              <a:rPr lang="en-US" sz="1900" dirty="0">
                <a:solidFill>
                  <a:srgbClr val="FFF8ED"/>
                </a:solidFill>
              </a:rPr>
              <a:t>Remember the story and gospel-song setting</a:t>
            </a:r>
            <a:endParaRPr lang="en-US" sz="1900" dirty="0"/>
          </a:p>
        </p:txBody>
      </p:sp>
      <p:sp>
        <p:nvSpPr>
          <p:cNvPr id="14" name="Shape 11"/>
          <p:cNvSpPr/>
          <p:nvPr/>
        </p:nvSpPr>
        <p:spPr>
          <a:xfrm>
            <a:off x="1005840" y="3264408"/>
            <a:ext cx="0" cy="320040"/>
          </a:xfrm>
          <a:prstGeom prst="line">
            <a:avLst/>
          </a:prstGeom>
          <a:noFill/>
          <a:ln w="12700">
            <a:solidFill>
              <a:srgbClr val="C78F35"/>
            </a:solidFill>
            <a:prstDash val="solid"/>
          </a:ln>
        </p:spPr>
      </p:sp>
      <p:sp>
        <p:nvSpPr>
          <p:cNvPr id="15" name="Shape 12"/>
          <p:cNvSpPr/>
          <p:nvPr/>
        </p:nvSpPr>
        <p:spPr>
          <a:xfrm>
            <a:off x="896112" y="3108960"/>
            <a:ext cx="329184" cy="329184"/>
          </a:xfrm>
          <a:prstGeom prst="ellipse">
            <a:avLst/>
          </a:prstGeom>
          <a:solidFill>
            <a:srgbClr val="C78F35"/>
          </a:solidFill>
          <a:ln w="12700">
            <a:solidFill>
              <a:srgbClr val="C78F35"/>
            </a:solidFill>
            <a:prstDash val="solid"/>
          </a:ln>
        </p:spPr>
      </p:sp>
      <p:sp>
        <p:nvSpPr>
          <p:cNvPr id="16" name="Text 13"/>
          <p:cNvSpPr/>
          <p:nvPr/>
        </p:nvSpPr>
        <p:spPr>
          <a:xfrm>
            <a:off x="987552" y="3182112"/>
            <a:ext cx="137160" cy="109728"/>
          </a:xfrm>
          <a:prstGeom prst="rect">
            <a:avLst/>
          </a:prstGeom>
          <a:noFill/>
          <a:ln/>
        </p:spPr>
        <p:txBody>
          <a:bodyPr wrap="square" lIns="0" tIns="0" rIns="0" bIns="0" rtlCol="0" anchor="ctr"/>
          <a:lstStyle/>
          <a:p>
            <a:pPr algn="ctr" indent="0" marL="0">
              <a:buNone/>
            </a:pPr>
            <a:r>
              <a:rPr lang="en-US" sz="900" b="1" dirty="0">
                <a:solidFill>
                  <a:srgbClr val="FFF8ED"/>
                </a:solidFill>
              </a:rPr>
              <a:t>3</a:t>
            </a:r>
            <a:endParaRPr lang="en-US" sz="900" dirty="0"/>
          </a:p>
        </p:txBody>
      </p:sp>
      <p:sp>
        <p:nvSpPr>
          <p:cNvPr id="17" name="Text 14"/>
          <p:cNvSpPr/>
          <p:nvPr/>
        </p:nvSpPr>
        <p:spPr>
          <a:xfrm>
            <a:off x="1417320" y="3090672"/>
            <a:ext cx="6126480" cy="384048"/>
          </a:xfrm>
          <a:prstGeom prst="rect">
            <a:avLst/>
          </a:prstGeom>
          <a:noFill/>
          <a:ln/>
        </p:spPr>
        <p:txBody>
          <a:bodyPr wrap="square" lIns="0" tIns="0" rIns="0" bIns="0" rtlCol="0" anchor="ctr"/>
          <a:lstStyle/>
          <a:p>
            <a:pPr indent="0" marL="0">
              <a:buNone/>
            </a:pPr>
            <a:r>
              <a:rPr lang="en-US" sz="1900" dirty="0">
                <a:solidFill>
                  <a:srgbClr val="FFF8ED"/>
                </a:solidFill>
              </a:rPr>
              <a:t>Trace the Scriptures behind the images</a:t>
            </a:r>
            <a:endParaRPr lang="en-US" sz="1900" dirty="0"/>
          </a:p>
        </p:txBody>
      </p:sp>
      <p:sp>
        <p:nvSpPr>
          <p:cNvPr id="18" name="Shape 15"/>
          <p:cNvSpPr/>
          <p:nvPr/>
        </p:nvSpPr>
        <p:spPr>
          <a:xfrm>
            <a:off x="1005840" y="3904488"/>
            <a:ext cx="0" cy="320040"/>
          </a:xfrm>
          <a:prstGeom prst="line">
            <a:avLst/>
          </a:prstGeom>
          <a:noFill/>
          <a:ln w="12700">
            <a:solidFill>
              <a:srgbClr val="C78F35"/>
            </a:solidFill>
            <a:prstDash val="solid"/>
          </a:ln>
        </p:spPr>
      </p:sp>
      <p:sp>
        <p:nvSpPr>
          <p:cNvPr id="19" name="Shape 16"/>
          <p:cNvSpPr/>
          <p:nvPr/>
        </p:nvSpPr>
        <p:spPr>
          <a:xfrm>
            <a:off x="896112" y="3749040"/>
            <a:ext cx="329184" cy="329184"/>
          </a:xfrm>
          <a:prstGeom prst="ellipse">
            <a:avLst/>
          </a:prstGeom>
          <a:solidFill>
            <a:srgbClr val="C78F35"/>
          </a:solidFill>
          <a:ln w="12700">
            <a:solidFill>
              <a:srgbClr val="C78F35"/>
            </a:solidFill>
            <a:prstDash val="solid"/>
          </a:ln>
        </p:spPr>
      </p:sp>
      <p:sp>
        <p:nvSpPr>
          <p:cNvPr id="20" name="Text 17"/>
          <p:cNvSpPr/>
          <p:nvPr/>
        </p:nvSpPr>
        <p:spPr>
          <a:xfrm>
            <a:off x="987552" y="3822192"/>
            <a:ext cx="137160" cy="109728"/>
          </a:xfrm>
          <a:prstGeom prst="rect">
            <a:avLst/>
          </a:prstGeom>
          <a:noFill/>
          <a:ln/>
        </p:spPr>
        <p:txBody>
          <a:bodyPr wrap="square" lIns="0" tIns="0" rIns="0" bIns="0" rtlCol="0" anchor="ctr"/>
          <a:lstStyle/>
          <a:p>
            <a:pPr algn="ctr" indent="0" marL="0">
              <a:buNone/>
            </a:pPr>
            <a:r>
              <a:rPr lang="en-US" sz="900" b="1" dirty="0">
                <a:solidFill>
                  <a:srgbClr val="FFF8ED"/>
                </a:solidFill>
              </a:rPr>
              <a:t>4</a:t>
            </a:r>
            <a:endParaRPr lang="en-US" sz="900" dirty="0"/>
          </a:p>
        </p:txBody>
      </p:sp>
      <p:sp>
        <p:nvSpPr>
          <p:cNvPr id="21" name="Text 18"/>
          <p:cNvSpPr/>
          <p:nvPr/>
        </p:nvSpPr>
        <p:spPr>
          <a:xfrm>
            <a:off x="1417320" y="3730752"/>
            <a:ext cx="6126480" cy="384048"/>
          </a:xfrm>
          <a:prstGeom prst="rect">
            <a:avLst/>
          </a:prstGeom>
          <a:noFill/>
          <a:ln/>
        </p:spPr>
        <p:txBody>
          <a:bodyPr wrap="square" lIns="0" tIns="0" rIns="0" bIns="0" rtlCol="0" anchor="ctr"/>
          <a:lstStyle/>
          <a:p>
            <a:pPr indent="0" marL="0">
              <a:buNone/>
            </a:pPr>
            <a:r>
              <a:rPr lang="en-US" sz="1900" dirty="0">
                <a:solidFill>
                  <a:srgbClr val="FFF8ED"/>
                </a:solidFill>
              </a:rPr>
              <a:t>Walk stanza by stanza through assurance</a:t>
            </a:r>
            <a:endParaRPr lang="en-US" sz="1900" dirty="0"/>
          </a:p>
        </p:txBody>
      </p:sp>
      <p:sp>
        <p:nvSpPr>
          <p:cNvPr id="22" name="Shape 19"/>
          <p:cNvSpPr/>
          <p:nvPr/>
        </p:nvSpPr>
        <p:spPr>
          <a:xfrm>
            <a:off x="1005840" y="4544568"/>
            <a:ext cx="0" cy="320040"/>
          </a:xfrm>
          <a:prstGeom prst="line">
            <a:avLst/>
          </a:prstGeom>
          <a:noFill/>
          <a:ln w="12700">
            <a:solidFill>
              <a:srgbClr val="C78F35"/>
            </a:solidFill>
            <a:prstDash val="solid"/>
          </a:ln>
        </p:spPr>
      </p:sp>
      <p:sp>
        <p:nvSpPr>
          <p:cNvPr id="23" name="Shape 20"/>
          <p:cNvSpPr/>
          <p:nvPr/>
        </p:nvSpPr>
        <p:spPr>
          <a:xfrm>
            <a:off x="896112" y="4389120"/>
            <a:ext cx="329184" cy="329184"/>
          </a:xfrm>
          <a:prstGeom prst="ellipse">
            <a:avLst/>
          </a:prstGeom>
          <a:solidFill>
            <a:srgbClr val="C78F35"/>
          </a:solidFill>
          <a:ln w="12700">
            <a:solidFill>
              <a:srgbClr val="C78F35"/>
            </a:solidFill>
            <a:prstDash val="solid"/>
          </a:ln>
        </p:spPr>
      </p:sp>
      <p:sp>
        <p:nvSpPr>
          <p:cNvPr id="24" name="Text 21"/>
          <p:cNvSpPr/>
          <p:nvPr/>
        </p:nvSpPr>
        <p:spPr>
          <a:xfrm>
            <a:off x="987552" y="4462272"/>
            <a:ext cx="137160" cy="109728"/>
          </a:xfrm>
          <a:prstGeom prst="rect">
            <a:avLst/>
          </a:prstGeom>
          <a:noFill/>
          <a:ln/>
        </p:spPr>
        <p:txBody>
          <a:bodyPr wrap="square" lIns="0" tIns="0" rIns="0" bIns="0" rtlCol="0" anchor="ctr"/>
          <a:lstStyle/>
          <a:p>
            <a:pPr algn="ctr" indent="0" marL="0">
              <a:buNone/>
            </a:pPr>
            <a:r>
              <a:rPr lang="en-US" sz="900" b="1" dirty="0">
                <a:solidFill>
                  <a:srgbClr val="FFF8ED"/>
                </a:solidFill>
              </a:rPr>
              <a:t>5</a:t>
            </a:r>
            <a:endParaRPr lang="en-US" sz="900" dirty="0"/>
          </a:p>
        </p:txBody>
      </p:sp>
      <p:sp>
        <p:nvSpPr>
          <p:cNvPr id="25" name="Text 22"/>
          <p:cNvSpPr/>
          <p:nvPr/>
        </p:nvSpPr>
        <p:spPr>
          <a:xfrm>
            <a:off x="1417320" y="4370832"/>
            <a:ext cx="6126480" cy="384048"/>
          </a:xfrm>
          <a:prstGeom prst="rect">
            <a:avLst/>
          </a:prstGeom>
          <a:noFill/>
          <a:ln/>
        </p:spPr>
        <p:txBody>
          <a:bodyPr wrap="square" lIns="0" tIns="0" rIns="0" bIns="0" rtlCol="0" anchor="ctr"/>
          <a:lstStyle/>
          <a:p>
            <a:pPr indent="0" marL="0">
              <a:buNone/>
            </a:pPr>
            <a:r>
              <a:rPr lang="en-US" sz="1900" dirty="0">
                <a:solidFill>
                  <a:srgbClr val="FFF8ED"/>
                </a:solidFill>
              </a:rPr>
              <a:t>Apply the hymn as comfort, praise, and hope</a:t>
            </a:r>
            <a:endParaRPr lang="en-US" sz="1900" dirty="0"/>
          </a:p>
        </p:txBody>
      </p:sp>
      <p:sp>
        <p:nvSpPr>
          <p:cNvPr id="26" name="Text 23"/>
          <p:cNvSpPr/>
          <p:nvPr/>
        </p:nvSpPr>
        <p:spPr>
          <a:xfrm>
            <a:off x="502920" y="6473952"/>
            <a:ext cx="2194560" cy="201168"/>
          </a:xfrm>
          <a:prstGeom prst="rect">
            <a:avLst/>
          </a:prstGeom>
          <a:noFill/>
          <a:ln/>
        </p:spPr>
        <p:txBody>
          <a:bodyPr wrap="square" lIns="0" tIns="0" rIns="0" bIns="0" rtlCol="0" anchor="ctr"/>
          <a:lstStyle/>
          <a:p>
            <a:pPr indent="0" marL="0">
              <a:buNone/>
            </a:pPr>
            <a:r>
              <a:rPr lang="en-US" sz="880" dirty="0">
                <a:solidFill>
                  <a:srgbClr val="FFF8ED">
                    <a:alpha val="65000"/>
                  </a:srgbClr>
                </a:solidFill>
              </a:rPr>
              <a:t>HymnInfo teaching guide</a:t>
            </a:r>
            <a:endParaRPr lang="en-US" sz="880" dirty="0"/>
          </a:p>
        </p:txBody>
      </p:sp>
      <p:sp>
        <p:nvSpPr>
          <p:cNvPr id="27" name="Text 24"/>
          <p:cNvSpPr/>
          <p:nvPr/>
        </p:nvSpPr>
        <p:spPr>
          <a:xfrm>
            <a:off x="11384280" y="6446520"/>
            <a:ext cx="320040" cy="201168"/>
          </a:xfrm>
          <a:prstGeom prst="rect">
            <a:avLst/>
          </a:prstGeom>
          <a:noFill/>
          <a:ln/>
        </p:spPr>
        <p:txBody>
          <a:bodyPr wrap="square" lIns="0" tIns="0" rIns="0" bIns="0" rtlCol="0" anchor="ctr"/>
          <a:lstStyle/>
          <a:p>
            <a:pPr indent="0" marL="0">
              <a:buNone/>
            </a:pPr>
            <a:r>
              <a:rPr lang="en-US" sz="900" dirty="0">
                <a:solidFill>
                  <a:srgbClr val="FFF8ED">
                    <a:alpha val="65000"/>
                  </a:srgbClr>
                </a:solidFill>
              </a:rPr>
              <a:t>02</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mnt/data/there_melody_assets/melody_16x9.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FFFFFF">
              <a:alpha val="88000"/>
            </a:srgbClr>
          </a:solidFill>
          <a:ln w="12700">
            <a:solidFill>
              <a:srgbClr val="FFFFFF">
                <a:alpha val="0"/>
              </a:srgbClr>
            </a:solidFill>
            <a:prstDash val="solid"/>
          </a:ln>
        </p:spPr>
      </p:sp>
      <p:sp>
        <p:nvSpPr>
          <p:cNvPr id="4" name="Text 1"/>
          <p:cNvSpPr/>
          <p:nvPr/>
        </p:nvSpPr>
        <p:spPr>
          <a:xfrm>
            <a:off x="594360" y="502920"/>
            <a:ext cx="6949440" cy="685800"/>
          </a:xfrm>
          <a:prstGeom prst="rect">
            <a:avLst/>
          </a:prstGeom>
          <a:noFill/>
          <a:ln/>
        </p:spPr>
        <p:txBody>
          <a:bodyPr wrap="square" lIns="0" tIns="0" rIns="0" bIns="0" rtlCol="0" anchor="ctr">
            <a:normAutofit/>
          </a:bodyPr>
          <a:lstStyle/>
          <a:p>
            <a:pPr indent="0" marL="0">
              <a:buNone/>
            </a:pPr>
            <a:r>
              <a:rPr lang="en-US" sz="3200" b="1" dirty="0">
                <a:solidFill>
                  <a:srgbClr val="17324D"/>
                </a:solidFill>
                <a:latin typeface="Aptos Display" pitchFamily="34" charset="0"/>
                <a:ea typeface="Aptos Display" pitchFamily="34" charset="-122"/>
                <a:cs typeface="Aptos Display" pitchFamily="34" charset="-120"/>
              </a:rPr>
              <a:t>Hymn Identity</a:t>
            </a:r>
            <a:endParaRPr lang="en-US" sz="3200" dirty="0"/>
          </a:p>
        </p:txBody>
      </p:sp>
      <p:sp>
        <p:nvSpPr>
          <p:cNvPr id="5" name="Text 2"/>
          <p:cNvSpPr/>
          <p:nvPr/>
        </p:nvSpPr>
        <p:spPr>
          <a:xfrm>
            <a:off x="612648" y="1234440"/>
            <a:ext cx="6217920" cy="411480"/>
          </a:xfrm>
          <a:prstGeom prst="rect">
            <a:avLst/>
          </a:prstGeom>
          <a:noFill/>
          <a:ln/>
        </p:spPr>
        <p:txBody>
          <a:bodyPr wrap="square" lIns="0" tIns="0" rIns="0" bIns="0" rtlCol="0" anchor="ctr">
            <a:normAutofit/>
          </a:bodyPr>
          <a:lstStyle/>
          <a:p>
            <a:pPr indent="0" marL="0">
              <a:buNone/>
            </a:pPr>
            <a:r>
              <a:rPr lang="en-US" sz="1400" dirty="0">
                <a:solidFill>
                  <a:srgbClr val="17324D">
                    <a:alpha val="92000"/>
                  </a:srgbClr>
                </a:solidFill>
              </a:rPr>
              <a:t>Core facts from the attached hymn data</a:t>
            </a:r>
            <a:endParaRPr lang="en-US" sz="1400" dirty="0"/>
          </a:p>
        </p:txBody>
      </p:sp>
      <p:sp>
        <p:nvSpPr>
          <p:cNvPr id="6" name="Shape 3"/>
          <p:cNvSpPr/>
          <p:nvPr/>
        </p:nvSpPr>
        <p:spPr>
          <a:xfrm>
            <a:off x="640080" y="1828800"/>
            <a:ext cx="5212080" cy="3383280"/>
          </a:xfrm>
          <a:prstGeom prst="roundRect">
            <a:avLst>
              <a:gd name="adj" fmla="val 3243"/>
            </a:avLst>
          </a:prstGeom>
          <a:solidFill>
            <a:srgbClr val="FFFFFF">
              <a:alpha val="96000"/>
            </a:srgbClr>
          </a:solidFill>
          <a:ln w="12700">
            <a:solidFill>
              <a:srgbClr val="C78F35">
                <a:alpha val="50000"/>
              </a:srgbClr>
            </a:solidFill>
            <a:prstDash val="solid"/>
          </a:ln>
        </p:spPr>
      </p:sp>
      <p:sp>
        <p:nvSpPr>
          <p:cNvPr id="7" name="Text 4"/>
          <p:cNvSpPr/>
          <p:nvPr/>
        </p:nvSpPr>
        <p:spPr>
          <a:xfrm>
            <a:off x="960120" y="2148840"/>
            <a:ext cx="4572000" cy="2560320"/>
          </a:xfrm>
          <a:prstGeom prst="rect">
            <a:avLst/>
          </a:prstGeom>
          <a:noFill/>
          <a:ln/>
        </p:spPr>
        <p:txBody>
          <a:bodyPr wrap="square" lIns="1270" tIns="1270" rIns="1270" bIns="1270" rtlCol="0" anchor="ctr">
            <a:normAutofit/>
          </a:bodyPr>
          <a:lstStyle/>
          <a:p>
            <a:r>
              <a:rPr lang="en-US" sz="1600" dirty="0">
                <a:solidFill>
                  <a:srgbClr val="2A241E"/>
                </a:solidFill>
              </a:rPr>
              <a:t>Full title: There's Within My Heart a Melody</a:t>
            </a:r>
            <a:endParaRPr lang="en-US" sz="1600" dirty="0"/>
          </a:p>
          <a:p>
            <a:r>
              <a:rPr lang="en-US" sz="1600" dirty="0">
                <a:solidFill>
                  <a:srgbClr val="2A241E"/>
                </a:solidFill>
              </a:rPr>
              <a:t>Common title: He Keeps Me Singing</a:t>
            </a:r>
            <a:endParaRPr lang="en-US" sz="1600" dirty="0"/>
          </a:p>
          <a:p>
            <a:r>
              <a:rPr lang="en-US" sz="1600" dirty="0">
                <a:solidFill>
                  <a:srgbClr val="2A241E"/>
                </a:solidFill>
              </a:rPr>
              <a:t>First line: There's within my heart a melody</a:t>
            </a:r>
            <a:endParaRPr lang="en-US" sz="1600" dirty="0"/>
          </a:p>
          <a:p>
            <a:r>
              <a:rPr lang="en-US" sz="1600" dirty="0">
                <a:solidFill>
                  <a:srgbClr val="2A241E"/>
                </a:solidFill>
              </a:rPr>
              <a:t>Written in 1910</a:t>
            </a:r>
            <a:endParaRPr lang="en-US" sz="1600" dirty="0"/>
          </a:p>
          <a:p>
            <a:r>
              <a:rPr lang="en-US" sz="1600" dirty="0">
                <a:solidFill>
                  <a:srgbClr val="2A241E"/>
                </a:solidFill>
              </a:rPr>
              <a:t>Words and music: Luther Burgess Bridgers</a:t>
            </a:r>
            <a:endParaRPr lang="en-US" sz="1600" dirty="0"/>
          </a:p>
        </p:txBody>
      </p:sp>
      <p:sp>
        <p:nvSpPr>
          <p:cNvPr id="8" name="Shape 5"/>
          <p:cNvSpPr/>
          <p:nvPr/>
        </p:nvSpPr>
        <p:spPr>
          <a:xfrm>
            <a:off x="6629400" y="1280160"/>
            <a:ext cx="4434840" cy="4389120"/>
          </a:xfrm>
          <a:prstGeom prst="roundRect">
            <a:avLst>
              <a:gd name="adj" fmla="val 2500"/>
            </a:avLst>
          </a:prstGeom>
          <a:solidFill>
            <a:srgbClr val="17324D">
              <a:alpha val="98000"/>
            </a:srgbClr>
          </a:solidFill>
          <a:ln w="12700">
            <a:solidFill>
              <a:srgbClr val="C78F35">
                <a:alpha val="70000"/>
              </a:srgbClr>
            </a:solidFill>
            <a:prstDash val="solid"/>
          </a:ln>
        </p:spPr>
      </p:sp>
      <p:sp>
        <p:nvSpPr>
          <p:cNvPr id="9" name="Text 6"/>
          <p:cNvSpPr/>
          <p:nvPr/>
        </p:nvSpPr>
        <p:spPr>
          <a:xfrm>
            <a:off x="6949440" y="1691640"/>
            <a:ext cx="2468880" cy="228600"/>
          </a:xfrm>
          <a:prstGeom prst="rect">
            <a:avLst/>
          </a:prstGeom>
          <a:noFill/>
          <a:ln/>
        </p:spPr>
        <p:txBody>
          <a:bodyPr wrap="square" lIns="0" tIns="0" rIns="0" bIns="0" rtlCol="0" anchor="ctr"/>
          <a:lstStyle/>
          <a:p>
            <a:pPr indent="0" marL="0">
              <a:buNone/>
            </a:pPr>
            <a:r>
              <a:rPr lang="en-US" sz="1400" b="1" dirty="0">
                <a:solidFill>
                  <a:srgbClr val="C78F35"/>
                </a:solidFill>
              </a:rPr>
              <a:t>Key teaching idea</a:t>
            </a:r>
            <a:endParaRPr lang="en-US" sz="1400" dirty="0"/>
          </a:p>
        </p:txBody>
      </p:sp>
      <p:sp>
        <p:nvSpPr>
          <p:cNvPr id="10" name="Text 7"/>
          <p:cNvSpPr/>
          <p:nvPr/>
        </p:nvSpPr>
        <p:spPr>
          <a:xfrm>
            <a:off x="6949440" y="2148840"/>
            <a:ext cx="3611880" cy="2011680"/>
          </a:xfrm>
          <a:prstGeom prst="rect">
            <a:avLst/>
          </a:prstGeom>
          <a:noFill/>
          <a:ln/>
        </p:spPr>
        <p:txBody>
          <a:bodyPr wrap="square" lIns="0" tIns="0" rIns="0" bIns="0" rtlCol="0" anchor="ctr">
            <a:normAutofit/>
          </a:bodyPr>
          <a:lstStyle/>
          <a:p>
            <a:pPr indent="0" marL="0">
              <a:buNone/>
            </a:pPr>
            <a:r>
              <a:rPr lang="en-US" sz="2400" b="1" dirty="0">
                <a:solidFill>
                  <a:srgbClr val="FFF8ED"/>
                </a:solidFill>
              </a:rPr>
              <a:t>Christian joy is not the absence of grief or trouble; it is the presence of Christ who keeps speaking peace to the heart.</a:t>
            </a:r>
            <a:endParaRPr lang="en-US" sz="2400" dirty="0"/>
          </a:p>
        </p:txBody>
      </p:sp>
      <p:sp>
        <p:nvSpPr>
          <p:cNvPr id="11" name="Text 8"/>
          <p:cNvSpPr/>
          <p:nvPr/>
        </p:nvSpPr>
        <p:spPr>
          <a:xfrm>
            <a:off x="502920" y="6473952"/>
            <a:ext cx="2194560" cy="201168"/>
          </a:xfrm>
          <a:prstGeom prst="rect">
            <a:avLst/>
          </a:prstGeom>
          <a:noFill/>
          <a:ln/>
        </p:spPr>
        <p:txBody>
          <a:bodyPr wrap="square" lIns="0" tIns="0" rIns="0" bIns="0" rtlCol="0" anchor="ctr"/>
          <a:lstStyle/>
          <a:p>
            <a:pPr indent="0" marL="0">
              <a:buNone/>
            </a:pPr>
            <a:r>
              <a:rPr lang="en-US" sz="880" dirty="0">
                <a:solidFill>
                  <a:srgbClr val="FFF8ED">
                    <a:alpha val="65000"/>
                  </a:srgbClr>
                </a:solidFill>
              </a:rPr>
              <a:t>HymnInfo teaching guide</a:t>
            </a:r>
            <a:endParaRPr lang="en-US" sz="880" dirty="0"/>
          </a:p>
        </p:txBody>
      </p:sp>
      <p:sp>
        <p:nvSpPr>
          <p:cNvPr id="12" name="Text 9"/>
          <p:cNvSpPr/>
          <p:nvPr/>
        </p:nvSpPr>
        <p:spPr>
          <a:xfrm>
            <a:off x="11384280" y="6446520"/>
            <a:ext cx="320040" cy="201168"/>
          </a:xfrm>
          <a:prstGeom prst="rect">
            <a:avLst/>
          </a:prstGeom>
          <a:noFill/>
          <a:ln/>
        </p:spPr>
        <p:txBody>
          <a:bodyPr wrap="square" lIns="0" tIns="0" rIns="0" bIns="0" rtlCol="0" anchor="ctr"/>
          <a:lstStyle/>
          <a:p>
            <a:pPr indent="0" marL="0">
              <a:buNone/>
            </a:pPr>
            <a:r>
              <a:rPr lang="en-US" sz="900" dirty="0">
                <a:solidFill>
                  <a:srgbClr val="FFF8ED">
                    <a:alpha val="65000"/>
                  </a:srgbClr>
                </a:solidFill>
              </a:rPr>
              <a:t>03</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mnt/data/there_melody_assets/melody_16x9_dark.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72000"/>
            </a:srgbClr>
          </a:solidFill>
          <a:ln w="12700">
            <a:solidFill>
              <a:srgbClr val="000000">
                <a:alpha val="0"/>
              </a:srgbClr>
            </a:solidFill>
            <a:prstDash val="solid"/>
          </a:ln>
        </p:spPr>
      </p:sp>
      <p:sp>
        <p:nvSpPr>
          <p:cNvPr id="4" name="Text 1"/>
          <p:cNvSpPr/>
          <p:nvPr/>
        </p:nvSpPr>
        <p:spPr>
          <a:xfrm>
            <a:off x="594360" y="502920"/>
            <a:ext cx="6949440" cy="685800"/>
          </a:xfrm>
          <a:prstGeom prst="rect">
            <a:avLst/>
          </a:prstGeom>
          <a:noFill/>
          <a:ln/>
        </p:spPr>
        <p:txBody>
          <a:bodyPr wrap="square" lIns="0" tIns="0" rIns="0" bIns="0" rtlCol="0" anchor="ctr">
            <a:normAutofit/>
          </a:bodyPr>
          <a:lstStyle/>
          <a:p>
            <a:pPr indent="0" marL="0">
              <a:buNone/>
            </a:pPr>
            <a:r>
              <a:rPr lang="en-US" sz="3200" b="1" dirty="0">
                <a:solidFill>
                  <a:srgbClr val="FFF8ED"/>
                </a:solidFill>
                <a:latin typeface="Aptos Display" pitchFamily="34" charset="0"/>
                <a:ea typeface="Aptos Display" pitchFamily="34" charset="-122"/>
                <a:cs typeface="Aptos Display" pitchFamily="34" charset="-120"/>
              </a:rPr>
              <a:t>The Story Behind the Song</a:t>
            </a:r>
            <a:endParaRPr lang="en-US" sz="3200" dirty="0"/>
          </a:p>
        </p:txBody>
      </p:sp>
      <p:sp>
        <p:nvSpPr>
          <p:cNvPr id="5" name="Text 2"/>
          <p:cNvSpPr/>
          <p:nvPr/>
        </p:nvSpPr>
        <p:spPr>
          <a:xfrm>
            <a:off x="612648" y="1234440"/>
            <a:ext cx="6217920" cy="411480"/>
          </a:xfrm>
          <a:prstGeom prst="rect">
            <a:avLst/>
          </a:prstGeom>
          <a:noFill/>
          <a:ln/>
        </p:spPr>
        <p:txBody>
          <a:bodyPr wrap="square" lIns="0" tIns="0" rIns="0" bIns="0" rtlCol="0" anchor="ctr">
            <a:normAutofit/>
          </a:bodyPr>
          <a:lstStyle/>
          <a:p>
            <a:pPr indent="0" marL="0">
              <a:buNone/>
            </a:pPr>
            <a:r>
              <a:rPr lang="en-US" sz="1400" dirty="0">
                <a:solidFill>
                  <a:srgbClr val="FFF8ED">
                    <a:alpha val="92000"/>
                  </a:srgbClr>
                </a:solidFill>
              </a:rPr>
              <a:t>A hymn born from grief yet sung in assurance</a:t>
            </a:r>
            <a:endParaRPr lang="en-US" sz="1400" dirty="0"/>
          </a:p>
        </p:txBody>
      </p:sp>
      <p:sp>
        <p:nvSpPr>
          <p:cNvPr id="6" name="Text 3"/>
          <p:cNvSpPr/>
          <p:nvPr/>
        </p:nvSpPr>
        <p:spPr>
          <a:xfrm>
            <a:off x="685800" y="1600200"/>
            <a:ext cx="5669280" cy="1280160"/>
          </a:xfrm>
          <a:prstGeom prst="rect">
            <a:avLst/>
          </a:prstGeom>
          <a:noFill/>
          <a:ln/>
        </p:spPr>
        <p:txBody>
          <a:bodyPr wrap="square" lIns="0" tIns="0" rIns="0" bIns="0" rtlCol="0" anchor="ctr">
            <a:normAutofit/>
          </a:bodyPr>
          <a:lstStyle/>
          <a:p>
            <a:pPr indent="0" marL="0">
              <a:buNone/>
            </a:pPr>
            <a:r>
              <a:rPr lang="en-US" sz="1800" dirty="0">
                <a:solidFill>
                  <a:srgbClr val="FFF8ED"/>
                </a:solidFill>
              </a:rPr>
              <a:t>The hymn is commonly connected with Luther B. Bridgers after a devastating 1910 family tragedy. The attached data presents it as a hard-won confession: even in the dark night of the soul, Christ remains the inner melody.</a:t>
            </a:r>
            <a:endParaRPr lang="en-US" sz="1800" dirty="0"/>
          </a:p>
        </p:txBody>
      </p:sp>
      <p:sp>
        <p:nvSpPr>
          <p:cNvPr id="7" name="Shape 4"/>
          <p:cNvSpPr/>
          <p:nvPr/>
        </p:nvSpPr>
        <p:spPr>
          <a:xfrm>
            <a:off x="6949440" y="1280160"/>
            <a:ext cx="4206240" cy="4206240"/>
          </a:xfrm>
          <a:prstGeom prst="roundRect">
            <a:avLst>
              <a:gd name="adj" fmla="val 2609"/>
            </a:avLst>
          </a:prstGeom>
          <a:solidFill>
            <a:srgbClr val="FFFFFF">
              <a:alpha val="93000"/>
            </a:srgbClr>
          </a:solidFill>
          <a:ln w="12700">
            <a:solidFill>
              <a:srgbClr val="C78F35">
                <a:alpha val="65000"/>
              </a:srgbClr>
            </a:solidFill>
            <a:prstDash val="solid"/>
          </a:ln>
        </p:spPr>
      </p:sp>
      <p:sp>
        <p:nvSpPr>
          <p:cNvPr id="8" name="Text 5"/>
          <p:cNvSpPr/>
          <p:nvPr/>
        </p:nvSpPr>
        <p:spPr>
          <a:xfrm>
            <a:off x="7269480" y="1691640"/>
            <a:ext cx="3474720" cy="320040"/>
          </a:xfrm>
          <a:prstGeom prst="rect">
            <a:avLst/>
          </a:prstGeom>
          <a:noFill/>
          <a:ln/>
        </p:spPr>
        <p:txBody>
          <a:bodyPr wrap="square" lIns="0" tIns="0" rIns="0" bIns="0" rtlCol="0" anchor="ctr"/>
          <a:lstStyle/>
          <a:p>
            <a:pPr indent="0" marL="0">
              <a:buNone/>
            </a:pPr>
            <a:r>
              <a:rPr lang="en-US" sz="1500" b="1" dirty="0">
                <a:solidFill>
                  <a:srgbClr val="C78F35"/>
                </a:solidFill>
              </a:rPr>
              <a:t>Teaching caution</a:t>
            </a:r>
            <a:endParaRPr lang="en-US" sz="1500" dirty="0"/>
          </a:p>
        </p:txBody>
      </p:sp>
      <p:sp>
        <p:nvSpPr>
          <p:cNvPr id="9" name="Text 6"/>
          <p:cNvSpPr/>
          <p:nvPr/>
        </p:nvSpPr>
        <p:spPr>
          <a:xfrm>
            <a:off x="7269480" y="2240280"/>
            <a:ext cx="3520440" cy="2103120"/>
          </a:xfrm>
          <a:prstGeom prst="rect">
            <a:avLst/>
          </a:prstGeom>
          <a:noFill/>
          <a:ln/>
        </p:spPr>
        <p:txBody>
          <a:bodyPr wrap="square" lIns="1270" tIns="1270" rIns="1270" bIns="1270" rtlCol="0" anchor="ctr">
            <a:normAutofit/>
          </a:bodyPr>
          <a:lstStyle/>
          <a:p>
            <a:r>
              <a:rPr lang="en-US" sz="1500" dirty="0">
                <a:solidFill>
                  <a:srgbClr val="2A241E"/>
                </a:solidFill>
              </a:rPr>
              <a:t>Do not make the tragedy the whole message.</a:t>
            </a:r>
            <a:endParaRPr lang="en-US" sz="1500" dirty="0"/>
          </a:p>
          <a:p>
            <a:r>
              <a:rPr lang="en-US" sz="1500" dirty="0">
                <a:solidFill>
                  <a:srgbClr val="2A241E"/>
                </a:solidFill>
              </a:rPr>
              <a:t>Center the lesson on Christ, comfort, and persevering faith.</a:t>
            </a:r>
            <a:endParaRPr lang="en-US" sz="1500" dirty="0"/>
          </a:p>
          <a:p>
            <a:r>
              <a:rPr lang="en-US" sz="1500" dirty="0">
                <a:solidFill>
                  <a:srgbClr val="2A241E"/>
                </a:solidFill>
              </a:rPr>
              <a:t>Use the story pastorally, not sensationally.</a:t>
            </a:r>
            <a:endParaRPr lang="en-US" sz="1500" dirty="0"/>
          </a:p>
        </p:txBody>
      </p:sp>
      <p:sp>
        <p:nvSpPr>
          <p:cNvPr id="10" name="Text 7"/>
          <p:cNvSpPr/>
          <p:nvPr/>
        </p:nvSpPr>
        <p:spPr>
          <a:xfrm>
            <a:off x="502920" y="6473952"/>
            <a:ext cx="2194560" cy="201168"/>
          </a:xfrm>
          <a:prstGeom prst="rect">
            <a:avLst/>
          </a:prstGeom>
          <a:noFill/>
          <a:ln/>
        </p:spPr>
        <p:txBody>
          <a:bodyPr wrap="square" lIns="0" tIns="0" rIns="0" bIns="0" rtlCol="0" anchor="ctr"/>
          <a:lstStyle/>
          <a:p>
            <a:pPr indent="0" marL="0">
              <a:buNone/>
            </a:pPr>
            <a:r>
              <a:rPr lang="en-US" sz="880" dirty="0">
                <a:solidFill>
                  <a:srgbClr val="FFF8ED">
                    <a:alpha val="65000"/>
                  </a:srgbClr>
                </a:solidFill>
              </a:rPr>
              <a:t>HymnInfo teaching guide</a:t>
            </a:r>
            <a:endParaRPr lang="en-US" sz="880" dirty="0"/>
          </a:p>
        </p:txBody>
      </p:sp>
      <p:sp>
        <p:nvSpPr>
          <p:cNvPr id="11" name="Text 8"/>
          <p:cNvSpPr/>
          <p:nvPr/>
        </p:nvSpPr>
        <p:spPr>
          <a:xfrm>
            <a:off x="11384280" y="6446520"/>
            <a:ext cx="320040" cy="201168"/>
          </a:xfrm>
          <a:prstGeom prst="rect">
            <a:avLst/>
          </a:prstGeom>
          <a:noFill/>
          <a:ln/>
        </p:spPr>
        <p:txBody>
          <a:bodyPr wrap="square" lIns="0" tIns="0" rIns="0" bIns="0" rtlCol="0" anchor="ctr"/>
          <a:lstStyle/>
          <a:p>
            <a:pPr indent="0" marL="0">
              <a:buNone/>
            </a:pPr>
            <a:r>
              <a:rPr lang="en-US" sz="900" dirty="0">
                <a:solidFill>
                  <a:srgbClr val="FFF8ED">
                    <a:alpha val="65000"/>
                  </a:srgbClr>
                </a:solidFill>
              </a:rPr>
              <a:t>04</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7F0E4"/>
        </a:solidFill>
      </p:bgPr>
    </p:bg>
    <p:spTree>
      <p:nvGrpSpPr>
        <p:cNvPr id="1" name=""/>
        <p:cNvGrpSpPr/>
        <p:nvPr/>
      </p:nvGrpSpPr>
      <p:grpSpPr>
        <a:xfrm>
          <a:off x="0" y="0"/>
          <a:ext cx="0" cy="0"/>
          <a:chOff x="0" y="0"/>
          <a:chExt cx="0" cy="0"/>
        </a:xfrm>
      </p:grpSpPr>
      <p:sp>
        <p:nvSpPr>
          <p:cNvPr id="2" name="Text 0"/>
          <p:cNvSpPr/>
          <p:nvPr/>
        </p:nvSpPr>
        <p:spPr>
          <a:xfrm>
            <a:off x="594360" y="502920"/>
            <a:ext cx="6949440" cy="685800"/>
          </a:xfrm>
          <a:prstGeom prst="rect">
            <a:avLst/>
          </a:prstGeom>
          <a:noFill/>
          <a:ln/>
        </p:spPr>
        <p:txBody>
          <a:bodyPr wrap="square" lIns="0" tIns="0" rIns="0" bIns="0" rtlCol="0" anchor="ctr">
            <a:normAutofit/>
          </a:bodyPr>
          <a:lstStyle/>
          <a:p>
            <a:pPr indent="0" marL="0">
              <a:buNone/>
            </a:pPr>
            <a:r>
              <a:rPr lang="en-US" sz="3200" b="1" dirty="0">
                <a:solidFill>
                  <a:srgbClr val="17324D"/>
                </a:solidFill>
                <a:latin typeface="Aptos Display" pitchFamily="34" charset="0"/>
                <a:ea typeface="Aptos Display" pitchFamily="34" charset="-122"/>
                <a:cs typeface="Aptos Display" pitchFamily="34" charset="-120"/>
              </a:rPr>
              <a:t>Biblical Foundations</a:t>
            </a:r>
            <a:endParaRPr lang="en-US" sz="3200" dirty="0"/>
          </a:p>
        </p:txBody>
      </p:sp>
      <p:sp>
        <p:nvSpPr>
          <p:cNvPr id="3" name="Text 1"/>
          <p:cNvSpPr/>
          <p:nvPr/>
        </p:nvSpPr>
        <p:spPr>
          <a:xfrm>
            <a:off x="612648" y="1234440"/>
            <a:ext cx="6217920" cy="411480"/>
          </a:xfrm>
          <a:prstGeom prst="rect">
            <a:avLst/>
          </a:prstGeom>
          <a:noFill/>
          <a:ln/>
        </p:spPr>
        <p:txBody>
          <a:bodyPr wrap="square" lIns="0" tIns="0" rIns="0" bIns="0" rtlCol="0" anchor="ctr">
            <a:normAutofit/>
          </a:bodyPr>
          <a:lstStyle/>
          <a:p>
            <a:pPr indent="0" marL="0">
              <a:buNone/>
            </a:pPr>
            <a:r>
              <a:rPr lang="en-US" sz="1400" dirty="0">
                <a:solidFill>
                  <a:srgbClr val="17324D">
                    <a:alpha val="92000"/>
                  </a:srgbClr>
                </a:solidFill>
              </a:rPr>
              <a:t>Four scriptural windows into the hymn</a:t>
            </a:r>
            <a:endParaRPr lang="en-US" sz="1400" dirty="0"/>
          </a:p>
        </p:txBody>
      </p:sp>
      <p:sp>
        <p:nvSpPr>
          <p:cNvPr id="4" name="Shape 2"/>
          <p:cNvSpPr/>
          <p:nvPr/>
        </p:nvSpPr>
        <p:spPr>
          <a:xfrm>
            <a:off x="685800" y="1325880"/>
            <a:ext cx="5074920" cy="1325880"/>
          </a:xfrm>
          <a:prstGeom prst="roundRect">
            <a:avLst>
              <a:gd name="adj" fmla="val 8276"/>
            </a:avLst>
          </a:prstGeom>
          <a:solidFill>
            <a:srgbClr val="FFFFFF">
              <a:alpha val="94000"/>
            </a:srgbClr>
          </a:solidFill>
          <a:ln w="12700">
            <a:solidFill>
              <a:srgbClr val="C78F35">
                <a:alpha val="55000"/>
              </a:srgbClr>
            </a:solidFill>
            <a:prstDash val="solid"/>
          </a:ln>
        </p:spPr>
      </p:sp>
      <p:sp>
        <p:nvSpPr>
          <p:cNvPr id="5" name="Text 3"/>
          <p:cNvSpPr/>
          <p:nvPr/>
        </p:nvSpPr>
        <p:spPr>
          <a:xfrm>
            <a:off x="914400" y="1508760"/>
            <a:ext cx="4617720" cy="256032"/>
          </a:xfrm>
          <a:prstGeom prst="rect">
            <a:avLst/>
          </a:prstGeom>
          <a:noFill/>
          <a:ln/>
        </p:spPr>
        <p:txBody>
          <a:bodyPr wrap="square" lIns="0" tIns="0" rIns="0" bIns="0" rtlCol="0" anchor="ctr"/>
          <a:lstStyle/>
          <a:p>
            <a:pPr indent="0" marL="0">
              <a:buNone/>
            </a:pPr>
            <a:r>
              <a:rPr lang="en-US" sz="1300" b="1" dirty="0">
                <a:solidFill>
                  <a:srgbClr val="C78F35"/>
                </a:solidFill>
              </a:rPr>
              <a:t>Psalm 40:3</a:t>
            </a:r>
            <a:endParaRPr lang="en-US" sz="1300" dirty="0"/>
          </a:p>
        </p:txBody>
      </p:sp>
      <p:sp>
        <p:nvSpPr>
          <p:cNvPr id="6" name="Text 4"/>
          <p:cNvSpPr/>
          <p:nvPr/>
        </p:nvSpPr>
        <p:spPr>
          <a:xfrm>
            <a:off x="914400" y="1828800"/>
            <a:ext cx="4617720" cy="640080"/>
          </a:xfrm>
          <a:prstGeom prst="rect">
            <a:avLst/>
          </a:prstGeom>
          <a:noFill/>
          <a:ln/>
        </p:spPr>
        <p:txBody>
          <a:bodyPr wrap="square" lIns="381" tIns="381" rIns="381" bIns="381" rtlCol="0" anchor="ctr">
            <a:normAutofit/>
          </a:bodyPr>
          <a:lstStyle/>
          <a:p>
            <a:pPr indent="0" marL="0">
              <a:buNone/>
            </a:pPr>
            <a:r>
              <a:rPr lang="en-US" sz="1400" dirty="0">
                <a:solidFill>
                  <a:srgbClr val="2A241E"/>
                </a:solidFill>
              </a:rPr>
              <a:t>The Lord gives a new song of praise, matching the hymn's image of a melody placed within the heart.</a:t>
            </a:r>
            <a:endParaRPr lang="en-US" sz="1400" dirty="0"/>
          </a:p>
        </p:txBody>
      </p:sp>
      <p:sp>
        <p:nvSpPr>
          <p:cNvPr id="7" name="Shape 5"/>
          <p:cNvSpPr/>
          <p:nvPr/>
        </p:nvSpPr>
        <p:spPr>
          <a:xfrm>
            <a:off x="6400800" y="1325880"/>
            <a:ext cx="5074920" cy="1325880"/>
          </a:xfrm>
          <a:prstGeom prst="roundRect">
            <a:avLst>
              <a:gd name="adj" fmla="val 8276"/>
            </a:avLst>
          </a:prstGeom>
          <a:solidFill>
            <a:srgbClr val="FFFFFF">
              <a:alpha val="94000"/>
            </a:srgbClr>
          </a:solidFill>
          <a:ln w="12700">
            <a:solidFill>
              <a:srgbClr val="C78F35">
                <a:alpha val="55000"/>
              </a:srgbClr>
            </a:solidFill>
            <a:prstDash val="solid"/>
          </a:ln>
        </p:spPr>
      </p:sp>
      <p:sp>
        <p:nvSpPr>
          <p:cNvPr id="8" name="Text 6"/>
          <p:cNvSpPr/>
          <p:nvPr/>
        </p:nvSpPr>
        <p:spPr>
          <a:xfrm>
            <a:off x="6629400" y="1508760"/>
            <a:ext cx="4617720" cy="256032"/>
          </a:xfrm>
          <a:prstGeom prst="rect">
            <a:avLst/>
          </a:prstGeom>
          <a:noFill/>
          <a:ln/>
        </p:spPr>
        <p:txBody>
          <a:bodyPr wrap="square" lIns="0" tIns="0" rIns="0" bIns="0" rtlCol="0" anchor="ctr"/>
          <a:lstStyle/>
          <a:p>
            <a:pPr indent="0" marL="0">
              <a:buNone/>
            </a:pPr>
            <a:r>
              <a:rPr lang="en-US" sz="1300" b="1" dirty="0">
                <a:solidFill>
                  <a:srgbClr val="C78F35"/>
                </a:solidFill>
              </a:rPr>
              <a:t>Ephesians 5:19</a:t>
            </a:r>
            <a:endParaRPr lang="en-US" sz="1300" dirty="0"/>
          </a:p>
        </p:txBody>
      </p:sp>
      <p:sp>
        <p:nvSpPr>
          <p:cNvPr id="9" name="Text 7"/>
          <p:cNvSpPr/>
          <p:nvPr/>
        </p:nvSpPr>
        <p:spPr>
          <a:xfrm>
            <a:off x="6629400" y="1828800"/>
            <a:ext cx="4617720" cy="640080"/>
          </a:xfrm>
          <a:prstGeom prst="rect">
            <a:avLst/>
          </a:prstGeom>
          <a:noFill/>
          <a:ln/>
        </p:spPr>
        <p:txBody>
          <a:bodyPr wrap="square" lIns="381" tIns="381" rIns="381" bIns="381" rtlCol="0" anchor="ctr">
            <a:normAutofit/>
          </a:bodyPr>
          <a:lstStyle/>
          <a:p>
            <a:pPr indent="0" marL="0">
              <a:buNone/>
            </a:pPr>
            <a:r>
              <a:rPr lang="en-US" sz="1400" dirty="0">
                <a:solidFill>
                  <a:srgbClr val="2A241E"/>
                </a:solidFill>
              </a:rPr>
              <a:t>Believers make melody in the heart to the Lord, connecting worship with inner life.</a:t>
            </a:r>
            <a:endParaRPr lang="en-US" sz="1400" dirty="0"/>
          </a:p>
        </p:txBody>
      </p:sp>
      <p:sp>
        <p:nvSpPr>
          <p:cNvPr id="10" name="Shape 8"/>
          <p:cNvSpPr/>
          <p:nvPr/>
        </p:nvSpPr>
        <p:spPr>
          <a:xfrm>
            <a:off x="685800" y="3154680"/>
            <a:ext cx="5074920" cy="1325880"/>
          </a:xfrm>
          <a:prstGeom prst="roundRect">
            <a:avLst>
              <a:gd name="adj" fmla="val 8276"/>
            </a:avLst>
          </a:prstGeom>
          <a:solidFill>
            <a:srgbClr val="FFFFFF">
              <a:alpha val="94000"/>
            </a:srgbClr>
          </a:solidFill>
          <a:ln w="12700">
            <a:solidFill>
              <a:srgbClr val="C78F35">
                <a:alpha val="55000"/>
              </a:srgbClr>
            </a:solidFill>
            <a:prstDash val="solid"/>
          </a:ln>
        </p:spPr>
      </p:sp>
      <p:sp>
        <p:nvSpPr>
          <p:cNvPr id="11" name="Text 9"/>
          <p:cNvSpPr/>
          <p:nvPr/>
        </p:nvSpPr>
        <p:spPr>
          <a:xfrm>
            <a:off x="914400" y="3337560"/>
            <a:ext cx="4617720" cy="256032"/>
          </a:xfrm>
          <a:prstGeom prst="rect">
            <a:avLst/>
          </a:prstGeom>
          <a:noFill/>
          <a:ln/>
        </p:spPr>
        <p:txBody>
          <a:bodyPr wrap="square" lIns="0" tIns="0" rIns="0" bIns="0" rtlCol="0" anchor="ctr"/>
          <a:lstStyle/>
          <a:p>
            <a:pPr indent="0" marL="0">
              <a:buNone/>
            </a:pPr>
            <a:r>
              <a:rPr lang="en-US" sz="1300" b="1" dirty="0">
                <a:solidFill>
                  <a:srgbClr val="C78F35"/>
                </a:solidFill>
              </a:rPr>
              <a:t>Isaiah 43:2</a:t>
            </a:r>
            <a:endParaRPr lang="en-US" sz="1300" dirty="0"/>
          </a:p>
        </p:txBody>
      </p:sp>
      <p:sp>
        <p:nvSpPr>
          <p:cNvPr id="12" name="Text 10"/>
          <p:cNvSpPr/>
          <p:nvPr/>
        </p:nvSpPr>
        <p:spPr>
          <a:xfrm>
            <a:off x="914400" y="3657600"/>
            <a:ext cx="4617720" cy="640080"/>
          </a:xfrm>
          <a:prstGeom prst="rect">
            <a:avLst/>
          </a:prstGeom>
          <a:noFill/>
          <a:ln/>
        </p:spPr>
        <p:txBody>
          <a:bodyPr wrap="square" lIns="381" tIns="381" rIns="381" bIns="381" rtlCol="0" anchor="ctr">
            <a:normAutofit/>
          </a:bodyPr>
          <a:lstStyle/>
          <a:p>
            <a:pPr indent="0" marL="0">
              <a:buNone/>
            </a:pPr>
            <a:r>
              <a:rPr lang="en-US" sz="1400" dirty="0">
                <a:solidFill>
                  <a:srgbClr val="2A241E"/>
                </a:solidFill>
              </a:rPr>
              <a:t>God promises presence through deep waters and threatening floods.</a:t>
            </a:r>
            <a:endParaRPr lang="en-US" sz="1400" dirty="0"/>
          </a:p>
        </p:txBody>
      </p:sp>
      <p:sp>
        <p:nvSpPr>
          <p:cNvPr id="13" name="Shape 11"/>
          <p:cNvSpPr/>
          <p:nvPr/>
        </p:nvSpPr>
        <p:spPr>
          <a:xfrm>
            <a:off x="6400800" y="3154680"/>
            <a:ext cx="5074920" cy="1325880"/>
          </a:xfrm>
          <a:prstGeom prst="roundRect">
            <a:avLst>
              <a:gd name="adj" fmla="val 8276"/>
            </a:avLst>
          </a:prstGeom>
          <a:solidFill>
            <a:srgbClr val="FFFFFF">
              <a:alpha val="94000"/>
            </a:srgbClr>
          </a:solidFill>
          <a:ln w="12700">
            <a:solidFill>
              <a:srgbClr val="C78F35">
                <a:alpha val="55000"/>
              </a:srgbClr>
            </a:solidFill>
            <a:prstDash val="solid"/>
          </a:ln>
        </p:spPr>
      </p:sp>
      <p:sp>
        <p:nvSpPr>
          <p:cNvPr id="14" name="Text 12"/>
          <p:cNvSpPr/>
          <p:nvPr/>
        </p:nvSpPr>
        <p:spPr>
          <a:xfrm>
            <a:off x="6629400" y="3337560"/>
            <a:ext cx="4617720" cy="256032"/>
          </a:xfrm>
          <a:prstGeom prst="rect">
            <a:avLst/>
          </a:prstGeom>
          <a:noFill/>
          <a:ln/>
        </p:spPr>
        <p:txBody>
          <a:bodyPr wrap="square" lIns="0" tIns="0" rIns="0" bIns="0" rtlCol="0" anchor="ctr"/>
          <a:lstStyle/>
          <a:p>
            <a:pPr indent="0" marL="0">
              <a:buNone/>
            </a:pPr>
            <a:r>
              <a:rPr lang="en-US" sz="1300" b="1" dirty="0">
                <a:solidFill>
                  <a:srgbClr val="C78F35"/>
                </a:solidFill>
              </a:rPr>
              <a:t>Job 35:10</a:t>
            </a:r>
            <a:endParaRPr lang="en-US" sz="1300" dirty="0"/>
          </a:p>
        </p:txBody>
      </p:sp>
      <p:sp>
        <p:nvSpPr>
          <p:cNvPr id="15" name="Text 13"/>
          <p:cNvSpPr/>
          <p:nvPr/>
        </p:nvSpPr>
        <p:spPr>
          <a:xfrm>
            <a:off x="6629400" y="3657600"/>
            <a:ext cx="4617720" cy="640080"/>
          </a:xfrm>
          <a:prstGeom prst="rect">
            <a:avLst/>
          </a:prstGeom>
          <a:noFill/>
          <a:ln/>
        </p:spPr>
        <p:txBody>
          <a:bodyPr wrap="square" lIns="381" tIns="381" rIns="381" bIns="381" rtlCol="0" anchor="ctr">
            <a:normAutofit/>
          </a:bodyPr>
          <a:lstStyle/>
          <a:p>
            <a:pPr indent="0" marL="0">
              <a:buNone/>
            </a:pPr>
            <a:r>
              <a:rPr lang="en-US" sz="1400" dirty="0">
                <a:solidFill>
                  <a:srgbClr val="2A241E"/>
                </a:solidFill>
              </a:rPr>
              <a:t>God gives songs in the night, validating praise in seasons of suffering.</a:t>
            </a:r>
            <a:endParaRPr lang="en-US" sz="1400" dirty="0"/>
          </a:p>
        </p:txBody>
      </p:sp>
      <p:sp>
        <p:nvSpPr>
          <p:cNvPr id="16" name="Text 14"/>
          <p:cNvSpPr/>
          <p:nvPr/>
        </p:nvSpPr>
        <p:spPr>
          <a:xfrm>
            <a:off x="1143000" y="5532120"/>
            <a:ext cx="9875520" cy="411480"/>
          </a:xfrm>
          <a:prstGeom prst="rect">
            <a:avLst/>
          </a:prstGeom>
          <a:noFill/>
          <a:ln/>
        </p:spPr>
        <p:txBody>
          <a:bodyPr wrap="square" lIns="0" tIns="0" rIns="0" bIns="0" rtlCol="0" anchor="ctr"/>
          <a:lstStyle/>
          <a:p>
            <a:pPr algn="ctr" indent="0" marL="0">
              <a:buNone/>
            </a:pPr>
            <a:r>
              <a:rPr lang="en-US" sz="1500" dirty="0">
                <a:solidFill>
                  <a:srgbClr val="63705A"/>
                </a:solidFill>
              </a:rPr>
              <a:t>Supporting texts in the attached data also include Christ's storm-calming peace, salvation that makes whole, and the blessed hope of Christ's return.</a:t>
            </a:r>
            <a:endParaRPr lang="en-US" sz="1500" dirty="0"/>
          </a:p>
        </p:txBody>
      </p:sp>
      <p:sp>
        <p:nvSpPr>
          <p:cNvPr id="17" name="Text 15"/>
          <p:cNvSpPr/>
          <p:nvPr/>
        </p:nvSpPr>
        <p:spPr>
          <a:xfrm>
            <a:off x="502920" y="6473952"/>
            <a:ext cx="2194560" cy="201168"/>
          </a:xfrm>
          <a:prstGeom prst="rect">
            <a:avLst/>
          </a:prstGeom>
          <a:noFill/>
          <a:ln/>
        </p:spPr>
        <p:txBody>
          <a:bodyPr wrap="square" lIns="0" tIns="0" rIns="0" bIns="0" rtlCol="0" anchor="ctr"/>
          <a:lstStyle/>
          <a:p>
            <a:pPr indent="0" marL="0">
              <a:buNone/>
            </a:pPr>
            <a:r>
              <a:rPr lang="en-US" sz="880" dirty="0">
                <a:solidFill>
                  <a:srgbClr val="FFF8ED">
                    <a:alpha val="65000"/>
                  </a:srgbClr>
                </a:solidFill>
              </a:rPr>
              <a:t>HymnInfo teaching guide</a:t>
            </a:r>
            <a:endParaRPr lang="en-US" sz="880" dirty="0"/>
          </a:p>
        </p:txBody>
      </p:sp>
      <p:sp>
        <p:nvSpPr>
          <p:cNvPr id="18" name="Text 16"/>
          <p:cNvSpPr/>
          <p:nvPr/>
        </p:nvSpPr>
        <p:spPr>
          <a:xfrm>
            <a:off x="11384280" y="6446520"/>
            <a:ext cx="320040" cy="201168"/>
          </a:xfrm>
          <a:prstGeom prst="rect">
            <a:avLst/>
          </a:prstGeom>
          <a:noFill/>
          <a:ln/>
        </p:spPr>
        <p:txBody>
          <a:bodyPr wrap="square" lIns="0" tIns="0" rIns="0" bIns="0" rtlCol="0" anchor="ctr"/>
          <a:lstStyle/>
          <a:p>
            <a:pPr indent="0" marL="0">
              <a:buNone/>
            </a:pPr>
            <a:r>
              <a:rPr lang="en-US" sz="900" dirty="0">
                <a:solidFill>
                  <a:srgbClr val="FFF8ED">
                    <a:alpha val="65000"/>
                  </a:srgbClr>
                </a:solidFill>
              </a:rPr>
              <a:t>05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mnt/data/there_melody_assets/shore_16x9_dark.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72000"/>
            </a:srgbClr>
          </a:solidFill>
          <a:ln w="12700">
            <a:solidFill>
              <a:srgbClr val="000000">
                <a:alpha val="0"/>
              </a:srgbClr>
            </a:solidFill>
            <a:prstDash val="solid"/>
          </a:ln>
        </p:spPr>
      </p:sp>
      <p:sp>
        <p:nvSpPr>
          <p:cNvPr id="4" name="Text 1"/>
          <p:cNvSpPr/>
          <p:nvPr/>
        </p:nvSpPr>
        <p:spPr>
          <a:xfrm>
            <a:off x="594360" y="502920"/>
            <a:ext cx="6949440" cy="685800"/>
          </a:xfrm>
          <a:prstGeom prst="rect">
            <a:avLst/>
          </a:prstGeom>
          <a:noFill/>
          <a:ln/>
        </p:spPr>
        <p:txBody>
          <a:bodyPr wrap="square" lIns="0" tIns="0" rIns="0" bIns="0" rtlCol="0" anchor="ctr">
            <a:normAutofit/>
          </a:bodyPr>
          <a:lstStyle/>
          <a:p>
            <a:pPr indent="0" marL="0">
              <a:buNone/>
            </a:pPr>
            <a:r>
              <a:rPr lang="en-US" sz="3200" b="1" dirty="0">
                <a:solidFill>
                  <a:srgbClr val="FFF8ED"/>
                </a:solidFill>
                <a:latin typeface="Aptos Display" pitchFamily="34" charset="0"/>
                <a:ea typeface="Aptos Display" pitchFamily="34" charset="-122"/>
                <a:cs typeface="Aptos Display" pitchFamily="34" charset="-120"/>
              </a:rPr>
              <a:t>The Inner Melody</a:t>
            </a:r>
            <a:endParaRPr lang="en-US" sz="3200" dirty="0"/>
          </a:p>
        </p:txBody>
      </p:sp>
      <p:sp>
        <p:nvSpPr>
          <p:cNvPr id="5" name="Text 2"/>
          <p:cNvSpPr/>
          <p:nvPr/>
        </p:nvSpPr>
        <p:spPr>
          <a:xfrm>
            <a:off x="612648" y="1234440"/>
            <a:ext cx="6217920" cy="411480"/>
          </a:xfrm>
          <a:prstGeom prst="rect">
            <a:avLst/>
          </a:prstGeom>
          <a:noFill/>
          <a:ln/>
        </p:spPr>
        <p:txBody>
          <a:bodyPr wrap="square" lIns="0" tIns="0" rIns="0" bIns="0" rtlCol="0" anchor="ctr">
            <a:normAutofit/>
          </a:bodyPr>
          <a:lstStyle/>
          <a:p>
            <a:pPr indent="0" marL="0">
              <a:buNone/>
            </a:pPr>
            <a:r>
              <a:rPr lang="en-US" sz="1400" dirty="0">
                <a:solidFill>
                  <a:srgbClr val="FFF8ED">
                    <a:alpha val="92000"/>
                  </a:srgbClr>
                </a:solidFill>
              </a:rPr>
              <a:t>Christ speaks peace in life's ebb and flow</a:t>
            </a:r>
            <a:endParaRPr lang="en-US" sz="1400" dirty="0"/>
          </a:p>
        </p:txBody>
      </p:sp>
      <p:sp>
        <p:nvSpPr>
          <p:cNvPr id="6" name="Shape 3"/>
          <p:cNvSpPr/>
          <p:nvPr/>
        </p:nvSpPr>
        <p:spPr>
          <a:xfrm>
            <a:off x="777240" y="2377440"/>
            <a:ext cx="3017520" cy="1005840"/>
          </a:xfrm>
          <a:prstGeom prst="arc">
            <a:avLst/>
          </a:prstGeom>
          <a:noFill/>
          <a:ln w="12700">
            <a:solidFill>
              <a:srgbClr val="C78F35"/>
            </a:solidFill>
            <a:prstDash val="solid"/>
            <a:headEnd type="none"/>
            <a:tailEnd type="triangle"/>
          </a:ln>
        </p:spPr>
      </p:sp>
      <p:sp>
        <p:nvSpPr>
          <p:cNvPr id="7" name="Shape 4"/>
          <p:cNvSpPr/>
          <p:nvPr/>
        </p:nvSpPr>
        <p:spPr>
          <a:xfrm>
            <a:off x="3749040" y="2377440"/>
            <a:ext cx="3017520" cy="1005840"/>
          </a:xfrm>
          <a:prstGeom prst="arc">
            <a:avLst/>
          </a:prstGeom>
          <a:noFill/>
          <a:ln w="12700">
            <a:solidFill>
              <a:srgbClr val="C78F35"/>
            </a:solidFill>
            <a:prstDash val="solid"/>
            <a:headEnd type="none"/>
            <a:tailEnd type="triangle"/>
          </a:ln>
        </p:spPr>
      </p:sp>
      <p:sp>
        <p:nvSpPr>
          <p:cNvPr id="8" name="Shape 5"/>
          <p:cNvSpPr/>
          <p:nvPr/>
        </p:nvSpPr>
        <p:spPr>
          <a:xfrm>
            <a:off x="6720840" y="2377440"/>
            <a:ext cx="3017520" cy="1005840"/>
          </a:xfrm>
          <a:prstGeom prst="arc">
            <a:avLst/>
          </a:prstGeom>
          <a:noFill/>
          <a:ln w="12700">
            <a:solidFill>
              <a:srgbClr val="C78F35"/>
            </a:solidFill>
            <a:prstDash val="solid"/>
            <a:headEnd type="none"/>
            <a:tailEnd type="triangle"/>
          </a:ln>
        </p:spPr>
      </p:sp>
      <p:sp>
        <p:nvSpPr>
          <p:cNvPr id="9" name="Shape 6"/>
          <p:cNvSpPr/>
          <p:nvPr/>
        </p:nvSpPr>
        <p:spPr>
          <a:xfrm>
            <a:off x="731520" y="1828800"/>
            <a:ext cx="2331720" cy="1005840"/>
          </a:xfrm>
          <a:prstGeom prst="roundRect">
            <a:avLst>
              <a:gd name="adj" fmla="val 10909"/>
            </a:avLst>
          </a:prstGeom>
          <a:solidFill>
            <a:srgbClr val="FFFFFF">
              <a:alpha val="95000"/>
            </a:srgbClr>
          </a:solidFill>
          <a:ln w="12700">
            <a:solidFill>
              <a:srgbClr val="C78F35">
                <a:alpha val="65000"/>
              </a:srgbClr>
            </a:solidFill>
            <a:prstDash val="solid"/>
          </a:ln>
        </p:spPr>
      </p:sp>
      <p:sp>
        <p:nvSpPr>
          <p:cNvPr id="10" name="Text 7"/>
          <p:cNvSpPr/>
          <p:nvPr/>
        </p:nvSpPr>
        <p:spPr>
          <a:xfrm>
            <a:off x="932688" y="2139696"/>
            <a:ext cx="1920240" cy="274320"/>
          </a:xfrm>
          <a:prstGeom prst="rect">
            <a:avLst/>
          </a:prstGeom>
          <a:noFill/>
          <a:ln/>
        </p:spPr>
        <p:txBody>
          <a:bodyPr wrap="square" lIns="0" tIns="0" rIns="0" bIns="0" rtlCol="0" anchor="ctr"/>
          <a:lstStyle/>
          <a:p>
            <a:pPr algn="ctr" indent="0" marL="0">
              <a:buNone/>
            </a:pPr>
            <a:r>
              <a:rPr lang="en-US" sz="1800" b="1" dirty="0">
                <a:solidFill>
                  <a:srgbClr val="17324D"/>
                </a:solidFill>
              </a:rPr>
              <a:t>Fear not</a:t>
            </a:r>
            <a:endParaRPr lang="en-US" sz="1800" dirty="0"/>
          </a:p>
        </p:txBody>
      </p:sp>
      <p:sp>
        <p:nvSpPr>
          <p:cNvPr id="11" name="Shape 8"/>
          <p:cNvSpPr/>
          <p:nvPr/>
        </p:nvSpPr>
        <p:spPr>
          <a:xfrm>
            <a:off x="3886200" y="1828800"/>
            <a:ext cx="2331720" cy="1005840"/>
          </a:xfrm>
          <a:prstGeom prst="roundRect">
            <a:avLst>
              <a:gd name="adj" fmla="val 10909"/>
            </a:avLst>
          </a:prstGeom>
          <a:solidFill>
            <a:srgbClr val="FFFFFF">
              <a:alpha val="95000"/>
            </a:srgbClr>
          </a:solidFill>
          <a:ln w="12700">
            <a:solidFill>
              <a:srgbClr val="C78F35">
                <a:alpha val="65000"/>
              </a:srgbClr>
            </a:solidFill>
            <a:prstDash val="solid"/>
          </a:ln>
        </p:spPr>
      </p:sp>
      <p:sp>
        <p:nvSpPr>
          <p:cNvPr id="12" name="Text 9"/>
          <p:cNvSpPr/>
          <p:nvPr/>
        </p:nvSpPr>
        <p:spPr>
          <a:xfrm>
            <a:off x="4087368" y="2139696"/>
            <a:ext cx="1920240" cy="274320"/>
          </a:xfrm>
          <a:prstGeom prst="rect">
            <a:avLst/>
          </a:prstGeom>
          <a:noFill/>
          <a:ln/>
        </p:spPr>
        <p:txBody>
          <a:bodyPr wrap="square" lIns="0" tIns="0" rIns="0" bIns="0" rtlCol="0" anchor="ctr"/>
          <a:lstStyle/>
          <a:p>
            <a:pPr algn="ctr" indent="0" marL="0">
              <a:buNone/>
            </a:pPr>
            <a:r>
              <a:rPr lang="en-US" sz="1800" b="1" dirty="0">
                <a:solidFill>
                  <a:srgbClr val="17324D"/>
                </a:solidFill>
              </a:rPr>
              <a:t>I am with thee</a:t>
            </a:r>
            <a:endParaRPr lang="en-US" sz="1800" dirty="0"/>
          </a:p>
        </p:txBody>
      </p:sp>
      <p:sp>
        <p:nvSpPr>
          <p:cNvPr id="13" name="Shape 10"/>
          <p:cNvSpPr/>
          <p:nvPr/>
        </p:nvSpPr>
        <p:spPr>
          <a:xfrm>
            <a:off x="7040880" y="1828800"/>
            <a:ext cx="2331720" cy="1005840"/>
          </a:xfrm>
          <a:prstGeom prst="roundRect">
            <a:avLst>
              <a:gd name="adj" fmla="val 10909"/>
            </a:avLst>
          </a:prstGeom>
          <a:solidFill>
            <a:srgbClr val="FFFFFF">
              <a:alpha val="95000"/>
            </a:srgbClr>
          </a:solidFill>
          <a:ln w="12700">
            <a:solidFill>
              <a:srgbClr val="C78F35">
                <a:alpha val="65000"/>
              </a:srgbClr>
            </a:solidFill>
            <a:prstDash val="solid"/>
          </a:ln>
        </p:spPr>
      </p:sp>
      <p:sp>
        <p:nvSpPr>
          <p:cNvPr id="14" name="Text 11"/>
          <p:cNvSpPr/>
          <p:nvPr/>
        </p:nvSpPr>
        <p:spPr>
          <a:xfrm>
            <a:off x="7242048" y="2139696"/>
            <a:ext cx="1920240" cy="274320"/>
          </a:xfrm>
          <a:prstGeom prst="rect">
            <a:avLst/>
          </a:prstGeom>
          <a:noFill/>
          <a:ln/>
        </p:spPr>
        <p:txBody>
          <a:bodyPr wrap="square" lIns="0" tIns="0" rIns="0" bIns="0" rtlCol="0" anchor="ctr"/>
          <a:lstStyle/>
          <a:p>
            <a:pPr algn="ctr" indent="0" marL="0">
              <a:buNone/>
            </a:pPr>
            <a:r>
              <a:rPr lang="en-US" sz="1800" b="1" dirty="0">
                <a:solidFill>
                  <a:srgbClr val="17324D"/>
                </a:solidFill>
              </a:rPr>
              <a:t>Peace, be still</a:t>
            </a:r>
            <a:endParaRPr lang="en-US" sz="1800" dirty="0"/>
          </a:p>
        </p:txBody>
      </p:sp>
      <p:sp>
        <p:nvSpPr>
          <p:cNvPr id="15" name="Text 12"/>
          <p:cNvSpPr/>
          <p:nvPr/>
        </p:nvSpPr>
        <p:spPr>
          <a:xfrm>
            <a:off x="1051560" y="4160520"/>
            <a:ext cx="9601200" cy="640080"/>
          </a:xfrm>
          <a:prstGeom prst="rect">
            <a:avLst/>
          </a:prstGeom>
          <a:noFill/>
          <a:ln/>
        </p:spPr>
        <p:txBody>
          <a:bodyPr wrap="square" lIns="0" tIns="0" rIns="0" bIns="0" rtlCol="0" anchor="ctr">
            <a:normAutofit/>
          </a:bodyPr>
          <a:lstStyle/>
          <a:p>
            <a:pPr algn="ctr" indent="0" marL="0">
              <a:buNone/>
            </a:pPr>
            <a:r>
              <a:rPr lang="en-US" sz="2000" b="1" dirty="0">
                <a:solidFill>
                  <a:srgbClr val="FFF8ED"/>
                </a:solidFill>
              </a:rPr>
              <a:t>The opening stanza frames assurance as a voice before it becomes a song. Jesus speaks first; the believer sings because Christ has already whispered peace.</a:t>
            </a:r>
            <a:endParaRPr lang="en-US" sz="2000" dirty="0"/>
          </a:p>
        </p:txBody>
      </p:sp>
      <p:sp>
        <p:nvSpPr>
          <p:cNvPr id="16" name="Text 13"/>
          <p:cNvSpPr/>
          <p:nvPr/>
        </p:nvSpPr>
        <p:spPr>
          <a:xfrm>
            <a:off x="502920" y="6473952"/>
            <a:ext cx="2194560" cy="201168"/>
          </a:xfrm>
          <a:prstGeom prst="rect">
            <a:avLst/>
          </a:prstGeom>
          <a:noFill/>
          <a:ln/>
        </p:spPr>
        <p:txBody>
          <a:bodyPr wrap="square" lIns="0" tIns="0" rIns="0" bIns="0" rtlCol="0" anchor="ctr"/>
          <a:lstStyle/>
          <a:p>
            <a:pPr indent="0" marL="0">
              <a:buNone/>
            </a:pPr>
            <a:r>
              <a:rPr lang="en-US" sz="880" dirty="0">
                <a:solidFill>
                  <a:srgbClr val="FFF8ED">
                    <a:alpha val="65000"/>
                  </a:srgbClr>
                </a:solidFill>
              </a:rPr>
              <a:t>HymnInfo teaching guide</a:t>
            </a:r>
            <a:endParaRPr lang="en-US" sz="880" dirty="0"/>
          </a:p>
        </p:txBody>
      </p:sp>
      <p:sp>
        <p:nvSpPr>
          <p:cNvPr id="17" name="Text 14"/>
          <p:cNvSpPr/>
          <p:nvPr/>
        </p:nvSpPr>
        <p:spPr>
          <a:xfrm>
            <a:off x="11384280" y="6446520"/>
            <a:ext cx="320040" cy="201168"/>
          </a:xfrm>
          <a:prstGeom prst="rect">
            <a:avLst/>
          </a:prstGeom>
          <a:noFill/>
          <a:ln/>
        </p:spPr>
        <p:txBody>
          <a:bodyPr wrap="square" lIns="0" tIns="0" rIns="0" bIns="0" rtlCol="0" anchor="ctr"/>
          <a:lstStyle/>
          <a:p>
            <a:pPr indent="0" marL="0">
              <a:buNone/>
            </a:pPr>
            <a:r>
              <a:rPr lang="en-US" sz="900" dirty="0">
                <a:solidFill>
                  <a:srgbClr val="FFF8ED">
                    <a:alpha val="65000"/>
                  </a:srgbClr>
                </a:solidFill>
              </a:rPr>
              <a:t>06</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8ED"/>
        </a:solidFill>
      </p:bgPr>
    </p:bg>
    <p:spTree>
      <p:nvGrpSpPr>
        <p:cNvPr id="1" name=""/>
        <p:cNvGrpSpPr/>
        <p:nvPr/>
      </p:nvGrpSpPr>
      <p:grpSpPr>
        <a:xfrm>
          <a:off x="0" y="0"/>
          <a:ext cx="0" cy="0"/>
          <a:chOff x="0" y="0"/>
          <a:chExt cx="0" cy="0"/>
        </a:xfrm>
      </p:grpSpPr>
      <p:sp>
        <p:nvSpPr>
          <p:cNvPr id="2" name="Text 0"/>
          <p:cNvSpPr/>
          <p:nvPr/>
        </p:nvSpPr>
        <p:spPr>
          <a:xfrm>
            <a:off x="594360" y="502920"/>
            <a:ext cx="6949440" cy="685800"/>
          </a:xfrm>
          <a:prstGeom prst="rect">
            <a:avLst/>
          </a:prstGeom>
          <a:noFill/>
          <a:ln/>
        </p:spPr>
        <p:txBody>
          <a:bodyPr wrap="square" lIns="0" tIns="0" rIns="0" bIns="0" rtlCol="0" anchor="ctr">
            <a:normAutofit/>
          </a:bodyPr>
          <a:lstStyle/>
          <a:p>
            <a:pPr indent="0" marL="0">
              <a:buNone/>
            </a:pPr>
            <a:r>
              <a:rPr lang="en-US" sz="3200" b="1" dirty="0">
                <a:solidFill>
                  <a:srgbClr val="17324D"/>
                </a:solidFill>
                <a:latin typeface="Aptos Display" pitchFamily="34" charset="0"/>
                <a:ea typeface="Aptos Display" pitchFamily="34" charset="-122"/>
                <a:cs typeface="Aptos Display" pitchFamily="34" charset="-120"/>
              </a:rPr>
              <a:t>Stanza Movement</a:t>
            </a:r>
            <a:endParaRPr lang="en-US" sz="3200" dirty="0"/>
          </a:p>
        </p:txBody>
      </p:sp>
      <p:sp>
        <p:nvSpPr>
          <p:cNvPr id="3" name="Text 1"/>
          <p:cNvSpPr/>
          <p:nvPr/>
        </p:nvSpPr>
        <p:spPr>
          <a:xfrm>
            <a:off x="612648" y="1234440"/>
            <a:ext cx="6217920" cy="411480"/>
          </a:xfrm>
          <a:prstGeom prst="rect">
            <a:avLst/>
          </a:prstGeom>
          <a:noFill/>
          <a:ln/>
        </p:spPr>
        <p:txBody>
          <a:bodyPr wrap="square" lIns="0" tIns="0" rIns="0" bIns="0" rtlCol="0" anchor="ctr">
            <a:normAutofit/>
          </a:bodyPr>
          <a:lstStyle/>
          <a:p>
            <a:pPr indent="0" marL="0">
              <a:buNone/>
            </a:pPr>
            <a:r>
              <a:rPr lang="en-US" sz="1400" dirty="0">
                <a:solidFill>
                  <a:srgbClr val="17324D">
                    <a:alpha val="92000"/>
                  </a:srgbClr>
                </a:solidFill>
              </a:rPr>
              <a:t>A complete spiritual journey in five scenes</a:t>
            </a:r>
            <a:endParaRPr lang="en-US" sz="1400" dirty="0"/>
          </a:p>
        </p:txBody>
      </p:sp>
      <p:sp>
        <p:nvSpPr>
          <p:cNvPr id="4" name="Shape 2"/>
          <p:cNvSpPr/>
          <p:nvPr/>
        </p:nvSpPr>
        <p:spPr>
          <a:xfrm>
            <a:off x="685800" y="1874520"/>
            <a:ext cx="1874520" cy="2971800"/>
          </a:xfrm>
          <a:prstGeom prst="roundRect">
            <a:avLst>
              <a:gd name="adj" fmla="val 5854"/>
            </a:avLst>
          </a:prstGeom>
          <a:solidFill>
            <a:srgbClr val="FFFFFF"/>
          </a:solidFill>
          <a:ln w="12700">
            <a:solidFill>
              <a:srgbClr val="C78F35">
                <a:alpha val="55000"/>
              </a:srgbClr>
            </a:solidFill>
            <a:prstDash val="solid"/>
          </a:ln>
        </p:spPr>
      </p:sp>
      <p:sp>
        <p:nvSpPr>
          <p:cNvPr id="5" name="Text 3"/>
          <p:cNvSpPr/>
          <p:nvPr/>
        </p:nvSpPr>
        <p:spPr>
          <a:xfrm>
            <a:off x="1344168" y="2057400"/>
            <a:ext cx="502920" cy="457200"/>
          </a:xfrm>
          <a:prstGeom prst="rect">
            <a:avLst/>
          </a:prstGeom>
          <a:noFill/>
          <a:ln/>
        </p:spPr>
        <p:txBody>
          <a:bodyPr wrap="square" lIns="0" tIns="0" rIns="0" bIns="0" rtlCol="0" anchor="ctr"/>
          <a:lstStyle/>
          <a:p>
            <a:pPr algn="ctr" indent="0" marL="0">
              <a:buNone/>
            </a:pPr>
            <a:r>
              <a:rPr lang="en-US" sz="2700" b="1" dirty="0">
                <a:solidFill>
                  <a:srgbClr val="C78F35"/>
                </a:solidFill>
              </a:rPr>
              <a:t>1</a:t>
            </a:r>
            <a:endParaRPr lang="en-US" sz="2700" dirty="0"/>
          </a:p>
        </p:txBody>
      </p:sp>
      <p:sp>
        <p:nvSpPr>
          <p:cNvPr id="6" name="Text 4"/>
          <p:cNvSpPr/>
          <p:nvPr/>
        </p:nvSpPr>
        <p:spPr>
          <a:xfrm>
            <a:off x="868680" y="2743200"/>
            <a:ext cx="1508760" cy="228600"/>
          </a:xfrm>
          <a:prstGeom prst="rect">
            <a:avLst/>
          </a:prstGeom>
          <a:noFill/>
          <a:ln/>
        </p:spPr>
        <p:txBody>
          <a:bodyPr wrap="square" lIns="0" tIns="0" rIns="0" bIns="0" rtlCol="0" anchor="ctr"/>
          <a:lstStyle/>
          <a:p>
            <a:pPr algn="ctr" indent="0" marL="0">
              <a:buNone/>
            </a:pPr>
            <a:r>
              <a:rPr lang="en-US" sz="1400" b="1" dirty="0">
                <a:solidFill>
                  <a:srgbClr val="17324D"/>
                </a:solidFill>
              </a:rPr>
              <a:t>Inner peace</a:t>
            </a:r>
            <a:endParaRPr lang="en-US" sz="1400" dirty="0"/>
          </a:p>
        </p:txBody>
      </p:sp>
      <p:sp>
        <p:nvSpPr>
          <p:cNvPr id="7" name="Text 5"/>
          <p:cNvSpPr/>
          <p:nvPr/>
        </p:nvSpPr>
        <p:spPr>
          <a:xfrm>
            <a:off x="850392" y="3337560"/>
            <a:ext cx="1545336" cy="1005840"/>
          </a:xfrm>
          <a:prstGeom prst="rect">
            <a:avLst/>
          </a:prstGeom>
          <a:noFill/>
          <a:ln/>
        </p:spPr>
        <p:txBody>
          <a:bodyPr wrap="square" lIns="508" tIns="508" rIns="508" bIns="508" rtlCol="0" anchor="ctr">
            <a:normAutofit/>
          </a:bodyPr>
          <a:lstStyle/>
          <a:p>
            <a:pPr algn="ctr" indent="0" marL="0">
              <a:buNone/>
            </a:pPr>
            <a:r>
              <a:rPr lang="en-US" sz="1230" dirty="0">
                <a:solidFill>
                  <a:srgbClr val="2A241E"/>
                </a:solidFill>
              </a:rPr>
              <a:t>Christ whispers peace amid ebb and flow</a:t>
            </a:r>
            <a:endParaRPr lang="en-US" sz="1230" dirty="0"/>
          </a:p>
        </p:txBody>
      </p:sp>
      <p:sp>
        <p:nvSpPr>
          <p:cNvPr id="8" name="Shape 6"/>
          <p:cNvSpPr/>
          <p:nvPr/>
        </p:nvSpPr>
        <p:spPr>
          <a:xfrm>
            <a:off x="2953512" y="1874520"/>
            <a:ext cx="1874520" cy="2971800"/>
          </a:xfrm>
          <a:prstGeom prst="roundRect">
            <a:avLst>
              <a:gd name="adj" fmla="val 5854"/>
            </a:avLst>
          </a:prstGeom>
          <a:solidFill>
            <a:srgbClr val="F7F0E4"/>
          </a:solidFill>
          <a:ln w="12700">
            <a:solidFill>
              <a:srgbClr val="C78F35">
                <a:alpha val="55000"/>
              </a:srgbClr>
            </a:solidFill>
            <a:prstDash val="solid"/>
          </a:ln>
        </p:spPr>
      </p:sp>
      <p:sp>
        <p:nvSpPr>
          <p:cNvPr id="9" name="Text 7"/>
          <p:cNvSpPr/>
          <p:nvPr/>
        </p:nvSpPr>
        <p:spPr>
          <a:xfrm>
            <a:off x="3611880" y="2057400"/>
            <a:ext cx="502920" cy="457200"/>
          </a:xfrm>
          <a:prstGeom prst="rect">
            <a:avLst/>
          </a:prstGeom>
          <a:noFill/>
          <a:ln/>
        </p:spPr>
        <p:txBody>
          <a:bodyPr wrap="square" lIns="0" tIns="0" rIns="0" bIns="0" rtlCol="0" anchor="ctr"/>
          <a:lstStyle/>
          <a:p>
            <a:pPr algn="ctr" indent="0" marL="0">
              <a:buNone/>
            </a:pPr>
            <a:r>
              <a:rPr lang="en-US" sz="2700" b="1" dirty="0">
                <a:solidFill>
                  <a:srgbClr val="C78F35"/>
                </a:solidFill>
              </a:rPr>
              <a:t>2</a:t>
            </a:r>
            <a:endParaRPr lang="en-US" sz="2700" dirty="0"/>
          </a:p>
        </p:txBody>
      </p:sp>
      <p:sp>
        <p:nvSpPr>
          <p:cNvPr id="10" name="Text 8"/>
          <p:cNvSpPr/>
          <p:nvPr/>
        </p:nvSpPr>
        <p:spPr>
          <a:xfrm>
            <a:off x="3136392" y="2743200"/>
            <a:ext cx="1508760" cy="228600"/>
          </a:xfrm>
          <a:prstGeom prst="rect">
            <a:avLst/>
          </a:prstGeom>
          <a:noFill/>
          <a:ln/>
        </p:spPr>
        <p:txBody>
          <a:bodyPr wrap="square" lIns="0" tIns="0" rIns="0" bIns="0" rtlCol="0" anchor="ctr"/>
          <a:lstStyle/>
          <a:p>
            <a:pPr algn="ctr" indent="0" marL="0">
              <a:buNone/>
            </a:pPr>
            <a:r>
              <a:rPr lang="en-US" sz="1400" b="1" dirty="0">
                <a:solidFill>
                  <a:srgbClr val="17324D"/>
                </a:solidFill>
              </a:rPr>
              <a:t>Conversion</a:t>
            </a:r>
            <a:endParaRPr lang="en-US" sz="1400" dirty="0"/>
          </a:p>
        </p:txBody>
      </p:sp>
      <p:sp>
        <p:nvSpPr>
          <p:cNvPr id="11" name="Text 9"/>
          <p:cNvSpPr/>
          <p:nvPr/>
        </p:nvSpPr>
        <p:spPr>
          <a:xfrm>
            <a:off x="3118104" y="3337560"/>
            <a:ext cx="1545336" cy="1005840"/>
          </a:xfrm>
          <a:prstGeom prst="rect">
            <a:avLst/>
          </a:prstGeom>
          <a:noFill/>
          <a:ln/>
        </p:spPr>
        <p:txBody>
          <a:bodyPr wrap="square" lIns="508" tIns="508" rIns="508" bIns="508" rtlCol="0" anchor="ctr">
            <a:normAutofit/>
          </a:bodyPr>
          <a:lstStyle/>
          <a:p>
            <a:pPr algn="ctr" indent="0" marL="0">
              <a:buNone/>
            </a:pPr>
            <a:r>
              <a:rPr lang="en-US" sz="1230" dirty="0">
                <a:solidFill>
                  <a:srgbClr val="2A241E"/>
                </a:solidFill>
              </a:rPr>
              <a:t>Jesus makes the discordant soul whole</a:t>
            </a:r>
            <a:endParaRPr lang="en-US" sz="1230" dirty="0"/>
          </a:p>
        </p:txBody>
      </p:sp>
      <p:sp>
        <p:nvSpPr>
          <p:cNvPr id="12" name="Shape 10"/>
          <p:cNvSpPr/>
          <p:nvPr/>
        </p:nvSpPr>
        <p:spPr>
          <a:xfrm>
            <a:off x="5221224" y="1874520"/>
            <a:ext cx="1874520" cy="2971800"/>
          </a:xfrm>
          <a:prstGeom prst="roundRect">
            <a:avLst>
              <a:gd name="adj" fmla="val 5854"/>
            </a:avLst>
          </a:prstGeom>
          <a:solidFill>
            <a:srgbClr val="FFFFFF"/>
          </a:solidFill>
          <a:ln w="12700">
            <a:solidFill>
              <a:srgbClr val="C78F35">
                <a:alpha val="55000"/>
              </a:srgbClr>
            </a:solidFill>
            <a:prstDash val="solid"/>
          </a:ln>
        </p:spPr>
      </p:sp>
      <p:sp>
        <p:nvSpPr>
          <p:cNvPr id="13" name="Text 11"/>
          <p:cNvSpPr/>
          <p:nvPr/>
        </p:nvSpPr>
        <p:spPr>
          <a:xfrm>
            <a:off x="5879592" y="2057400"/>
            <a:ext cx="502920" cy="457200"/>
          </a:xfrm>
          <a:prstGeom prst="rect">
            <a:avLst/>
          </a:prstGeom>
          <a:noFill/>
          <a:ln/>
        </p:spPr>
        <p:txBody>
          <a:bodyPr wrap="square" lIns="0" tIns="0" rIns="0" bIns="0" rtlCol="0" anchor="ctr"/>
          <a:lstStyle/>
          <a:p>
            <a:pPr algn="ctr" indent="0" marL="0">
              <a:buNone/>
            </a:pPr>
            <a:r>
              <a:rPr lang="en-US" sz="2700" b="1" dirty="0">
                <a:solidFill>
                  <a:srgbClr val="C78F35"/>
                </a:solidFill>
              </a:rPr>
              <a:t>3</a:t>
            </a:r>
            <a:endParaRPr lang="en-US" sz="2700" dirty="0"/>
          </a:p>
        </p:txBody>
      </p:sp>
      <p:sp>
        <p:nvSpPr>
          <p:cNvPr id="14" name="Text 12"/>
          <p:cNvSpPr/>
          <p:nvPr/>
        </p:nvSpPr>
        <p:spPr>
          <a:xfrm>
            <a:off x="5404104" y="2743200"/>
            <a:ext cx="1508760" cy="228600"/>
          </a:xfrm>
          <a:prstGeom prst="rect">
            <a:avLst/>
          </a:prstGeom>
          <a:noFill/>
          <a:ln/>
        </p:spPr>
        <p:txBody>
          <a:bodyPr wrap="square" lIns="0" tIns="0" rIns="0" bIns="0" rtlCol="0" anchor="ctr"/>
          <a:lstStyle/>
          <a:p>
            <a:pPr algn="ctr" indent="0" marL="0">
              <a:buNone/>
            </a:pPr>
            <a:r>
              <a:rPr lang="en-US" sz="1400" b="1" dirty="0">
                <a:solidFill>
                  <a:srgbClr val="17324D"/>
                </a:solidFill>
              </a:rPr>
              <a:t>Grace</a:t>
            </a:r>
            <a:endParaRPr lang="en-US" sz="1400" dirty="0"/>
          </a:p>
        </p:txBody>
      </p:sp>
      <p:sp>
        <p:nvSpPr>
          <p:cNvPr id="15" name="Text 13"/>
          <p:cNvSpPr/>
          <p:nvPr/>
        </p:nvSpPr>
        <p:spPr>
          <a:xfrm>
            <a:off x="5385816" y="3337560"/>
            <a:ext cx="1545336" cy="1005840"/>
          </a:xfrm>
          <a:prstGeom prst="rect">
            <a:avLst/>
          </a:prstGeom>
          <a:noFill/>
          <a:ln/>
        </p:spPr>
        <p:txBody>
          <a:bodyPr wrap="square" lIns="508" tIns="508" rIns="508" bIns="508" rtlCol="0" anchor="ctr">
            <a:normAutofit/>
          </a:bodyPr>
          <a:lstStyle/>
          <a:p>
            <a:pPr algn="ctr" indent="0" marL="0">
              <a:buNone/>
            </a:pPr>
            <a:r>
              <a:rPr lang="en-US" sz="1230" dirty="0">
                <a:solidFill>
                  <a:srgbClr val="2A241E"/>
                </a:solidFill>
              </a:rPr>
              <a:t>The believer feasts under sheltering care</a:t>
            </a:r>
            <a:endParaRPr lang="en-US" sz="1230" dirty="0"/>
          </a:p>
        </p:txBody>
      </p:sp>
      <p:sp>
        <p:nvSpPr>
          <p:cNvPr id="16" name="Shape 14"/>
          <p:cNvSpPr/>
          <p:nvPr/>
        </p:nvSpPr>
        <p:spPr>
          <a:xfrm>
            <a:off x="7488936" y="1874520"/>
            <a:ext cx="1874520" cy="2971800"/>
          </a:xfrm>
          <a:prstGeom prst="roundRect">
            <a:avLst>
              <a:gd name="adj" fmla="val 5854"/>
            </a:avLst>
          </a:prstGeom>
          <a:solidFill>
            <a:srgbClr val="F7F0E4"/>
          </a:solidFill>
          <a:ln w="12700">
            <a:solidFill>
              <a:srgbClr val="C78F35">
                <a:alpha val="55000"/>
              </a:srgbClr>
            </a:solidFill>
            <a:prstDash val="solid"/>
          </a:ln>
        </p:spPr>
      </p:sp>
      <p:sp>
        <p:nvSpPr>
          <p:cNvPr id="17" name="Text 15"/>
          <p:cNvSpPr/>
          <p:nvPr/>
        </p:nvSpPr>
        <p:spPr>
          <a:xfrm>
            <a:off x="8147304" y="2057400"/>
            <a:ext cx="502920" cy="457200"/>
          </a:xfrm>
          <a:prstGeom prst="rect">
            <a:avLst/>
          </a:prstGeom>
          <a:noFill/>
          <a:ln/>
        </p:spPr>
        <p:txBody>
          <a:bodyPr wrap="square" lIns="0" tIns="0" rIns="0" bIns="0" rtlCol="0" anchor="ctr"/>
          <a:lstStyle/>
          <a:p>
            <a:pPr algn="ctr" indent="0" marL="0">
              <a:buNone/>
            </a:pPr>
            <a:r>
              <a:rPr lang="en-US" sz="2700" b="1" dirty="0">
                <a:solidFill>
                  <a:srgbClr val="C78F35"/>
                </a:solidFill>
              </a:rPr>
              <a:t>4</a:t>
            </a:r>
            <a:endParaRPr lang="en-US" sz="2700" dirty="0"/>
          </a:p>
        </p:txBody>
      </p:sp>
      <p:sp>
        <p:nvSpPr>
          <p:cNvPr id="18" name="Text 16"/>
          <p:cNvSpPr/>
          <p:nvPr/>
        </p:nvSpPr>
        <p:spPr>
          <a:xfrm>
            <a:off x="7671816" y="2743200"/>
            <a:ext cx="1508760" cy="228600"/>
          </a:xfrm>
          <a:prstGeom prst="rect">
            <a:avLst/>
          </a:prstGeom>
          <a:noFill/>
          <a:ln/>
        </p:spPr>
        <p:txBody>
          <a:bodyPr wrap="square" lIns="0" tIns="0" rIns="0" bIns="0" rtlCol="0" anchor="ctr"/>
          <a:lstStyle/>
          <a:p>
            <a:pPr algn="ctr" indent="0" marL="0">
              <a:buNone/>
            </a:pPr>
            <a:r>
              <a:rPr lang="en-US" sz="1400" b="1" dirty="0">
                <a:solidFill>
                  <a:srgbClr val="17324D"/>
                </a:solidFill>
              </a:rPr>
              <a:t>Deep waters</a:t>
            </a:r>
            <a:endParaRPr lang="en-US" sz="1400" dirty="0"/>
          </a:p>
        </p:txBody>
      </p:sp>
      <p:sp>
        <p:nvSpPr>
          <p:cNvPr id="19" name="Text 17"/>
          <p:cNvSpPr/>
          <p:nvPr/>
        </p:nvSpPr>
        <p:spPr>
          <a:xfrm>
            <a:off x="7653528" y="3337560"/>
            <a:ext cx="1545336" cy="1005840"/>
          </a:xfrm>
          <a:prstGeom prst="rect">
            <a:avLst/>
          </a:prstGeom>
          <a:noFill/>
          <a:ln/>
        </p:spPr>
        <p:txBody>
          <a:bodyPr wrap="square" lIns="508" tIns="508" rIns="508" bIns="508" rtlCol="0" anchor="ctr">
            <a:normAutofit/>
          </a:bodyPr>
          <a:lstStyle/>
          <a:p>
            <a:pPr algn="ctr" indent="0" marL="0">
              <a:buNone/>
            </a:pPr>
            <a:r>
              <a:rPr lang="en-US" sz="1230" dirty="0">
                <a:solidFill>
                  <a:srgbClr val="2A241E"/>
                </a:solidFill>
              </a:rPr>
              <a:t>Trials remain, but Christ leads through them</a:t>
            </a:r>
            <a:endParaRPr lang="en-US" sz="1230" dirty="0"/>
          </a:p>
        </p:txBody>
      </p:sp>
      <p:sp>
        <p:nvSpPr>
          <p:cNvPr id="20" name="Shape 18"/>
          <p:cNvSpPr/>
          <p:nvPr/>
        </p:nvSpPr>
        <p:spPr>
          <a:xfrm>
            <a:off x="9756648" y="1874520"/>
            <a:ext cx="1874520" cy="2971800"/>
          </a:xfrm>
          <a:prstGeom prst="roundRect">
            <a:avLst>
              <a:gd name="adj" fmla="val 5854"/>
            </a:avLst>
          </a:prstGeom>
          <a:solidFill>
            <a:srgbClr val="FFFFFF"/>
          </a:solidFill>
          <a:ln w="12700">
            <a:solidFill>
              <a:srgbClr val="C78F35">
                <a:alpha val="55000"/>
              </a:srgbClr>
            </a:solidFill>
            <a:prstDash val="solid"/>
          </a:ln>
        </p:spPr>
      </p:sp>
      <p:sp>
        <p:nvSpPr>
          <p:cNvPr id="21" name="Text 19"/>
          <p:cNvSpPr/>
          <p:nvPr/>
        </p:nvSpPr>
        <p:spPr>
          <a:xfrm>
            <a:off x="10415016" y="2057400"/>
            <a:ext cx="502920" cy="457200"/>
          </a:xfrm>
          <a:prstGeom prst="rect">
            <a:avLst/>
          </a:prstGeom>
          <a:noFill/>
          <a:ln/>
        </p:spPr>
        <p:txBody>
          <a:bodyPr wrap="square" lIns="0" tIns="0" rIns="0" bIns="0" rtlCol="0" anchor="ctr"/>
          <a:lstStyle/>
          <a:p>
            <a:pPr algn="ctr" indent="0" marL="0">
              <a:buNone/>
            </a:pPr>
            <a:r>
              <a:rPr lang="en-US" sz="2700" b="1" dirty="0">
                <a:solidFill>
                  <a:srgbClr val="C78F35"/>
                </a:solidFill>
              </a:rPr>
              <a:t>5</a:t>
            </a:r>
            <a:endParaRPr lang="en-US" sz="2700" dirty="0"/>
          </a:p>
        </p:txBody>
      </p:sp>
      <p:sp>
        <p:nvSpPr>
          <p:cNvPr id="22" name="Text 20"/>
          <p:cNvSpPr/>
          <p:nvPr/>
        </p:nvSpPr>
        <p:spPr>
          <a:xfrm>
            <a:off x="9939528" y="2743200"/>
            <a:ext cx="1508760" cy="228600"/>
          </a:xfrm>
          <a:prstGeom prst="rect">
            <a:avLst/>
          </a:prstGeom>
          <a:noFill/>
          <a:ln/>
        </p:spPr>
        <p:txBody>
          <a:bodyPr wrap="square" lIns="0" tIns="0" rIns="0" bIns="0" rtlCol="0" anchor="ctr"/>
          <a:lstStyle/>
          <a:p>
            <a:pPr algn="ctr" indent="0" marL="0">
              <a:buNone/>
            </a:pPr>
            <a:r>
              <a:rPr lang="en-US" sz="1400" b="1" dirty="0">
                <a:solidFill>
                  <a:srgbClr val="17324D"/>
                </a:solidFill>
              </a:rPr>
              <a:t>Future glory</a:t>
            </a:r>
            <a:endParaRPr lang="en-US" sz="1400" dirty="0"/>
          </a:p>
        </p:txBody>
      </p:sp>
      <p:sp>
        <p:nvSpPr>
          <p:cNvPr id="23" name="Text 21"/>
          <p:cNvSpPr/>
          <p:nvPr/>
        </p:nvSpPr>
        <p:spPr>
          <a:xfrm>
            <a:off x="9921240" y="3337560"/>
            <a:ext cx="1545336" cy="1005840"/>
          </a:xfrm>
          <a:prstGeom prst="rect">
            <a:avLst/>
          </a:prstGeom>
          <a:noFill/>
          <a:ln/>
        </p:spPr>
        <p:txBody>
          <a:bodyPr wrap="square" lIns="508" tIns="508" rIns="508" bIns="508" rtlCol="0" anchor="ctr">
            <a:normAutofit/>
          </a:bodyPr>
          <a:lstStyle/>
          <a:p>
            <a:pPr algn="ctr" indent="0" marL="0">
              <a:buNone/>
            </a:pPr>
            <a:r>
              <a:rPr lang="en-US" sz="1230" dirty="0">
                <a:solidFill>
                  <a:srgbClr val="2A241E"/>
                </a:solidFill>
              </a:rPr>
              <a:t>The song moves toward Christ's return</a:t>
            </a:r>
            <a:endParaRPr lang="en-US" sz="1230" dirty="0"/>
          </a:p>
        </p:txBody>
      </p:sp>
      <p:sp>
        <p:nvSpPr>
          <p:cNvPr id="24" name="Text 22"/>
          <p:cNvSpPr/>
          <p:nvPr/>
        </p:nvSpPr>
        <p:spPr>
          <a:xfrm>
            <a:off x="914400" y="5577840"/>
            <a:ext cx="10241280" cy="320040"/>
          </a:xfrm>
          <a:prstGeom prst="rect">
            <a:avLst/>
          </a:prstGeom>
          <a:noFill/>
          <a:ln/>
        </p:spPr>
        <p:txBody>
          <a:bodyPr wrap="square" lIns="0" tIns="0" rIns="0" bIns="0" rtlCol="0" anchor="ctr"/>
          <a:lstStyle/>
          <a:p>
            <a:pPr algn="ctr" indent="0" marL="0">
              <a:buNone/>
            </a:pPr>
            <a:r>
              <a:rPr lang="en-US" sz="1550" dirty="0">
                <a:solidFill>
                  <a:srgbClr val="63705A"/>
                </a:solidFill>
              </a:rPr>
              <a:t>Use this structure to teach the hymn as more than a cheerful chorus: it is a journey from Christ's voice to Christ's victory.</a:t>
            </a:r>
            <a:endParaRPr lang="en-US" sz="1550" dirty="0"/>
          </a:p>
        </p:txBody>
      </p:sp>
      <p:sp>
        <p:nvSpPr>
          <p:cNvPr id="25" name="Text 23"/>
          <p:cNvSpPr/>
          <p:nvPr/>
        </p:nvSpPr>
        <p:spPr>
          <a:xfrm>
            <a:off x="502920" y="6473952"/>
            <a:ext cx="2194560" cy="201168"/>
          </a:xfrm>
          <a:prstGeom prst="rect">
            <a:avLst/>
          </a:prstGeom>
          <a:noFill/>
          <a:ln/>
        </p:spPr>
        <p:txBody>
          <a:bodyPr wrap="square" lIns="0" tIns="0" rIns="0" bIns="0" rtlCol="0" anchor="ctr"/>
          <a:lstStyle/>
          <a:p>
            <a:pPr indent="0" marL="0">
              <a:buNone/>
            </a:pPr>
            <a:r>
              <a:rPr lang="en-US" sz="880" dirty="0">
                <a:solidFill>
                  <a:srgbClr val="FFF8ED">
                    <a:alpha val="65000"/>
                  </a:srgbClr>
                </a:solidFill>
              </a:rPr>
              <a:t>HymnInfo teaching guide</a:t>
            </a:r>
            <a:endParaRPr lang="en-US" sz="880" dirty="0"/>
          </a:p>
        </p:txBody>
      </p:sp>
      <p:sp>
        <p:nvSpPr>
          <p:cNvPr id="26" name="Text 24"/>
          <p:cNvSpPr/>
          <p:nvPr/>
        </p:nvSpPr>
        <p:spPr>
          <a:xfrm>
            <a:off x="11384280" y="6446520"/>
            <a:ext cx="320040" cy="201168"/>
          </a:xfrm>
          <a:prstGeom prst="rect">
            <a:avLst/>
          </a:prstGeom>
          <a:noFill/>
          <a:ln/>
        </p:spPr>
        <p:txBody>
          <a:bodyPr wrap="square" lIns="0" tIns="0" rIns="0" bIns="0" rtlCol="0" anchor="ctr"/>
          <a:lstStyle/>
          <a:p>
            <a:pPr indent="0" marL="0">
              <a:buNone/>
            </a:pPr>
            <a:r>
              <a:rPr lang="en-US" sz="900" dirty="0">
                <a:solidFill>
                  <a:srgbClr val="FFF8ED">
                    <a:alpha val="65000"/>
                  </a:srgbClr>
                </a:solidFill>
              </a:rPr>
              <a:t>07</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mnt/data/there_melody_assets/melody_16x9_dark.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72000"/>
            </a:srgbClr>
          </a:solidFill>
          <a:ln w="12700">
            <a:solidFill>
              <a:srgbClr val="000000">
                <a:alpha val="0"/>
              </a:srgbClr>
            </a:solidFill>
            <a:prstDash val="solid"/>
          </a:ln>
        </p:spPr>
      </p:sp>
      <p:sp>
        <p:nvSpPr>
          <p:cNvPr id="4" name="Text 1"/>
          <p:cNvSpPr/>
          <p:nvPr/>
        </p:nvSpPr>
        <p:spPr>
          <a:xfrm>
            <a:off x="594360" y="502920"/>
            <a:ext cx="6949440" cy="685800"/>
          </a:xfrm>
          <a:prstGeom prst="rect">
            <a:avLst/>
          </a:prstGeom>
          <a:noFill/>
          <a:ln/>
        </p:spPr>
        <p:txBody>
          <a:bodyPr wrap="square" lIns="0" tIns="0" rIns="0" bIns="0" rtlCol="0" anchor="ctr">
            <a:normAutofit/>
          </a:bodyPr>
          <a:lstStyle/>
          <a:p>
            <a:pPr indent="0" marL="0">
              <a:buNone/>
            </a:pPr>
            <a:r>
              <a:rPr lang="en-US" sz="3200" b="1" dirty="0">
                <a:solidFill>
                  <a:srgbClr val="FFF8ED"/>
                </a:solidFill>
                <a:latin typeface="Aptos Display" pitchFamily="34" charset="0"/>
                <a:ea typeface="Aptos Display" pitchFamily="34" charset="-122"/>
                <a:cs typeface="Aptos Display" pitchFamily="34" charset="-120"/>
              </a:rPr>
              <a:t>The Name at the Center</a:t>
            </a:r>
            <a:endParaRPr lang="en-US" sz="3200" dirty="0"/>
          </a:p>
        </p:txBody>
      </p:sp>
      <p:sp>
        <p:nvSpPr>
          <p:cNvPr id="5" name="Text 2"/>
          <p:cNvSpPr/>
          <p:nvPr/>
        </p:nvSpPr>
        <p:spPr>
          <a:xfrm>
            <a:off x="612648" y="1234440"/>
            <a:ext cx="6217920" cy="411480"/>
          </a:xfrm>
          <a:prstGeom prst="rect">
            <a:avLst/>
          </a:prstGeom>
          <a:noFill/>
          <a:ln/>
        </p:spPr>
        <p:txBody>
          <a:bodyPr wrap="square" lIns="0" tIns="0" rIns="0" bIns="0" rtlCol="0" anchor="ctr">
            <a:normAutofit/>
          </a:bodyPr>
          <a:lstStyle/>
          <a:p>
            <a:pPr indent="0" marL="0">
              <a:buNone/>
            </a:pPr>
            <a:r>
              <a:rPr lang="en-US" sz="1400" dirty="0">
                <a:solidFill>
                  <a:srgbClr val="FFF8ED">
                    <a:alpha val="92000"/>
                  </a:srgbClr>
                </a:solidFill>
              </a:rPr>
              <a:t>Why the refrain repeats “Jesus”</a:t>
            </a:r>
            <a:endParaRPr lang="en-US" sz="1400" dirty="0"/>
          </a:p>
        </p:txBody>
      </p:sp>
      <p:sp>
        <p:nvSpPr>
          <p:cNvPr id="6" name="Text 3"/>
          <p:cNvSpPr/>
          <p:nvPr/>
        </p:nvSpPr>
        <p:spPr>
          <a:xfrm>
            <a:off x="868680" y="1508760"/>
            <a:ext cx="3108960" cy="1828800"/>
          </a:xfrm>
          <a:prstGeom prst="rect">
            <a:avLst/>
          </a:prstGeom>
          <a:noFill/>
          <a:ln/>
        </p:spPr>
        <p:txBody>
          <a:bodyPr wrap="square" lIns="0" tIns="0" rIns="0" bIns="0" rtlCol="0" anchor="ctr">
            <a:normAutofit/>
          </a:bodyPr>
          <a:lstStyle/>
          <a:p>
            <a:pPr indent="0" marL="0">
              <a:buNone/>
            </a:pPr>
            <a:r>
              <a:rPr lang="en-US" sz="4200" b="1" dirty="0">
                <a:solidFill>
                  <a:srgbClr val="C78F35"/>
                </a:solidFill>
                <a:latin typeface="Aptos Display" pitchFamily="34" charset="0"/>
                <a:ea typeface="Aptos Display" pitchFamily="34" charset="-122"/>
                <a:cs typeface="Aptos Display" pitchFamily="34" charset="-120"/>
              </a:rPr>
              <a:t>Jesus</a:t>
            </a:r>
            <a:endParaRPr lang="en-US" sz="4200" dirty="0"/>
          </a:p>
          <a:p>
            <a:pPr indent="0" marL="0">
              <a:buNone/>
            </a:pPr>
            <a:r>
              <a:rPr lang="en-US" sz="4200" b="1" dirty="0">
                <a:solidFill>
                  <a:srgbClr val="C78F35"/>
                </a:solidFill>
                <a:latin typeface="Aptos Display" pitchFamily="34" charset="0"/>
                <a:ea typeface="Aptos Display" pitchFamily="34" charset="-122"/>
                <a:cs typeface="Aptos Display" pitchFamily="34" charset="-120"/>
              </a:rPr>
              <a:t>Jesus</a:t>
            </a:r>
            <a:endParaRPr lang="en-US" sz="4200" dirty="0"/>
          </a:p>
          <a:p>
            <a:pPr indent="0" marL="0">
              <a:buNone/>
            </a:pPr>
            <a:r>
              <a:rPr lang="en-US" sz="4200" b="1" dirty="0">
                <a:solidFill>
                  <a:srgbClr val="C78F35"/>
                </a:solidFill>
                <a:latin typeface="Aptos Display" pitchFamily="34" charset="0"/>
                <a:ea typeface="Aptos Display" pitchFamily="34" charset="-122"/>
                <a:cs typeface="Aptos Display" pitchFamily="34" charset="-120"/>
              </a:rPr>
              <a:t>Jesus</a:t>
            </a:r>
            <a:endParaRPr lang="en-US" sz="4200" dirty="0"/>
          </a:p>
        </p:txBody>
      </p:sp>
      <p:sp>
        <p:nvSpPr>
          <p:cNvPr id="7" name="Text 4"/>
          <p:cNvSpPr/>
          <p:nvPr/>
        </p:nvSpPr>
        <p:spPr>
          <a:xfrm>
            <a:off x="4663440" y="1874520"/>
            <a:ext cx="6035040" cy="1371600"/>
          </a:xfrm>
          <a:prstGeom prst="rect">
            <a:avLst/>
          </a:prstGeom>
          <a:noFill/>
          <a:ln/>
        </p:spPr>
        <p:txBody>
          <a:bodyPr wrap="square" lIns="0" tIns="0" rIns="0" bIns="0" rtlCol="0" anchor="ctr">
            <a:normAutofit/>
          </a:bodyPr>
          <a:lstStyle/>
          <a:p>
            <a:pPr indent="0" marL="0">
              <a:buNone/>
            </a:pPr>
            <a:r>
              <a:rPr lang="en-US" sz="2200" b="1" dirty="0">
                <a:solidFill>
                  <a:srgbClr val="FFF8ED"/>
                </a:solidFill>
              </a:rPr>
              <a:t>The repetition is not filler. It is prayer, confession, and anchor. The hymn teaches that the sweetest name is not merely remembered in worship but becomes the sustaining center of the believer's inner life.</a:t>
            </a:r>
            <a:endParaRPr lang="en-US" sz="2200" dirty="0"/>
          </a:p>
        </p:txBody>
      </p:sp>
      <p:sp>
        <p:nvSpPr>
          <p:cNvPr id="8" name="Text 5"/>
          <p:cNvSpPr/>
          <p:nvPr/>
        </p:nvSpPr>
        <p:spPr>
          <a:xfrm>
            <a:off x="4800600" y="3794760"/>
            <a:ext cx="4846320" cy="1371600"/>
          </a:xfrm>
          <a:prstGeom prst="rect">
            <a:avLst/>
          </a:prstGeom>
          <a:noFill/>
          <a:ln/>
        </p:spPr>
        <p:txBody>
          <a:bodyPr wrap="square" lIns="1270" tIns="1270" rIns="1270" bIns="1270" rtlCol="0" anchor="ctr">
            <a:normAutofit/>
          </a:bodyPr>
          <a:lstStyle/>
          <a:p>
            <a:r>
              <a:rPr lang="en-US" sz="1600" dirty="0">
                <a:solidFill>
                  <a:srgbClr val="FFF8ED"/>
                </a:solidFill>
              </a:rPr>
              <a:t>Fills longing</a:t>
            </a:r>
            <a:endParaRPr lang="en-US" sz="1600" dirty="0"/>
          </a:p>
          <a:p>
            <a:r>
              <a:rPr lang="en-US" sz="1600" dirty="0">
                <a:solidFill>
                  <a:srgbClr val="FFF8ED"/>
                </a:solidFill>
              </a:rPr>
              <a:t>Keeps singing</a:t>
            </a:r>
            <a:endParaRPr lang="en-US" sz="1600" dirty="0"/>
          </a:p>
          <a:p>
            <a:r>
              <a:rPr lang="en-US" sz="1600" dirty="0">
                <a:solidFill>
                  <a:srgbClr val="FFF8ED"/>
                </a:solidFill>
              </a:rPr>
              <a:t>Restores discord</a:t>
            </a:r>
            <a:endParaRPr lang="en-US" sz="1600" dirty="0"/>
          </a:p>
          <a:p>
            <a:r>
              <a:rPr lang="en-US" sz="1600" dirty="0">
                <a:solidFill>
                  <a:srgbClr val="FFF8ED"/>
                </a:solidFill>
              </a:rPr>
              <a:t>Sustains through rough paths</a:t>
            </a:r>
            <a:endParaRPr lang="en-US" sz="1600" dirty="0"/>
          </a:p>
        </p:txBody>
      </p:sp>
      <p:sp>
        <p:nvSpPr>
          <p:cNvPr id="9" name="Text 6"/>
          <p:cNvSpPr/>
          <p:nvPr/>
        </p:nvSpPr>
        <p:spPr>
          <a:xfrm>
            <a:off x="502920" y="6473952"/>
            <a:ext cx="2194560" cy="201168"/>
          </a:xfrm>
          <a:prstGeom prst="rect">
            <a:avLst/>
          </a:prstGeom>
          <a:noFill/>
          <a:ln/>
        </p:spPr>
        <p:txBody>
          <a:bodyPr wrap="square" lIns="0" tIns="0" rIns="0" bIns="0" rtlCol="0" anchor="ctr"/>
          <a:lstStyle/>
          <a:p>
            <a:pPr indent="0" marL="0">
              <a:buNone/>
            </a:pPr>
            <a:r>
              <a:rPr lang="en-US" sz="880" dirty="0">
                <a:solidFill>
                  <a:srgbClr val="FFF8ED">
                    <a:alpha val="65000"/>
                  </a:srgbClr>
                </a:solidFill>
              </a:rPr>
              <a:t>HymnInfo teaching guide</a:t>
            </a:r>
            <a:endParaRPr lang="en-US" sz="880" dirty="0"/>
          </a:p>
        </p:txBody>
      </p:sp>
      <p:sp>
        <p:nvSpPr>
          <p:cNvPr id="10" name="Text 7"/>
          <p:cNvSpPr/>
          <p:nvPr/>
        </p:nvSpPr>
        <p:spPr>
          <a:xfrm>
            <a:off x="11384280" y="6446520"/>
            <a:ext cx="320040" cy="201168"/>
          </a:xfrm>
          <a:prstGeom prst="rect">
            <a:avLst/>
          </a:prstGeom>
          <a:noFill/>
          <a:ln/>
        </p:spPr>
        <p:txBody>
          <a:bodyPr wrap="square" lIns="0" tIns="0" rIns="0" bIns="0" rtlCol="0" anchor="ctr"/>
          <a:lstStyle/>
          <a:p>
            <a:pPr indent="0" marL="0">
              <a:buNone/>
            </a:pPr>
            <a:r>
              <a:rPr lang="en-US" sz="900" dirty="0">
                <a:solidFill>
                  <a:srgbClr val="FFF8ED">
                    <a:alpha val="65000"/>
                  </a:srgbClr>
                </a:solidFill>
              </a:rPr>
              <a:t>08</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7F0E4"/>
        </a:solidFill>
      </p:bgPr>
    </p:bg>
    <p:spTree>
      <p:nvGrpSpPr>
        <p:cNvPr id="1" name=""/>
        <p:cNvGrpSpPr/>
        <p:nvPr/>
      </p:nvGrpSpPr>
      <p:grpSpPr>
        <a:xfrm>
          <a:off x="0" y="0"/>
          <a:ext cx="0" cy="0"/>
          <a:chOff x="0" y="0"/>
          <a:chExt cx="0" cy="0"/>
        </a:xfrm>
      </p:grpSpPr>
      <p:sp>
        <p:nvSpPr>
          <p:cNvPr id="2" name="Text 0"/>
          <p:cNvSpPr/>
          <p:nvPr/>
        </p:nvSpPr>
        <p:spPr>
          <a:xfrm>
            <a:off x="594360" y="502920"/>
            <a:ext cx="6949440" cy="685800"/>
          </a:xfrm>
          <a:prstGeom prst="rect">
            <a:avLst/>
          </a:prstGeom>
          <a:noFill/>
          <a:ln/>
        </p:spPr>
        <p:txBody>
          <a:bodyPr wrap="square" lIns="0" tIns="0" rIns="0" bIns="0" rtlCol="0" anchor="ctr">
            <a:normAutofit/>
          </a:bodyPr>
          <a:lstStyle/>
          <a:p>
            <a:pPr indent="0" marL="0">
              <a:buNone/>
            </a:pPr>
            <a:r>
              <a:rPr lang="en-US" sz="3200" b="1" dirty="0">
                <a:solidFill>
                  <a:srgbClr val="17324D"/>
                </a:solidFill>
                <a:latin typeface="Aptos Display" pitchFamily="34" charset="0"/>
                <a:ea typeface="Aptos Display" pitchFamily="34" charset="-122"/>
                <a:cs typeface="Aptos Display" pitchFamily="34" charset="-120"/>
              </a:rPr>
              <a:t>Theology in the Hymn</a:t>
            </a:r>
            <a:endParaRPr lang="en-US" sz="3200" dirty="0"/>
          </a:p>
        </p:txBody>
      </p:sp>
      <p:sp>
        <p:nvSpPr>
          <p:cNvPr id="3" name="Text 1"/>
          <p:cNvSpPr/>
          <p:nvPr/>
        </p:nvSpPr>
        <p:spPr>
          <a:xfrm>
            <a:off x="612648" y="1234440"/>
            <a:ext cx="6217920" cy="411480"/>
          </a:xfrm>
          <a:prstGeom prst="rect">
            <a:avLst/>
          </a:prstGeom>
          <a:noFill/>
          <a:ln/>
        </p:spPr>
        <p:txBody>
          <a:bodyPr wrap="square" lIns="0" tIns="0" rIns="0" bIns="0" rtlCol="0" anchor="ctr">
            <a:normAutofit/>
          </a:bodyPr>
          <a:lstStyle/>
          <a:p>
            <a:pPr indent="0" marL="0">
              <a:buNone/>
            </a:pPr>
            <a:r>
              <a:rPr lang="en-US" sz="1400" dirty="0">
                <a:solidFill>
                  <a:srgbClr val="17324D">
                    <a:alpha val="92000"/>
                  </a:srgbClr>
                </a:solidFill>
              </a:rPr>
              <a:t>Assurance, grace, suffering, and hope</a:t>
            </a:r>
            <a:endParaRPr lang="en-US" sz="1400" dirty="0"/>
          </a:p>
        </p:txBody>
      </p:sp>
      <p:sp>
        <p:nvSpPr>
          <p:cNvPr id="4" name="Shape 2"/>
          <p:cNvSpPr/>
          <p:nvPr/>
        </p:nvSpPr>
        <p:spPr>
          <a:xfrm>
            <a:off x="914400" y="1527048"/>
            <a:ext cx="228600" cy="228600"/>
          </a:xfrm>
          <a:prstGeom prst="ellipse">
            <a:avLst/>
          </a:prstGeom>
          <a:solidFill>
            <a:srgbClr val="C78F35"/>
          </a:solidFill>
          <a:ln w="12700">
            <a:solidFill>
              <a:srgbClr val="C78F35"/>
            </a:solidFill>
            <a:prstDash val="solid"/>
          </a:ln>
        </p:spPr>
      </p:sp>
      <p:sp>
        <p:nvSpPr>
          <p:cNvPr id="5" name="Text 3"/>
          <p:cNvSpPr/>
          <p:nvPr/>
        </p:nvSpPr>
        <p:spPr>
          <a:xfrm>
            <a:off x="1325880" y="1490472"/>
            <a:ext cx="2377440" cy="274320"/>
          </a:xfrm>
          <a:prstGeom prst="rect">
            <a:avLst/>
          </a:prstGeom>
          <a:noFill/>
          <a:ln/>
        </p:spPr>
        <p:txBody>
          <a:bodyPr wrap="square" lIns="0" tIns="0" rIns="0" bIns="0" rtlCol="0" anchor="ctr"/>
          <a:lstStyle/>
          <a:p>
            <a:pPr indent="0" marL="0">
              <a:buNone/>
            </a:pPr>
            <a:r>
              <a:rPr lang="en-US" sz="1600" b="1" dirty="0">
                <a:solidFill>
                  <a:srgbClr val="17324D"/>
                </a:solidFill>
              </a:rPr>
              <a:t>Divine immanence</a:t>
            </a:r>
            <a:endParaRPr lang="en-US" sz="1600" dirty="0"/>
          </a:p>
        </p:txBody>
      </p:sp>
      <p:sp>
        <p:nvSpPr>
          <p:cNvPr id="6" name="Text 4"/>
          <p:cNvSpPr/>
          <p:nvPr/>
        </p:nvSpPr>
        <p:spPr>
          <a:xfrm>
            <a:off x="3657600" y="1490472"/>
            <a:ext cx="7040880" cy="292608"/>
          </a:xfrm>
          <a:prstGeom prst="rect">
            <a:avLst/>
          </a:prstGeom>
          <a:noFill/>
          <a:ln/>
        </p:spPr>
        <p:txBody>
          <a:bodyPr wrap="square" lIns="0" tIns="0" rIns="0" bIns="0" rtlCol="0" anchor="ctr">
            <a:normAutofit/>
          </a:bodyPr>
          <a:lstStyle/>
          <a:p>
            <a:pPr indent="0" marL="0">
              <a:buNone/>
            </a:pPr>
            <a:r>
              <a:rPr lang="en-US" sz="1520" dirty="0">
                <a:solidFill>
                  <a:srgbClr val="2A241E"/>
                </a:solidFill>
              </a:rPr>
              <a:t>God is near enough to whisper within the heart.</a:t>
            </a:r>
            <a:endParaRPr lang="en-US" sz="1520" dirty="0"/>
          </a:p>
        </p:txBody>
      </p:sp>
      <p:sp>
        <p:nvSpPr>
          <p:cNvPr id="7" name="Shape 5"/>
          <p:cNvSpPr/>
          <p:nvPr/>
        </p:nvSpPr>
        <p:spPr>
          <a:xfrm>
            <a:off x="914400" y="2304288"/>
            <a:ext cx="228600" cy="228600"/>
          </a:xfrm>
          <a:prstGeom prst="ellipse">
            <a:avLst/>
          </a:prstGeom>
          <a:solidFill>
            <a:srgbClr val="C78F35"/>
          </a:solidFill>
          <a:ln w="12700">
            <a:solidFill>
              <a:srgbClr val="C78F35"/>
            </a:solidFill>
            <a:prstDash val="solid"/>
          </a:ln>
        </p:spPr>
      </p:sp>
      <p:sp>
        <p:nvSpPr>
          <p:cNvPr id="8" name="Text 6"/>
          <p:cNvSpPr/>
          <p:nvPr/>
        </p:nvSpPr>
        <p:spPr>
          <a:xfrm>
            <a:off x="1325880" y="2267712"/>
            <a:ext cx="2377440" cy="274320"/>
          </a:xfrm>
          <a:prstGeom prst="rect">
            <a:avLst/>
          </a:prstGeom>
          <a:noFill/>
          <a:ln/>
        </p:spPr>
        <p:txBody>
          <a:bodyPr wrap="square" lIns="0" tIns="0" rIns="0" bIns="0" rtlCol="0" anchor="ctr"/>
          <a:lstStyle/>
          <a:p>
            <a:pPr indent="0" marL="0">
              <a:buNone/>
            </a:pPr>
            <a:r>
              <a:rPr lang="en-US" sz="1600" b="1" dirty="0">
                <a:solidFill>
                  <a:srgbClr val="17324D"/>
                </a:solidFill>
              </a:rPr>
              <a:t>Justification</a:t>
            </a:r>
            <a:endParaRPr lang="en-US" sz="1600" dirty="0"/>
          </a:p>
        </p:txBody>
      </p:sp>
      <p:sp>
        <p:nvSpPr>
          <p:cNvPr id="9" name="Text 7"/>
          <p:cNvSpPr/>
          <p:nvPr/>
        </p:nvSpPr>
        <p:spPr>
          <a:xfrm>
            <a:off x="3657600" y="2267712"/>
            <a:ext cx="7040880" cy="292608"/>
          </a:xfrm>
          <a:prstGeom prst="rect">
            <a:avLst/>
          </a:prstGeom>
          <a:noFill/>
          <a:ln/>
        </p:spPr>
        <p:txBody>
          <a:bodyPr wrap="square" lIns="0" tIns="0" rIns="0" bIns="0" rtlCol="0" anchor="ctr">
            <a:normAutofit/>
          </a:bodyPr>
          <a:lstStyle/>
          <a:p>
            <a:pPr indent="0" marL="0">
              <a:buNone/>
            </a:pPr>
            <a:r>
              <a:rPr lang="en-US" sz="1520" dirty="0">
                <a:solidFill>
                  <a:srgbClr val="2A241E"/>
                </a:solidFill>
              </a:rPr>
              <a:t>Christ enters the wreckage of sin and makes the discord whole.</a:t>
            </a:r>
            <a:endParaRPr lang="en-US" sz="1520" dirty="0"/>
          </a:p>
        </p:txBody>
      </p:sp>
      <p:sp>
        <p:nvSpPr>
          <p:cNvPr id="10" name="Shape 8"/>
          <p:cNvSpPr/>
          <p:nvPr/>
        </p:nvSpPr>
        <p:spPr>
          <a:xfrm>
            <a:off x="914400" y="3081528"/>
            <a:ext cx="228600" cy="228600"/>
          </a:xfrm>
          <a:prstGeom prst="ellipse">
            <a:avLst/>
          </a:prstGeom>
          <a:solidFill>
            <a:srgbClr val="C78F35"/>
          </a:solidFill>
          <a:ln w="12700">
            <a:solidFill>
              <a:srgbClr val="C78F35"/>
            </a:solidFill>
            <a:prstDash val="solid"/>
          </a:ln>
        </p:spPr>
      </p:sp>
      <p:sp>
        <p:nvSpPr>
          <p:cNvPr id="11" name="Text 9"/>
          <p:cNvSpPr/>
          <p:nvPr/>
        </p:nvSpPr>
        <p:spPr>
          <a:xfrm>
            <a:off x="1325880" y="3044952"/>
            <a:ext cx="2377440" cy="274320"/>
          </a:xfrm>
          <a:prstGeom prst="rect">
            <a:avLst/>
          </a:prstGeom>
          <a:noFill/>
          <a:ln/>
        </p:spPr>
        <p:txBody>
          <a:bodyPr wrap="square" lIns="0" tIns="0" rIns="0" bIns="0" rtlCol="0" anchor="ctr"/>
          <a:lstStyle/>
          <a:p>
            <a:pPr indent="0" marL="0">
              <a:buNone/>
            </a:pPr>
            <a:r>
              <a:rPr lang="en-US" sz="1600" b="1" dirty="0">
                <a:solidFill>
                  <a:srgbClr val="17324D"/>
                </a:solidFill>
              </a:rPr>
              <a:t>Sanctification</a:t>
            </a:r>
            <a:endParaRPr lang="en-US" sz="1600" dirty="0"/>
          </a:p>
        </p:txBody>
      </p:sp>
      <p:sp>
        <p:nvSpPr>
          <p:cNvPr id="12" name="Text 10"/>
          <p:cNvSpPr/>
          <p:nvPr/>
        </p:nvSpPr>
        <p:spPr>
          <a:xfrm>
            <a:off x="3657600" y="3044952"/>
            <a:ext cx="7040880" cy="292608"/>
          </a:xfrm>
          <a:prstGeom prst="rect">
            <a:avLst/>
          </a:prstGeom>
          <a:noFill/>
          <a:ln/>
        </p:spPr>
        <p:txBody>
          <a:bodyPr wrap="square" lIns="0" tIns="0" rIns="0" bIns="0" rtlCol="0" anchor="ctr">
            <a:normAutofit/>
          </a:bodyPr>
          <a:lstStyle/>
          <a:p>
            <a:pPr indent="0" marL="0">
              <a:buNone/>
            </a:pPr>
            <a:r>
              <a:rPr lang="en-US" sz="1520" dirty="0">
                <a:solidFill>
                  <a:srgbClr val="2A241E"/>
                </a:solidFill>
              </a:rPr>
              <a:t>Grace becomes ongoing nourishment, rest, and communion.</a:t>
            </a:r>
            <a:endParaRPr lang="en-US" sz="1520" dirty="0"/>
          </a:p>
        </p:txBody>
      </p:sp>
      <p:sp>
        <p:nvSpPr>
          <p:cNvPr id="13" name="Shape 11"/>
          <p:cNvSpPr/>
          <p:nvPr/>
        </p:nvSpPr>
        <p:spPr>
          <a:xfrm>
            <a:off x="914400" y="3858768"/>
            <a:ext cx="228600" cy="228600"/>
          </a:xfrm>
          <a:prstGeom prst="ellipse">
            <a:avLst/>
          </a:prstGeom>
          <a:solidFill>
            <a:srgbClr val="C78F35"/>
          </a:solidFill>
          <a:ln w="12700">
            <a:solidFill>
              <a:srgbClr val="C78F35"/>
            </a:solidFill>
            <a:prstDash val="solid"/>
          </a:ln>
        </p:spPr>
      </p:sp>
      <p:sp>
        <p:nvSpPr>
          <p:cNvPr id="14" name="Text 12"/>
          <p:cNvSpPr/>
          <p:nvPr/>
        </p:nvSpPr>
        <p:spPr>
          <a:xfrm>
            <a:off x="1325880" y="3822192"/>
            <a:ext cx="2377440" cy="274320"/>
          </a:xfrm>
          <a:prstGeom prst="rect">
            <a:avLst/>
          </a:prstGeom>
          <a:noFill/>
          <a:ln/>
        </p:spPr>
        <p:txBody>
          <a:bodyPr wrap="square" lIns="0" tIns="0" rIns="0" bIns="0" rtlCol="0" anchor="ctr"/>
          <a:lstStyle/>
          <a:p>
            <a:pPr indent="0" marL="0">
              <a:buNone/>
            </a:pPr>
            <a:r>
              <a:rPr lang="en-US" sz="1600" b="1" dirty="0">
                <a:solidFill>
                  <a:srgbClr val="17324D"/>
                </a:solidFill>
              </a:rPr>
              <a:t>Providence</a:t>
            </a:r>
            <a:endParaRPr lang="en-US" sz="1600" dirty="0"/>
          </a:p>
        </p:txBody>
      </p:sp>
      <p:sp>
        <p:nvSpPr>
          <p:cNvPr id="15" name="Text 13"/>
          <p:cNvSpPr/>
          <p:nvPr/>
        </p:nvSpPr>
        <p:spPr>
          <a:xfrm>
            <a:off x="3657600" y="3822192"/>
            <a:ext cx="7040880" cy="292608"/>
          </a:xfrm>
          <a:prstGeom prst="rect">
            <a:avLst/>
          </a:prstGeom>
          <a:noFill/>
          <a:ln/>
        </p:spPr>
        <p:txBody>
          <a:bodyPr wrap="square" lIns="0" tIns="0" rIns="0" bIns="0" rtlCol="0" anchor="ctr">
            <a:normAutofit/>
          </a:bodyPr>
          <a:lstStyle/>
          <a:p>
            <a:pPr indent="0" marL="0">
              <a:buNone/>
            </a:pPr>
            <a:r>
              <a:rPr lang="en-US" sz="1520" dirty="0">
                <a:solidFill>
                  <a:srgbClr val="2A241E"/>
                </a:solidFill>
              </a:rPr>
              <a:t>God leads through deep waters, not only around them.</a:t>
            </a:r>
            <a:endParaRPr lang="en-US" sz="1520" dirty="0"/>
          </a:p>
        </p:txBody>
      </p:sp>
      <p:sp>
        <p:nvSpPr>
          <p:cNvPr id="16" name="Shape 14"/>
          <p:cNvSpPr/>
          <p:nvPr/>
        </p:nvSpPr>
        <p:spPr>
          <a:xfrm>
            <a:off x="914400" y="4636008"/>
            <a:ext cx="228600" cy="228600"/>
          </a:xfrm>
          <a:prstGeom prst="ellipse">
            <a:avLst/>
          </a:prstGeom>
          <a:solidFill>
            <a:srgbClr val="C78F35"/>
          </a:solidFill>
          <a:ln w="12700">
            <a:solidFill>
              <a:srgbClr val="C78F35"/>
            </a:solidFill>
            <a:prstDash val="solid"/>
          </a:ln>
        </p:spPr>
      </p:sp>
      <p:sp>
        <p:nvSpPr>
          <p:cNvPr id="17" name="Text 15"/>
          <p:cNvSpPr/>
          <p:nvPr/>
        </p:nvSpPr>
        <p:spPr>
          <a:xfrm>
            <a:off x="1325880" y="4599432"/>
            <a:ext cx="2377440" cy="274320"/>
          </a:xfrm>
          <a:prstGeom prst="rect">
            <a:avLst/>
          </a:prstGeom>
          <a:noFill/>
          <a:ln/>
        </p:spPr>
        <p:txBody>
          <a:bodyPr wrap="square" lIns="0" tIns="0" rIns="0" bIns="0" rtlCol="0" anchor="ctr"/>
          <a:lstStyle/>
          <a:p>
            <a:pPr indent="0" marL="0">
              <a:buNone/>
            </a:pPr>
            <a:r>
              <a:rPr lang="en-US" sz="1600" b="1" dirty="0">
                <a:solidFill>
                  <a:srgbClr val="17324D"/>
                </a:solidFill>
              </a:rPr>
              <a:t>Eschatology</a:t>
            </a:r>
            <a:endParaRPr lang="en-US" sz="1600" dirty="0"/>
          </a:p>
        </p:txBody>
      </p:sp>
      <p:sp>
        <p:nvSpPr>
          <p:cNvPr id="18" name="Text 16"/>
          <p:cNvSpPr/>
          <p:nvPr/>
        </p:nvSpPr>
        <p:spPr>
          <a:xfrm>
            <a:off x="3657600" y="4599432"/>
            <a:ext cx="7040880" cy="292608"/>
          </a:xfrm>
          <a:prstGeom prst="rect">
            <a:avLst/>
          </a:prstGeom>
          <a:noFill/>
          <a:ln/>
        </p:spPr>
        <p:txBody>
          <a:bodyPr wrap="square" lIns="0" tIns="0" rIns="0" bIns="0" rtlCol="0" anchor="ctr">
            <a:normAutofit/>
          </a:bodyPr>
          <a:lstStyle/>
          <a:p>
            <a:pPr indent="0" marL="0">
              <a:buNone/>
            </a:pPr>
            <a:r>
              <a:rPr lang="en-US" sz="1520" dirty="0">
                <a:solidFill>
                  <a:srgbClr val="2A241E"/>
                </a:solidFill>
              </a:rPr>
              <a:t>The final stanza looks toward Christ's welcome and reign.</a:t>
            </a:r>
            <a:endParaRPr lang="en-US" sz="1520" dirty="0"/>
          </a:p>
        </p:txBody>
      </p:sp>
      <p:sp>
        <p:nvSpPr>
          <p:cNvPr id="19" name="Text 17"/>
          <p:cNvSpPr/>
          <p:nvPr/>
        </p:nvSpPr>
        <p:spPr>
          <a:xfrm>
            <a:off x="502920" y="6473952"/>
            <a:ext cx="2194560" cy="201168"/>
          </a:xfrm>
          <a:prstGeom prst="rect">
            <a:avLst/>
          </a:prstGeom>
          <a:noFill/>
          <a:ln/>
        </p:spPr>
        <p:txBody>
          <a:bodyPr wrap="square" lIns="0" tIns="0" rIns="0" bIns="0" rtlCol="0" anchor="ctr"/>
          <a:lstStyle/>
          <a:p>
            <a:pPr indent="0" marL="0">
              <a:buNone/>
            </a:pPr>
            <a:r>
              <a:rPr lang="en-US" sz="880" dirty="0">
                <a:solidFill>
                  <a:srgbClr val="FFF8ED">
                    <a:alpha val="65000"/>
                  </a:srgbClr>
                </a:solidFill>
              </a:rPr>
              <a:t>HymnInfo teaching guide</a:t>
            </a:r>
            <a:endParaRPr lang="en-US" sz="880" dirty="0"/>
          </a:p>
        </p:txBody>
      </p:sp>
      <p:sp>
        <p:nvSpPr>
          <p:cNvPr id="20" name="Text 18"/>
          <p:cNvSpPr/>
          <p:nvPr/>
        </p:nvSpPr>
        <p:spPr>
          <a:xfrm>
            <a:off x="11384280" y="6446520"/>
            <a:ext cx="320040" cy="201168"/>
          </a:xfrm>
          <a:prstGeom prst="rect">
            <a:avLst/>
          </a:prstGeom>
          <a:noFill/>
          <a:ln/>
        </p:spPr>
        <p:txBody>
          <a:bodyPr wrap="square" lIns="0" tIns="0" rIns="0" bIns="0" rtlCol="0" anchor="ctr"/>
          <a:lstStyle/>
          <a:p>
            <a:pPr indent="0" marL="0">
              <a:buNone/>
            </a:pPr>
            <a:r>
              <a:rPr lang="en-US" sz="900" dirty="0">
                <a:solidFill>
                  <a:srgbClr val="FFF8ED">
                    <a:alpha val="65000"/>
                  </a:srgbClr>
                </a:solidFill>
              </a:rPr>
              <a:t>09</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HymnInfo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There's Within My Heart a Melody Teaching Guide</dc:title>
  <dc:subject>Teaching Guide for There's Within My Heart a Melody</dc:subject>
  <dc:creator>OpenAI</dc:creator>
  <cp:lastModifiedBy>OpenAI</cp:lastModifiedBy>
  <cp:revision>1</cp:revision>
  <dcterms:created xsi:type="dcterms:W3CDTF">2026-06-16T02:41:30Z</dcterms:created>
  <dcterms:modified xsi:type="dcterms:W3CDTF">2026-06-16T02:41:30Z</dcterms:modified>
</cp:coreProperties>
</file>