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image" Target="../media/image10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69280" cy="6858000"/>
          </a:xfrm>
          <a:prstGeom prst="rect">
            <a:avLst/>
          </a:prstGeom>
          <a:solidFill>
            <a:srgbClr val="121A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1417320"/>
            <a:ext cx="4892040" cy="155448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ptos Display"/>
              </a:rPr>
              <a:t>This Is the Day the Lord Hath Made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3154680"/>
            <a:ext cx="4526280" cy="45720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700" b="0">
                <a:solidFill>
                  <a:srgbClr val="E8DCBE"/>
                </a:solidFill>
                <a:latin typeface="Aptos"/>
              </a:rPr>
              <a:t>Psalm 118:24 • Christ the Cornerstone • Resurrection Joy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3840480"/>
            <a:ext cx="4526280" cy="105156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Aptos"/>
              </a:rPr>
              <a:t>Text: Isaac Watts (1719)
Tune: TWENTY-FOURTH • Lucius Chapin
Primary Scripture: Psalm 118:22-26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CDCD2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apel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F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ptos Display"/>
              </a:rPr>
              <a:t>Stanza 3: Hosanna and Saving Help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E8DCBE"/>
                </a:solidFill>
                <a:latin typeface="Aptos"/>
              </a:rPr>
              <a:t>Praise becomes prayer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00200"/>
            <a:ext cx="5760720" cy="3291840"/>
          </a:xfrm>
          <a:prstGeom prst="rect">
            <a:avLst/>
          </a:prstGeom>
          <a:noFill/>
        </p:spPr>
        <p:txBody>
          <a:bodyPr wrap="square" lIns="73152" rIns="45720" tIns="36576" bIns="36576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Psalm 118 includes the cry for the Lord to save.</a:t>
            </a:r>
          </a:p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The Gospels place that cry around Jesus, David’s Son.</a:t>
            </a:r>
          </a:p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Teaching emphasis: worshipers praise Christ and depend on Christ at the same time.</a:t>
            </a:r>
          </a:p>
        </p:txBody>
      </p:sp>
      <p:pic>
        <p:nvPicPr>
          <p:cNvPr id="6" name="Picture 5" descr="chapel_pane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920" y="1463040"/>
            <a:ext cx="3749039" cy="29260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CDCD2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mmunion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ptos Display"/>
              </a:rPr>
              <a:t>Stanza 4: Grace in the Father’s Name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E8DCBE"/>
                </a:solidFill>
                <a:latin typeface="Aptos"/>
              </a:rPr>
              <a:t>The coming King brings salvation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45920"/>
            <a:ext cx="5760720" cy="3108960"/>
          </a:xfrm>
          <a:prstGeom prst="rect">
            <a:avLst/>
          </a:prstGeom>
          <a:noFill/>
        </p:spPr>
        <p:txBody>
          <a:bodyPr wrap="square" lIns="73152" rIns="45720" tIns="36576" bIns="36576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The hymn blesses the One who comes in God’s name.</a:t>
            </a:r>
          </a:p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Christ comes with messages of grace and with saving mercy for sinners.</a:t>
            </a:r>
          </a:p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Teaching emphasis: the King’s coming is good news because he comes to save.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0" y="1828800"/>
            <a:ext cx="3931920" cy="228600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79792" y="1965960"/>
            <a:ext cx="360273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Pastoral note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9792" y="2304288"/>
            <a:ext cx="3602736" cy="171907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Do not let Easter praise become vague celebration. Keep it tied to Christ’s saving work.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CDCD2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tained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F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ptos Display"/>
              </a:rPr>
              <a:t>Stanza 5: Earth and Heaven Join Praise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E8DCBE"/>
                </a:solidFill>
                <a:latin typeface="Aptos"/>
              </a:rPr>
              <a:t>Present worship anticipates fuller praise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00200"/>
            <a:ext cx="5852160" cy="3108960"/>
          </a:xfrm>
          <a:prstGeom prst="rect">
            <a:avLst/>
          </a:prstGeom>
          <a:noFill/>
        </p:spPr>
        <p:txBody>
          <a:bodyPr wrap="square" lIns="73152" rIns="45720" tIns="36576" bIns="36576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The church’s highest praise is real but not yet complete.</a:t>
            </a:r>
          </a:p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Heaven’s worship surpasses what the church can now raise.</a:t>
            </a:r>
          </a:p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Teaching emphasis: every Lord’s Day points beyond itself to eternal worship.</a:t>
            </a:r>
          </a:p>
        </p:txBody>
      </p:sp>
      <p:pic>
        <p:nvPicPr>
          <p:cNvPr id="6" name="Picture 5" descr="stained_pane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920" y="1371600"/>
            <a:ext cx="3749039" cy="31089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CDCD2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ross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6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141F2E"/>
                </a:solidFill>
                <a:latin typeface="Aptos Display"/>
              </a:rPr>
              <a:t>Theological Themes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0584C"/>
                </a:solidFill>
                <a:latin typeface="Aptos"/>
              </a:rPr>
              <a:t>What the hymn teaches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3246120" cy="132588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554480"/>
            <a:ext cx="291693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Resurrection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1892808"/>
            <a:ext cx="2916936" cy="75895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Christ rises and reigns.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26280" y="1417320"/>
            <a:ext cx="3246120" cy="132588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90872" y="1554480"/>
            <a:ext cx="291693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Cornerstone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90872" y="1892808"/>
            <a:ext cx="2916936" cy="75895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God establishes the rejected One.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321040" y="1417320"/>
            <a:ext cx="3246120" cy="132588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85632" y="1554480"/>
            <a:ext cx="291693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Joy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85632" y="1892808"/>
            <a:ext cx="2916936" cy="75895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Praise is grounded in saving action.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3291839"/>
            <a:ext cx="3246120" cy="132588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6112" y="3428999"/>
            <a:ext cx="291693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Hosanna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6112" y="3767327"/>
            <a:ext cx="2916936" cy="75895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The church praises and petitions.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26280" y="3291839"/>
            <a:ext cx="3246120" cy="132588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690872" y="3428999"/>
            <a:ext cx="291693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Grace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90872" y="3767327"/>
            <a:ext cx="2916936" cy="75895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The King comes to save sinners.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321040" y="3291839"/>
            <a:ext cx="3246120" cy="132588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85632" y="3428999"/>
            <a:ext cx="291693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Worship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85632" y="3767327"/>
            <a:ext cx="2916936" cy="75895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Earthly praise joins heaven’s praise.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736955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ymnal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6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141F2E"/>
                </a:solidFill>
                <a:latin typeface="Aptos Display"/>
              </a:rPr>
              <a:t>Literary and Musical Observations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0584C"/>
                </a:solidFill>
                <a:latin typeface="Aptos"/>
              </a:rPr>
              <a:t>Psalm paraphrase, common meter, congregational clarity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5669280" cy="3657600"/>
          </a:xfrm>
          <a:prstGeom prst="rect">
            <a:avLst/>
          </a:prstGeom>
          <a:noFill/>
        </p:spPr>
        <p:txBody>
          <a:bodyPr wrap="square" lIns="73152" rIns="45720" tIns="36576" bIns="36576">
            <a:spAutoFit/>
          </a:bodyPr>
          <a:lstStyle/>
          <a:p>
            <a:pPr>
              <a:spcAft>
                <a:spcPts val="600"/>
              </a:spcAft>
              <a:defRPr sz="1750">
                <a:solidFill>
                  <a:srgbClr val="141F2E"/>
                </a:solidFill>
                <a:latin typeface="Aptos"/>
              </a:defRPr>
            </a:pPr>
            <a:r>
              <a:t>Watts moves from biblical thanksgiving into explicit Easter proclamation.</a:t>
            </a:r>
          </a:p>
          <a:p>
            <a:pPr>
              <a:spcAft>
                <a:spcPts val="600"/>
              </a:spcAft>
              <a:defRPr sz="1750">
                <a:solidFill>
                  <a:srgbClr val="141F2E"/>
                </a:solidFill>
                <a:latin typeface="Aptos"/>
              </a:defRPr>
            </a:pPr>
            <a:r>
              <a:t>The hymn uses common meter, making it singable with several familiar tunes.</a:t>
            </a:r>
          </a:p>
          <a:p>
            <a:pPr>
              <a:spcAft>
                <a:spcPts val="600"/>
              </a:spcAft>
              <a:defRPr sz="1750">
                <a:solidFill>
                  <a:srgbClr val="141F2E"/>
                </a:solidFill>
                <a:latin typeface="Aptos"/>
              </a:defRPr>
            </a:pPr>
            <a:r>
              <a:t>TWENTY-FOURTH is one common pairing; other common-meter tunes may also serve well.</a:t>
            </a:r>
          </a:p>
          <a:p>
            <a:pPr>
              <a:spcAft>
                <a:spcPts val="600"/>
              </a:spcAft>
              <a:defRPr sz="1750">
                <a:solidFill>
                  <a:srgbClr val="141F2E"/>
                </a:solidFill>
                <a:latin typeface="Aptos"/>
              </a:defRPr>
            </a:pPr>
            <a:r>
              <a:t>The tone should be bright, confident, and reverent, not rushed.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949440" y="1828800"/>
            <a:ext cx="4389120" cy="242316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14031" y="1965960"/>
            <a:ext cx="4059935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Choir and leader note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14031" y="2304288"/>
            <a:ext cx="4059935" cy="1856231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Let the text lead. Clear diction on “cornerstone,” “Hosanna,” and resurrection language helps the congregation hear the gospel shape of the hymn.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736955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ngregation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F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ptos Display"/>
              </a:rPr>
              <a:t>Pastoral and Worship Use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E8DCBE"/>
                </a:solidFill>
                <a:latin typeface="Aptos"/>
              </a:rPr>
              <a:t>Where the hymn serves the church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63040"/>
            <a:ext cx="6400800" cy="4114800"/>
          </a:xfrm>
          <a:prstGeom prst="rect">
            <a:avLst/>
          </a:prstGeom>
          <a:noFill/>
        </p:spPr>
        <p:txBody>
          <a:bodyPr wrap="square" lIns="73152" rIns="45720" tIns="36576" bIns="36576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Easter Sunday and the Sundays of Eastertide</a:t>
            </a:r>
          </a:p>
          <a:p>
            <a:pPr>
              <a:spcAft>
                <a:spcPts val="6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Lord’s Day opening hymn or call to worship</a:t>
            </a:r>
          </a:p>
          <a:p>
            <a:pPr>
              <a:spcAft>
                <a:spcPts val="6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Services of thanksgiving and congregational praise</a:t>
            </a:r>
          </a:p>
          <a:p>
            <a:pPr>
              <a:spcAft>
                <a:spcPts val="6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Teaching moments on Psalm 118 and the cornerstone imagery</a:t>
            </a:r>
          </a:p>
          <a:p>
            <a:pPr>
              <a:spcAft>
                <a:spcPts val="6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Intergenerational worship where a strong Scripture-shaped hymn is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863840" y="1874519"/>
            <a:ext cx="3383280" cy="251460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28431" y="2011679"/>
            <a:ext cx="305409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Worship planner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28431" y="2350008"/>
            <a:ext cx="3054096" cy="194767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Pair the hymn with a reading of Psalm 118:22-26 or Acts 4:10-11 before the congregation sings.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CDCD2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ible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6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141F2E"/>
                </a:solidFill>
                <a:latin typeface="Aptos Display"/>
              </a:rPr>
              <a:t>Teaching Questions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0584C"/>
                </a:solidFill>
                <a:latin typeface="Aptos"/>
              </a:rPr>
              <a:t>For class or rehearsal conversation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6583680" cy="4297680"/>
          </a:xfrm>
          <a:prstGeom prst="rect">
            <a:avLst/>
          </a:prstGeom>
          <a:noFill/>
        </p:spPr>
        <p:txBody>
          <a:bodyPr wrap="square" lIns="73152" rIns="45720" tIns="36576" bIns="36576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141F2E"/>
                </a:solidFill>
                <a:latin typeface="Aptos"/>
              </a:defRPr>
            </a:pPr>
            <a:r>
              <a:t>How does Psalm 118 shape the hymn’s meaning?</a:t>
            </a:r>
          </a:p>
          <a:p>
            <a:pPr>
              <a:spcAft>
                <a:spcPts val="600"/>
              </a:spcAft>
              <a:defRPr sz="1800">
                <a:solidFill>
                  <a:srgbClr val="141F2E"/>
                </a:solidFill>
                <a:latin typeface="Aptos"/>
              </a:defRPr>
            </a:pPr>
            <a:r>
              <a:t>Why does Watts connect the day of rejoicing with Christ’s resurrection?</a:t>
            </a:r>
          </a:p>
          <a:p>
            <a:pPr>
              <a:spcAft>
                <a:spcPts val="600"/>
              </a:spcAft>
              <a:defRPr sz="1800">
                <a:solidFill>
                  <a:srgbClr val="141F2E"/>
                </a:solidFill>
                <a:latin typeface="Aptos"/>
              </a:defRPr>
            </a:pPr>
            <a:r>
              <a:t>What does the rejected stone becoming the cornerstone teach about Jesus?</a:t>
            </a:r>
          </a:p>
          <a:p>
            <a:pPr>
              <a:spcAft>
                <a:spcPts val="600"/>
              </a:spcAft>
              <a:defRPr sz="1800">
                <a:solidFill>
                  <a:srgbClr val="141F2E"/>
                </a:solidFill>
                <a:latin typeface="Aptos"/>
              </a:defRPr>
            </a:pPr>
            <a:r>
              <a:t>How does the hymn move from thanksgiving to Easter proclamation?</a:t>
            </a:r>
          </a:p>
          <a:p>
            <a:pPr>
              <a:spcAft>
                <a:spcPts val="600"/>
              </a:spcAft>
              <a:defRPr sz="1800">
                <a:solidFill>
                  <a:srgbClr val="141F2E"/>
                </a:solidFill>
                <a:latin typeface="Aptos"/>
              </a:defRPr>
            </a:pPr>
            <a:r>
              <a:t>How can we sing this hymn as more than a general song about a new day?</a:t>
            </a:r>
          </a:p>
        </p:txBody>
      </p:sp>
      <p:pic>
        <p:nvPicPr>
          <p:cNvPr id="6" name="Picture 5" descr="bible_pane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1508760"/>
            <a:ext cx="3383280" cy="30175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736955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apel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6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141F2E"/>
                </a:solidFill>
                <a:latin typeface="Aptos Display"/>
              </a:rPr>
              <a:t>Suggested Lesson Flow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0584C"/>
                </a:solidFill>
                <a:latin typeface="Aptos"/>
              </a:rPr>
              <a:t>A ready structure for church teaching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417320"/>
            <a:ext cx="5029200" cy="420624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87552" y="1554480"/>
            <a:ext cx="470001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30-minute lesson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7552" y="1892808"/>
            <a:ext cx="4700016" cy="3639311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1. Read Psalm 118:22-26
2. Identify the cornerstone and day themes
3. Teach the hymn’s background
4. Discuss stanzas in brief
5. Pray with thanksgiving for Christ’s resurrection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55080" y="1417320"/>
            <a:ext cx="5029200" cy="420624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19672" y="1554480"/>
            <a:ext cx="470001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60-minute lesson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9672" y="1892808"/>
            <a:ext cx="4700016" cy="3639311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1. Begin with Psalm 118 and Acts 4
2. Trace Watts’s Christian reading of the psalm
3. Study each stanza movement
4. Discuss worship use and tune choices
5. Close with shared applications and prayer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736955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F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658368"/>
            <a:ext cx="10607040" cy="59436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ptos Display"/>
              </a:rPr>
              <a:t>Closing Summary and Prayer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508760"/>
            <a:ext cx="10241280" cy="105156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ctr"/>
            <a:r>
              <a:rPr sz="2200" b="0">
                <a:solidFill>
                  <a:srgbClr val="E8DCBE"/>
                </a:solidFill>
                <a:latin typeface="Aptos"/>
              </a:rPr>
              <a:t>The day the Lord has made is the day of Christ’s victory. The rejected stone stands as cornerstone. The church rejoices, prays, and sings because God has acted.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3154680"/>
            <a:ext cx="9601200" cy="114300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Risen Lord Jesus, make our worship grateful, our joy steady, and our praise faithful until earth’s song is gathered into heaven’s praise. Amen.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25880" y="5806440"/>
            <a:ext cx="9509760" cy="43891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ctr"/>
            <a:r>
              <a:rPr sz="850" b="0">
                <a:solidFill>
                  <a:srgbClr val="DCD2BE"/>
                </a:solidFill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CDCD2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tained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6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141F2E"/>
                </a:solidFill>
                <a:latin typeface="Aptos Display"/>
              </a:rPr>
              <a:t>Teaching Aim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0584C"/>
                </a:solidFill>
                <a:latin typeface="Aptos"/>
              </a:rPr>
              <a:t>What learners should understand, feel, and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3291840" cy="361188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554480"/>
            <a:ext cx="296265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Understand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1892808"/>
            <a:ext cx="2962656" cy="304495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Psalm 118 points to Christ as the rejected stone made cornerstone and to the day of resurrection rejoicing.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34840" y="1417320"/>
            <a:ext cx="3291840" cy="361188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9431" y="1554480"/>
            <a:ext cx="296265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Feel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9431" y="1892808"/>
            <a:ext cx="2962656" cy="304495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Receive Christian joy as gratitude rooted in God’s saving action rather than in changeable circumstances.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38160" y="1417320"/>
            <a:ext cx="3291840" cy="361188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02752" y="1554480"/>
            <a:ext cx="296265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Practice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02752" y="1892808"/>
            <a:ext cx="2962656" cy="304495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Let worship move from Scripture to Christ to praise, thanksgiving, and obedient trust.</a:t>
            </a:r>
          </a:p>
        </p:txBody>
      </p:sp>
      <p:sp>
        <p:nvSpPr>
          <p:cNvPr id="14" name="Oval 13"/>
          <p:cNvSpPr/>
          <p:nvPr/>
        </p:nvSpPr>
        <p:spPr>
          <a:xfrm>
            <a:off x="2148840" y="5257800"/>
            <a:ext cx="457200" cy="457200"/>
          </a:xfrm>
          <a:prstGeom prst="ellipse">
            <a:avLst/>
          </a:prstGeom>
          <a:solidFill>
            <a:srgbClr val="DAA5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645920" y="5779008"/>
            <a:ext cx="1463040" cy="22860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ctr"/>
            <a:r>
              <a:rPr sz="1050" b="1">
                <a:solidFill>
                  <a:srgbClr val="524126"/>
                </a:solidFill>
                <a:latin typeface="Aptos"/>
              </a:rPr>
              <a:t>Scripture</a:t>
            </a:r>
          </a:p>
        </p:txBody>
      </p:sp>
      <p:sp>
        <p:nvSpPr>
          <p:cNvPr id="16" name="Oval 15"/>
          <p:cNvSpPr/>
          <p:nvPr/>
        </p:nvSpPr>
        <p:spPr>
          <a:xfrm>
            <a:off x="5852160" y="5257800"/>
            <a:ext cx="457200" cy="457200"/>
          </a:xfrm>
          <a:prstGeom prst="ellipse">
            <a:avLst/>
          </a:prstGeom>
          <a:solidFill>
            <a:srgbClr val="DAA5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349240" y="5779008"/>
            <a:ext cx="1463040" cy="22860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ctr"/>
            <a:r>
              <a:rPr sz="1050" b="1">
                <a:solidFill>
                  <a:srgbClr val="524126"/>
                </a:solidFill>
                <a:latin typeface="Aptos"/>
              </a:rPr>
              <a:t>Joy</a:t>
            </a:r>
          </a:p>
        </p:txBody>
      </p:sp>
      <p:sp>
        <p:nvSpPr>
          <p:cNvPr id="18" name="Oval 17"/>
          <p:cNvSpPr/>
          <p:nvPr/>
        </p:nvSpPr>
        <p:spPr>
          <a:xfrm>
            <a:off x="9555480" y="5257800"/>
            <a:ext cx="457200" cy="457200"/>
          </a:xfrm>
          <a:prstGeom prst="ellipse">
            <a:avLst/>
          </a:prstGeom>
          <a:solidFill>
            <a:srgbClr val="DAA5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052559" y="5779008"/>
            <a:ext cx="1463040" cy="22860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ctr"/>
            <a:r>
              <a:rPr sz="1050" b="1">
                <a:solidFill>
                  <a:srgbClr val="524126"/>
                </a:solidFill>
                <a:latin typeface="Aptos"/>
              </a:rPr>
              <a:t>Praise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736955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ymnal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1C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ptos Display"/>
              </a:rPr>
              <a:t>Hymn Identity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E8DCBE"/>
                </a:solidFill>
                <a:latin typeface="Aptos"/>
              </a:rPr>
              <a:t>A Christian paraphrase of Psalm 118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4892040" cy="987552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AA5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554480"/>
            <a:ext cx="4562855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Title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1892808"/>
            <a:ext cx="4562855" cy="420624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This Is the Day the Lord Hath Made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417320"/>
            <a:ext cx="4892040" cy="987552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AA5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82512" y="1554480"/>
            <a:ext cx="4562855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First 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2512" y="1892808"/>
            <a:ext cx="4562855" cy="420624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This is the day the Lord hath made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2651760"/>
            <a:ext cx="4892040" cy="987552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AA5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96112" y="2788920"/>
            <a:ext cx="4562855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Text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6112" y="3127248"/>
            <a:ext cx="4562855" cy="420624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Isaac Watts, 1719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2651760"/>
            <a:ext cx="4892040" cy="987552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AA5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82512" y="2788920"/>
            <a:ext cx="4562855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Tune often paired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82512" y="3127248"/>
            <a:ext cx="4562855" cy="420624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TWENTY-FOURTH — Lucius Chapin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886200"/>
            <a:ext cx="4892040" cy="987552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AA5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96112" y="4023360"/>
            <a:ext cx="4562855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Meter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6112" y="4361688"/>
            <a:ext cx="4562855" cy="420624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Common Meter (8.6.8.6)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17920" y="3886200"/>
            <a:ext cx="4892040" cy="987552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AA5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82512" y="4023360"/>
            <a:ext cx="4562855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Scripture center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82512" y="4361688"/>
            <a:ext cx="4562855" cy="420624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Psalm 118:22-26; Acts 4:10-11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CDCD2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ymnal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6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141F2E"/>
                </a:solidFill>
                <a:latin typeface="Aptos Display"/>
              </a:rPr>
              <a:t>Historical Background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0584C"/>
                </a:solidFill>
                <a:latin typeface="Aptos"/>
              </a:rPr>
              <a:t>Isaac Watts and Christian psalmody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417320"/>
            <a:ext cx="5852160" cy="4206240"/>
          </a:xfrm>
          <a:prstGeom prst="rect">
            <a:avLst/>
          </a:prstGeom>
          <a:noFill/>
        </p:spPr>
        <p:txBody>
          <a:bodyPr wrap="square" lIns="73152" rIns="45720" tIns="36576" bIns="36576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41F2E"/>
                </a:solidFill>
                <a:latin typeface="Aptos"/>
              </a:defRPr>
            </a:pPr>
            <a:r>
              <a:t>Published in 1719 in The Psalms of David Imitated in the Language of the New Testament.</a:t>
            </a:r>
          </a:p>
          <a:p>
            <a:pPr>
              <a:spcAft>
                <a:spcPts val="600"/>
              </a:spcAft>
              <a:defRPr sz="1600">
                <a:solidFill>
                  <a:srgbClr val="141F2E"/>
                </a:solidFill>
                <a:latin typeface="Aptos"/>
              </a:defRPr>
            </a:pPr>
            <a:r>
              <a:t>Watts sought to sing the Psalms in language shaped by Christ and the gospel.</a:t>
            </a:r>
          </a:p>
          <a:p>
            <a:pPr>
              <a:spcAft>
                <a:spcPts val="600"/>
              </a:spcAft>
              <a:defRPr sz="1600">
                <a:solidFill>
                  <a:srgbClr val="141F2E"/>
                </a:solidFill>
                <a:latin typeface="Aptos"/>
              </a:defRPr>
            </a:pPr>
            <a:r>
              <a:t>This hymn comes from his treatment of Psalm 118, especially the cornerstone and day of rejoicing.</a:t>
            </a:r>
          </a:p>
          <a:p>
            <a:pPr>
              <a:spcAft>
                <a:spcPts val="600"/>
              </a:spcAft>
              <a:defRPr sz="1600">
                <a:solidFill>
                  <a:srgbClr val="141F2E"/>
                </a:solidFill>
                <a:latin typeface="Aptos"/>
              </a:defRPr>
            </a:pPr>
            <a:r>
              <a:t>The text can be sung to several common-meter tunes; TWENTY-FOURTH is one notable pairing.</a:t>
            </a:r>
          </a:p>
        </p:txBody>
      </p:sp>
      <p:pic>
        <p:nvPicPr>
          <p:cNvPr id="6" name="Picture 5" descr="hymnal_pane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920" y="1234440"/>
            <a:ext cx="4023360" cy="30175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60920" y="4434840"/>
            <a:ext cx="4023360" cy="73152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300" b="0">
                <a:solidFill>
                  <a:srgbClr val="443728"/>
                </a:solidFill>
                <a:latin typeface="Aptos"/>
              </a:rPr>
              <a:t>Teacher note: present Watts as a careful biblical interpreter, not merely as a writer of cheerful verses.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736955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ngregation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1C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9875520" cy="32004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300" b="1">
                <a:solidFill>
                  <a:srgbClr val="DAA538"/>
                </a:solidFill>
                <a:latin typeface="Aptos"/>
              </a:rPr>
              <a:t>WORSHIP VALUE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1664208"/>
            <a:ext cx="9966960" cy="73152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ptos Display"/>
              </a:rPr>
              <a:t>Why This Hymn Matters Today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384" y="2596896"/>
            <a:ext cx="8823960" cy="91440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2000" b="0">
                <a:solidFill>
                  <a:srgbClr val="E8DCBE"/>
                </a:solidFill>
                <a:latin typeface="Aptos"/>
              </a:rPr>
              <a:t>It teaches the church to rejoice because God has acted decisively in the risen Christ.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CDCD2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ible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1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ptos Display"/>
              </a:rPr>
              <a:t>Biblical Foundation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E8DCBE"/>
                </a:solidFill>
                <a:latin typeface="Aptos"/>
              </a:rPr>
              <a:t>Psalm 118 read in light of Christ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508760"/>
            <a:ext cx="5029200" cy="109728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645919"/>
            <a:ext cx="470001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Psalm 118:22-26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1984248"/>
            <a:ext cx="4700016" cy="53035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The rejected stone becomes the cornerstone; the Lord makes the day of rejoicing; the people cry for salvation.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834640"/>
            <a:ext cx="5029200" cy="109728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50392" y="2971800"/>
            <a:ext cx="470001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Matthew 21:9, 42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3310128"/>
            <a:ext cx="4700016" cy="53035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Jesus receives the Hosanna cry and applies the cornerstone text to himself.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4160520"/>
            <a:ext cx="5029200" cy="109728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0392" y="4297680"/>
            <a:ext cx="470001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Acts 4:10-11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0392" y="4636008"/>
            <a:ext cx="4700016" cy="53035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The apostles proclaim the crucified and risen Jesus as the cornerstone God has established.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1828800"/>
            <a:ext cx="4754880" cy="2926080"/>
          </a:xfrm>
          <a:prstGeom prst="rect">
            <a:avLst/>
          </a:prstGeom>
          <a:noFill/>
        </p:spPr>
        <p:txBody>
          <a:bodyPr wrap="square" lIns="73152" rIns="45720" tIns="36576" bIns="36576">
            <a:spAutoFit/>
          </a:bodyPr>
          <a:lstStyle/>
          <a:p>
            <a:pPr>
              <a:spcAft>
                <a:spcPts val="6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Scripture gives the hymn its shape.</a:t>
            </a:r>
          </a:p>
          <a:p>
            <a:pPr>
              <a:spcAft>
                <a:spcPts val="6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Christ gives the psalm its gospel center.</a:t>
            </a:r>
          </a:p>
          <a:p>
            <a:pPr>
              <a:spcAft>
                <a:spcPts val="6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Worship gives the church its response.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CDCD2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ock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6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141F2E"/>
                </a:solidFill>
                <a:latin typeface="Aptos Display"/>
              </a:rPr>
              <a:t>The Movement of Psalm 118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0584C"/>
                </a:solidFill>
                <a:latin typeface="Aptos"/>
              </a:rPr>
              <a:t>From rejection to rejoicing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874519"/>
            <a:ext cx="2331720" cy="233172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41832" y="2011679"/>
            <a:ext cx="200253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Rejected stone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1832" y="2350008"/>
            <a:ext cx="2002536" cy="1764791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Human builders dismiss</a:t>
            </a:r>
          </a:p>
        </p:txBody>
      </p:sp>
      <p:sp>
        <p:nvSpPr>
          <p:cNvPr id="8" name="Right Arrow 7"/>
          <p:cNvSpPr/>
          <p:nvPr/>
        </p:nvSpPr>
        <p:spPr>
          <a:xfrm>
            <a:off x="3108960" y="2743200"/>
            <a:ext cx="502920" cy="320040"/>
          </a:xfrm>
          <a:prstGeom prst="rightArrow">
            <a:avLst/>
          </a:prstGeom>
          <a:solidFill>
            <a:srgbClr val="DAA5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611880" y="1874519"/>
            <a:ext cx="2331720" cy="233172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776472" y="2011679"/>
            <a:ext cx="200253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Cornerstone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76472" y="2350008"/>
            <a:ext cx="2002536" cy="1764791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God establishes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5943600" y="2743200"/>
            <a:ext cx="502920" cy="320040"/>
          </a:xfrm>
          <a:prstGeom prst="rightArrow">
            <a:avLst/>
          </a:prstGeom>
          <a:solidFill>
            <a:srgbClr val="DAA5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446520" y="1874519"/>
            <a:ext cx="2331720" cy="233172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611112" y="2011679"/>
            <a:ext cx="200253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The day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11112" y="2350008"/>
            <a:ext cx="2002536" cy="1764791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God’s victory revealed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8778240" y="2743200"/>
            <a:ext cx="502920" cy="320040"/>
          </a:xfrm>
          <a:prstGeom prst="rightArrow">
            <a:avLst/>
          </a:prstGeom>
          <a:solidFill>
            <a:srgbClr val="DAA5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281160" y="1874519"/>
            <a:ext cx="2331720" cy="233172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445752" y="2011679"/>
            <a:ext cx="200253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Hosanna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45752" y="2350008"/>
            <a:ext cx="2002536" cy="1764791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The people cry for saving help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0120" y="4800600"/>
            <a:ext cx="10058400" cy="640080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ctr"/>
            <a:r>
              <a:rPr sz="1900" b="1">
                <a:solidFill>
                  <a:srgbClr val="141F2E"/>
                </a:solidFill>
                <a:latin typeface="Aptos"/>
              </a:rPr>
              <a:t>Watts turns this movement into Easter praise: God overturns rejection through the resurrection of Christ.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736955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reation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F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ptos Display"/>
              </a:rPr>
              <a:t>Stanza 1: The Lord’s Day of Rejoicing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E8DCBE"/>
                </a:solidFill>
                <a:latin typeface="Aptos"/>
              </a:rPr>
              <a:t>Joy begins with God’s claim on the 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91640"/>
            <a:ext cx="5577840" cy="2926080"/>
          </a:xfrm>
          <a:prstGeom prst="rect">
            <a:avLst/>
          </a:prstGeom>
          <a:noFill/>
        </p:spPr>
        <p:txBody>
          <a:bodyPr wrap="square" lIns="73152" rIns="45720" tIns="36576" bIns="36576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The opening call gathers heaven and earth into praise.</a:t>
            </a:r>
          </a:p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The day is not merely ordinary time; it belongs to the Lord.</a:t>
            </a:r>
          </a:p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Teaching emphasis: Christian gladness is a response to God’s saving work.</a:t>
            </a:r>
          </a:p>
        </p:txBody>
      </p:sp>
      <p:pic>
        <p:nvPicPr>
          <p:cNvPr id="6" name="Picture 5" descr="creation_pane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417320"/>
            <a:ext cx="3749039" cy="2971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CDCD2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F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11480"/>
            <a:ext cx="10835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ptos Display"/>
              </a:rPr>
              <a:t>Stanza 2: Resurrection Victory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E8DCBE"/>
                </a:solidFill>
                <a:latin typeface="Aptos"/>
              </a:rPr>
              <a:t>The day is centered on Christ’s rising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91640"/>
            <a:ext cx="5852160" cy="3017520"/>
          </a:xfrm>
          <a:prstGeom prst="rect">
            <a:avLst/>
          </a:prstGeom>
          <a:noFill/>
        </p:spPr>
        <p:txBody>
          <a:bodyPr wrap="square" lIns="73152" rIns="45720" tIns="36576" bIns="36576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Watts makes the Easter reading unmistakable.</a:t>
            </a:r>
          </a:p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The risen Christ triumphs over death and the powers of darkness.</a:t>
            </a:r>
          </a:p>
          <a:p>
            <a:pPr>
              <a:spcAft>
                <a:spcPts val="6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Teaching emphasis: resurrection joy is not shallow cheerfulness; it is gospel confidence.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0" y="1828800"/>
            <a:ext cx="4023360" cy="2148840"/>
          </a:xfrm>
          <a:prstGeom prst="roundRect">
            <a:avLst/>
          </a:prstGeom>
          <a:solidFill>
            <a:srgbClr val="FFF8E8"/>
          </a:solidFill>
          <a:ln w="15240">
            <a:solidFill>
              <a:srgbClr val="DCB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79792" y="1965960"/>
            <a:ext cx="3694176" cy="25603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400" b="1">
                <a:solidFill>
                  <a:srgbClr val="4B3618"/>
                </a:solidFill>
                <a:latin typeface="Aptos"/>
              </a:rPr>
              <a:t>Key connection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9792" y="2304288"/>
            <a:ext cx="3694176" cy="1581912"/>
          </a:xfrm>
          <a:prstGeom prst="rect">
            <a:avLst/>
          </a:prstGeom>
          <a:noFill/>
        </p:spPr>
        <p:txBody>
          <a:bodyPr wrap="square" lIns="54864" rIns="54864" tIns="27432" bIns="27432">
            <a:spAutoFit/>
          </a:bodyPr>
          <a:lstStyle/>
          <a:p>
            <a:pPr algn="l"/>
            <a:r>
              <a:rPr sz="1130" b="0">
                <a:solidFill>
                  <a:srgbClr val="413728"/>
                </a:solidFill>
                <a:latin typeface="Aptos"/>
              </a:rPr>
              <a:t>Acts 4:10-11 proclaims the crucified and risen Jesus as the cornerstone God has established.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537960"/>
            <a:ext cx="11384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CDCD2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the Day the Lord Hath Made</dc:title>
  <dc:subject>Hymn study resource</dc:subject>
  <dc:creator>HymnInfo.com</dc:creator>
  <cp:keywords>hymn study, Christian worship, church teaching, HymnInfo</cp:keywords>
  <dc:description/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