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4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05840" y="1572768"/>
            <a:ext cx="1014984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'Tis So Sweet to Trust in Jesus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1508760" y="2523744"/>
            <a:ext cx="91440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650" i="1" dirty="0">
                <a:solidFill>
                  <a:srgbClr val="FFF4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'Tis so sweet to trust in Jesus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4791456" y="3044952"/>
            <a:ext cx="2606040" cy="0"/>
          </a:xfrm>
          <a:prstGeom prst="line">
            <a:avLst/>
          </a:prstGeom>
          <a:noFill/>
          <a:ln w="31750">
            <a:solidFill>
              <a:srgbClr val="D7A84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874520" y="3429000"/>
            <a:ext cx="8458200" cy="12070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Text: Louisa May R. Stead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Music: William James Kirkpatrick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1882 • Tune: TRUST IN JESUS • Meter: 8.7.8.7 with refrain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Scripture: Proverbs 3:5-6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E9DD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4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1: Resting on Christ's Word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Faith begins with receiving his promise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first stanza centers on the sweetness of trusting Jesus and taking him at his word.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image of resting on a promise teaches confidence in Christ's reliability.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faith is not confidence in the strength of faith, but confidence in the Savior who speaks.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6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2: Cleansing Grace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Trusting Jesus with guilt, shame, and renewal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moves from trust in Christ's word to trust in his cleansing mercy.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believer does not approach Jesus as self-sufficient, but as one needing grace.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assurance deepens when sinners come honestly to the mercy of Christ.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2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3: From Sin and Self to Peace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becomes surrendered discipleship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describes ceasing from sin and self as part of trusting Jesus.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Life, rest, joy, and peace are received gifts, not self-made achievements.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trust is active surrender, not passive avoidance of responsibility.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5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4: Savior and Friend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learned through fellowship with Christ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final stanza speaks with gratitude: trust has been learned over time.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Jesus is confessed personally as Savior and friend.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ends with confidence in Christ's abiding presence to the end.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1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Refrain Study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congregational testimony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1051560" y="1115568"/>
            <a:ext cx="100584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“O for grace to trust him more.”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14400" y="1874520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refrain functions as both testimony and prayer.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Repetition lets the congregation rehearse trust until the truth is carried by memory.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prayer for more grace keeps the hymn humble: believers never outgrow dependence on Christ.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3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hymn teaches carefully and clearly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49834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Trust and assurance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0" y="1243584"/>
            <a:ext cx="489204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Grace and discipleship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1746504"/>
            <a:ext cx="4846320" cy="3566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emphasizes faith as relational reliance on Christ. Assurance grows as believers learn that Jesus is faithful through repeated obedience, confession, and dependence.</a:t>
            </a:r>
            <a:endParaRPr lang="en-US" sz="1580" dirty="0"/>
          </a:p>
        </p:txBody>
      </p:sp>
      <p:sp>
        <p:nvSpPr>
          <p:cNvPr id="9" name="Text 6"/>
          <p:cNvSpPr/>
          <p:nvPr/>
        </p:nvSpPr>
        <p:spPr>
          <a:xfrm>
            <a:off x="6400800" y="1746504"/>
            <a:ext cx="4846320" cy="3566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Cleansing, surrender, rest, joy, and peace belong together. Trust is not only comfort for difficult days; it is the pattern of the Christian life.</a:t>
            </a:r>
            <a:endParaRPr lang="en-US" sz="1580" dirty="0"/>
          </a:p>
        </p:txBody>
      </p:sp>
      <p:sp>
        <p:nvSpPr>
          <p:cNvPr id="10" name="Text 7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1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Movement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hymn progresses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confession: it is sweet to trust Jesus and his word.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Deepening reliance: Christ is trusted for cleansing and healing grace.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Practical surrender: the believer turns from sin and self-reliance.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 testimony: Jesus is known as Savior, friend, and faithful companion.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4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Observations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tune serves the message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TRUST IN JESUS; meter: 8.7.8.7 with refrain.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melody is gentle, memorable, and well suited to congregational singing.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refrain gives the church a shared confession of trust and a repeated prayer for grace.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moderate tempo helps retain the hymn's reflective confidence without making it heavy.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3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the hymn can serve the church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Services focused on faith, assurance, prayer, discipleship, repentance, or comfort.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 care moments when believers face anxiety, grief, transition, or uncertainty.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Baptism, testimony, response, or closing hymn settings where trust in Christ is central.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Choir rehearsal or hymn study as a model of gospel testimony in song.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5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Sunday school, small groups, or choir reflection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the hymn say about the object of Christian trust?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Scripture passage best explains the hymn's central message?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trusting Jesus differ from trying to control outcomes?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is the refrain both a testimony and a prayer?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 we need grace to trust Christ more this week?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1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Understanding, affection, and practice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 trust as active reliance on the person, word, mercy, and presence of Jesus.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Feel the pastoral comfort of a hymn that speaks from tested confidence rather than shallow optimism.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bringing decisions, fears, sins, and burdens to Christ in prayerful obedience.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1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teaching plans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49834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30-minute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0" y="1243584"/>
            <a:ext cx="489204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plan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1746504"/>
            <a:ext cx="4846320" cy="3566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- Opening question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- Hymn identity and background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- Proverbs 3:5-6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- Stanza and refrain study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min - Application and prayer</a:t>
            </a:r>
            <a:endParaRPr lang="en-US" sz="1580" dirty="0"/>
          </a:p>
        </p:txBody>
      </p:sp>
      <p:sp>
        <p:nvSpPr>
          <p:cNvPr id="9" name="Text 6"/>
          <p:cNvSpPr/>
          <p:nvPr/>
        </p:nvSpPr>
        <p:spPr>
          <a:xfrm>
            <a:off x="6400800" y="1746504"/>
            <a:ext cx="4846320" cy="3566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- Sing or read key lines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- Background and hymn identity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 min - Scripture foundation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 min - Stanza-by-stanza discussion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- Testimony, application, and closing prayer</a:t>
            </a:r>
            <a:endParaRPr lang="en-US" sz="1580" dirty="0"/>
          </a:p>
        </p:txBody>
      </p:sp>
      <p:sp>
        <p:nvSpPr>
          <p:cNvPr id="10" name="Text 7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6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Practicing trust this week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Bring one unresolved concern to Christ in daily prayer before acting on anxiety.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promise of Scripture and meditate on it until it shapes your response.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Confess one form of self-reliance and receive Christ's cleansing mercy.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Encourage another believer by naming one specific way God has been faithful.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2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hymn's message in one sentence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1051560" y="1115568"/>
            <a:ext cx="100584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Jesus is faithful; therefore, his people can trust him more.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14400" y="1874520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rests on Christ's word.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receives Christ's mercy.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turns from sin and self-reliance.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grows through experience and continues to the end.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6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25880" y="1481328"/>
            <a:ext cx="9555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Prayer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1554480" y="2423160"/>
            <a:ext cx="90982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FFF4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Lord Jesus, give us grace to trust you more. Teach us to rest on your word, receive your cleansing mercy, and follow you with steady hearts. Make our lives a testimony of your faithfulness. Amen.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1463040" y="5010912"/>
            <a:ext cx="928116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FFF4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960" dirty="0"/>
          </a:p>
        </p:txBody>
      </p:sp>
      <p:sp>
        <p:nvSpPr>
          <p:cNvPr id="6" name="Text 3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E9DD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1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gospel hymn of simple, learned trust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49834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facts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0" y="1243584"/>
            <a:ext cx="489204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Central witness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1746504"/>
            <a:ext cx="4846320" cy="3566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Title: 'Tis So Sweet to Trust in Jesus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line: 'Tis so sweet to trust in Jesus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Text: Louisa May R. Stead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Music: William James Kirkpatrick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Date: commonly given as 1882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Tune: TRUST IN JESUS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8.7.8.7 with refrain</a:t>
            </a:r>
            <a:endParaRPr lang="en-US" sz="1580" dirty="0"/>
          </a:p>
        </p:txBody>
      </p:sp>
      <p:sp>
        <p:nvSpPr>
          <p:cNvPr id="9" name="Text 6"/>
          <p:cNvSpPr/>
          <p:nvPr/>
        </p:nvSpPr>
        <p:spPr>
          <a:xfrm>
            <a:off x="6400800" y="1746504"/>
            <a:ext cx="4846320" cy="3566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turns trust into testimony. It is not only a statement about faith; it is a sung confession that Jesus has been found faithful again and again.</a:t>
            </a:r>
            <a:endParaRPr lang="en-US" sz="1580" dirty="0"/>
          </a:p>
        </p:txBody>
      </p:sp>
      <p:sp>
        <p:nvSpPr>
          <p:cNvPr id="10" name="Text 7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4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careful reading of the tradition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868680" y="1243584"/>
            <a:ext cx="1046988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Louisa May R. Stead is remembered as an English-born hymn writer and missionary whose devotional hymnody expresses personal reliance on Christ. William James Kirkpatrick, a prominent gospel song composer and editor, supplied the tune that made the text singable for congregations.</a:t>
            </a:r>
            <a:endParaRPr lang="en-US" sz="1720" dirty="0"/>
          </a:p>
          <a:p>
            <a:pPr indent="0" marL="0">
              <a:buNone/>
            </a:pPr>
            <a:endParaRPr lang="en-US" sz="1720" dirty="0"/>
          </a:p>
          <a:p>
            <a:pPr indent="0" marL="0">
              <a:buNone/>
            </a:pPr>
            <a:r>
              <a:rPr lang="en-US" sz="172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well-known tradition connects the hymn with sorrow in Stead's life. The details are best stated cautiously, but the hymn itself clearly bears the tone of faith refined by trial.</a:t>
            </a:r>
            <a:endParaRPr lang="en-US" sz="172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3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Pastoral, devotional, and worship value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anxious believers language for trust when circumstances remain unresolved.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teaches faith as relational reliance on Jesus, not mere religious sentiment.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invites corporate testimony: the congregation sings that Christ has been proved faithful.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joins assurance, cleansing grace, discipleship, joy, and future hope in one accessible hymn.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2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4400" y="2267712"/>
            <a:ext cx="1036015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5074920" y="3154680"/>
            <a:ext cx="2057400" cy="0"/>
          </a:xfrm>
          <a:prstGeom prst="line">
            <a:avLst/>
          </a:prstGeom>
          <a:noFill/>
          <a:ln w="27940">
            <a:solidFill>
              <a:srgbClr val="D7A84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325880" y="3493008"/>
            <a:ext cx="9555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50" i="1" dirty="0">
                <a:solidFill>
                  <a:srgbClr val="FFF4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in the Lord with all the heart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E9DD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2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Primary Scripture: Proverbs 3:5-6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pathway of trust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1051560" y="1115568"/>
            <a:ext cx="100584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Trust in Yahweh with all your heart, and do not lean on your own understanding.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14400" y="1874520"/>
            <a:ext cx="10287000" cy="4526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is wholehearted: it reaches decisions, fears, plans, and desires.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is humble: it admits the limits of human understanding.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is responsive: it acknowledges the Lord in every way.</a:t>
            </a:r>
            <a:endParaRPr lang="en-US" sz="1800" dirty="0"/>
          </a:p>
          <a:p>
            <a:r>
              <a:rPr lang="en-US" sz="180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is guided: God makes the path straight according to his wisdom.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5_light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310896"/>
            <a:ext cx="108356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Scripture Voices Around the Hymn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685800" y="786384"/>
            <a:ext cx="914400" cy="0"/>
          </a:xfrm>
          <a:prstGeom prst="line">
            <a:avLst/>
          </a:prstGeom>
          <a:noFill/>
          <a:ln w="25400">
            <a:solidFill>
              <a:srgbClr val="B8822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783080" y="694944"/>
            <a:ext cx="9418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i="1" dirty="0">
                <a:solidFill>
                  <a:srgbClr val="6C59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the Bible supports the hymn's message</a:t>
            </a:r>
            <a:endParaRPr lang="en-US" sz="1120" dirty="0"/>
          </a:p>
        </p:txBody>
      </p:sp>
      <p:sp>
        <p:nvSpPr>
          <p:cNvPr id="6" name="Text 3"/>
          <p:cNvSpPr/>
          <p:nvPr/>
        </p:nvSpPr>
        <p:spPr>
          <a:xfrm>
            <a:off x="914400" y="1243584"/>
            <a:ext cx="49834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Old Testament accents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0" y="1243584"/>
            <a:ext cx="489204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A33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New Testament accents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1746504"/>
            <a:ext cx="4846320" cy="3566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Psalm 37:5 calls believers to commit their way to the Lord and trust him. Isaiah 26:3-4 connects steadfast trust with perfect peace and names the Lord as an everlasting Rock.</a:t>
            </a:r>
            <a:endParaRPr lang="en-US" sz="1580" dirty="0"/>
          </a:p>
        </p:txBody>
      </p:sp>
      <p:sp>
        <p:nvSpPr>
          <p:cNvPr id="9" name="Text 6"/>
          <p:cNvSpPr/>
          <p:nvPr/>
        </p:nvSpPr>
        <p:spPr>
          <a:xfrm>
            <a:off x="6400800" y="1746504"/>
            <a:ext cx="4846320" cy="3566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2C211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Jesus tells troubled hearts to believe in God and also in him. Paul testifies that he knows the One he has believed and is persuaded of Christ's keeping power.</a:t>
            </a:r>
            <a:endParaRPr lang="en-US" sz="1580" dirty="0"/>
          </a:p>
        </p:txBody>
      </p:sp>
      <p:sp>
        <p:nvSpPr>
          <p:cNvPr id="10" name="Text 7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7B67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ymn_assets/bg1_dark.jpg">    </p:cNvPr>
          <p:cNvPicPr>
            <a:picLocks noChangeAspect="1"/>
          </p:cNvPicPr>
          <p:nvPr/>
        </p:nvPicPr>
        <p:blipFill>
          <a:blip r:embed="rId1"/>
          <a:srcRect l="1" r="1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4400" y="2267712"/>
            <a:ext cx="1036015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Study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5074920" y="3154680"/>
            <a:ext cx="2057400" cy="0"/>
          </a:xfrm>
          <a:prstGeom prst="line">
            <a:avLst/>
          </a:prstGeom>
          <a:noFill/>
          <a:ln w="27940">
            <a:solidFill>
              <a:srgbClr val="D7A84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325880" y="3493008"/>
            <a:ext cx="95554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50" i="1" dirty="0">
                <a:solidFill>
                  <a:srgbClr val="FFF4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promise, to cleansing grace, to lifelong assurance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594360" y="6510528"/>
            <a:ext cx="1097280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E9DD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'Tis So Sweet to Trust in Jesus Teaching Guide</dc:title>
  <dc:subject>Hymn study resource</dc:subject>
  <dc:creator>HymnInfo.com</dc:creator>
  <cp:lastModifiedBy>HymnInfo.com</cp:lastModifiedBy>
  <cp:revision>1</cp:revision>
  <dcterms:created xsi:type="dcterms:W3CDTF">2026-07-04T00:10:07Z</dcterms:created>
  <dcterms:modified xsi:type="dcterms:W3CDTF">2026-07-04T00:10:07Z</dcterms:modified>
</cp:coreProperties>
</file>