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E"/>
          </a:solidFill>
          <a:ln w="12700">
            <a:solidFill>
              <a:srgbClr val="0F1B2E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2560320"/>
          </a:xfrm>
          <a:prstGeom prst="rect">
            <a:avLst/>
          </a:prstGeom>
          <a:solidFill>
            <a:srgbClr val="152238">
              <a:alpha val="94000"/>
            </a:srgbClr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0" y="-182880"/>
            <a:ext cx="2926080" cy="2926080"/>
          </a:xfrm>
          <a:prstGeom prst="ellipse">
            <a:avLst/>
          </a:prstGeom>
          <a:solidFill>
            <a:srgbClr val="E8B75D">
              <a:alpha val="90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4572000"/>
            <a:ext cx="10332720" cy="1828800"/>
          </a:xfrm>
          <a:prstGeom prst="arc">
            <a:avLst/>
          </a:prstGeom>
          <a:solidFill>
            <a:srgbClr val="253A34"/>
          </a:solidFill>
          <a:ln w="12700">
            <a:solidFill>
              <a:srgbClr val="253A34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828800" y="4297680"/>
            <a:ext cx="246888" cy="411480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874520" y="4343400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240280" y="4069080"/>
            <a:ext cx="246888" cy="640080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286000" y="4114800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51760" y="4206240"/>
            <a:ext cx="246888" cy="502920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697480" y="4251960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154680" y="3931920"/>
            <a:ext cx="246888" cy="777240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200400" y="3977640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0" y="4297680"/>
            <a:ext cx="246888" cy="411480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703320" y="4343400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06240" y="4069080"/>
            <a:ext cx="246888" cy="640080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251960" y="4114800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63440" y="4233672"/>
            <a:ext cx="246888" cy="475488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709160" y="4279392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120640" y="3886200"/>
            <a:ext cx="246888" cy="822960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166360" y="3931920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532120" y="4251960"/>
            <a:ext cx="246888" cy="457200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577840" y="4297680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989320" y="4023360"/>
            <a:ext cx="246888" cy="685800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035040" y="4069080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92240" y="4160520"/>
            <a:ext cx="246888" cy="548640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537960" y="4206240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903720" y="3941064"/>
            <a:ext cx="246888" cy="768096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949440" y="3986784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315200" y="4288536"/>
            <a:ext cx="246888" cy="420624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360920" y="4334256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726680" y="4050792"/>
            <a:ext cx="246888" cy="658368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772400" y="4096512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275320" y="4206240"/>
            <a:ext cx="246888" cy="502920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321040" y="4251960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778240" y="4087368"/>
            <a:ext cx="246888" cy="621792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823960" y="4133088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9235440" y="4297680"/>
            <a:ext cx="246888" cy="411480"/>
          </a:xfrm>
          <a:prstGeom prst="rect">
            <a:avLst/>
          </a:prstGeom>
          <a:solidFill>
            <a:srgbClr val="152238"/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281160" y="4343400"/>
            <a:ext cx="45720" cy="45720"/>
          </a:xfrm>
          <a:prstGeom prst="rect">
            <a:avLst/>
          </a:prstGeom>
          <a:solidFill>
            <a:srgbClr val="E8B75D">
              <a:alpha val="82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740189" y="3749040"/>
            <a:ext cx="411480" cy="411480"/>
          </a:xfrm>
          <a:prstGeom prst="ellipse">
            <a:avLst/>
          </a:prstGeom>
          <a:solidFill>
            <a:srgbClr val="F6D58B">
              <a:alpha val="95000"/>
            </a:srgbClr>
          </a:solidFill>
          <a:ln w="12700">
            <a:solidFill>
              <a:srgbClr val="F6D58B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 rot="10800000">
            <a:off x="9863633" y="3847795"/>
            <a:ext cx="181051" cy="312725"/>
          </a:xfrm>
          <a:prstGeom prst="triangle">
            <a:avLst/>
          </a:prstGeom>
          <a:solidFill>
            <a:srgbClr val="FFF2BC">
              <a:alpha val="92000"/>
            </a:srgbClr>
          </a:solidFill>
          <a:ln w="12700">
            <a:solidFill>
              <a:srgbClr val="FFF2BC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657893" y="4218127"/>
            <a:ext cx="592531" cy="181051"/>
          </a:xfrm>
          <a:prstGeom prst="rect">
            <a:avLst/>
          </a:prstGeom>
          <a:solidFill>
            <a:srgbClr val="5F3B1F"/>
          </a:solidFill>
          <a:ln w="12700">
            <a:solidFill>
              <a:srgbClr val="5F3B1F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880092" y="4390949"/>
            <a:ext cx="148133" cy="411480"/>
          </a:xfrm>
          <a:prstGeom prst="rect">
            <a:avLst/>
          </a:prstGeom>
          <a:solidFill>
            <a:srgbClr val="5F3B1F"/>
          </a:solidFill>
          <a:ln w="12700">
            <a:solidFill>
              <a:srgbClr val="5F3B1F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9592056" y="4777740"/>
            <a:ext cx="724205" cy="115214"/>
          </a:xfrm>
          <a:prstGeom prst="rect">
            <a:avLst/>
          </a:prstGeom>
          <a:solidFill>
            <a:srgbClr val="5F3B1F"/>
          </a:solidFill>
          <a:ln w="12700">
            <a:solidFill>
              <a:srgbClr val="5F3B1F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9921240" y="3977640"/>
            <a:ext cx="-731520" cy="-45720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46" name="Shape 44"/>
          <p:cNvSpPr/>
          <p:nvPr/>
        </p:nvSpPr>
        <p:spPr>
          <a:xfrm>
            <a:off x="9921240" y="3977640"/>
            <a:ext cx="-502920" cy="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47" name="Shape 45"/>
          <p:cNvSpPr/>
          <p:nvPr/>
        </p:nvSpPr>
        <p:spPr>
          <a:xfrm>
            <a:off x="9921240" y="3977640"/>
            <a:ext cx="-685800" cy="45720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48" name="Shape 46"/>
          <p:cNvSpPr/>
          <p:nvPr/>
        </p:nvSpPr>
        <p:spPr>
          <a:xfrm>
            <a:off x="9921240" y="3977640"/>
            <a:ext cx="640080" cy="-45720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49" name="Shape 47"/>
          <p:cNvSpPr/>
          <p:nvPr/>
        </p:nvSpPr>
        <p:spPr>
          <a:xfrm>
            <a:off x="9921240" y="3977640"/>
            <a:ext cx="502920" cy="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50" name="Shape 48"/>
          <p:cNvSpPr/>
          <p:nvPr/>
        </p:nvSpPr>
        <p:spPr>
          <a:xfrm>
            <a:off x="9921240" y="3977640"/>
            <a:ext cx="731520" cy="45720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51" name="Shape 49"/>
          <p:cNvSpPr/>
          <p:nvPr/>
        </p:nvSpPr>
        <p:spPr>
          <a:xfrm>
            <a:off x="9921240" y="3977640"/>
            <a:ext cx="0" cy="-713232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52" name="Shape 50"/>
          <p:cNvSpPr/>
          <p:nvPr/>
        </p:nvSpPr>
        <p:spPr>
          <a:xfrm>
            <a:off x="9921240" y="3977640"/>
            <a:ext cx="0" cy="713232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53" name="Shape 51"/>
          <p:cNvSpPr/>
          <p:nvPr/>
        </p:nvSpPr>
        <p:spPr>
          <a:xfrm>
            <a:off x="0" y="0"/>
            <a:ext cx="6309360" cy="6858000"/>
          </a:xfrm>
          <a:prstGeom prst="rect">
            <a:avLst/>
          </a:prstGeom>
          <a:solidFill>
            <a:srgbClr val="0F1B2E">
              <a:alpha val="90000"/>
            </a:srgbClr>
          </a:solidFill>
          <a:ln w="12700">
            <a:solidFill>
              <a:srgbClr val="0F1B2E">
                <a:alpha val="0"/>
              </a:srgbClr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13232" y="1572768"/>
            <a:ext cx="5715000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4400" b="1" dirty="0">
                <a:solidFill>
                  <a:srgbClr val="FFF5D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This Little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FFF5D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Light of Mine</a:t>
            </a:r>
            <a:endParaRPr lang="en-US" sz="4400" dirty="0"/>
          </a:p>
        </p:txBody>
      </p:sp>
      <p:sp>
        <p:nvSpPr>
          <p:cNvPr id="55" name="Text 53"/>
          <p:cNvSpPr/>
          <p:nvPr/>
        </p:nvSpPr>
        <p:spPr>
          <a:xfrm>
            <a:off x="758952" y="3108960"/>
            <a:ext cx="283464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B75D"/>
                </a:solidFill>
              </a:rPr>
              <a:t>Teaching Guide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758952" y="3547872"/>
            <a:ext cx="502920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F7E5BF"/>
                </a:solidFill>
              </a:rPr>
              <a:t>A hymn study on witness, courage, and walking as children of light</a:t>
            </a:r>
            <a:endParaRPr lang="en-US" sz="1650" dirty="0"/>
          </a:p>
        </p:txBody>
      </p:sp>
      <p:sp>
        <p:nvSpPr>
          <p:cNvPr id="57" name="Text 55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8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C"/>
          </a:solidFill>
          <a:ln w="12700">
            <a:solidFill>
              <a:srgbClr val="FFF8E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E8B75D">
              <a:alpha val="80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152238">
              <a:alpha val="92000"/>
            </a:srgbClr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94360" y="411480"/>
            <a:ext cx="79552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52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Song Section 3: Around the Neighborhood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896112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7A3E1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begins close to home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94360" y="1207008"/>
            <a:ext cx="1828800" cy="54864"/>
          </a:xfrm>
          <a:prstGeom prst="rect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77240" y="1874520"/>
            <a:ext cx="1691640" cy="13716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52728" y="2011680"/>
            <a:ext cx="685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7A3E13"/>
                </a:solidFill>
              </a:rPr>
              <a:t>⌂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941832" y="2542032"/>
            <a:ext cx="1325880" cy="21945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52238"/>
                </a:solidFill>
              </a:rPr>
              <a:t>Home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41832" y="2816352"/>
            <a:ext cx="13258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B5B4A"/>
                </a:solidFill>
              </a:rPr>
              <a:t>patient love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017520" y="1874520"/>
            <a:ext cx="1691640" cy="13716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93008" y="2011680"/>
            <a:ext cx="685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7A3E13"/>
                </a:solidFill>
              </a:rPr>
              <a:t>⌂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3182112" y="2542032"/>
            <a:ext cx="1325880" cy="21945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52238"/>
                </a:solidFill>
              </a:rPr>
              <a:t>Work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3182112" y="2816352"/>
            <a:ext cx="13258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B5B4A"/>
                </a:solidFill>
              </a:rPr>
              <a:t>integrity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257800" y="1874520"/>
            <a:ext cx="1691640" cy="13716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733288" y="2011680"/>
            <a:ext cx="685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7A3E13"/>
                </a:solidFill>
              </a:rPr>
              <a:t>⌂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5422392" y="2542032"/>
            <a:ext cx="1325880" cy="21945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52238"/>
                </a:solidFill>
              </a:rPr>
              <a:t>School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422392" y="2816352"/>
            <a:ext cx="13258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B5B4A"/>
                </a:solidFill>
              </a:rPr>
              <a:t>courage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498080" y="1874520"/>
            <a:ext cx="1691640" cy="13716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973568" y="2011680"/>
            <a:ext cx="685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7A3E13"/>
                </a:solidFill>
              </a:rPr>
              <a:t>⌂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7662672" y="2542032"/>
            <a:ext cx="1325880" cy="21945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52238"/>
                </a:solidFill>
              </a:rPr>
              <a:t>Street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7662672" y="2816352"/>
            <a:ext cx="13258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B5B4A"/>
                </a:solidFill>
              </a:rPr>
              <a:t>mercy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9738360" y="1874520"/>
            <a:ext cx="1691640" cy="13716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213848" y="2011680"/>
            <a:ext cx="685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7A3E13"/>
                </a:solidFill>
              </a:rPr>
              <a:t>⌂</a:t>
            </a:r>
            <a:endParaRPr lang="en-US" sz="2600" dirty="0"/>
          </a:p>
        </p:txBody>
      </p:sp>
      <p:sp>
        <p:nvSpPr>
          <p:cNvPr id="26" name="Text 24"/>
          <p:cNvSpPr/>
          <p:nvPr/>
        </p:nvSpPr>
        <p:spPr>
          <a:xfrm>
            <a:off x="9902952" y="2542032"/>
            <a:ext cx="1325880" cy="21945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52238"/>
                </a:solidFill>
              </a:rPr>
              <a:t>Church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9902952" y="2816352"/>
            <a:ext cx="13258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6B5B4A"/>
                </a:solidFill>
              </a:rPr>
              <a:t>welcome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1051560" y="3977640"/>
            <a:ext cx="10058400" cy="1143000"/>
          </a:xfrm>
          <a:prstGeom prst="roundRect">
            <a:avLst>
              <a:gd name="adj" fmla="val 9600"/>
            </a:avLst>
          </a:prstGeom>
          <a:solidFill>
            <a:srgbClr val="FFF7E6">
              <a:alpha val="95000"/>
            </a:srgbClr>
          </a:solidFill>
          <a:ln w="12700">
            <a:solidFill>
              <a:srgbClr val="304F3B">
                <a:alpha val="82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417320" y="4343400"/>
            <a:ext cx="93268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304F3B"/>
                </a:solidFill>
              </a:rPr>
              <a:t>Local witness is not second-class mission. Jesus places light where people actually walk.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9D0"/>
          </a:solidFill>
          <a:ln w="12700">
            <a:solidFill>
              <a:srgbClr val="F5E9D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32588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56032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79476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26364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9808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73252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96696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20140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411480"/>
            <a:ext cx="79552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52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Community Witness and Courage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621792" y="896112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7A3E1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song carried in church and public life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4360" y="1207008"/>
            <a:ext cx="1828800" cy="54864"/>
          </a:xfrm>
          <a:prstGeom prst="rect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31520" y="1600200"/>
            <a:ext cx="5166360" cy="4434840"/>
          </a:xfrm>
          <a:prstGeom prst="roundRect">
            <a:avLst>
              <a:gd name="adj" fmla="val 2474"/>
            </a:avLst>
          </a:prstGeom>
          <a:solidFill>
            <a:srgbClr val="FFFDF8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05840" y="1874520"/>
            <a:ext cx="20116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A3E13"/>
                </a:solidFill>
              </a:rPr>
              <a:t>Church use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05840" y="2377440"/>
            <a:ext cx="4114800" cy="1737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32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Children can sing it honestly because the words are clear.</a:t>
            </a:r>
            <a:endParaRPr lang="en-US" sz="1320" dirty="0"/>
          </a:p>
          <a:p>
            <a:r>
              <a:rPr lang="en-US" sz="132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Adults need it because visible witness takes courage.</a:t>
            </a:r>
            <a:endParaRPr lang="en-US" sz="1320" dirty="0"/>
          </a:p>
          <a:p>
            <a:r>
              <a:rPr lang="en-US" sz="132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Congregations can sing it as a shared pledge.</a:t>
            </a:r>
            <a:endParaRPr lang="en-US" sz="1320" dirty="0"/>
          </a:p>
        </p:txBody>
      </p:sp>
      <p:sp>
        <p:nvSpPr>
          <p:cNvPr id="19" name="Shape 17"/>
          <p:cNvSpPr/>
          <p:nvPr/>
        </p:nvSpPr>
        <p:spPr>
          <a:xfrm>
            <a:off x="6309360" y="1600200"/>
            <a:ext cx="5166360" cy="4434840"/>
          </a:xfrm>
          <a:prstGeom prst="roundRect">
            <a:avLst>
              <a:gd name="adj" fmla="val 2474"/>
            </a:avLst>
          </a:prstGeom>
          <a:solidFill>
            <a:srgbClr val="FFFDF8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83680" y="1874520"/>
            <a:ext cx="2194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A3E13"/>
                </a:solidFill>
              </a:rPr>
              <a:t>Public courage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583680" y="2377440"/>
            <a:ext cx="4114800" cy="1737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32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song became significant in civil rights gatherings and freedom-song settings.</a:t>
            </a:r>
            <a:endParaRPr lang="en-US" sz="1320" dirty="0"/>
          </a:p>
          <a:p>
            <a:r>
              <a:rPr lang="en-US" sz="132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 that history with respect, not as trivia.</a:t>
            </a:r>
            <a:endParaRPr lang="en-US" sz="1320" dirty="0"/>
          </a:p>
          <a:p>
            <a:r>
              <a:rPr lang="en-US" sz="132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Let the song train courageous love, truth, and justice.</a:t>
            </a:r>
            <a:endParaRPr lang="en-US" sz="1320" dirty="0"/>
          </a:p>
        </p:txBody>
      </p:sp>
      <p:sp>
        <p:nvSpPr>
          <p:cNvPr id="22" name="Text 20"/>
          <p:cNvSpPr/>
          <p:nvPr/>
        </p:nvSpPr>
        <p:spPr>
          <a:xfrm>
            <a:off x="1828800" y="5596128"/>
            <a:ext cx="85039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04F3B"/>
                </a:solidFill>
              </a:rPr>
              <a:t>The light is personal, but it is never merely private.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E"/>
          </a:solidFill>
          <a:ln w="12700">
            <a:solidFill>
              <a:srgbClr val="0F1B2E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2560320"/>
          </a:xfrm>
          <a:prstGeom prst="rect">
            <a:avLst/>
          </a:prstGeom>
          <a:solidFill>
            <a:srgbClr val="152238">
              <a:alpha val="94000"/>
            </a:srgbClr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411480"/>
            <a:ext cx="79552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5D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Theological Themes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21792" y="896112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F1D9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Six truths to teach from the song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94360" y="1207008"/>
            <a:ext cx="1828800" cy="54864"/>
          </a:xfrm>
          <a:prstGeom prst="rect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68680" y="1691640"/>
            <a:ext cx="3063240" cy="1371600"/>
          </a:xfrm>
          <a:prstGeom prst="roundRect">
            <a:avLst>
              <a:gd name="adj" fmla="val 8000"/>
            </a:avLst>
          </a:prstGeom>
          <a:solidFill>
            <a:srgbClr val="213957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1947672"/>
            <a:ext cx="502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F6D58B"/>
                </a:solidFill>
              </a:rPr>
              <a:t>☀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737360" y="2103120"/>
            <a:ext cx="18288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FF5DF"/>
                </a:solidFill>
              </a:rPr>
              <a:t>Christ is light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526280" y="1691640"/>
            <a:ext cx="3063240" cy="1371600"/>
          </a:xfrm>
          <a:prstGeom prst="roundRect">
            <a:avLst>
              <a:gd name="adj" fmla="val 8000"/>
            </a:avLst>
          </a:prstGeom>
          <a:solidFill>
            <a:srgbClr val="213957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54880" y="1947672"/>
            <a:ext cx="502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F6D58B"/>
                </a:solidFill>
              </a:rPr>
              <a:t>✦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5394960" y="2103120"/>
            <a:ext cx="18288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FF5DF"/>
                </a:solidFill>
              </a:rPr>
              <a:t>Disciples shine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8183880" y="1691640"/>
            <a:ext cx="3063240" cy="1371600"/>
          </a:xfrm>
          <a:prstGeom prst="roundRect">
            <a:avLst>
              <a:gd name="adj" fmla="val 8000"/>
            </a:avLst>
          </a:prstGeom>
          <a:solidFill>
            <a:srgbClr val="213957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0" y="1947672"/>
            <a:ext cx="502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F6D58B"/>
                </a:solidFill>
              </a:rPr>
              <a:t>◇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9052560" y="2103120"/>
            <a:ext cx="18288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FF5DF"/>
                </a:solidFill>
              </a:rPr>
              <a:t>Witness is visible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868680" y="3657600"/>
            <a:ext cx="3063240" cy="1371600"/>
          </a:xfrm>
          <a:prstGeom prst="roundRect">
            <a:avLst>
              <a:gd name="adj" fmla="val 8000"/>
            </a:avLst>
          </a:prstGeom>
          <a:solidFill>
            <a:srgbClr val="213957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97280" y="3913632"/>
            <a:ext cx="502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F6D58B"/>
                </a:solidFill>
              </a:rPr>
              <a:t>✓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1737360" y="4069080"/>
            <a:ext cx="18288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FF5DF"/>
                </a:solidFill>
              </a:rPr>
              <a:t>Good works matter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526280" y="3657600"/>
            <a:ext cx="3063240" cy="1371600"/>
          </a:xfrm>
          <a:prstGeom prst="roundRect">
            <a:avLst>
              <a:gd name="adj" fmla="val 8000"/>
            </a:avLst>
          </a:prstGeom>
          <a:solidFill>
            <a:srgbClr val="213957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54880" y="3913632"/>
            <a:ext cx="502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F6D58B"/>
                </a:solidFill>
              </a:rPr>
              <a:t>↗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5394960" y="4069080"/>
            <a:ext cx="18288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FF5DF"/>
                </a:solidFill>
              </a:rPr>
              <a:t>Mission is local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8183880" y="3657600"/>
            <a:ext cx="3063240" cy="1371600"/>
          </a:xfrm>
          <a:prstGeom prst="roundRect">
            <a:avLst>
              <a:gd name="adj" fmla="val 8000"/>
            </a:avLst>
          </a:prstGeom>
          <a:solidFill>
            <a:srgbClr val="213957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412480" y="3913632"/>
            <a:ext cx="502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F6D58B"/>
                </a:solidFill>
              </a:rPr>
              <a:t>♪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9052560" y="4069080"/>
            <a:ext cx="18288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FF5DF"/>
                </a:solidFill>
              </a:rPr>
              <a:t>Joy gives courage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8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C"/>
          </a:solidFill>
          <a:ln w="12700">
            <a:solidFill>
              <a:srgbClr val="FFF8E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E8B75D">
              <a:alpha val="80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152238">
              <a:alpha val="92000"/>
            </a:srgbClr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94360" y="411480"/>
            <a:ext cx="79552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52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Literary and Musical Observations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896112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7A3E1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song teaches so well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94360" y="1207008"/>
            <a:ext cx="1828800" cy="54864"/>
          </a:xfrm>
          <a:prstGeom prst="rect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1874520"/>
            <a:ext cx="10515600" cy="0"/>
          </a:xfrm>
          <a:prstGeom prst="line">
            <a:avLst/>
          </a:prstGeom>
          <a:noFill/>
          <a:ln w="10160">
            <a:solidFill>
              <a:srgbClr val="E8B75D">
                <a:alpha val="7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22960" y="2039112"/>
            <a:ext cx="10515600" cy="0"/>
          </a:xfrm>
          <a:prstGeom prst="line">
            <a:avLst/>
          </a:prstGeom>
          <a:noFill/>
          <a:ln w="10160">
            <a:solidFill>
              <a:srgbClr val="E8B75D">
                <a:alpha val="7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22960" y="2203704"/>
            <a:ext cx="10515600" cy="0"/>
          </a:xfrm>
          <a:prstGeom prst="line">
            <a:avLst/>
          </a:prstGeom>
          <a:noFill/>
          <a:ln w="10160">
            <a:solidFill>
              <a:srgbClr val="E8B75D">
                <a:alpha val="7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22960" y="2368296"/>
            <a:ext cx="10515600" cy="0"/>
          </a:xfrm>
          <a:prstGeom prst="line">
            <a:avLst/>
          </a:prstGeom>
          <a:noFill/>
          <a:ln w="10160">
            <a:solidFill>
              <a:srgbClr val="E8B75D">
                <a:alpha val="7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22960" y="2532888"/>
            <a:ext cx="10515600" cy="0"/>
          </a:xfrm>
          <a:prstGeom prst="line">
            <a:avLst/>
          </a:prstGeom>
          <a:noFill/>
          <a:ln w="10160">
            <a:solidFill>
              <a:srgbClr val="E8B75D">
                <a:alpha val="7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19019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7A3E13"/>
                </a:solidFill>
              </a:rPr>
              <a:t>♪</a:t>
            </a:r>
            <a:endParaRPr lang="en-US" sz="3000" dirty="0"/>
          </a:p>
        </p:txBody>
      </p:sp>
      <p:sp>
        <p:nvSpPr>
          <p:cNvPr id="14" name="Shape 12"/>
          <p:cNvSpPr/>
          <p:nvPr/>
        </p:nvSpPr>
        <p:spPr>
          <a:xfrm>
            <a:off x="914400" y="2743200"/>
            <a:ext cx="4572000" cy="960120"/>
          </a:xfrm>
          <a:prstGeom prst="roundRect">
            <a:avLst>
              <a:gd name="adj" fmla="val 11429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143000" y="2926080"/>
            <a:ext cx="1463040" cy="23774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7A3E13"/>
                </a:solidFill>
              </a:rPr>
              <a:t>Repetition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2514600" y="2907792"/>
            <a:ext cx="265176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2238"/>
                </a:solidFill>
              </a:rPr>
              <a:t>The repeated lines make the message easy to remember and sing.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217920" y="2743200"/>
            <a:ext cx="4572000" cy="960120"/>
          </a:xfrm>
          <a:prstGeom prst="roundRect">
            <a:avLst>
              <a:gd name="adj" fmla="val 11429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46520" y="2926080"/>
            <a:ext cx="1463040" cy="23774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7A3E13"/>
                </a:solidFill>
              </a:rPr>
              <a:t>Adaptability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7818120" y="2907792"/>
            <a:ext cx="265176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2238"/>
                </a:solidFill>
              </a:rPr>
              <a:t>Local stanzas allow the church to name where witness should shine.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914400" y="4069080"/>
            <a:ext cx="4572000" cy="960120"/>
          </a:xfrm>
          <a:prstGeom prst="roundRect">
            <a:avLst>
              <a:gd name="adj" fmla="val 11429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143000" y="4251960"/>
            <a:ext cx="1463040" cy="23774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7A3E13"/>
                </a:solidFill>
              </a:rPr>
              <a:t>Participation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2514600" y="4233672"/>
            <a:ext cx="265176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2238"/>
                </a:solidFill>
              </a:rPr>
              <a:t>Call and response, clapping, and movement can serve the text when used reverently.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217920" y="4069080"/>
            <a:ext cx="4572000" cy="960120"/>
          </a:xfrm>
          <a:prstGeom prst="roundRect">
            <a:avLst>
              <a:gd name="adj" fmla="val 11429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46520" y="4251960"/>
            <a:ext cx="1463040" cy="23774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7A3E13"/>
                </a:solidFill>
              </a:rPr>
              <a:t>Theological center</a:t>
            </a:r>
            <a:endParaRPr lang="en-US" sz="1550" dirty="0"/>
          </a:p>
        </p:txBody>
      </p:sp>
      <p:sp>
        <p:nvSpPr>
          <p:cNvPr id="25" name="Text 23"/>
          <p:cNvSpPr/>
          <p:nvPr/>
        </p:nvSpPr>
        <p:spPr>
          <a:xfrm>
            <a:off x="7818120" y="4233672"/>
            <a:ext cx="265176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52238"/>
                </a:solidFill>
              </a:rPr>
              <a:t>Keep the focus on Christ-given light, not mere cheerfulness.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C"/>
          </a:solidFill>
          <a:ln w="12700">
            <a:solidFill>
              <a:srgbClr val="FFF8E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E8B75D">
              <a:alpha val="80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152238">
              <a:alpha val="92000"/>
            </a:srgbClr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94360" y="411480"/>
            <a:ext cx="79552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52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Lesson Flow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896112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7A3E1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35- to 45-minute teaching map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94360" y="1207008"/>
            <a:ext cx="1828800" cy="54864"/>
          </a:xfrm>
          <a:prstGeom prst="rect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216152" y="1828800"/>
            <a:ext cx="777240" cy="777240"/>
          </a:xfrm>
          <a:prstGeom prst="ellipse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307592" y="1984248"/>
            <a:ext cx="58521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B2E"/>
                </a:solidFill>
              </a:rPr>
              <a:t>1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777240" y="2880360"/>
            <a:ext cx="1664208" cy="1508760"/>
          </a:xfrm>
          <a:prstGeom prst="roundRect">
            <a:avLst>
              <a:gd name="adj" fmla="val 7273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304F3B">
                <a:alpha val="82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3154680"/>
            <a:ext cx="12984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04F3B"/>
                </a:solidFill>
              </a:rPr>
              <a:t>Read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941832" y="3511296"/>
            <a:ext cx="1325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960" dirty="0">
                <a:solidFill>
                  <a:srgbClr val="152238"/>
                </a:solidFill>
              </a:rPr>
              <a:t>Matthew 5:14-16</a:t>
            </a:r>
            <a:endParaRPr lang="en-US" sz="960" dirty="0"/>
          </a:p>
        </p:txBody>
      </p:sp>
      <p:sp>
        <p:nvSpPr>
          <p:cNvPr id="13" name="Shape 11"/>
          <p:cNvSpPr/>
          <p:nvPr/>
        </p:nvSpPr>
        <p:spPr>
          <a:xfrm>
            <a:off x="2039112" y="2212848"/>
            <a:ext cx="960120" cy="0"/>
          </a:xfrm>
          <a:prstGeom prst="line">
            <a:avLst/>
          </a:prstGeom>
          <a:noFill/>
          <a:ln w="25400">
            <a:solidFill>
              <a:srgbClr val="E8B75D"/>
            </a:solidFill>
            <a:prstDash val="solid"/>
            <a:headEnd type="none"/>
            <a:tailEnd type="triangle"/>
          </a:ln>
        </p:spPr>
      </p:sp>
      <p:sp>
        <p:nvSpPr>
          <p:cNvPr id="14" name="Shape 12"/>
          <p:cNvSpPr/>
          <p:nvPr/>
        </p:nvSpPr>
        <p:spPr>
          <a:xfrm>
            <a:off x="3456432" y="1828800"/>
            <a:ext cx="777240" cy="777240"/>
          </a:xfrm>
          <a:prstGeom prst="ellipse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547872" y="1984248"/>
            <a:ext cx="58521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B2E"/>
                </a:solidFill>
              </a:rPr>
              <a:t>2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3017520" y="2880360"/>
            <a:ext cx="1664208" cy="1508760"/>
          </a:xfrm>
          <a:prstGeom prst="roundRect">
            <a:avLst>
              <a:gd name="adj" fmla="val 7273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304F3B">
                <a:alpha val="82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00400" y="3154680"/>
            <a:ext cx="12984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04F3B"/>
                </a:solidFill>
              </a:rPr>
              <a:t>Name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3182112" y="3511296"/>
            <a:ext cx="1325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960" dirty="0">
                <a:solidFill>
                  <a:srgbClr val="152238"/>
                </a:solidFill>
              </a:rPr>
              <a:t>Where the light comes from</a:t>
            </a:r>
            <a:endParaRPr lang="en-US" sz="960" dirty="0"/>
          </a:p>
        </p:txBody>
      </p:sp>
      <p:sp>
        <p:nvSpPr>
          <p:cNvPr id="19" name="Shape 17"/>
          <p:cNvSpPr/>
          <p:nvPr/>
        </p:nvSpPr>
        <p:spPr>
          <a:xfrm>
            <a:off x="4279392" y="2212848"/>
            <a:ext cx="960120" cy="0"/>
          </a:xfrm>
          <a:prstGeom prst="line">
            <a:avLst/>
          </a:prstGeom>
          <a:noFill/>
          <a:ln w="25400">
            <a:solidFill>
              <a:srgbClr val="E8B75D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5696712" y="1828800"/>
            <a:ext cx="777240" cy="777240"/>
          </a:xfrm>
          <a:prstGeom prst="ellipse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788152" y="1984248"/>
            <a:ext cx="58521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B2E"/>
                </a:solidFill>
              </a:rPr>
              <a:t>3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5257800" y="2880360"/>
            <a:ext cx="1664208" cy="1508760"/>
          </a:xfrm>
          <a:prstGeom prst="roundRect">
            <a:avLst>
              <a:gd name="adj" fmla="val 7273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304F3B">
                <a:alpha val="82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40680" y="3154680"/>
            <a:ext cx="12984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04F3B"/>
                </a:solidFill>
              </a:rPr>
              <a:t>Study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5422392" y="3511296"/>
            <a:ext cx="1325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960" dirty="0">
                <a:solidFill>
                  <a:srgbClr val="152238"/>
                </a:solidFill>
              </a:rPr>
              <a:t>Song sections and images</a:t>
            </a:r>
            <a:endParaRPr lang="en-US" sz="960" dirty="0"/>
          </a:p>
        </p:txBody>
      </p:sp>
      <p:sp>
        <p:nvSpPr>
          <p:cNvPr id="25" name="Shape 23"/>
          <p:cNvSpPr/>
          <p:nvPr/>
        </p:nvSpPr>
        <p:spPr>
          <a:xfrm>
            <a:off x="6519672" y="2212848"/>
            <a:ext cx="960120" cy="0"/>
          </a:xfrm>
          <a:prstGeom prst="line">
            <a:avLst/>
          </a:prstGeom>
          <a:noFill/>
          <a:ln w="25400">
            <a:solidFill>
              <a:srgbClr val="E8B75D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7936992" y="1828800"/>
            <a:ext cx="777240" cy="777240"/>
          </a:xfrm>
          <a:prstGeom prst="ellipse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028432" y="1984248"/>
            <a:ext cx="58521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B2E"/>
                </a:solidFill>
              </a:rPr>
              <a:t>4</a:t>
            </a:r>
            <a:endParaRPr lang="en-US" sz="1800" dirty="0"/>
          </a:p>
        </p:txBody>
      </p:sp>
      <p:sp>
        <p:nvSpPr>
          <p:cNvPr id="28" name="Shape 26"/>
          <p:cNvSpPr/>
          <p:nvPr/>
        </p:nvSpPr>
        <p:spPr>
          <a:xfrm>
            <a:off x="7498080" y="2880360"/>
            <a:ext cx="1664208" cy="1508760"/>
          </a:xfrm>
          <a:prstGeom prst="roundRect">
            <a:avLst>
              <a:gd name="adj" fmla="val 7273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304F3B">
                <a:alpha val="82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680960" y="3154680"/>
            <a:ext cx="12984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04F3B"/>
                </a:solidFill>
              </a:rPr>
              <a:t>Discuss</a:t>
            </a:r>
            <a:endParaRPr lang="en-US" sz="1450" dirty="0"/>
          </a:p>
        </p:txBody>
      </p:sp>
      <p:sp>
        <p:nvSpPr>
          <p:cNvPr id="30" name="Text 28"/>
          <p:cNvSpPr/>
          <p:nvPr/>
        </p:nvSpPr>
        <p:spPr>
          <a:xfrm>
            <a:off x="7662672" y="3511296"/>
            <a:ext cx="1325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960" dirty="0">
                <a:solidFill>
                  <a:srgbClr val="152238"/>
                </a:solidFill>
              </a:rPr>
              <a:t>Baskets that hide witness</a:t>
            </a:r>
            <a:endParaRPr lang="en-US" sz="960" dirty="0"/>
          </a:p>
        </p:txBody>
      </p:sp>
      <p:sp>
        <p:nvSpPr>
          <p:cNvPr id="31" name="Shape 29"/>
          <p:cNvSpPr/>
          <p:nvPr/>
        </p:nvSpPr>
        <p:spPr>
          <a:xfrm>
            <a:off x="8759952" y="2212848"/>
            <a:ext cx="960120" cy="0"/>
          </a:xfrm>
          <a:prstGeom prst="line">
            <a:avLst/>
          </a:prstGeom>
          <a:noFill/>
          <a:ln w="25400">
            <a:solidFill>
              <a:srgbClr val="E8B75D"/>
            </a:solidFill>
            <a:prstDash val="solid"/>
            <a:headEnd type="none"/>
            <a:tailEnd type="triangle"/>
          </a:ln>
        </p:spPr>
      </p:sp>
      <p:sp>
        <p:nvSpPr>
          <p:cNvPr id="32" name="Shape 30"/>
          <p:cNvSpPr/>
          <p:nvPr/>
        </p:nvSpPr>
        <p:spPr>
          <a:xfrm>
            <a:off x="10177272" y="1828800"/>
            <a:ext cx="777240" cy="777240"/>
          </a:xfrm>
          <a:prstGeom prst="ellipse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0268712" y="1984248"/>
            <a:ext cx="58521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B2E"/>
                </a:solidFill>
              </a:rPr>
              <a:t>5</a:t>
            </a:r>
            <a:endParaRPr lang="en-US" sz="1800" dirty="0"/>
          </a:p>
        </p:txBody>
      </p:sp>
      <p:sp>
        <p:nvSpPr>
          <p:cNvPr id="34" name="Shape 32"/>
          <p:cNvSpPr/>
          <p:nvPr/>
        </p:nvSpPr>
        <p:spPr>
          <a:xfrm>
            <a:off x="9738360" y="2880360"/>
            <a:ext cx="1664208" cy="1508760"/>
          </a:xfrm>
          <a:prstGeom prst="roundRect">
            <a:avLst>
              <a:gd name="adj" fmla="val 7273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304F3B">
                <a:alpha val="8200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9921240" y="3154680"/>
            <a:ext cx="12984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04F3B"/>
                </a:solidFill>
              </a:rPr>
              <a:t>Practice</a:t>
            </a:r>
            <a:endParaRPr lang="en-US" sz="1450" dirty="0"/>
          </a:p>
        </p:txBody>
      </p:sp>
      <p:sp>
        <p:nvSpPr>
          <p:cNvPr id="36" name="Text 34"/>
          <p:cNvSpPr/>
          <p:nvPr/>
        </p:nvSpPr>
        <p:spPr>
          <a:xfrm>
            <a:off x="9902952" y="3511296"/>
            <a:ext cx="1325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960" dirty="0">
                <a:solidFill>
                  <a:srgbClr val="152238"/>
                </a:solidFill>
              </a:rPr>
              <a:t>One local act of light</a:t>
            </a:r>
            <a:endParaRPr lang="en-US" sz="960" dirty="0"/>
          </a:p>
        </p:txBody>
      </p:sp>
      <p:sp>
        <p:nvSpPr>
          <p:cNvPr id="37" name="Text 35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E"/>
          </a:solidFill>
          <a:ln w="12700">
            <a:solidFill>
              <a:srgbClr val="0F1B2E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2560320"/>
          </a:xfrm>
          <a:prstGeom prst="rect">
            <a:avLst/>
          </a:prstGeom>
          <a:solidFill>
            <a:srgbClr val="152238">
              <a:alpha val="94000"/>
            </a:srgbClr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411480"/>
            <a:ext cx="79552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5D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Pastoral and Worship Use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21792" y="896112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F1D9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this hymn can serve the church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94360" y="1207008"/>
            <a:ext cx="1828800" cy="54864"/>
          </a:xfrm>
          <a:prstGeom prst="rect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1691640"/>
            <a:ext cx="3154680" cy="1234440"/>
          </a:xfrm>
          <a:prstGeom prst="roundRect">
            <a:avLst>
              <a:gd name="adj" fmla="val 8889"/>
            </a:avLst>
          </a:prstGeom>
          <a:solidFill>
            <a:srgbClr val="213957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78408" y="1892808"/>
            <a:ext cx="2651760" cy="21945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80" b="1" dirty="0">
                <a:solidFill>
                  <a:srgbClr val="F6D58B"/>
                </a:solidFill>
              </a:rPr>
              <a:t>Children's ministry</a:t>
            </a:r>
            <a:endParaRPr lang="en-US" sz="1380" dirty="0"/>
          </a:p>
        </p:txBody>
      </p:sp>
      <p:sp>
        <p:nvSpPr>
          <p:cNvPr id="9" name="Text 7"/>
          <p:cNvSpPr/>
          <p:nvPr/>
        </p:nvSpPr>
        <p:spPr>
          <a:xfrm>
            <a:off x="978408" y="2240280"/>
            <a:ext cx="26060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5DF"/>
                </a:solidFill>
              </a:rPr>
              <a:t>Let children lead without reducing the song to a children-only piece.</a:t>
            </a:r>
            <a:endParaRPr lang="en-US" sz="1080" dirty="0"/>
          </a:p>
        </p:txBody>
      </p:sp>
      <p:sp>
        <p:nvSpPr>
          <p:cNvPr id="10" name="Shape 8"/>
          <p:cNvSpPr/>
          <p:nvPr/>
        </p:nvSpPr>
        <p:spPr>
          <a:xfrm>
            <a:off x="4480560" y="1691640"/>
            <a:ext cx="3154680" cy="1234440"/>
          </a:xfrm>
          <a:prstGeom prst="roundRect">
            <a:avLst>
              <a:gd name="adj" fmla="val 8889"/>
            </a:avLst>
          </a:prstGeom>
          <a:solidFill>
            <a:srgbClr val="213957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81728" y="1892808"/>
            <a:ext cx="2651760" cy="21945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80" b="1" dirty="0">
                <a:solidFill>
                  <a:srgbClr val="F6D58B"/>
                </a:solidFill>
              </a:rPr>
              <a:t>Mission emphasis</a:t>
            </a:r>
            <a:endParaRPr lang="en-US" sz="1380" dirty="0"/>
          </a:p>
        </p:txBody>
      </p:sp>
      <p:sp>
        <p:nvSpPr>
          <p:cNvPr id="12" name="Text 10"/>
          <p:cNvSpPr/>
          <p:nvPr/>
        </p:nvSpPr>
        <p:spPr>
          <a:xfrm>
            <a:off x="4681728" y="2240280"/>
            <a:ext cx="26060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5DF"/>
                </a:solidFill>
              </a:rPr>
              <a:t>Pair it with a charge to local witness and evangelism.</a:t>
            </a:r>
            <a:endParaRPr lang="en-US" sz="1080" dirty="0"/>
          </a:p>
        </p:txBody>
      </p:sp>
      <p:sp>
        <p:nvSpPr>
          <p:cNvPr id="13" name="Shape 11"/>
          <p:cNvSpPr/>
          <p:nvPr/>
        </p:nvSpPr>
        <p:spPr>
          <a:xfrm>
            <a:off x="8183880" y="1691640"/>
            <a:ext cx="3154680" cy="1234440"/>
          </a:xfrm>
          <a:prstGeom prst="roundRect">
            <a:avLst>
              <a:gd name="adj" fmla="val 8889"/>
            </a:avLst>
          </a:prstGeom>
          <a:solidFill>
            <a:srgbClr val="213957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85048" y="1892808"/>
            <a:ext cx="2651760" cy="21945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80" b="1" dirty="0">
                <a:solidFill>
                  <a:srgbClr val="F6D58B"/>
                </a:solidFill>
              </a:rPr>
              <a:t>Baptismal remembrance</a:t>
            </a:r>
            <a:endParaRPr lang="en-US" sz="1380" dirty="0"/>
          </a:p>
        </p:txBody>
      </p:sp>
      <p:sp>
        <p:nvSpPr>
          <p:cNvPr id="15" name="Text 13"/>
          <p:cNvSpPr/>
          <p:nvPr/>
        </p:nvSpPr>
        <p:spPr>
          <a:xfrm>
            <a:off x="8385048" y="2240280"/>
            <a:ext cx="26060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5DF"/>
                </a:solidFill>
              </a:rPr>
              <a:t>Connect new life in Christ with walking in light.</a:t>
            </a:r>
            <a:endParaRPr lang="en-US" sz="1080" dirty="0"/>
          </a:p>
        </p:txBody>
      </p:sp>
      <p:sp>
        <p:nvSpPr>
          <p:cNvPr id="16" name="Shape 14"/>
          <p:cNvSpPr/>
          <p:nvPr/>
        </p:nvSpPr>
        <p:spPr>
          <a:xfrm>
            <a:off x="2651760" y="3977640"/>
            <a:ext cx="3383280" cy="1234440"/>
          </a:xfrm>
          <a:prstGeom prst="roundRect">
            <a:avLst>
              <a:gd name="adj" fmla="val 8889"/>
            </a:avLst>
          </a:prstGeom>
          <a:solidFill>
            <a:srgbClr val="213957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852928" y="4178808"/>
            <a:ext cx="2651760" cy="21945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80" b="1" dirty="0">
                <a:solidFill>
                  <a:srgbClr val="F6D58B"/>
                </a:solidFill>
              </a:rPr>
              <a:t>Justice and courage</a:t>
            </a:r>
            <a:endParaRPr lang="en-US" sz="1380" dirty="0"/>
          </a:p>
        </p:txBody>
      </p:sp>
      <p:sp>
        <p:nvSpPr>
          <p:cNvPr id="18" name="Text 16"/>
          <p:cNvSpPr/>
          <p:nvPr/>
        </p:nvSpPr>
        <p:spPr>
          <a:xfrm>
            <a:off x="2852928" y="4526280"/>
            <a:ext cx="288036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5DF"/>
                </a:solidFill>
              </a:rPr>
              <a:t>Teach its freedom-song associations with care and gratitude.</a:t>
            </a:r>
            <a:endParaRPr lang="en-US" sz="1080" dirty="0"/>
          </a:p>
        </p:txBody>
      </p:sp>
      <p:sp>
        <p:nvSpPr>
          <p:cNvPr id="19" name="Shape 17"/>
          <p:cNvSpPr/>
          <p:nvPr/>
        </p:nvSpPr>
        <p:spPr>
          <a:xfrm>
            <a:off x="6537960" y="3977640"/>
            <a:ext cx="3383280" cy="1234440"/>
          </a:xfrm>
          <a:prstGeom prst="roundRect">
            <a:avLst>
              <a:gd name="adj" fmla="val 8889"/>
            </a:avLst>
          </a:prstGeom>
          <a:solidFill>
            <a:srgbClr val="213957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739128" y="4178808"/>
            <a:ext cx="2651760" cy="21945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80" b="1" dirty="0">
                <a:solidFill>
                  <a:srgbClr val="F6D58B"/>
                </a:solidFill>
              </a:rPr>
              <a:t>Congregational renewal</a:t>
            </a:r>
            <a:endParaRPr lang="en-US" sz="1380" dirty="0"/>
          </a:p>
        </p:txBody>
      </p:sp>
      <p:sp>
        <p:nvSpPr>
          <p:cNvPr id="21" name="Text 19"/>
          <p:cNvSpPr/>
          <p:nvPr/>
        </p:nvSpPr>
        <p:spPr>
          <a:xfrm>
            <a:off x="6739128" y="4526280"/>
            <a:ext cx="288036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5DF"/>
                </a:solidFill>
              </a:rPr>
              <a:t>Ask what light a church is hiding from its neighborhood.</a:t>
            </a:r>
            <a:endParaRPr lang="en-US" sz="1080" dirty="0"/>
          </a:p>
        </p:txBody>
      </p:sp>
      <p:sp>
        <p:nvSpPr>
          <p:cNvPr id="22" name="Text 20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8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C"/>
          </a:solidFill>
          <a:ln w="12700">
            <a:solidFill>
              <a:srgbClr val="FFF8E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E8B75D">
              <a:alpha val="80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152238">
              <a:alpha val="92000"/>
            </a:srgbClr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94360" y="411480"/>
            <a:ext cx="79552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52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Application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896112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7A3E1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should your light shine this week?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94360" y="1207008"/>
            <a:ext cx="1828800" cy="54864"/>
          </a:xfrm>
          <a:prstGeom prst="rect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68680" y="1691640"/>
            <a:ext cx="4754880" cy="1417320"/>
          </a:xfrm>
          <a:prstGeom prst="roundRect">
            <a:avLst>
              <a:gd name="adj" fmla="val 7742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88720" y="201168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3E13"/>
                </a:solidFill>
              </a:rPr>
              <a:t>Pray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2423160" y="1984248"/>
            <a:ext cx="265176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152238"/>
                </a:solidFill>
              </a:rPr>
              <a:t>Ask God for one visible act of obedience.</a:t>
            </a:r>
            <a:endParaRPr lang="en-US" sz="1320" dirty="0"/>
          </a:p>
        </p:txBody>
      </p:sp>
      <p:sp>
        <p:nvSpPr>
          <p:cNvPr id="11" name="Text 9"/>
          <p:cNvSpPr/>
          <p:nvPr/>
        </p:nvSpPr>
        <p:spPr>
          <a:xfrm>
            <a:off x="5029200" y="1947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E8B75D"/>
                </a:solidFill>
              </a:rPr>
              <a:t>✦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6355080" y="1691640"/>
            <a:ext cx="4754880" cy="1417320"/>
          </a:xfrm>
          <a:prstGeom prst="roundRect">
            <a:avLst>
              <a:gd name="adj" fmla="val 7742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675120" y="201168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3E13"/>
                </a:solidFill>
              </a:rPr>
              <a:t>Serve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7909560" y="1984248"/>
            <a:ext cx="265176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152238"/>
                </a:solidFill>
              </a:rPr>
              <a:t>Help someone in a way that points beyond yourself.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10515600" y="194767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E8B75D"/>
                </a:solidFill>
              </a:rPr>
              <a:t>✦</a:t>
            </a:r>
            <a:endParaRPr lang="en-US" sz="2100" dirty="0"/>
          </a:p>
        </p:txBody>
      </p:sp>
      <p:sp>
        <p:nvSpPr>
          <p:cNvPr id="16" name="Shape 14"/>
          <p:cNvSpPr/>
          <p:nvPr/>
        </p:nvSpPr>
        <p:spPr>
          <a:xfrm>
            <a:off x="868680" y="3657600"/>
            <a:ext cx="4754880" cy="1417320"/>
          </a:xfrm>
          <a:prstGeom prst="roundRect">
            <a:avLst>
              <a:gd name="adj" fmla="val 7742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88720" y="39776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3E13"/>
                </a:solidFill>
              </a:rPr>
              <a:t>Speak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2423160" y="3950208"/>
            <a:ext cx="265176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152238"/>
                </a:solidFill>
              </a:rPr>
              <a:t>Give one honest word of Christian hope.</a:t>
            </a:r>
            <a:endParaRPr lang="en-US" sz="1320" dirty="0"/>
          </a:p>
        </p:txBody>
      </p:sp>
      <p:sp>
        <p:nvSpPr>
          <p:cNvPr id="19" name="Text 17"/>
          <p:cNvSpPr/>
          <p:nvPr/>
        </p:nvSpPr>
        <p:spPr>
          <a:xfrm>
            <a:off x="5029200" y="391363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E8B75D"/>
                </a:solidFill>
              </a:rPr>
              <a:t>✦</a:t>
            </a:r>
            <a:endParaRPr lang="en-US" sz="2100" dirty="0"/>
          </a:p>
        </p:txBody>
      </p:sp>
      <p:sp>
        <p:nvSpPr>
          <p:cNvPr id="20" name="Shape 18"/>
          <p:cNvSpPr/>
          <p:nvPr/>
        </p:nvSpPr>
        <p:spPr>
          <a:xfrm>
            <a:off x="6355080" y="3657600"/>
            <a:ext cx="4754880" cy="1417320"/>
          </a:xfrm>
          <a:prstGeom prst="roundRect">
            <a:avLst>
              <a:gd name="adj" fmla="val 7742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675120" y="39776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3E13"/>
                </a:solidFill>
              </a:rPr>
              <a:t>Welcome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909560" y="3950208"/>
            <a:ext cx="265176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152238"/>
                </a:solidFill>
              </a:rPr>
              <a:t>Make room for someone overlooked.</a:t>
            </a:r>
            <a:endParaRPr lang="en-US" sz="1320" dirty="0"/>
          </a:p>
        </p:txBody>
      </p:sp>
      <p:sp>
        <p:nvSpPr>
          <p:cNvPr id="23" name="Text 21"/>
          <p:cNvSpPr/>
          <p:nvPr/>
        </p:nvSpPr>
        <p:spPr>
          <a:xfrm>
            <a:off x="10515600" y="391363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dirty="0">
                <a:solidFill>
                  <a:srgbClr val="E8B75D"/>
                </a:solidFill>
              </a:rPr>
              <a:t>✦</a:t>
            </a:r>
            <a:endParaRPr lang="en-US" sz="2100" dirty="0"/>
          </a:p>
        </p:txBody>
      </p:sp>
      <p:sp>
        <p:nvSpPr>
          <p:cNvPr id="24" name="Text 22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E"/>
          </a:solidFill>
          <a:ln w="12700">
            <a:solidFill>
              <a:srgbClr val="0F1B2E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2560320"/>
          </a:xfrm>
          <a:prstGeom prst="rect">
            <a:avLst/>
          </a:prstGeom>
          <a:solidFill>
            <a:srgbClr val="152238">
              <a:alpha val="94000"/>
            </a:srgbClr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389120" y="502920"/>
            <a:ext cx="3474720" cy="3474720"/>
          </a:xfrm>
          <a:prstGeom prst="ellipse">
            <a:avLst/>
          </a:prstGeom>
          <a:solidFill>
            <a:srgbClr val="E8B75D">
              <a:alpha val="80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74920" y="1005840"/>
            <a:ext cx="21031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0" b="1" dirty="0">
                <a:solidFill>
                  <a:srgbClr val="FFF5D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✦</a:t>
            </a:r>
            <a:endParaRPr lang="en-US" sz="9200" dirty="0"/>
          </a:p>
        </p:txBody>
      </p:sp>
      <p:sp>
        <p:nvSpPr>
          <p:cNvPr id="6" name="Text 4"/>
          <p:cNvSpPr/>
          <p:nvPr/>
        </p:nvSpPr>
        <p:spPr>
          <a:xfrm>
            <a:off x="1371600" y="3886200"/>
            <a:ext cx="941832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FFF5D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Closing Summary</a:t>
            </a:r>
            <a:endParaRPr lang="en-US" sz="3300" dirty="0"/>
          </a:p>
        </p:txBody>
      </p:sp>
      <p:sp>
        <p:nvSpPr>
          <p:cNvPr id="7" name="Text 5"/>
          <p:cNvSpPr/>
          <p:nvPr/>
        </p:nvSpPr>
        <p:spPr>
          <a:xfrm>
            <a:off x="2011680" y="4526280"/>
            <a:ext cx="813816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F1D9A8"/>
                </a:solidFill>
              </a:rPr>
              <a:t>A small light, faithfully carried, can point people to the Father.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8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E"/>
          </a:solidFill>
          <a:ln w="12700">
            <a:solidFill>
              <a:srgbClr val="0F1B2E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2560320"/>
          </a:xfrm>
          <a:prstGeom prst="rect">
            <a:avLst/>
          </a:prstGeom>
          <a:solidFill>
            <a:srgbClr val="152238">
              <a:alpha val="94000"/>
            </a:srgbClr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480560" y="457200"/>
            <a:ext cx="3200400" cy="3200400"/>
          </a:xfrm>
          <a:prstGeom prst="ellipse">
            <a:avLst/>
          </a:prstGeom>
          <a:solidFill>
            <a:srgbClr val="E8B75D">
              <a:alpha val="68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746090" y="1225296"/>
            <a:ext cx="594360" cy="594360"/>
          </a:xfrm>
          <a:prstGeom prst="ellipse">
            <a:avLst/>
          </a:prstGeom>
          <a:solidFill>
            <a:srgbClr val="F6D58B">
              <a:alpha val="95000"/>
            </a:srgbClr>
          </a:solidFill>
          <a:ln w="12700">
            <a:solidFill>
              <a:srgbClr val="F6D58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10800000">
            <a:off x="5924398" y="1367942"/>
            <a:ext cx="261518" cy="451714"/>
          </a:xfrm>
          <a:prstGeom prst="triangle">
            <a:avLst/>
          </a:prstGeom>
          <a:solidFill>
            <a:srgbClr val="FFF2BC">
              <a:alpha val="92000"/>
            </a:srgbClr>
          </a:solidFill>
          <a:ln w="12700">
            <a:solidFill>
              <a:srgbClr val="FFF2BC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27218" y="1902866"/>
            <a:ext cx="855878" cy="261518"/>
          </a:xfrm>
          <a:prstGeom prst="rect">
            <a:avLst/>
          </a:prstGeom>
          <a:solidFill>
            <a:srgbClr val="5F3B1F"/>
          </a:solidFill>
          <a:ln w="12700">
            <a:solidFill>
              <a:srgbClr val="5F3B1F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948172" y="2152498"/>
            <a:ext cx="213970" cy="594360"/>
          </a:xfrm>
          <a:prstGeom prst="rect">
            <a:avLst/>
          </a:prstGeom>
          <a:solidFill>
            <a:srgbClr val="5F3B1F"/>
          </a:solidFill>
          <a:ln w="12700">
            <a:solidFill>
              <a:srgbClr val="5F3B1F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532120" y="2711196"/>
            <a:ext cx="1046074" cy="166421"/>
          </a:xfrm>
          <a:prstGeom prst="rect">
            <a:avLst/>
          </a:prstGeom>
          <a:solidFill>
            <a:srgbClr val="5F3B1F"/>
          </a:solidFill>
          <a:ln w="12700">
            <a:solidFill>
              <a:srgbClr val="5F3B1F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080760" y="1600200"/>
            <a:ext cx="-731520" cy="-45720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1" name="Shape 9"/>
          <p:cNvSpPr/>
          <p:nvPr/>
        </p:nvSpPr>
        <p:spPr>
          <a:xfrm>
            <a:off x="6080760" y="1600200"/>
            <a:ext cx="-502920" cy="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2" name="Shape 10"/>
          <p:cNvSpPr/>
          <p:nvPr/>
        </p:nvSpPr>
        <p:spPr>
          <a:xfrm>
            <a:off x="6080760" y="1600200"/>
            <a:ext cx="-685800" cy="45720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3" name="Shape 11"/>
          <p:cNvSpPr/>
          <p:nvPr/>
        </p:nvSpPr>
        <p:spPr>
          <a:xfrm>
            <a:off x="6080760" y="1600200"/>
            <a:ext cx="640080" cy="-45720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4" name="Shape 12"/>
          <p:cNvSpPr/>
          <p:nvPr/>
        </p:nvSpPr>
        <p:spPr>
          <a:xfrm>
            <a:off x="6080760" y="1600200"/>
            <a:ext cx="502920" cy="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5" name="Shape 13"/>
          <p:cNvSpPr/>
          <p:nvPr/>
        </p:nvSpPr>
        <p:spPr>
          <a:xfrm>
            <a:off x="6080760" y="1600200"/>
            <a:ext cx="731520" cy="45720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6" name="Shape 14"/>
          <p:cNvSpPr/>
          <p:nvPr/>
        </p:nvSpPr>
        <p:spPr>
          <a:xfrm>
            <a:off x="6080760" y="1600200"/>
            <a:ext cx="0" cy="-713232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7" name="Shape 15"/>
          <p:cNvSpPr/>
          <p:nvPr/>
        </p:nvSpPr>
        <p:spPr>
          <a:xfrm>
            <a:off x="6080760" y="1600200"/>
            <a:ext cx="0" cy="713232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8" name="Text 16"/>
          <p:cNvSpPr/>
          <p:nvPr/>
        </p:nvSpPr>
        <p:spPr>
          <a:xfrm>
            <a:off x="1371600" y="3749040"/>
            <a:ext cx="950976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5D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Closing Prayer</a:t>
            </a:r>
            <a:endParaRPr lang="en-US" sz="3200" dirty="0"/>
          </a:p>
        </p:txBody>
      </p:sp>
      <p:sp>
        <p:nvSpPr>
          <p:cNvPr id="19" name="Text 17"/>
          <p:cNvSpPr/>
          <p:nvPr/>
        </p:nvSpPr>
        <p:spPr>
          <a:xfrm>
            <a:off x="1965960" y="4434840"/>
            <a:ext cx="8229600" cy="768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600" dirty="0">
                <a:solidFill>
                  <a:srgbClr val="F7E5BF"/>
                </a:solidFill>
              </a:rPr>
              <a:t>Lord Jesus, light of the world, make us children of light. Give us courage to shine humbly through truthful words, good works, patient love, and public hope. Amen.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188720" y="5852160"/>
            <a:ext cx="978408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algn="ctr" indent="0" marL="0">
              <a:buNone/>
            </a:pPr>
            <a:r>
              <a:rPr lang="en-US" sz="800" dirty="0">
                <a:solidFill>
                  <a:srgbClr val="D6C5A2"/>
                </a:solidFill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8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C"/>
          </a:solidFill>
          <a:ln w="12700">
            <a:solidFill>
              <a:srgbClr val="FFF8E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E8B75D">
              <a:alpha val="80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152238">
              <a:alpha val="92000"/>
            </a:srgbClr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94360" y="411480"/>
            <a:ext cx="79552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52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Teaching Aim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896112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7A3E1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this lesson should help people know, feel, and practice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94360" y="1207008"/>
            <a:ext cx="1828800" cy="54864"/>
          </a:xfrm>
          <a:prstGeom prst="rect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43000" y="1828800"/>
            <a:ext cx="786384" cy="786384"/>
          </a:xfrm>
          <a:prstGeom prst="ellipse">
            <a:avLst/>
          </a:prstGeom>
          <a:solidFill>
            <a:srgbClr val="E8B75D"/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88720" y="1929384"/>
            <a:ext cx="69494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0F1B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832104" y="2688336"/>
            <a:ext cx="14173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52238"/>
                </a:solidFill>
              </a:rPr>
              <a:t>Understand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187952" y="1828800"/>
            <a:ext cx="786384" cy="786384"/>
          </a:xfrm>
          <a:prstGeom prst="ellipse">
            <a:avLst/>
          </a:prstGeom>
          <a:solidFill>
            <a:srgbClr val="E8B75D"/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33672" y="1929384"/>
            <a:ext cx="69494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0F1B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3877056" y="2688336"/>
            <a:ext cx="14173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52238"/>
                </a:solidFill>
              </a:rPr>
              <a:t>Feel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223760" y="1828800"/>
            <a:ext cx="786384" cy="786384"/>
          </a:xfrm>
          <a:prstGeom prst="ellipse">
            <a:avLst/>
          </a:prstGeom>
          <a:solidFill>
            <a:srgbClr val="E8B75D"/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269480" y="1929384"/>
            <a:ext cx="69494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0F1B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6912864" y="2688336"/>
            <a:ext cx="14173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52238"/>
                </a:solidFill>
              </a:rPr>
              <a:t>Practice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85800" y="3246120"/>
            <a:ext cx="3200400" cy="1325880"/>
          </a:xfrm>
          <a:prstGeom prst="roundRect">
            <a:avLst>
              <a:gd name="adj" fmla="val 8276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3456432"/>
            <a:ext cx="27432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52238"/>
                </a:solidFill>
              </a:rPr>
              <a:t>Christ gives the light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14400" y="3840480"/>
            <a:ext cx="274320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4A4A4A"/>
                </a:solidFill>
              </a:rPr>
              <a:t>Ground the song in Jesus' words and the wider biblical witness.</a:t>
            </a:r>
            <a:endParaRPr lang="en-US" sz="1220" dirty="0"/>
          </a:p>
        </p:txBody>
      </p:sp>
      <p:sp>
        <p:nvSpPr>
          <p:cNvPr id="20" name="Shape 18"/>
          <p:cNvSpPr/>
          <p:nvPr/>
        </p:nvSpPr>
        <p:spPr>
          <a:xfrm>
            <a:off x="4507992" y="3246120"/>
            <a:ext cx="3200400" cy="1325880"/>
          </a:xfrm>
          <a:prstGeom prst="roundRect">
            <a:avLst>
              <a:gd name="adj" fmla="val 8276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36592" y="3456432"/>
            <a:ext cx="27432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52238"/>
                </a:solidFill>
              </a:rPr>
              <a:t>Courage has a song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736592" y="3840480"/>
            <a:ext cx="274320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4A4A4A"/>
                </a:solidFill>
              </a:rPr>
              <a:t>Receive its joyful call to public, humble faith.</a:t>
            </a:r>
            <a:endParaRPr lang="en-US" sz="1220" dirty="0"/>
          </a:p>
        </p:txBody>
      </p:sp>
      <p:sp>
        <p:nvSpPr>
          <p:cNvPr id="23" name="Shape 21"/>
          <p:cNvSpPr/>
          <p:nvPr/>
        </p:nvSpPr>
        <p:spPr>
          <a:xfrm>
            <a:off x="8330184" y="3246120"/>
            <a:ext cx="3200400" cy="1325880"/>
          </a:xfrm>
          <a:prstGeom prst="roundRect">
            <a:avLst>
              <a:gd name="adj" fmla="val 8276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558784" y="3456432"/>
            <a:ext cx="27432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52238"/>
                </a:solidFill>
              </a:rPr>
              <a:t>Witness starts nearby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558784" y="3840480"/>
            <a:ext cx="274320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4A4A4A"/>
                </a:solidFill>
              </a:rPr>
              <a:t>Name one place where obedience should become visible.</a:t>
            </a:r>
            <a:endParaRPr lang="en-US" sz="1220" dirty="0"/>
          </a:p>
        </p:txBody>
      </p:sp>
      <p:sp>
        <p:nvSpPr>
          <p:cNvPr id="26" name="Text 24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9D0"/>
          </a:solidFill>
          <a:ln w="12700">
            <a:solidFill>
              <a:srgbClr val="F5E9D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32588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56032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79476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26364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9808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73252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96696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20140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411480"/>
            <a:ext cx="79552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52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Hymn Identity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621792" y="896112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7A3E1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song with deep Christian witness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4360" y="1207008"/>
            <a:ext cx="1828800" cy="54864"/>
          </a:xfrm>
          <a:prstGeom prst="rect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13232" y="1600200"/>
            <a:ext cx="4846320" cy="3886200"/>
          </a:xfrm>
          <a:prstGeom prst="roundRect">
            <a:avLst>
              <a:gd name="adj" fmla="val 2824"/>
            </a:avLst>
          </a:prstGeom>
          <a:solidFill>
            <a:srgbClr val="FFFDF8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548226" y="1920240"/>
            <a:ext cx="365760" cy="365760"/>
          </a:xfrm>
          <a:prstGeom prst="ellipse">
            <a:avLst/>
          </a:prstGeom>
          <a:solidFill>
            <a:srgbClr val="E8B75D">
              <a:alpha val="95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 rot="10800000">
            <a:off x="4657954" y="2008022"/>
            <a:ext cx="160934" cy="277978"/>
          </a:xfrm>
          <a:prstGeom prst="triangle">
            <a:avLst/>
          </a:prstGeom>
          <a:solidFill>
            <a:srgbClr val="FFF2BC">
              <a:alpha val="92000"/>
            </a:srgbClr>
          </a:solidFill>
          <a:ln w="12700">
            <a:solidFill>
              <a:srgbClr val="FFF2BC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475074" y="2337206"/>
            <a:ext cx="526694" cy="160934"/>
          </a:xfrm>
          <a:prstGeom prst="rect">
            <a:avLst/>
          </a:prstGeom>
          <a:solidFill>
            <a:srgbClr val="7A3E13"/>
          </a:solidFill>
          <a:ln w="12700">
            <a:solidFill>
              <a:srgbClr val="7A3E13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672584" y="2490826"/>
            <a:ext cx="131674" cy="365760"/>
          </a:xfrm>
          <a:prstGeom prst="rect">
            <a:avLst/>
          </a:prstGeom>
          <a:solidFill>
            <a:srgbClr val="7A3E13"/>
          </a:solidFill>
          <a:ln w="12700">
            <a:solidFill>
              <a:srgbClr val="7A3E13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416552" y="2834640"/>
            <a:ext cx="643738" cy="102413"/>
          </a:xfrm>
          <a:prstGeom prst="rect">
            <a:avLst/>
          </a:prstGeom>
          <a:solidFill>
            <a:srgbClr val="7A3E13"/>
          </a:solidFill>
          <a:ln w="12700">
            <a:solidFill>
              <a:srgbClr val="7A3E13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24128" y="1828800"/>
            <a:ext cx="15544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7A3E13"/>
                </a:solidFill>
              </a:rPr>
              <a:t>First line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450592" y="1764792"/>
            <a:ext cx="260604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30" dirty="0">
                <a:solidFill>
                  <a:srgbClr val="152238"/>
                </a:solidFill>
              </a:rPr>
              <a:t>This little light of mine</a:t>
            </a:r>
            <a:endParaRPr lang="en-US" sz="1230" dirty="0"/>
          </a:p>
        </p:txBody>
      </p:sp>
      <p:sp>
        <p:nvSpPr>
          <p:cNvPr id="24" name="Text 22"/>
          <p:cNvSpPr/>
          <p:nvPr/>
        </p:nvSpPr>
        <p:spPr>
          <a:xfrm>
            <a:off x="1024128" y="2542032"/>
            <a:ext cx="15544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7A3E13"/>
                </a:solidFill>
              </a:rPr>
              <a:t>Common attribution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2450592" y="2478024"/>
            <a:ext cx="260604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30" dirty="0">
                <a:solidFill>
                  <a:srgbClr val="152238"/>
                </a:solidFill>
              </a:rPr>
              <a:t>African American spiritual / traditional gospel song</a:t>
            </a:r>
            <a:endParaRPr lang="en-US" sz="1230" dirty="0"/>
          </a:p>
        </p:txBody>
      </p:sp>
      <p:sp>
        <p:nvSpPr>
          <p:cNvPr id="26" name="Text 24"/>
          <p:cNvSpPr/>
          <p:nvPr/>
        </p:nvSpPr>
        <p:spPr>
          <a:xfrm>
            <a:off x="1024128" y="3255264"/>
            <a:ext cx="15544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7A3E13"/>
                </a:solidFill>
              </a:rPr>
              <a:t>Primary text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2450592" y="3191256"/>
            <a:ext cx="260604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30" dirty="0">
                <a:solidFill>
                  <a:srgbClr val="152238"/>
                </a:solidFill>
              </a:rPr>
              <a:t>Matthew 5:14-16</a:t>
            </a:r>
            <a:endParaRPr lang="en-US" sz="1230" dirty="0"/>
          </a:p>
        </p:txBody>
      </p:sp>
      <p:sp>
        <p:nvSpPr>
          <p:cNvPr id="28" name="Text 26"/>
          <p:cNvSpPr/>
          <p:nvPr/>
        </p:nvSpPr>
        <p:spPr>
          <a:xfrm>
            <a:off x="1024128" y="3968496"/>
            <a:ext cx="155448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7A3E13"/>
                </a:solidFill>
              </a:rPr>
              <a:t>Themes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2450592" y="3904488"/>
            <a:ext cx="260604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30" dirty="0">
                <a:solidFill>
                  <a:srgbClr val="152238"/>
                </a:solidFill>
              </a:rPr>
              <a:t>Light, witness, joy, mission, Christian living</a:t>
            </a:r>
            <a:endParaRPr lang="en-US" sz="1230" dirty="0"/>
          </a:p>
        </p:txBody>
      </p:sp>
      <p:sp>
        <p:nvSpPr>
          <p:cNvPr id="30" name="Shape 28"/>
          <p:cNvSpPr/>
          <p:nvPr/>
        </p:nvSpPr>
        <p:spPr>
          <a:xfrm>
            <a:off x="6080760" y="1600200"/>
            <a:ext cx="5303520" cy="3886200"/>
          </a:xfrm>
          <a:prstGeom prst="roundRect">
            <a:avLst>
              <a:gd name="adj" fmla="val 2824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304F3B">
                <a:alpha val="82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00800" y="1874520"/>
            <a:ext cx="274320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04F3B"/>
                </a:solidFill>
              </a:rPr>
              <a:t>Teaching posture</a:t>
            </a:r>
            <a:endParaRPr lang="en-US" sz="1900" dirty="0"/>
          </a:p>
        </p:txBody>
      </p:sp>
      <p:sp>
        <p:nvSpPr>
          <p:cNvPr id="32" name="Text 30"/>
          <p:cNvSpPr/>
          <p:nvPr/>
        </p:nvSpPr>
        <p:spPr>
          <a:xfrm>
            <a:off x="6400800" y="2468880"/>
            <a:ext cx="4297680" cy="14630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35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Treat the song as joyful and accessible, but not shallow.</a:t>
            </a:r>
            <a:endParaRPr lang="en-US" sz="1350" dirty="0"/>
          </a:p>
          <a:p>
            <a:r>
              <a:rPr lang="en-US" sz="135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Speak cautiously about authorship and early history.</a:t>
            </a:r>
            <a:endParaRPr lang="en-US" sz="1350" dirty="0"/>
          </a:p>
          <a:p>
            <a:r>
              <a:rPr lang="en-US" sz="135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Honor its use in African American church and freedom-song traditions.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6400800" y="4389120"/>
            <a:ext cx="42976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7A3E13"/>
                </a:solidFill>
              </a:rPr>
              <a:t>The lesson begins with Jesus, not with sentiment.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E"/>
          </a:solidFill>
          <a:ln w="12700">
            <a:solidFill>
              <a:srgbClr val="0F1B2E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2560320"/>
          </a:xfrm>
          <a:prstGeom prst="rect">
            <a:avLst/>
          </a:prstGeom>
          <a:solidFill>
            <a:srgbClr val="152238">
              <a:alpha val="94000"/>
            </a:srgbClr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389120" y="502920"/>
            <a:ext cx="3474720" cy="3474720"/>
          </a:xfrm>
          <a:prstGeom prst="ellipse">
            <a:avLst/>
          </a:prstGeom>
          <a:solidFill>
            <a:srgbClr val="E8B75D">
              <a:alpha val="80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74920" y="1005840"/>
            <a:ext cx="21031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0" b="1" dirty="0">
                <a:solidFill>
                  <a:srgbClr val="FFF5D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✦</a:t>
            </a:r>
            <a:endParaRPr lang="en-US" sz="9200" dirty="0"/>
          </a:p>
        </p:txBody>
      </p:sp>
      <p:sp>
        <p:nvSpPr>
          <p:cNvPr id="6" name="Text 4"/>
          <p:cNvSpPr/>
          <p:nvPr/>
        </p:nvSpPr>
        <p:spPr>
          <a:xfrm>
            <a:off x="1371600" y="3886200"/>
            <a:ext cx="941832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FFF5D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Biblical Foundation</a:t>
            </a:r>
            <a:endParaRPr lang="en-US" sz="3300" dirty="0"/>
          </a:p>
        </p:txBody>
      </p:sp>
      <p:sp>
        <p:nvSpPr>
          <p:cNvPr id="7" name="Text 5"/>
          <p:cNvSpPr/>
          <p:nvPr/>
        </p:nvSpPr>
        <p:spPr>
          <a:xfrm>
            <a:off x="2011680" y="4526280"/>
            <a:ext cx="813816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F1D9A8"/>
                </a:solidFill>
              </a:rPr>
              <a:t>“Let your light shine before men…” — Matthew 5:16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8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E"/>
          </a:solidFill>
          <a:ln w="12700">
            <a:solidFill>
              <a:srgbClr val="0F1B2E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2560320"/>
          </a:xfrm>
          <a:prstGeom prst="rect">
            <a:avLst/>
          </a:prstGeom>
          <a:solidFill>
            <a:srgbClr val="152238">
              <a:alpha val="94000"/>
            </a:srgbClr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411480"/>
            <a:ext cx="79552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5D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Biblical Foundation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21792" y="896112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F1D9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Four passages that keep the song grounded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94360" y="1207008"/>
            <a:ext cx="1828800" cy="54864"/>
          </a:xfrm>
          <a:prstGeom prst="rect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5800" y="1645920"/>
            <a:ext cx="5074920" cy="1325880"/>
          </a:xfrm>
          <a:prstGeom prst="roundRect">
            <a:avLst>
              <a:gd name="adj" fmla="val 8276"/>
            </a:avLst>
          </a:prstGeom>
          <a:solidFill>
            <a:srgbClr val="213957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1874520"/>
            <a:ext cx="228600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6D58B"/>
                </a:solidFill>
              </a:rPr>
              <a:t>Matthew 5:14-16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41832" y="2258568"/>
            <a:ext cx="44805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FFF5DF"/>
                </a:solidFill>
              </a:rPr>
              <a:t>Disciples are the light of the world; good works glorify the Father.</a:t>
            </a:r>
            <a:endParaRPr lang="en-US" sz="1220" dirty="0"/>
          </a:p>
        </p:txBody>
      </p:sp>
      <p:sp>
        <p:nvSpPr>
          <p:cNvPr id="10" name="Text 8"/>
          <p:cNvSpPr/>
          <p:nvPr/>
        </p:nvSpPr>
        <p:spPr>
          <a:xfrm>
            <a:off x="5056632" y="184708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E8B75D"/>
                </a:solidFill>
              </a:rPr>
              <a:t>✦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309360" y="1645920"/>
            <a:ext cx="5074920" cy="1325880"/>
          </a:xfrm>
          <a:prstGeom prst="roundRect">
            <a:avLst>
              <a:gd name="adj" fmla="val 8276"/>
            </a:avLst>
          </a:prstGeom>
          <a:solidFill>
            <a:srgbClr val="213957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65392" y="1874520"/>
            <a:ext cx="228600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6D58B"/>
                </a:solidFill>
              </a:rPr>
              <a:t>John 8:12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65392" y="2258568"/>
            <a:ext cx="44805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FFF5DF"/>
                </a:solidFill>
              </a:rPr>
              <a:t>Jesus is the light of the world; believers shine by following him.</a:t>
            </a:r>
            <a:endParaRPr lang="en-US" sz="1220" dirty="0"/>
          </a:p>
        </p:txBody>
      </p:sp>
      <p:sp>
        <p:nvSpPr>
          <p:cNvPr id="14" name="Text 12"/>
          <p:cNvSpPr/>
          <p:nvPr/>
        </p:nvSpPr>
        <p:spPr>
          <a:xfrm>
            <a:off x="10680192" y="184708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E8B75D"/>
                </a:solidFill>
              </a:rPr>
              <a:t>✦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685800" y="3520440"/>
            <a:ext cx="5074920" cy="1325880"/>
          </a:xfrm>
          <a:prstGeom prst="roundRect">
            <a:avLst>
              <a:gd name="adj" fmla="val 8276"/>
            </a:avLst>
          </a:prstGeom>
          <a:solidFill>
            <a:srgbClr val="213957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41832" y="3749040"/>
            <a:ext cx="228600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6D58B"/>
                </a:solidFill>
              </a:rPr>
              <a:t>Ephesians 5:8-9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41832" y="4133088"/>
            <a:ext cx="44805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FFF5DF"/>
                </a:solidFill>
              </a:rPr>
              <a:t>Those who are light in the Lord walk in goodness, righteousness, and truth.</a:t>
            </a:r>
            <a:endParaRPr lang="en-US" sz="1220" dirty="0"/>
          </a:p>
        </p:txBody>
      </p:sp>
      <p:sp>
        <p:nvSpPr>
          <p:cNvPr id="18" name="Text 16"/>
          <p:cNvSpPr/>
          <p:nvPr/>
        </p:nvSpPr>
        <p:spPr>
          <a:xfrm>
            <a:off x="5056632" y="372160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E8B75D"/>
                </a:solidFill>
              </a:rPr>
              <a:t>✦</a:t>
            </a:r>
            <a:endParaRPr lang="en-US" sz="2200" dirty="0"/>
          </a:p>
        </p:txBody>
      </p:sp>
      <p:sp>
        <p:nvSpPr>
          <p:cNvPr id="19" name="Shape 17"/>
          <p:cNvSpPr/>
          <p:nvPr/>
        </p:nvSpPr>
        <p:spPr>
          <a:xfrm>
            <a:off x="6309360" y="3520440"/>
            <a:ext cx="5074920" cy="1325880"/>
          </a:xfrm>
          <a:prstGeom prst="roundRect">
            <a:avLst>
              <a:gd name="adj" fmla="val 8276"/>
            </a:avLst>
          </a:prstGeom>
          <a:solidFill>
            <a:srgbClr val="213957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3749040"/>
            <a:ext cx="228600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6D58B"/>
                </a:solidFill>
              </a:rPr>
              <a:t>Philippians 2:15-16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565392" y="4133088"/>
            <a:ext cx="44805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FFF5DF"/>
                </a:solidFill>
              </a:rPr>
              <a:t>God's children shine as lights while holding fast to the word of life.</a:t>
            </a:r>
            <a:endParaRPr lang="en-US" sz="1220" dirty="0"/>
          </a:p>
        </p:txBody>
      </p:sp>
      <p:sp>
        <p:nvSpPr>
          <p:cNvPr id="22" name="Text 20"/>
          <p:cNvSpPr/>
          <p:nvPr/>
        </p:nvSpPr>
        <p:spPr>
          <a:xfrm>
            <a:off x="10680192" y="372160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E8B75D"/>
                </a:solidFill>
              </a:rPr>
              <a:t>✦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8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9D0"/>
          </a:solidFill>
          <a:ln w="12700">
            <a:solidFill>
              <a:srgbClr val="F5E9D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144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32588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56032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79476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2920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26364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9808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73252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96696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201400" y="228600"/>
            <a:ext cx="18288" cy="6035040"/>
          </a:xfrm>
          <a:prstGeom prst="rect">
            <a:avLst/>
          </a:prstGeom>
          <a:solidFill>
            <a:srgbClr val="D8C39E">
              <a:alpha val="35000"/>
            </a:srgbClr>
          </a:solidFill>
          <a:ln w="12700">
            <a:solidFill>
              <a:srgbClr val="D8C39E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411480"/>
            <a:ext cx="79552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52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Historical Background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621792" y="896112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7A3E1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Cautious, respectful teaching notes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4360" y="1207008"/>
            <a:ext cx="1828800" cy="54864"/>
          </a:xfrm>
          <a:prstGeom prst="rect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13232" y="1508760"/>
            <a:ext cx="3657600" cy="4434840"/>
          </a:xfrm>
          <a:prstGeom prst="roundRect">
            <a:avLst>
              <a:gd name="adj" fmla="val 3000"/>
            </a:avLst>
          </a:prstGeom>
          <a:solidFill>
            <a:srgbClr val="FFFDF8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0120" y="1783080"/>
            <a:ext cx="29260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7A3E13"/>
                </a:solidFill>
              </a:rPr>
              <a:t>What can be said with care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960120" y="2331720"/>
            <a:ext cx="2971800" cy="19202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28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Often identified as an African American spiritual or traditional gospel song.</a:t>
            </a:r>
            <a:endParaRPr lang="en-US" sz="1280" dirty="0"/>
          </a:p>
          <a:p>
            <a:r>
              <a:rPr lang="en-US" sz="128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Exact origin and date are not firmly established.</a:t>
            </a:r>
            <a:endParaRPr lang="en-US" sz="1280" dirty="0"/>
          </a:p>
          <a:p>
            <a:r>
              <a:rPr lang="en-US" sz="128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 documented field recording was collected in 1934.</a:t>
            </a:r>
            <a:endParaRPr lang="en-US" sz="1280" dirty="0"/>
          </a:p>
        </p:txBody>
      </p:sp>
      <p:sp>
        <p:nvSpPr>
          <p:cNvPr id="19" name="Shape 17"/>
          <p:cNvSpPr/>
          <p:nvPr/>
        </p:nvSpPr>
        <p:spPr>
          <a:xfrm>
            <a:off x="4617720" y="1508760"/>
            <a:ext cx="3200400" cy="4434840"/>
          </a:xfrm>
          <a:prstGeom prst="roundRect">
            <a:avLst>
              <a:gd name="adj" fmla="val 3429"/>
            </a:avLst>
          </a:prstGeom>
          <a:solidFill>
            <a:srgbClr val="FFFDF8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92040" y="17830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3E13"/>
                </a:solidFill>
              </a:rPr>
              <a:t>How it traveled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4892040" y="2331720"/>
            <a:ext cx="2468880" cy="21945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25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Black church and gospel settings</a:t>
            </a:r>
            <a:endParaRPr lang="en-US" sz="1250" dirty="0"/>
          </a:p>
          <a:p>
            <a:r>
              <a:rPr lang="en-US" sz="125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Children's worship and Sunday school</a:t>
            </a:r>
            <a:endParaRPr lang="en-US" sz="1250" dirty="0"/>
          </a:p>
          <a:p>
            <a:r>
              <a:rPr lang="en-US" sz="125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Folk-song circles and public gatherings</a:t>
            </a:r>
            <a:endParaRPr lang="en-US" sz="1250" dirty="0"/>
          </a:p>
          <a:p>
            <a:r>
              <a:rPr lang="en-US" sz="125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Freedom-song use in civil rights contexts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8065008" y="1508760"/>
            <a:ext cx="3383280" cy="4434840"/>
          </a:xfrm>
          <a:prstGeom prst="roundRect">
            <a:avLst>
              <a:gd name="adj" fmla="val 3243"/>
            </a:avLst>
          </a:prstGeom>
          <a:solidFill>
            <a:srgbClr val="FFFDF8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339328" y="17830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A3E13"/>
                </a:solidFill>
              </a:rPr>
              <a:t>Teaching caution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8339328" y="2331720"/>
            <a:ext cx="2560320" cy="21945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22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Do not make Harry Dixon Loes the certain author.</a:t>
            </a:r>
            <a:endParaRPr lang="en-US" sz="1220" dirty="0"/>
          </a:p>
          <a:p>
            <a:r>
              <a:rPr lang="en-US" sz="122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Name his role more cautiously as arranger and popularizer of a later version.</a:t>
            </a:r>
            <a:endParaRPr lang="en-US" sz="1220" dirty="0"/>
          </a:p>
          <a:p>
            <a:r>
              <a:rPr lang="en-US" sz="122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Teach history with gratitude and humility.</a:t>
            </a:r>
            <a:endParaRPr lang="en-US" sz="1220" dirty="0"/>
          </a:p>
        </p:txBody>
      </p:sp>
      <p:sp>
        <p:nvSpPr>
          <p:cNvPr id="25" name="Text 23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E"/>
          </a:solidFill>
          <a:ln w="12700">
            <a:solidFill>
              <a:srgbClr val="0F1B2E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2560320"/>
          </a:xfrm>
          <a:prstGeom prst="rect">
            <a:avLst/>
          </a:prstGeom>
          <a:solidFill>
            <a:srgbClr val="152238">
              <a:alpha val="94000"/>
            </a:srgbClr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389120" y="502920"/>
            <a:ext cx="3474720" cy="3474720"/>
          </a:xfrm>
          <a:prstGeom prst="ellipse">
            <a:avLst/>
          </a:prstGeom>
          <a:solidFill>
            <a:srgbClr val="E8B75D">
              <a:alpha val="80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74920" y="1005840"/>
            <a:ext cx="21031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200" b="1" dirty="0">
                <a:solidFill>
                  <a:srgbClr val="FFF5D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☀</a:t>
            </a:r>
            <a:endParaRPr lang="en-US" sz="9200" dirty="0"/>
          </a:p>
        </p:txBody>
      </p:sp>
      <p:sp>
        <p:nvSpPr>
          <p:cNvPr id="6" name="Text 4"/>
          <p:cNvSpPr/>
          <p:nvPr/>
        </p:nvSpPr>
        <p:spPr>
          <a:xfrm>
            <a:off x="1371600" y="3886200"/>
            <a:ext cx="941832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3300" b="1" dirty="0">
                <a:solidFill>
                  <a:srgbClr val="FFF5D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Light Belongs to Christ</a:t>
            </a:r>
            <a:endParaRPr lang="en-US" sz="3300" dirty="0"/>
          </a:p>
        </p:txBody>
      </p:sp>
      <p:sp>
        <p:nvSpPr>
          <p:cNvPr id="7" name="Text 5"/>
          <p:cNvSpPr/>
          <p:nvPr/>
        </p:nvSpPr>
        <p:spPr>
          <a:xfrm>
            <a:off x="2011680" y="4526280"/>
            <a:ext cx="813816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00" dirty="0">
                <a:solidFill>
                  <a:srgbClr val="F1D9A8"/>
                </a:solidFill>
              </a:rPr>
              <a:t>Christian witness begins with the One who says, “I am the light of the world.”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8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8EC"/>
          </a:solidFill>
          <a:ln w="12700">
            <a:solidFill>
              <a:srgbClr val="FFF8EC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94360"/>
          </a:xfrm>
          <a:prstGeom prst="rect">
            <a:avLst/>
          </a:prstGeom>
          <a:solidFill>
            <a:srgbClr val="E8B75D">
              <a:alpha val="80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09360"/>
            <a:ext cx="12191695" cy="548640"/>
          </a:xfrm>
          <a:prstGeom prst="rect">
            <a:avLst/>
          </a:prstGeom>
          <a:solidFill>
            <a:srgbClr val="152238">
              <a:alpha val="92000"/>
            </a:srgbClr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94360" y="411480"/>
            <a:ext cx="79552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5223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Song Section 1: A Small Light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896112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7A3E1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Personal faith made visible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94360" y="1207008"/>
            <a:ext cx="1828800" cy="54864"/>
          </a:xfrm>
          <a:prstGeom prst="rect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1600200"/>
            <a:ext cx="4663440" cy="4297680"/>
          </a:xfrm>
          <a:prstGeom prst="roundRect">
            <a:avLst>
              <a:gd name="adj" fmla="val 2553"/>
            </a:avLst>
          </a:prstGeom>
          <a:solidFill>
            <a:srgbClr val="FFFFFF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3829" y="1828800"/>
            <a:ext cx="411480" cy="411480"/>
          </a:xfrm>
          <a:prstGeom prst="ellipse">
            <a:avLst/>
          </a:prstGeom>
          <a:solidFill>
            <a:srgbClr val="E8B75D">
              <a:alpha val="95000"/>
            </a:srgbClr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 rot="10800000">
            <a:off x="4697273" y="1927555"/>
            <a:ext cx="181051" cy="312725"/>
          </a:xfrm>
          <a:prstGeom prst="triangle">
            <a:avLst/>
          </a:prstGeom>
          <a:solidFill>
            <a:srgbClr val="FFF2BC">
              <a:alpha val="92000"/>
            </a:srgbClr>
          </a:solidFill>
          <a:ln w="12700">
            <a:solidFill>
              <a:srgbClr val="FFF2BC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491533" y="2297887"/>
            <a:ext cx="592531" cy="181051"/>
          </a:xfrm>
          <a:prstGeom prst="rect">
            <a:avLst/>
          </a:prstGeom>
          <a:solidFill>
            <a:srgbClr val="7A3E13"/>
          </a:solidFill>
          <a:ln w="12700">
            <a:solidFill>
              <a:srgbClr val="7A3E1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713732" y="2470709"/>
            <a:ext cx="148133" cy="411480"/>
          </a:xfrm>
          <a:prstGeom prst="rect">
            <a:avLst/>
          </a:prstGeom>
          <a:solidFill>
            <a:srgbClr val="7A3E13"/>
          </a:solidFill>
          <a:ln w="12700">
            <a:solidFill>
              <a:srgbClr val="7A3E1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25696" y="2857500"/>
            <a:ext cx="724205" cy="115214"/>
          </a:xfrm>
          <a:prstGeom prst="rect">
            <a:avLst/>
          </a:prstGeom>
          <a:solidFill>
            <a:srgbClr val="7A3E13"/>
          </a:solidFill>
          <a:ln w="12700">
            <a:solidFill>
              <a:srgbClr val="7A3E13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754880" y="2057400"/>
            <a:ext cx="-731520" cy="-457200"/>
          </a:xfrm>
          <a:prstGeom prst="line">
            <a:avLst/>
          </a:prstGeom>
          <a:noFill/>
          <a:ln w="17780">
            <a:solidFill>
              <a:srgbClr val="E8B75D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5" name="Shape 13"/>
          <p:cNvSpPr/>
          <p:nvPr/>
        </p:nvSpPr>
        <p:spPr>
          <a:xfrm>
            <a:off x="4754880" y="2057400"/>
            <a:ext cx="-502920" cy="0"/>
          </a:xfrm>
          <a:prstGeom prst="line">
            <a:avLst/>
          </a:prstGeom>
          <a:noFill/>
          <a:ln w="17780">
            <a:solidFill>
              <a:srgbClr val="E8B75D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6" name="Shape 14"/>
          <p:cNvSpPr/>
          <p:nvPr/>
        </p:nvSpPr>
        <p:spPr>
          <a:xfrm>
            <a:off x="4754880" y="2057400"/>
            <a:ext cx="-685800" cy="457200"/>
          </a:xfrm>
          <a:prstGeom prst="line">
            <a:avLst/>
          </a:prstGeom>
          <a:noFill/>
          <a:ln w="17780">
            <a:solidFill>
              <a:srgbClr val="E8B75D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7" name="Shape 15"/>
          <p:cNvSpPr/>
          <p:nvPr/>
        </p:nvSpPr>
        <p:spPr>
          <a:xfrm>
            <a:off x="4754880" y="2057400"/>
            <a:ext cx="640080" cy="-457200"/>
          </a:xfrm>
          <a:prstGeom prst="line">
            <a:avLst/>
          </a:prstGeom>
          <a:noFill/>
          <a:ln w="17780">
            <a:solidFill>
              <a:srgbClr val="E8B75D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8" name="Shape 16"/>
          <p:cNvSpPr/>
          <p:nvPr/>
        </p:nvSpPr>
        <p:spPr>
          <a:xfrm>
            <a:off x="4754880" y="2057400"/>
            <a:ext cx="502920" cy="0"/>
          </a:xfrm>
          <a:prstGeom prst="line">
            <a:avLst/>
          </a:prstGeom>
          <a:noFill/>
          <a:ln w="17780">
            <a:solidFill>
              <a:srgbClr val="E8B75D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9" name="Shape 17"/>
          <p:cNvSpPr/>
          <p:nvPr/>
        </p:nvSpPr>
        <p:spPr>
          <a:xfrm>
            <a:off x="4754880" y="2057400"/>
            <a:ext cx="731520" cy="457200"/>
          </a:xfrm>
          <a:prstGeom prst="line">
            <a:avLst/>
          </a:prstGeom>
          <a:noFill/>
          <a:ln w="17780">
            <a:solidFill>
              <a:srgbClr val="E8B75D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0" name="Shape 18"/>
          <p:cNvSpPr/>
          <p:nvPr/>
        </p:nvSpPr>
        <p:spPr>
          <a:xfrm>
            <a:off x="4754880" y="2057400"/>
            <a:ext cx="0" cy="-713232"/>
          </a:xfrm>
          <a:prstGeom prst="line">
            <a:avLst/>
          </a:prstGeom>
          <a:noFill/>
          <a:ln w="17780">
            <a:solidFill>
              <a:srgbClr val="E8B75D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1" name="Shape 19"/>
          <p:cNvSpPr/>
          <p:nvPr/>
        </p:nvSpPr>
        <p:spPr>
          <a:xfrm>
            <a:off x="4754880" y="2057400"/>
            <a:ext cx="0" cy="713232"/>
          </a:xfrm>
          <a:prstGeom prst="line">
            <a:avLst/>
          </a:prstGeom>
          <a:noFill/>
          <a:ln w="17780">
            <a:solidFill>
              <a:srgbClr val="E8B75D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2" name="Text 20"/>
          <p:cNvSpPr/>
          <p:nvPr/>
        </p:nvSpPr>
        <p:spPr>
          <a:xfrm>
            <a:off x="1024128" y="1828800"/>
            <a:ext cx="210312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A3E13"/>
                </a:solidFill>
              </a:rPr>
              <a:t>Core teaching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024128" y="2377440"/>
            <a:ext cx="3291840" cy="18288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32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song starts with a personal pledge.</a:t>
            </a:r>
            <a:endParaRPr lang="en-US" sz="1320" dirty="0"/>
          </a:p>
          <a:p>
            <a:r>
              <a:rPr lang="en-US" sz="132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light may seem small, but Christ can make small obedience visible.</a:t>
            </a:r>
            <a:endParaRPr lang="en-US" sz="1320" dirty="0"/>
          </a:p>
          <a:p>
            <a:r>
              <a:rPr lang="en-US" sz="132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The aim is not self-display; it is faithfulness before God and neighbor.</a:t>
            </a:r>
            <a:endParaRPr lang="en-US" sz="1320" dirty="0"/>
          </a:p>
        </p:txBody>
      </p:sp>
      <p:sp>
        <p:nvSpPr>
          <p:cNvPr id="24" name="Shape 22"/>
          <p:cNvSpPr/>
          <p:nvPr/>
        </p:nvSpPr>
        <p:spPr>
          <a:xfrm>
            <a:off x="5989320" y="1600200"/>
            <a:ext cx="5394960" cy="4297680"/>
          </a:xfrm>
          <a:prstGeom prst="roundRect">
            <a:avLst>
              <a:gd name="adj" fmla="val 2553"/>
            </a:avLst>
          </a:prstGeom>
          <a:solidFill>
            <a:srgbClr val="FFF7E6">
              <a:alpha val="95000"/>
            </a:srgbClr>
          </a:solidFill>
          <a:ln w="12700">
            <a:solidFill>
              <a:srgbClr val="304F3B">
                <a:alpha val="82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27648" y="1865376"/>
            <a:ext cx="20116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04F3B"/>
                </a:solidFill>
              </a:rPr>
              <a:t>Ask the class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6327648" y="2450592"/>
            <a:ext cx="4206240" cy="15544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32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Where does “little” faith still matter?</a:t>
            </a:r>
            <a:endParaRPr lang="en-US" sz="1320" dirty="0"/>
          </a:p>
          <a:p>
            <a:r>
              <a:rPr lang="en-US" sz="132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What kind of obedience is visible without being proud?</a:t>
            </a:r>
            <a:endParaRPr lang="en-US" sz="1320" dirty="0"/>
          </a:p>
          <a:p>
            <a:r>
              <a:rPr lang="en-US" sz="1320" dirty="0">
                <a:solidFill>
                  <a:srgbClr val="15223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How can a congregation encourage timid believers to shine?</a:t>
            </a:r>
            <a:endParaRPr lang="en-US" sz="1320" dirty="0"/>
          </a:p>
        </p:txBody>
      </p:sp>
      <p:sp>
        <p:nvSpPr>
          <p:cNvPr id="27" name="Text 25"/>
          <p:cNvSpPr/>
          <p:nvPr/>
        </p:nvSpPr>
        <p:spPr>
          <a:xfrm>
            <a:off x="6327648" y="4700016"/>
            <a:ext cx="3291840" cy="23774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A3E13"/>
                </a:solidFill>
              </a:rPr>
              <a:t>Scripture: Matthew 5:14-16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1B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E"/>
          </a:solidFill>
          <a:ln w="12700">
            <a:solidFill>
              <a:srgbClr val="0F1B2E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2560320"/>
          </a:xfrm>
          <a:prstGeom prst="rect">
            <a:avLst/>
          </a:prstGeom>
          <a:solidFill>
            <a:srgbClr val="152238">
              <a:alpha val="94000"/>
            </a:srgbClr>
          </a:solidFill>
          <a:ln w="12700">
            <a:solidFill>
              <a:srgbClr val="152238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411480"/>
            <a:ext cx="79552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FF5D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Song Section 2: Not Hidden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21792" y="896112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i="1" dirty="0">
                <a:solidFill>
                  <a:srgbClr val="F1D9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Faith that refuses the basket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94360" y="1207008"/>
            <a:ext cx="1828800" cy="54864"/>
          </a:xfrm>
          <a:prstGeom prst="rect">
            <a:avLst/>
          </a:prstGeom>
          <a:solidFill>
            <a:srgbClr val="E8B75D"/>
          </a:solidFill>
          <a:ln w="12700">
            <a:solidFill>
              <a:srgbClr val="E8B75D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1828800"/>
            <a:ext cx="2011680" cy="2377440"/>
          </a:xfrm>
          <a:prstGeom prst="rect">
            <a:avLst/>
          </a:prstGeom>
          <a:solidFill>
            <a:srgbClr val="31445A"/>
          </a:solidFill>
          <a:ln w="12700">
            <a:solidFill>
              <a:srgbClr val="31445A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490472" y="2194560"/>
            <a:ext cx="457200" cy="457200"/>
          </a:xfrm>
          <a:prstGeom prst="ellipse">
            <a:avLst/>
          </a:prstGeom>
          <a:solidFill>
            <a:srgbClr val="F6D58B">
              <a:alpha val="95000"/>
            </a:srgbClr>
          </a:solidFill>
          <a:ln w="12700">
            <a:solidFill>
              <a:srgbClr val="F6D58B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 rot="10800000">
            <a:off x="1627632" y="2304288"/>
            <a:ext cx="201168" cy="347472"/>
          </a:xfrm>
          <a:prstGeom prst="triangle">
            <a:avLst/>
          </a:prstGeom>
          <a:solidFill>
            <a:srgbClr val="FFF2BC">
              <a:alpha val="92000"/>
            </a:srgbClr>
          </a:solidFill>
          <a:ln w="12700">
            <a:solidFill>
              <a:srgbClr val="FFF2BC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399032" y="2715768"/>
            <a:ext cx="658368" cy="201168"/>
          </a:xfrm>
          <a:prstGeom prst="rect">
            <a:avLst/>
          </a:prstGeom>
          <a:solidFill>
            <a:srgbClr val="5F3B1F"/>
          </a:solidFill>
          <a:ln w="12700">
            <a:solidFill>
              <a:srgbClr val="5F3B1F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645920" y="2907792"/>
            <a:ext cx="164592" cy="457200"/>
          </a:xfrm>
          <a:prstGeom prst="rect">
            <a:avLst/>
          </a:prstGeom>
          <a:solidFill>
            <a:srgbClr val="5F3B1F"/>
          </a:solidFill>
          <a:ln w="12700">
            <a:solidFill>
              <a:srgbClr val="5F3B1F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25880" y="3337560"/>
            <a:ext cx="804672" cy="128016"/>
          </a:xfrm>
          <a:prstGeom prst="rect">
            <a:avLst/>
          </a:prstGeom>
          <a:solidFill>
            <a:srgbClr val="5F3B1F"/>
          </a:solidFill>
          <a:ln w="12700">
            <a:solidFill>
              <a:srgbClr val="5F3B1F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743200" y="1645920"/>
            <a:ext cx="502920" cy="2743200"/>
          </a:xfrm>
          <a:prstGeom prst="rect">
            <a:avLst/>
          </a:prstGeom>
          <a:solidFill>
            <a:srgbClr val="6E4A28"/>
          </a:solidFill>
          <a:ln w="12700">
            <a:solidFill>
              <a:srgbClr val="6E4A2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691640" y="2468880"/>
            <a:ext cx="-731520" cy="-45720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5" name="Shape 13"/>
          <p:cNvSpPr/>
          <p:nvPr/>
        </p:nvSpPr>
        <p:spPr>
          <a:xfrm>
            <a:off x="1691640" y="2468880"/>
            <a:ext cx="-502920" cy="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6" name="Shape 14"/>
          <p:cNvSpPr/>
          <p:nvPr/>
        </p:nvSpPr>
        <p:spPr>
          <a:xfrm>
            <a:off x="1691640" y="2468880"/>
            <a:ext cx="-685800" cy="45720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7" name="Shape 15"/>
          <p:cNvSpPr/>
          <p:nvPr/>
        </p:nvSpPr>
        <p:spPr>
          <a:xfrm>
            <a:off x="1691640" y="2468880"/>
            <a:ext cx="640080" cy="-45720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8" name="Shape 16"/>
          <p:cNvSpPr/>
          <p:nvPr/>
        </p:nvSpPr>
        <p:spPr>
          <a:xfrm>
            <a:off x="1691640" y="2468880"/>
            <a:ext cx="502920" cy="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9" name="Shape 17"/>
          <p:cNvSpPr/>
          <p:nvPr/>
        </p:nvSpPr>
        <p:spPr>
          <a:xfrm>
            <a:off x="1691640" y="2468880"/>
            <a:ext cx="731520" cy="457200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0" name="Shape 18"/>
          <p:cNvSpPr/>
          <p:nvPr/>
        </p:nvSpPr>
        <p:spPr>
          <a:xfrm>
            <a:off x="1691640" y="2468880"/>
            <a:ext cx="0" cy="-713232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1" name="Shape 19"/>
          <p:cNvSpPr/>
          <p:nvPr/>
        </p:nvSpPr>
        <p:spPr>
          <a:xfrm>
            <a:off x="1691640" y="2468880"/>
            <a:ext cx="0" cy="713232"/>
          </a:xfrm>
          <a:prstGeom prst="line">
            <a:avLst/>
          </a:prstGeom>
          <a:noFill/>
          <a:ln w="17780">
            <a:solidFill>
              <a:srgbClr val="F6D58B">
                <a:alpha val="8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2" name="Shape 20"/>
          <p:cNvSpPr/>
          <p:nvPr/>
        </p:nvSpPr>
        <p:spPr>
          <a:xfrm>
            <a:off x="3886200" y="1600200"/>
            <a:ext cx="7406640" cy="3977640"/>
          </a:xfrm>
          <a:prstGeom prst="roundRect">
            <a:avLst>
              <a:gd name="adj" fmla="val 2759"/>
            </a:avLst>
          </a:prstGeom>
          <a:solidFill>
            <a:srgbClr val="213957">
              <a:alpha val="95000"/>
            </a:srgbClr>
          </a:solidFill>
          <a:ln w="12700">
            <a:solidFill>
              <a:srgbClr val="E8B75D">
                <a:alpha val="82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224528" y="1920240"/>
            <a:ext cx="42062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6D58B"/>
                </a:solidFill>
              </a:rPr>
              <a:t>The basket can take many forms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4224528" y="2514600"/>
            <a:ext cx="6126480" cy="201168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450" dirty="0">
                <a:solidFill>
                  <a:srgbClr val="FFF5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Fear: “What will people think?”</a:t>
            </a:r>
            <a:endParaRPr lang="en-US" sz="1450" dirty="0"/>
          </a:p>
          <a:p>
            <a:r>
              <a:rPr lang="en-US" sz="1450" dirty="0">
                <a:solidFill>
                  <a:srgbClr val="FFF5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Shame: “I should keep faith invisible.”</a:t>
            </a:r>
            <a:endParaRPr lang="en-US" sz="1450" dirty="0"/>
          </a:p>
          <a:p>
            <a:r>
              <a:rPr lang="en-US" sz="1450" dirty="0">
                <a:solidFill>
                  <a:srgbClr val="FFF5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Comfort: “I do not want witness to cost me.”</a:t>
            </a:r>
            <a:endParaRPr lang="en-US" sz="1450" dirty="0"/>
          </a:p>
          <a:p>
            <a:r>
              <a:rPr lang="en-US" sz="1450" dirty="0">
                <a:solidFill>
                  <a:srgbClr val="FFF5D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Compromise: “My life can say something different from my confession.”</a:t>
            </a:r>
            <a:endParaRPr lang="en-US" sz="1450" dirty="0"/>
          </a:p>
        </p:txBody>
      </p:sp>
      <p:sp>
        <p:nvSpPr>
          <p:cNvPr id="25" name="Text 23"/>
          <p:cNvSpPr/>
          <p:nvPr/>
        </p:nvSpPr>
        <p:spPr>
          <a:xfrm>
            <a:off x="4224528" y="4892040"/>
            <a:ext cx="621792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E8B75D"/>
                </a:solidFill>
              </a:rPr>
              <a:t>Teaching move: name the basket before asking people to remove it.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411480" y="6492240"/>
            <a:ext cx="5669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8D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Little Light of Mine Teaching Guide</dc:title>
  <dc:subject>Hymn study resource</dc:subject>
  <dc:creator>HymnInfo.com</dc:creator>
  <cp:lastModifiedBy>HymnInfo.com</cp:lastModifiedBy>
  <cp:revision>1</cp:revision>
  <dcterms:created xsi:type="dcterms:W3CDTF">2026-07-08T01:19:55Z</dcterms:created>
  <dcterms:modified xsi:type="dcterms:W3CDTF">2026-07-08T01:19:55Z</dcterms:modified>
</cp:coreProperties>
</file>