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3029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447675" y="495300"/>
            <a:ext cx="57150" cy="3943350"/>
          </a:xfrm>
          <a:prstGeom prst="rect">
            <a:avLst/>
          </a:prstGeom>
          <a:solidFill>
            <a:srgbClr val="C8A951">
              <a:alpha val="100000"/>
            </a:srgbClr>
          </a:solidFill>
          <a:ln w="9525">
            <a:noFill/>
          </a:ln>
        </p:spPr>
        <p:txBody>
          <a:bodyPr vertOverflow="clip" rtlCol="0" anchor="ctr"/>
          <a:lstStyle/>
          <a:p>
            <a:pPr algn="ctr"/>
            <a:r>
              <a:t/>
            </a:r>
          </a:p>
        </p:txBody>
      </p:sp>
      <p:sp>
        <p:nvSpPr>
          <p:cNvPr id="4" name="" descr=""/>
          <p:cNvSpPr/>
          <p:nvPr/>
        </p:nvSpPr>
        <p:spPr>
          <a:xfrm>
            <a:off x="7391400" y="723900"/>
            <a:ext cx="161925" cy="3190875"/>
          </a:xfrm>
          <a:prstGeom prst="rect">
            <a:avLst/>
          </a:prstGeom>
          <a:solidFill>
            <a:srgbClr val="C8A951">
              <a:alpha val="100000"/>
            </a:srgbClr>
          </a:solidFill>
          <a:ln w="9525">
            <a:noFill/>
          </a:ln>
        </p:spPr>
        <p:txBody>
          <a:bodyPr vertOverflow="clip" rtlCol="0" anchor="ctr"/>
          <a:lstStyle/>
          <a:p>
            <a:pPr algn="ctr"/>
            <a:r>
              <a:t/>
            </a:r>
          </a:p>
        </p:txBody>
      </p:sp>
      <p:sp>
        <p:nvSpPr>
          <p:cNvPr id="5" name="" descr=""/>
          <p:cNvSpPr/>
          <p:nvPr/>
        </p:nvSpPr>
        <p:spPr>
          <a:xfrm>
            <a:off x="6619875" y="1504950"/>
            <a:ext cx="1714500" cy="161925"/>
          </a:xfrm>
          <a:prstGeom prst="rect">
            <a:avLst/>
          </a:prstGeom>
          <a:solidFill>
            <a:srgbClr val="C8A951">
              <a:alpha val="100000"/>
            </a:srgbClr>
          </a:solidFill>
          <a:ln w="9525">
            <a:noFill/>
          </a:ln>
        </p:spPr>
        <p:txBody>
          <a:bodyPr vertOverflow="clip" rtlCol="0" anchor="ctr"/>
          <a:lstStyle/>
          <a:p>
            <a:pPr algn="ctr"/>
            <a:r>
              <a:t/>
            </a:r>
          </a:p>
        </p:txBody>
      </p:sp>
      <p:sp>
        <p:nvSpPr>
          <p:cNvPr id="6" name=""/>
          <p:cNvSpPr txBox="1"/>
          <p:nvPr/>
        </p:nvSpPr>
        <p:spPr>
          <a:xfrm>
            <a:off x="685800" y="1133475"/>
            <a:ext cx="5553075" cy="102870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To Mock Your Reign, O Dearest Lord]]></a:t>
            </a:r>
          </a:p>
        </p:txBody>
      </p:sp>
      <p:sp>
        <p:nvSpPr>
          <p:cNvPr id="7" name=""/>
          <p:cNvSpPr txBox="1"/>
          <p:nvPr/>
        </p:nvSpPr>
        <p:spPr>
          <a:xfrm>
            <a:off x="685800" y="2228850"/>
            <a:ext cx="5276850" cy="40957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i="1" strike="noStrike" sz="2000" spc="0" u="none" cap="none">
                <a:solidFill>
                  <a:srgbClr val="C8A951">
                    <a:alpha val="100000"/>
                  </a:srgbClr>
                </a:solidFill>
                <a:latin typeface="Calibri"/>
              </a:rPr>
              <a:t><![CDATA[Teaching Guide]]></a:t>
            </a:r>
          </a:p>
        </p:txBody>
      </p:sp>
      <p:sp>
        <p:nvSpPr>
          <p:cNvPr id="8" name=""/>
          <p:cNvSpPr txBox="1"/>
          <p:nvPr/>
        </p:nvSpPr>
        <p:spPr>
          <a:xfrm>
            <a:off x="685800" y="2914650"/>
            <a:ext cx="5419725" cy="9239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strike="noStrike" sz="1000" spc="0" u="none" cap="none">
                <a:solidFill>
                  <a:srgbClr val="FFFFFF">
                    <a:alpha val="100000"/>
                  </a:srgbClr>
                </a:solidFill>
                <a:latin typeface="Calibri"/>
              </a:rPr>
              <a:t><![CDATA[Full lyrics and sheet music are not included because this hymn is not currently marked as public domain in the HymnInfo database. Please consult a licensed hymnal or authorized publisher for the complete text and music.]]></a:t>
            </a:r>
          </a:p>
        </p:txBody>
      </p:sp>
      <p:sp>
        <p:nvSpPr>
          <p:cNvPr id="9"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10"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Overview]]></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o Mock Your Reign, O Dearest Lord is Fred Pratt Green’s Passion hymn about the unsettling irony of Jesus being treated as a counterfeit king while Christians confess him as the true Lord.]]></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text stays close to the soldiers’ mockery in the Gospel narratives—crown, royal garment, reed, kneeling, and taunting—but interprets those scenes through the church’s later knowledge of the cross, resurrection, mercy, and enduring reign of Chris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s spiritual force comes from contrast rather than sentimentality.]]></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mperial gestures meant to humiliate Jesus become, in Christian interpretation, signs that expose the difference between coercive power and the self-giving kingship revealed in the Passion.]]></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singer is asked to contemplate not only what the soldiers did, but what kind of reign Jesus embodies when he accepts suffering rather than answering violence with violence.]]></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Theological Reflec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 is fundamentally a meditation on Christ’s kingship through the cros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 rejects the assumption that sovereignty must look like domination, military force, public prestige, or the ability to avoid suffering.]]></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Passion reveals a different pattern: Jesus does not cease to be Lord when he is humiliated, but shows a form of authority inseparable from self-giving love and faithfulnes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A second theme is the reversal of sham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soldiers intend their gestures to degrade Jesus, yet Christian confession reads the Passion in the light of resurrection and exaltation.]]></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Applica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Use the hymn during Lent or Good Friday to examine how the Gospel Passion narratives expose distorted ideas of power and kingship.]]></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Pair it with Philippians 2:5–11 and ask how Christian leadership changes when Jesus’ self-emptying obedience becomes the model.]]></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Reflect on situations in which ridicule, shame, or humiliation are used to control people, and consider how Christian communities should resist such practice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Distinguish the value of solidarity with the humiliated from any suggestion that suffering or abuse should simply be accepted without protection or justic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Let the hymn’s contrast between temporary human power and God’s enduring reign shape prayer for political leaders, churches, and institutions.]]></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723900" y="723900"/>
            <a:ext cx="7705725" cy="3733800"/>
          </a:xfrm>
          <a:prstGeom prst="rect">
            <a:avLst/>
          </a:prstGeom>
          <a:solidFill>
            <a:srgbClr val="1E3A5F">
              <a:alpha val="100000"/>
            </a:srgbClr>
          </a:solidFill>
          <a:ln w="9525">
            <a:noFill/>
          </a:ln>
        </p:spPr>
        <p:txBody>
          <a:bodyPr vertOverflow="clip" rtlCol="0" anchor="ctr"/>
          <a:lstStyle/>
          <a:p>
            <a:pPr algn="ctr"/>
            <a:r>
              <a:t/>
            </a:r>
          </a:p>
        </p:txBody>
      </p:sp>
      <p:sp>
        <p:nvSpPr>
          <p:cNvPr id="4" name="" descr=""/>
          <p:cNvSpPr/>
          <p:nvPr/>
        </p:nvSpPr>
        <p:spPr>
          <a:xfrm>
            <a:off x="1409700" y="1181100"/>
            <a:ext cx="57150" cy="2676525"/>
          </a:xfrm>
          <a:prstGeom prst="rect">
            <a:avLst/>
          </a:prstGeom>
          <a:solidFill>
            <a:srgbClr val="C8A951">
              <a:alpha val="100000"/>
            </a:srgbClr>
          </a:solidFill>
          <a:ln w="9525">
            <a:noFill/>
          </a:ln>
        </p:spPr>
        <p:txBody>
          <a:bodyPr vertOverflow="clip" rtlCol="0" anchor="ctr"/>
          <a:lstStyle/>
          <a:p>
            <a:pPr algn="ctr"/>
            <a:r>
              <a:t/>
            </a:r>
          </a:p>
        </p:txBody>
      </p:sp>
      <p:sp>
        <p:nvSpPr>
          <p:cNvPr id="5" name=""/>
          <p:cNvSpPr txBox="1"/>
          <p:nvPr/>
        </p:nvSpPr>
        <p:spPr>
          <a:xfrm>
            <a:off x="1752600" y="1181100"/>
            <a:ext cx="5619750" cy="6191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800" spc="0" u="none" cap="none">
                <a:solidFill>
                  <a:srgbClr val="C8A951">
                    <a:alpha val="100000"/>
                  </a:srgbClr>
                </a:solidFill>
                <a:latin typeface="Calibri"/>
              </a:rPr>
              <a:t><![CDATA[Use & Share with Care]]></a:t>
            </a:r>
          </a:p>
        </p:txBody>
      </p:sp>
      <p:sp>
        <p:nvSpPr>
          <p:cNvPr id="6" name=""/>
          <p:cNvSpPr txBox="1"/>
          <p:nvPr/>
        </p:nvSpPr>
        <p:spPr>
          <a:xfrm>
            <a:off x="1752600" y="1933575"/>
            <a:ext cx="5619750" cy="16097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strike="noStrike" sz="1800" spc="0" u="none" cap="none">
                <a:solidFill>
                  <a:srgbClr val="FFFFFF">
                    <a:alpha val="100000"/>
                  </a:srgbClr>
                </a:solidFill>
                <a:latin typeface="Calibri"/>
              </a:rPr>
              <a:t><![CDATA[© HymnInfo.com. Free for personal, church, classroom, and small-group teaching use. Please do not sell, repost, or redistribute as downloadable files without permission.]]></a:t>
            </a:r>
          </a:p>
        </p:txBody>
      </p:sp>
      <p:sp>
        <p:nvSpPr>
          <p:cNvPr id="7"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8"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HymnInfo.com</Company>
  <LinksUpToDate>false</LinksUpToDate>
  <SharedDoc>false</SharedDoc>
  <HyperlinksChanged>false</HyperlinksChanged>
  <AppVersion>12.0000</AppVersion>
  <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HymnInfo.com</dc:creator>
  <cp:lastModifiedBy>HymnInfo.com</cp:lastModifiedBy>
  <dcterms:created xsi:type="dcterms:W3CDTF">2026-10-12T14:06:57Z</dcterms:created>
  <dcterms:modified xsi:type="dcterms:W3CDTF">2026-10-12T14:06:57Z</dcterms:modified>
  <dc:title>To Mock Your Reign, O Dearest Lord Teaching Guide</dc:title>
  <dc:description>Hymn study resource prepared by HymnInfo.com.</dc:description>
  <dc:subject>Hymn study resource</dc:subject>
  <cp:keywords>hymn study, Christian worship, church teaching, HymnInfo</cp:keywords>
  <cp:category/>
  <cp:revision/>
  <cp:contentStatus/>
</cp:coreProperties>
</file>