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4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empty_tom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822960"/>
            <a:ext cx="7498079" cy="11430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4200" b="1" i="0">
                <a:solidFill>
                  <a:srgbClr val="FCF4DF"/>
                </a:solidFill>
                <a:latin typeface="Georgia"/>
              </a:rPr>
              <a:t>Up from the Grave He Arose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2029968"/>
            <a:ext cx="6949440" cy="6858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700" b="0" i="0">
                <a:solidFill>
                  <a:srgbClr val="DDD7C6"/>
                </a:solidFill>
                <a:latin typeface="Aptos"/>
              </a:rPr>
              <a:t>First line: Low in the grave he lay
Robert Lowry, 1874 • Primary text: Matthew 28:1-6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5285232"/>
            <a:ext cx="786384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0" i="1">
                <a:solidFill>
                  <a:srgbClr val="F4B748"/>
                </a:solidFill>
                <a:latin typeface="Aptos"/>
              </a:rPr>
              <a:t>A hymn study for Easter faith, resurrection hope, and congregational praise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ctory_ray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Stanza 3: Death Defeated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Teaching emphasis: resurrection as victory, not mere survival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68680" y="2029968"/>
            <a:ext cx="5989320" cy="3063240"/>
          </a:xfrm>
          <a:prstGeom prst="roundRect">
            <a:avLst/>
          </a:prstGeom>
          <a:solidFill>
            <a:srgbClr val="0C1423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4712" y="2231136"/>
            <a:ext cx="5486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hymn speaks of death as a defeated enemy, not as a natural doorway to accept passively.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Christ rises as conqueror; the grave is not opened for escape but overthrown by divine power.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Romans 6:9 gives the doctrinal anchor: death no longer has dominion over him.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ctory_ray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731520"/>
            <a:ext cx="804672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The Refrain: Easter Proclamation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463040"/>
            <a:ext cx="7772400" cy="4572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0" i="0">
                <a:solidFill>
                  <a:srgbClr val="F4B748"/>
                </a:solidFill>
                <a:latin typeface="Aptos"/>
              </a:rPr>
              <a:t>A sudden musical and theological burst: the tomb’s quiet gives way to praise.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60120" y="2560320"/>
            <a:ext cx="6583680" cy="2834640"/>
          </a:xfrm>
          <a:prstGeom prst="roundRect">
            <a:avLst/>
          </a:prstGeom>
          <a:solidFill>
            <a:srgbClr val="0A1223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16152" y="2761488"/>
            <a:ext cx="6080760" cy="251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It gathers the hymn into one central confession: Christ has risen in triumph.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repeated acclamation helps the congregation learn resurrection hope by heart.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Its energy should be joyful and strong, but never rushed; let the congregation proclaim, not merely perform.</a:t>
            </a:r>
          </a:p>
        </p:txBody>
      </p:sp>
      <p:sp>
        <p:nvSpPr>
          <p:cNvPr id="7" name="Chevron 6"/>
          <p:cNvSpPr/>
          <p:nvPr/>
        </p:nvSpPr>
        <p:spPr>
          <a:xfrm rot="10800000">
            <a:off x="8595360" y="2743200"/>
            <a:ext cx="914400" cy="502920"/>
          </a:xfrm>
          <a:prstGeom prst="chevron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893808" y="2962656"/>
            <a:ext cx="512064" cy="512064"/>
          </a:xfrm>
          <a:prstGeom prst="ellipse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479024" y="3200400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 rot="2700000">
            <a:off x="10377251" y="3446099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 rot="5400000">
            <a:off x="10131552" y="3547872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 rot="8100000">
            <a:off x="9885852" y="3446099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 rot="10800000">
            <a:off x="9784080" y="3200400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 rot="13500000">
            <a:off x="9885852" y="2954700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 rot="16200000">
            <a:off x="10131552" y="2852928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 rot="18900000">
            <a:off x="10377251" y="2954700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1045952" y="2615184"/>
            <a:ext cx="128016" cy="91440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789920" y="2907791"/>
            <a:ext cx="640080" cy="146304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Scripture: Firstfruits of the Resurrection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1 Corinthians 15:20-22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2148840"/>
            <a:ext cx="6217920" cy="2788920"/>
          </a:xfrm>
          <a:prstGeom prst="roundRect">
            <a:avLst/>
          </a:prstGeom>
          <a:solidFill>
            <a:srgbClr val="121C2D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70432" y="2350008"/>
            <a:ext cx="5715000" cy="2468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Paul treats the resurrection as the beginning of a new creation harvest.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Christ is raised first; those who belong to him share in his life.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Easter hope is therefore personal, bodily, and future-facing, not merely symbolic.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18120" y="2743200"/>
            <a:ext cx="2834640" cy="10972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 i="0">
                <a:solidFill>
                  <a:srgbClr val="F4B748"/>
                </a:solidFill>
                <a:latin typeface="Georgia"/>
              </a:rPr>
              <a:t>“In Christ all will be made alive.”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ep_navy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Scripture: Death Cannot Hold Him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Acts 2:24 and Romans 6:9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68680" y="2057400"/>
            <a:ext cx="3108960" cy="2880360"/>
          </a:xfrm>
          <a:prstGeom prst="roundRect">
            <a:avLst/>
          </a:prstGeom>
          <a:solidFill>
            <a:srgbClr val="131F37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4712" y="2258568"/>
            <a:ext cx="2606039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800">
                <a:solidFill>
                  <a:srgbClr val="F4B748"/>
                </a:solidFill>
                <a:latin typeface="Aptos Display"/>
              </a:rPr>
              <a:t>God raised him</a:t>
            </a:r>
          </a:p>
          <a:p>
            <a:pPr>
              <a:spcAft>
                <a:spcPts val="500"/>
              </a:spcAft>
            </a:pPr>
            <a:r>
              <a:rPr sz="1600">
                <a:solidFill>
                  <a:srgbClr val="FCF4DF"/>
                </a:solidFill>
                <a:latin typeface="Aptos"/>
              </a:rPr>
              <a:t>The resurrection is God’s act of vindication and victory.</a:t>
            </a:r>
          </a:p>
        </p:txBody>
      </p:sp>
      <p:sp>
        <p:nvSpPr>
          <p:cNvPr id="8" name="Oval 7"/>
          <p:cNvSpPr/>
          <p:nvPr/>
        </p:nvSpPr>
        <p:spPr>
          <a:xfrm>
            <a:off x="2233879" y="5361127"/>
            <a:ext cx="332841" cy="332841"/>
          </a:xfrm>
          <a:prstGeom prst="ellipse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614269" y="5515660"/>
            <a:ext cx="29718" cy="14264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 rot="2700000">
            <a:off x="2548117" y="5675365"/>
            <a:ext cx="29718" cy="14264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 rot="5400000">
            <a:off x="2388412" y="5741517"/>
            <a:ext cx="29718" cy="14264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 rot="8100000">
            <a:off x="2228707" y="5675365"/>
            <a:ext cx="29718" cy="14264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 rot="10800000">
            <a:off x="2162556" y="5515660"/>
            <a:ext cx="29718" cy="14264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 rot="13500000">
            <a:off x="2228707" y="5355955"/>
            <a:ext cx="29718" cy="14264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 rot="16200000">
            <a:off x="2388412" y="5289804"/>
            <a:ext cx="29718" cy="14264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 rot="18900000">
            <a:off x="2548117" y="5355955"/>
            <a:ext cx="29718" cy="14264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572000" y="2057400"/>
            <a:ext cx="3108960" cy="2880360"/>
          </a:xfrm>
          <a:prstGeom prst="roundRect">
            <a:avLst/>
          </a:prstGeom>
          <a:solidFill>
            <a:srgbClr val="131F37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828032" y="2258568"/>
            <a:ext cx="2606039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800">
                <a:solidFill>
                  <a:srgbClr val="F4B748"/>
                </a:solidFill>
                <a:latin typeface="Aptos Display"/>
              </a:rPr>
              <a:t>Death was broken</a:t>
            </a:r>
          </a:p>
          <a:p>
            <a:pPr>
              <a:spcAft>
                <a:spcPts val="500"/>
              </a:spcAft>
            </a:pPr>
            <a:r>
              <a:rPr sz="1600">
                <a:solidFill>
                  <a:srgbClr val="FCF4DF"/>
                </a:solidFill>
                <a:latin typeface="Aptos"/>
              </a:rPr>
              <a:t>The agony of death could not bind the Son of God.</a:t>
            </a:r>
          </a:p>
        </p:txBody>
      </p:sp>
      <p:sp>
        <p:nvSpPr>
          <p:cNvPr id="19" name="Oval 18"/>
          <p:cNvSpPr/>
          <p:nvPr/>
        </p:nvSpPr>
        <p:spPr>
          <a:xfrm>
            <a:off x="5806440" y="5289804"/>
            <a:ext cx="534924" cy="445770"/>
          </a:xfrm>
          <a:prstGeom prst="ellipse">
            <a:avLst/>
          </a:prstGeom>
          <a:solidFill>
            <a:srgbClr val="827C6F"/>
          </a:solidFill>
          <a:ln>
            <a:solidFill>
              <a:srgbClr val="F4B7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275319" y="2057400"/>
            <a:ext cx="3108960" cy="2880360"/>
          </a:xfrm>
          <a:prstGeom prst="roundRect">
            <a:avLst/>
          </a:prstGeom>
          <a:solidFill>
            <a:srgbClr val="131F37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531351" y="2258568"/>
            <a:ext cx="2606039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800">
                <a:solidFill>
                  <a:srgbClr val="F4B748"/>
                </a:solidFill>
                <a:latin typeface="Aptos Display"/>
              </a:rPr>
              <a:t>Dominion ended</a:t>
            </a:r>
          </a:p>
          <a:p>
            <a:pPr>
              <a:spcAft>
                <a:spcPts val="500"/>
              </a:spcAft>
            </a:pPr>
            <a:r>
              <a:rPr sz="1600">
                <a:solidFill>
                  <a:srgbClr val="FCF4DF"/>
                </a:solidFill>
                <a:latin typeface="Aptos"/>
              </a:rPr>
              <a:t>The risen Christ will never die again; death has lost its rule over him.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765334" y="5230368"/>
            <a:ext cx="83210" cy="59436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598913" y="5420563"/>
            <a:ext cx="416051" cy="95097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osing_pray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Scripture: The Living 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Revelation 1:17-18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2057400"/>
            <a:ext cx="5623560" cy="2743200"/>
          </a:xfrm>
          <a:prstGeom prst="roundRect">
            <a:avLst/>
          </a:prstGeom>
          <a:solidFill>
            <a:srgbClr val="0C1423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70432" y="2258568"/>
            <a:ext cx="5120640" cy="2423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risen Christ speaks comfort to fearful disciples: “Don’t be afraid.”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He was dead, but now lives forevermore.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He holds the keys of death and Hades; the final authority belongs to him.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78040" y="2514600"/>
            <a:ext cx="3794760" cy="1554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2000" b="1" i="0">
                <a:solidFill>
                  <a:srgbClr val="FCF4DF"/>
                </a:solidFill>
                <a:latin typeface="Georgia"/>
              </a:rPr>
              <a:t>Pastoral connection: Easter faith gives courage because the Lord who conquered death still speaks to his people.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ep_navy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Theological Themes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Six truths worth teaching clearly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22960" y="1828800"/>
            <a:ext cx="3246120" cy="1353312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2029968"/>
            <a:ext cx="2743200" cy="1033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Resurrection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God raised Jesus from the dead.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17720" y="1828800"/>
            <a:ext cx="3246120" cy="1353312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73752" y="2029968"/>
            <a:ext cx="2743200" cy="1033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Victory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Death no longer rules over Christ.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412480" y="1828800"/>
            <a:ext cx="3246120" cy="1353312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68512" y="2029968"/>
            <a:ext cx="2743200" cy="1033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Hope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Believers live toward life, not despair.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3703320"/>
            <a:ext cx="3246120" cy="1353312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78992" y="3904487"/>
            <a:ext cx="2743200" cy="1033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Worship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The right answer to Easter is praise.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617720" y="3703320"/>
            <a:ext cx="3246120" cy="1353312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873752" y="3904487"/>
            <a:ext cx="2743200" cy="1033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Salvation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The risen Christ secures gospel confidence.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412480" y="3703320"/>
            <a:ext cx="3246120" cy="1353312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68512" y="3904487"/>
            <a:ext cx="2743200" cy="1033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Reign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He lives forever with his people.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Literary Observations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How the text moves the congregation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68680" y="1965960"/>
            <a:ext cx="6492240" cy="3429000"/>
          </a:xfrm>
          <a:prstGeom prst="roundRect">
            <a:avLst/>
          </a:prstGeom>
          <a:solidFill>
            <a:srgbClr val="0E182A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4712" y="2167128"/>
            <a:ext cx="598932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Contrast drives the hymn: low grave and lifted praise, silence and proclamation, sealed stone and opened victory.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repeated address to Jesus keeps the song devotional as well as doctrinal.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refrain functions as a congregational testimony: the church answers the story with Easter confession.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language is direct enough for children and strong enough for preaching.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90688" y="1938528"/>
            <a:ext cx="3483864" cy="3483864"/>
          </a:xfrm>
          <a:prstGeom prst="round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victory_ray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1965960"/>
            <a:ext cx="3429000" cy="3429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ep_navy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Musical Observations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CHRIST AROSE: quiet tomb to victorious refrain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051560" y="4069080"/>
            <a:ext cx="9966960" cy="73152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2286000" y="1897380"/>
            <a:ext cx="617220" cy="514350"/>
          </a:xfrm>
          <a:prstGeom prst="ellipse">
            <a:avLst/>
          </a:prstGeom>
          <a:solidFill>
            <a:srgbClr val="827C6F"/>
          </a:solidFill>
          <a:ln>
            <a:solidFill>
              <a:srgbClr val="F4B7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097280" y="2743200"/>
            <a:ext cx="3108960" cy="1005840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53312" y="2944368"/>
            <a:ext cx="2606039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700">
                <a:solidFill>
                  <a:srgbClr val="F4B748"/>
                </a:solidFill>
                <a:latin typeface="Aptos Display"/>
              </a:rPr>
              <a:t>Stanzas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restrained, narrative, watchful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29933" y="1828800"/>
            <a:ext cx="96012" cy="68580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137909" y="2048256"/>
            <a:ext cx="480059" cy="10972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846320" y="2743200"/>
            <a:ext cx="3108960" cy="1005840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102352" y="2944368"/>
            <a:ext cx="2606039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700">
                <a:solidFill>
                  <a:srgbClr val="F4B748"/>
                </a:solidFill>
                <a:latin typeface="Aptos Display"/>
              </a:rPr>
              <a:t>Turn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rising expectation</a:t>
            </a:r>
          </a:p>
        </p:txBody>
      </p:sp>
      <p:sp>
        <p:nvSpPr>
          <p:cNvPr id="14" name="Oval 13"/>
          <p:cNvSpPr/>
          <p:nvPr/>
        </p:nvSpPr>
        <p:spPr>
          <a:xfrm>
            <a:off x="9934955" y="1979676"/>
            <a:ext cx="384048" cy="384048"/>
          </a:xfrm>
          <a:prstGeom prst="ellipse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373867" y="2157984"/>
            <a:ext cx="34290" cy="164592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 rot="2700000">
            <a:off x="10297538" y="2342258"/>
            <a:ext cx="34290" cy="164592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 rot="5400000">
            <a:off x="10113263" y="2418588"/>
            <a:ext cx="34290" cy="164592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 rot="8100000">
            <a:off x="9928989" y="2342258"/>
            <a:ext cx="34290" cy="164592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 rot="10800000">
            <a:off x="9852659" y="2157984"/>
            <a:ext cx="34290" cy="164592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 rot="13500000">
            <a:off x="9928989" y="1973709"/>
            <a:ext cx="34290" cy="164592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 rot="16200000">
            <a:off x="10113263" y="1897379"/>
            <a:ext cx="34290" cy="164592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 rot="18900000">
            <a:off x="10297538" y="1973709"/>
            <a:ext cx="34290" cy="164592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8595359" y="2743200"/>
            <a:ext cx="3108960" cy="1005840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851391" y="2944368"/>
            <a:ext cx="2606039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700">
                <a:solidFill>
                  <a:srgbClr val="F4B748"/>
                </a:solidFill>
                <a:latin typeface="Aptos Display"/>
              </a:rPr>
              <a:t>Refrain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bright, strong, triumphant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508760" y="4773168"/>
            <a:ext cx="8869680" cy="777240"/>
          </a:xfrm>
          <a:prstGeom prst="roundRect">
            <a:avLst/>
          </a:prstGeom>
          <a:solidFill>
            <a:srgbClr val="3C2A19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764792" y="4974336"/>
            <a:ext cx="836675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600">
                <a:solidFill>
                  <a:srgbClr val="FCF4DF"/>
                </a:solidFill>
                <a:latin typeface="Aptos"/>
              </a:rPr>
              <a:t>Worship leaders should let the contrast breathe. Do not rush the opening; save full energy for the refrain.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orship_chur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Pastoral and Worship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Where this hymn serves the church well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2011680"/>
            <a:ext cx="6035040" cy="3429000"/>
          </a:xfrm>
          <a:prstGeom prst="roundRect">
            <a:avLst/>
          </a:prstGeom>
          <a:solidFill>
            <a:srgbClr val="0E162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70432" y="2212848"/>
            <a:ext cx="553212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Easter Sunday opening or response hymn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Children’s Easter teaching, because the story is memorable and dramatic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Funeral or memorial teaching when framed by resurrection hope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Evangelistic services that proclaim Christ’s victory plainly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Choir anthem or congregational hymn with strong refrain support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43800" y="2743200"/>
            <a:ext cx="3520440" cy="12801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2300" b="1" i="0">
                <a:solidFill>
                  <a:srgbClr val="F4B748"/>
                </a:solidFill>
                <a:latin typeface="Georgia"/>
              </a:rPr>
              <a:t>Use it as proclamation, not nostalgia. The hymn’s strength is the gospel it declares.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ep_navy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Choir and Worship Planner Notes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Helping the congregation sing the resurrection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68680" y="1920240"/>
            <a:ext cx="6629400" cy="3429000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4712" y="2121408"/>
            <a:ext cx="612648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Begin stanzas with restraint and clear diction so the narrative can be heard.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Build dynamic energy toward the refrain; the musical lift should match the theological turn.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Invite the congregation to sing the refrain confidently, possibly with choir harmony or descant on the final repetition.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Keep accompaniment rhythmic and supportive; avoid dragging the long notes or over-speeding the refrain.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973568" y="1892808"/>
            <a:ext cx="3300984" cy="3483864"/>
          </a:xfrm>
          <a:prstGeom prst="round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worship_churc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1920240"/>
            <a:ext cx="3246120" cy="3429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ep_navy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Teaching Aim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What this lesson should form in worshipers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68680" y="2331720"/>
            <a:ext cx="3154680" cy="2423160"/>
          </a:xfrm>
          <a:prstGeom prst="roundRect">
            <a:avLst/>
          </a:prstGeom>
          <a:solidFill>
            <a:srgbClr val="121D34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4712" y="2532888"/>
            <a:ext cx="265176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700">
                <a:solidFill>
                  <a:srgbClr val="F4B748"/>
                </a:solidFill>
                <a:latin typeface="Aptos Display"/>
              </a:rPr>
              <a:t>Understand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Christ’s resurrection is not an idea added to Christian faith; it is the decisive act of God that confirms the gospel.</a:t>
            </a:r>
          </a:p>
        </p:txBody>
      </p:sp>
      <p:sp>
        <p:nvSpPr>
          <p:cNvPr id="8" name="Parallelogram 7"/>
          <p:cNvSpPr/>
          <p:nvPr/>
        </p:nvSpPr>
        <p:spPr>
          <a:xfrm>
            <a:off x="2112264" y="1708099"/>
            <a:ext cx="329184" cy="362102"/>
          </a:xfrm>
          <a:prstGeom prst="parallelogram">
            <a:avLst/>
          </a:prstGeom>
          <a:solidFill>
            <a:srgbClr val="EEE2C4"/>
          </a:solidFill>
          <a:ln>
            <a:solidFill>
              <a:srgbClr val="F4B7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Parallelogram 8"/>
          <p:cNvSpPr/>
          <p:nvPr/>
        </p:nvSpPr>
        <p:spPr>
          <a:xfrm>
            <a:off x="2395362" y="1708099"/>
            <a:ext cx="329184" cy="362102"/>
          </a:xfrm>
          <a:prstGeom prst="parallelogram">
            <a:avLst/>
          </a:prstGeom>
          <a:solidFill>
            <a:srgbClr val="EEE2C4"/>
          </a:solidFill>
          <a:ln>
            <a:solidFill>
              <a:srgbClr val="F4B7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617720" y="2331720"/>
            <a:ext cx="3154680" cy="2423160"/>
          </a:xfrm>
          <a:prstGeom prst="roundRect">
            <a:avLst/>
          </a:prstGeom>
          <a:solidFill>
            <a:srgbClr val="121D34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73752" y="2532888"/>
            <a:ext cx="265176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700">
                <a:solidFill>
                  <a:srgbClr val="F4B748"/>
                </a:solidFill>
                <a:latin typeface="Aptos Display"/>
              </a:rPr>
              <a:t>Feel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Let the stillness of the tomb give way to Easter joy: wonder, courage, gratitude, and praise.</a:t>
            </a:r>
          </a:p>
        </p:txBody>
      </p:sp>
      <p:sp>
        <p:nvSpPr>
          <p:cNvPr id="12" name="Oval 11"/>
          <p:cNvSpPr/>
          <p:nvPr/>
        </p:nvSpPr>
        <p:spPr>
          <a:xfrm>
            <a:off x="6006144" y="1754184"/>
            <a:ext cx="368686" cy="368686"/>
          </a:xfrm>
          <a:prstGeom prst="ellipse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427500" y="1925360"/>
            <a:ext cx="32918" cy="15800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 rot="2700000">
            <a:off x="6354224" y="2102264"/>
            <a:ext cx="32918" cy="15800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 rot="5400000">
            <a:off x="6177320" y="2175540"/>
            <a:ext cx="32918" cy="15800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 rot="8100000">
            <a:off x="6000416" y="2102264"/>
            <a:ext cx="32918" cy="15800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 rot="10800000">
            <a:off x="5927140" y="1925360"/>
            <a:ext cx="32918" cy="15800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 rot="13500000">
            <a:off x="6000416" y="1748456"/>
            <a:ext cx="32918" cy="15800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 rot="16200000">
            <a:off x="6177320" y="1675180"/>
            <a:ext cx="32918" cy="15800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 rot="18900000">
            <a:off x="6354224" y="1748456"/>
            <a:ext cx="32918" cy="15800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366759" y="2331720"/>
            <a:ext cx="3154680" cy="2423160"/>
          </a:xfrm>
          <a:prstGeom prst="roundRect">
            <a:avLst/>
          </a:prstGeom>
          <a:solidFill>
            <a:srgbClr val="121D34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22791" y="2532888"/>
            <a:ext cx="265176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700">
                <a:solidFill>
                  <a:srgbClr val="F4B748"/>
                </a:solidFill>
                <a:latin typeface="Aptos Display"/>
              </a:rPr>
              <a:t>Practice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Live as people whose hope is anchored in the risen Lord, not in fear, death, or defeat.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893442" y="1609344"/>
            <a:ext cx="92171" cy="65836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709099" y="1820021"/>
            <a:ext cx="460857" cy="105338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Teaching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For class discussion or choir devotion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1965960"/>
            <a:ext cx="8046720" cy="3886200"/>
          </a:xfrm>
          <a:prstGeom prst="roundRect">
            <a:avLst/>
          </a:prstGeom>
          <a:solidFill>
            <a:srgbClr val="10192C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70432" y="2167128"/>
            <a:ext cx="754380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What does the empty tomb reveal about the power and faithfulness of God?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Why does Christian hope require the resurrection, not only the cross?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What fears are answered by Revelation’s picture of the living Christ?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How does the music help the congregation feel the movement from grief to victory?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Where does our church need to proclaim Easter hope with fresh courage?</a:t>
            </a:r>
          </a:p>
        </p:txBody>
      </p:sp>
      <p:sp>
        <p:nvSpPr>
          <p:cNvPr id="8" name="Parallelogram 7"/>
          <p:cNvSpPr/>
          <p:nvPr/>
        </p:nvSpPr>
        <p:spPr>
          <a:xfrm>
            <a:off x="9784080" y="2318004"/>
            <a:ext cx="411480" cy="452628"/>
          </a:xfrm>
          <a:prstGeom prst="parallelogram">
            <a:avLst/>
          </a:prstGeom>
          <a:solidFill>
            <a:srgbClr val="EEE2C4"/>
          </a:solidFill>
          <a:ln>
            <a:solidFill>
              <a:srgbClr val="F4B7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Parallelogram 8"/>
          <p:cNvSpPr/>
          <p:nvPr/>
        </p:nvSpPr>
        <p:spPr>
          <a:xfrm>
            <a:off x="10137952" y="2318004"/>
            <a:ext cx="411480" cy="452628"/>
          </a:xfrm>
          <a:prstGeom prst="parallelogram">
            <a:avLst/>
          </a:prstGeom>
          <a:solidFill>
            <a:srgbClr val="EEE2C4"/>
          </a:solidFill>
          <a:ln>
            <a:solidFill>
              <a:srgbClr val="F4B7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0513771" y="3427171"/>
            <a:ext cx="460857" cy="460857"/>
          </a:xfrm>
          <a:prstGeom prst="ellipse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1040465" y="3641140"/>
            <a:ext cx="41148" cy="19751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 rot="2700000">
            <a:off x="10948870" y="3862270"/>
            <a:ext cx="41148" cy="19751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 rot="5400000">
            <a:off x="10727740" y="3953865"/>
            <a:ext cx="41148" cy="19751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 rot="8100000">
            <a:off x="10506610" y="3862270"/>
            <a:ext cx="41148" cy="19751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 rot="10800000">
            <a:off x="10415016" y="3641140"/>
            <a:ext cx="41148" cy="19751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 rot="13500000">
            <a:off x="10506610" y="3420010"/>
            <a:ext cx="41148" cy="19751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 rot="16200000">
            <a:off x="10727740" y="3328415"/>
            <a:ext cx="41148" cy="19751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 rot="18900000">
            <a:off x="10948870" y="3420010"/>
            <a:ext cx="41148" cy="19751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183672" y="4343400"/>
            <a:ext cx="115214" cy="82296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953244" y="4606747"/>
            <a:ext cx="576072" cy="131673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empty_tom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Application: Living Easter Faith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Five ways believers respond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68680" y="1874519"/>
            <a:ext cx="6400800" cy="3794760"/>
          </a:xfrm>
          <a:prstGeom prst="roundRect">
            <a:avLst/>
          </a:prstGeom>
          <a:solidFill>
            <a:srgbClr val="0A1120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4712" y="2075688"/>
            <a:ext cx="58978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Bring grief honestly to the risen Christ.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Refuse to treat death, fear, or sin as the final power.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Anchor hope in Christ’s victory, not in temperament or circumstances.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Speak resurrection hope to the weary and grieving.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Sing with the confidence of people who know the end of the story.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ep_navy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Suggested Lesson 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Two teaching options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22960" y="1920240"/>
            <a:ext cx="5257800" cy="3886200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2121408"/>
            <a:ext cx="475488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700">
                <a:solidFill>
                  <a:srgbClr val="F4B748"/>
                </a:solidFill>
                <a:latin typeface="Aptos Display"/>
              </a:rPr>
              <a:t>30-minute plan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5 min - Read Matthew 28:1-6 and introduce Robert Lowry.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8 min - Trace the hymn’s movement from grave to victory.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7 min - Explain the refrain as sung proclamation.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7 min - Discuss resurrection hope and pastoral application.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3 min - Close in prayer or sing the refrain together.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920240"/>
            <a:ext cx="5257800" cy="3886200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19672" y="2121408"/>
            <a:ext cx="475488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700">
                <a:solidFill>
                  <a:srgbClr val="F4B748"/>
                </a:solidFill>
                <a:latin typeface="Aptos Display"/>
              </a:rPr>
              <a:t>60-minute plan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10 min - Resurrection narratives and historical setting.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15 min - Stanza study with Scripture connections.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10 min - Musical contrast and worship planning.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15 min - Group discussion on grief, fear, and hope.</a:t>
            </a:r>
          </a:p>
          <a:p>
            <a:pPr>
              <a:spcAft>
                <a:spcPts val="500"/>
              </a:spcAft>
            </a:pPr>
            <a:r>
              <a:rPr sz="1500">
                <a:solidFill>
                  <a:srgbClr val="FCF4DF"/>
                </a:solidFill>
                <a:latin typeface="Aptos"/>
              </a:rPr>
              <a:t>10 min - Application, prayer, and congregational singing.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omb_st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Class or Small Group Activity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From “the grave” to “he arose”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2057400"/>
            <a:ext cx="6858000" cy="3474720"/>
          </a:xfrm>
          <a:prstGeom prst="roundRect">
            <a:avLst/>
          </a:prstGeom>
          <a:solidFill>
            <a:srgbClr val="0D1525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70432" y="2258568"/>
            <a:ext cx="6355080" cy="3154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Ask learners to name places where death feels powerful: grief, sin, fear, injustice, weariness, or doubt.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Read Romans 6:9 and Revelation 1:17-18 aloud.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Have the group write one Easter confession in a single sentence: “Because Christ lives, we can…”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End by praying those sentences as a gathered response.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osing_pray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777240"/>
            <a:ext cx="8138160" cy="6858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600" b="1" i="0">
                <a:solidFill>
                  <a:srgbClr val="FCF4DF"/>
                </a:solidFill>
                <a:latin typeface="Georgia"/>
              </a:rPr>
              <a:t>Closing Summary and Prayer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680" y="1828800"/>
            <a:ext cx="6035040" cy="2103120"/>
          </a:xfrm>
          <a:prstGeom prst="roundRect">
            <a:avLst/>
          </a:prstGeom>
          <a:solidFill>
            <a:srgbClr val="0D1525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24712" y="2029968"/>
            <a:ext cx="5532120" cy="1783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Christ truly died, truly rose, and truly reigns.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hymn teaches the church to move from the grave’s silence to resurrection praise.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Easter hope is not denial of death; it is confidence in the Lord who defeated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407408"/>
            <a:ext cx="7178040" cy="9601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0" i="0">
                <a:solidFill>
                  <a:srgbClr val="FCF4DF"/>
                </a:solidFill>
                <a:latin typeface="Georgia"/>
              </a:rPr>
              <a:t>Risen Lord Jesus, give us courage to trust your victory, comfort those who grieve, strengthen those who doubt, and teach your church to sing with Easter joy. Amen.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ep_navy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840" y="914400"/>
            <a:ext cx="7498079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 i="0">
                <a:solidFill>
                  <a:srgbClr val="FCF4DF"/>
                </a:solidFill>
                <a:latin typeface="Georgia"/>
              </a:rPr>
              <a:t>Up from the Grave He Arose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" y="1645920"/>
            <a:ext cx="4114800" cy="3657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0" i="0">
                <a:solidFill>
                  <a:srgbClr val="F4B748"/>
                </a:solidFill>
                <a:latin typeface="Aptos"/>
              </a:rPr>
              <a:t>Teaching Guide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834640"/>
            <a:ext cx="9875520" cy="1005840"/>
          </a:xfrm>
          <a:prstGeom prst="roundRect">
            <a:avLst/>
          </a:prstGeom>
          <a:solidFill>
            <a:srgbClr val="121E3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61872" y="3035808"/>
            <a:ext cx="9372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4663440"/>
            <a:ext cx="6400800" cy="2743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000" b="0" i="0">
                <a:solidFill>
                  <a:srgbClr val="DDD7C6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8" name="Rectangle 7"/>
          <p:cNvSpPr/>
          <p:nvPr/>
        </p:nvSpPr>
        <p:spPr>
          <a:xfrm>
            <a:off x="10281513" y="4617720"/>
            <a:ext cx="102412" cy="7315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76688" y="4851806"/>
            <a:ext cx="512063" cy="117043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Hymn Identity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A compact guide for teachers and worship planners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68680" y="2029968"/>
            <a:ext cx="4828032" cy="749808"/>
          </a:xfrm>
          <a:prstGeom prst="roundRect">
            <a:avLst/>
          </a:prstGeom>
          <a:solidFill>
            <a:srgbClr val="141C2C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4712" y="2231136"/>
            <a:ext cx="4325112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Title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Up from the Grave He Arose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2029968"/>
            <a:ext cx="4828032" cy="749808"/>
          </a:xfrm>
          <a:prstGeom prst="roundRect">
            <a:avLst/>
          </a:prstGeom>
          <a:solidFill>
            <a:srgbClr val="141C2C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19672" y="2231136"/>
            <a:ext cx="4325112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First line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Low in the grave he lay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8680" y="3090672"/>
            <a:ext cx="4828032" cy="749808"/>
          </a:xfrm>
          <a:prstGeom prst="roundRect">
            <a:avLst/>
          </a:prstGeom>
          <a:solidFill>
            <a:srgbClr val="141C2C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24712" y="3291840"/>
            <a:ext cx="4325112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Author and composer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Robert Lowry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3090672"/>
            <a:ext cx="4828032" cy="749808"/>
          </a:xfrm>
          <a:prstGeom prst="roundRect">
            <a:avLst/>
          </a:prstGeom>
          <a:solidFill>
            <a:srgbClr val="141C2C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19672" y="3291840"/>
            <a:ext cx="4325112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Date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1874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8680" y="4151376"/>
            <a:ext cx="4828032" cy="749808"/>
          </a:xfrm>
          <a:prstGeom prst="roundRect">
            <a:avLst/>
          </a:prstGeom>
          <a:solidFill>
            <a:srgbClr val="141C2C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24712" y="4352544"/>
            <a:ext cx="4325112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Tune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CHRIST AROSE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4151376"/>
            <a:ext cx="4828032" cy="749808"/>
          </a:xfrm>
          <a:prstGeom prst="roundRect">
            <a:avLst/>
          </a:prstGeom>
          <a:solidFill>
            <a:srgbClr val="141C2C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19672" y="4352544"/>
            <a:ext cx="4325112" cy="42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>
                <a:solidFill>
                  <a:srgbClr val="F4B748"/>
                </a:solidFill>
                <a:latin typeface="Aptos Display"/>
              </a:rPr>
              <a:t>Primary themes</a:t>
            </a:r>
          </a:p>
          <a:p>
            <a:pPr>
              <a:spcAft>
                <a:spcPts val="500"/>
              </a:spcAft>
            </a:pPr>
            <a:r>
              <a:rPr sz="1400">
                <a:solidFill>
                  <a:srgbClr val="FCF4DF"/>
                </a:solidFill>
                <a:latin typeface="Aptos"/>
              </a:rPr>
              <a:t>Resurrection, victory, Easter hope, praise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ep_navy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Historical Background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Nineteenth-century gospel song with Easter force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854696" y="941832"/>
            <a:ext cx="3575304" cy="5084064"/>
          </a:xfrm>
          <a:prstGeom prst="round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scripture_bib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127" y="969264"/>
            <a:ext cx="3520440" cy="50292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22960" y="1993392"/>
            <a:ext cx="6601968" cy="3886200"/>
          </a:xfrm>
          <a:prstGeom prst="roundRect">
            <a:avLst/>
          </a:prstGeom>
          <a:solidFill>
            <a:srgbClr val="10192F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78992" y="2194560"/>
            <a:ext cx="6099048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Robert Lowry was an American Baptist minister, professor, editor, hymn writer, and composer.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He wrote both the text and tune, joining biblical proclamation with memorable congregational melody.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hymn belongs to the gospel-song stream that served Sunday schools, revival meetings, and ordinary church worship.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Its dramatic design made it especially useful for Easter services: quiet narration opens into a triumphant refrain.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orship_chur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Why This Hymn Matters Today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A congregation needs more than seasonal optimism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2057400"/>
            <a:ext cx="6537960" cy="3520440"/>
          </a:xfrm>
          <a:prstGeom prst="roundRect">
            <a:avLst/>
          </a:prstGeom>
          <a:solidFill>
            <a:srgbClr val="0A1223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70432" y="2258568"/>
            <a:ext cx="60350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It gives the church clear resurrection language when grief, fear, and death feel powerful.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It helps children and adults remember the movement from burial to victory.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It turns Easter doctrine into sung confession: Christ lives, Christ reigns, Christ gives hope.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It works well when worship needs simple words, strong melody, and joyful proclamation.</a:t>
            </a:r>
          </a:p>
        </p:txBody>
      </p:sp>
      <p:sp>
        <p:nvSpPr>
          <p:cNvPr id="8" name="Oval 7"/>
          <p:cNvSpPr/>
          <p:nvPr/>
        </p:nvSpPr>
        <p:spPr>
          <a:xfrm>
            <a:off x="8522208" y="2350008"/>
            <a:ext cx="512064" cy="512064"/>
          </a:xfrm>
          <a:prstGeom prst="ellipse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9107424" y="2587752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 rot="2700000">
            <a:off x="9005651" y="2833451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 rot="5400000">
            <a:off x="8759952" y="2935224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 rot="8100000">
            <a:off x="8514252" y="2833451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 rot="10800000">
            <a:off x="8412480" y="2587752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 rot="13500000">
            <a:off x="8514252" y="2342052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 rot="16200000">
            <a:off x="8759952" y="2240280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 rot="18900000">
            <a:off x="9005651" y="2342052"/>
            <a:ext cx="45720" cy="219456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9418320" y="2423160"/>
            <a:ext cx="822960" cy="685800"/>
          </a:xfrm>
          <a:prstGeom prst="ellipse">
            <a:avLst/>
          </a:prstGeom>
          <a:solidFill>
            <a:srgbClr val="827C6F"/>
          </a:solidFill>
          <a:ln>
            <a:solidFill>
              <a:srgbClr val="F4B7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817352" y="2121408"/>
            <a:ext cx="128016" cy="91440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561320" y="2414015"/>
            <a:ext cx="640080" cy="146304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_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Biblical Foundation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Matthew 28:1-6 and the Easter announcement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68680" y="1965960"/>
            <a:ext cx="5577840" cy="3657600"/>
          </a:xfrm>
          <a:prstGeom prst="roundRect">
            <a:avLst/>
          </a:prstGeom>
          <a:solidFill>
            <a:srgbClr val="12182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4712" y="2167128"/>
            <a:ext cx="5074920" cy="3337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women come to the tomb at dawn and find the stone moved away.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angel announces the central fact: Jesus is not there; he has risen as he said.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Fear is met by the word of God: “Don’t be afraid.”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empty place becomes testimony: the crucified Lord is alive.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40880" y="4343400"/>
            <a:ext cx="4343400" cy="1051560"/>
          </a:xfrm>
          <a:prstGeom prst="roundRect">
            <a:avLst/>
          </a:prstGeom>
          <a:solidFill>
            <a:srgbClr val="3D2A1C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296912" y="4544568"/>
            <a:ext cx="384048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600">
                <a:solidFill>
                  <a:srgbClr val="FCF4DF"/>
                </a:solidFill>
                <a:latin typeface="Aptos"/>
              </a:rPr>
              <a:t>Supporting texts: 1 Corinthians 15:20-22; Acts 2:24; Romans 6:9; Revelation 1:17-18.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omb_st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331720"/>
            <a:ext cx="8046720" cy="7315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4000" b="1" i="0">
                <a:solidFill>
                  <a:srgbClr val="FCF4DF"/>
                </a:solidFill>
                <a:latin typeface="Georgia"/>
              </a:rPr>
              <a:t>The Story the Hymn Tells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0120" y="3154680"/>
            <a:ext cx="6858000" cy="45720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900" b="0" i="0">
                <a:solidFill>
                  <a:srgbClr val="F4B748"/>
                </a:solidFill>
                <a:latin typeface="Aptos"/>
              </a:rPr>
              <a:t>From the grave’s silence to the risen Christ’s victory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ep_navy_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Stanza 1: The Silence of the Tomb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Teaching emphasis: real death, real waiting, real hope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41247" y="1801368"/>
            <a:ext cx="4032503" cy="3666744"/>
          </a:xfrm>
          <a:prstGeom prst="round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tomb_sto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828800"/>
            <a:ext cx="3977639" cy="36118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166360" y="1828800"/>
            <a:ext cx="6172200" cy="3611880"/>
          </a:xfrm>
          <a:prstGeom prst="roundRect">
            <a:avLst/>
          </a:prstGeom>
          <a:solidFill>
            <a:srgbClr val="10192F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22392" y="2029968"/>
            <a:ext cx="566928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700">
                <a:solidFill>
                  <a:srgbClr val="FCF4DF"/>
                </a:solidFill>
                <a:latin typeface="Aptos"/>
              </a:rPr>
              <a:t>The opening scene places Christ in the grave, not as a metaphor, but as the crucified Savior truly dead and buried.</a:t>
            </a:r>
          </a:p>
          <a:p>
            <a:pPr>
              <a:spcAft>
                <a:spcPts val="500"/>
              </a:spcAft>
            </a:pPr>
            <a:r>
              <a:rPr sz="1700">
                <a:solidFill>
                  <a:srgbClr val="FCF4DF"/>
                </a:solidFill>
                <a:latin typeface="Aptos"/>
              </a:rPr>
              <a:t>The quiet mood teaches the congregation to face Holy Saturday honestly: grief and waiting are part of the Easter story.</a:t>
            </a:r>
          </a:p>
          <a:p>
            <a:pPr>
              <a:spcAft>
                <a:spcPts val="500"/>
              </a:spcAft>
            </a:pPr>
            <a:r>
              <a:rPr sz="1700">
                <a:solidFill>
                  <a:srgbClr val="FCF4DF"/>
                </a:solidFill>
                <a:latin typeface="Aptos"/>
              </a:rPr>
              <a:t>The personal address to Jesus keeps doctrine warm; the risen Lord is also the Savior who is near to his people.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omb_st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566928"/>
            <a:ext cx="8046720" cy="8229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 i="0">
                <a:solidFill>
                  <a:srgbClr val="FCF4DF"/>
                </a:solidFill>
                <a:latin typeface="Georgia"/>
              </a:rPr>
              <a:t>Stanza 2: Guards, Seal, and Human Limits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1389888"/>
            <a:ext cx="8229600" cy="5486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0" i="0">
                <a:solidFill>
                  <a:srgbClr val="DDD7C6"/>
                </a:solidFill>
                <a:latin typeface="Aptos"/>
              </a:rPr>
              <a:t>Teaching emphasis: no power can imprison the Son of God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672" y="1975104"/>
            <a:ext cx="1463040" cy="4572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2011680"/>
            <a:ext cx="5669280" cy="2926080"/>
          </a:xfrm>
          <a:prstGeom prst="roundRect">
            <a:avLst/>
          </a:prstGeom>
          <a:solidFill>
            <a:srgbClr val="0C1426"/>
          </a:solidFill>
          <a:ln>
            <a:solidFill>
              <a:srgbClr val="C496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70432" y="2212848"/>
            <a:ext cx="5166360" cy="2606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watched and sealed grave represents human attempts to secure death’s verdict.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The hymn exposes the futility of opposing God’s resurrection purpose.</a:t>
            </a:r>
          </a:p>
          <a:p>
            <a:pPr>
              <a:spcAft>
                <a:spcPts val="500"/>
              </a:spcAft>
            </a:pPr>
            <a:r>
              <a:rPr sz="1800">
                <a:solidFill>
                  <a:srgbClr val="FCF4DF"/>
                </a:solidFill>
                <a:latin typeface="Aptos"/>
              </a:rPr>
              <a:t>Acts 2:24 says death could not hold Christ; the hymn makes that truth singable.</a:t>
            </a:r>
          </a:p>
        </p:txBody>
      </p:sp>
      <p:sp>
        <p:nvSpPr>
          <p:cNvPr id="8" name="Oval 7"/>
          <p:cNvSpPr/>
          <p:nvPr/>
        </p:nvSpPr>
        <p:spPr>
          <a:xfrm>
            <a:off x="7726679" y="1929384"/>
            <a:ext cx="905256" cy="754380"/>
          </a:xfrm>
          <a:prstGeom prst="ellipse">
            <a:avLst/>
          </a:prstGeom>
          <a:solidFill>
            <a:srgbClr val="827C6F"/>
          </a:solidFill>
          <a:ln>
            <a:solidFill>
              <a:srgbClr val="F4B7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9622231" y="1664208"/>
            <a:ext cx="140817" cy="1005840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9340596" y="1986076"/>
            <a:ext cx="704088" cy="160934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45444" y="2004364"/>
            <a:ext cx="563270" cy="563270"/>
          </a:xfrm>
          <a:prstGeom prst="ellipse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1289182" y="2265883"/>
            <a:ext cx="50292" cy="241401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 rot="2700000">
            <a:off x="11177232" y="2536152"/>
            <a:ext cx="50292" cy="241401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 rot="5400000">
            <a:off x="10906963" y="2648102"/>
            <a:ext cx="50292" cy="241401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 rot="8100000">
            <a:off x="10636693" y="2536152"/>
            <a:ext cx="50292" cy="241401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 rot="10800000">
            <a:off x="10524744" y="2265883"/>
            <a:ext cx="50292" cy="241401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 rot="13500000">
            <a:off x="10636693" y="1995613"/>
            <a:ext cx="50292" cy="241401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 rot="16200000">
            <a:off x="10906963" y="1883663"/>
            <a:ext cx="50292" cy="241401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 rot="18900000">
            <a:off x="11177232" y="1995613"/>
            <a:ext cx="50292" cy="241401"/>
          </a:xfrm>
          <a:prstGeom prst="rect">
            <a:avLst/>
          </a:prstGeom>
          <a:solidFill>
            <a:srgbClr val="F4B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98079" y="3840480"/>
            <a:ext cx="3474720" cy="73152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900" b="1" i="0">
                <a:solidFill>
                  <a:srgbClr val="FCF4DF"/>
                </a:solidFill>
                <a:latin typeface="Georgia"/>
              </a:rPr>
              <a:t>The sealed tomb becomes the stage on which God’s power is revealed.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73952"/>
            <a:ext cx="5669280" cy="219456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750" b="0" i="0">
                <a:solidFill>
                  <a:srgbClr val="D2C8AF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 from the Grave He Arose Teaching Guide</dc:title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