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g4_dar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658368" y="502920"/>
            <a:ext cx="2331720" cy="329184"/>
          </a:xfrm>
          <a:prstGeom prst="roundRect">
            <a:avLst/>
          </a:prstGeom>
          <a:solidFill>
            <a:srgbClr val="C69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73152" rIns="73152" tIns="27432" bIns="27432"/>
          <a:lstStyle/>
          <a:p>
            <a:pPr algn="ctr"/>
            <a:r>
              <a:rPr b="1" sz="1100">
                <a:solidFill>
                  <a:srgbClr val="FFFFFF"/>
                </a:solidFill>
                <a:latin typeface="Aptos"/>
              </a:rPr>
              <a:t>Hymn Study Teaching Guide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1417320"/>
            <a:ext cx="6400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b="1" sz="4500">
                <a:solidFill>
                  <a:srgbClr val="FFFFFF"/>
                </a:solidFill>
                <a:latin typeface="Aptos Display"/>
              </a:rPr>
              <a:t>We Know That Christ Is Raised</a:t>
            </a:r>
          </a:p>
          <a:p>
            <a:pPr>
              <a:spcBef>
                <a:spcPts val="800"/>
              </a:spcBef>
            </a:pPr>
            <a:r>
              <a:rPr sz="1800">
                <a:solidFill>
                  <a:srgbClr val="E2D8C3"/>
                </a:solidFill>
                <a:latin typeface="Aptos"/>
              </a:rPr>
              <a:t>We know that Christ is raised and dies no more • John Brownlow Geyer, 1967</a:t>
            </a:r>
          </a:p>
          <a:p>
            <a:pPr>
              <a:spcBef>
                <a:spcPts val="300"/>
              </a:spcBef>
            </a:pPr>
            <a:r>
              <a:rPr sz="1600">
                <a:solidFill>
                  <a:srgbClr val="E2D8C3"/>
                </a:solidFill>
                <a:latin typeface="Aptos"/>
              </a:rPr>
              <a:t>Romans 6 • Resurrection, baptism, and new life in Christ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6510528"/>
            <a:ext cx="11384280" cy="20116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850">
                <a:solidFill>
                  <a:srgbClr val="FFFFFF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4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img1_sof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5240" y="0"/>
            <a:ext cx="457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502920"/>
            <a:ext cx="6949440" cy="54864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1" sz="3400">
                <a:solidFill>
                  <a:srgbClr val="26221D"/>
                </a:solidFill>
                <a:latin typeface="Aptos Display"/>
              </a:rPr>
              <a:t>Baptismal Union</a:t>
            </a:r>
          </a:p>
          <a:p>
            <a:pPr>
              <a:spcBef>
                <a:spcPts val="400"/>
              </a:spcBef>
            </a:pPr>
            <a:r>
              <a:rPr sz="1500">
                <a:solidFill>
                  <a:srgbClr val="645A4B"/>
                </a:solidFill>
                <a:latin typeface="Aptos"/>
              </a:rPr>
              <a:t>Baptism announces that the believer belongs to the story of Jesus.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463040"/>
            <a:ext cx="6446520" cy="420624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>
              <a:spcAft>
                <a:spcPts val="500"/>
              </a:spcAft>
            </a:pPr>
            <a:r>
              <a:rPr sz="1800" b="1">
                <a:solidFill>
                  <a:srgbClr val="C6913C"/>
                </a:solidFill>
                <a:latin typeface="Aptos"/>
              </a:rPr>
              <a:t>• </a:t>
            </a:r>
            <a:r>
              <a:rPr sz="1800">
                <a:solidFill>
                  <a:srgbClr val="26221D"/>
                </a:solidFill>
                <a:latin typeface="Aptos"/>
              </a:rPr>
              <a:t>Paul does not treat baptism as detached from the gospel.</a:t>
            </a:r>
          </a:p>
          <a:p>
            <a:pPr>
              <a:spcAft>
                <a:spcPts val="500"/>
              </a:spcAft>
            </a:pPr>
            <a:r>
              <a:rPr sz="1800" b="1">
                <a:solidFill>
                  <a:srgbClr val="C6913C"/>
                </a:solidFill>
                <a:latin typeface="Aptos"/>
              </a:rPr>
              <a:t>• </a:t>
            </a:r>
            <a:r>
              <a:rPr sz="1800">
                <a:solidFill>
                  <a:srgbClr val="26221D"/>
                </a:solidFill>
                <a:latin typeface="Aptos"/>
              </a:rPr>
              <a:t>Believers are named by Christ’s death and resurrection.</a:t>
            </a:r>
          </a:p>
          <a:p>
            <a:pPr>
              <a:spcAft>
                <a:spcPts val="500"/>
              </a:spcAft>
            </a:pPr>
            <a:r>
              <a:rPr sz="1800" b="1">
                <a:solidFill>
                  <a:srgbClr val="C6913C"/>
                </a:solidFill>
                <a:latin typeface="Aptos"/>
              </a:rPr>
              <a:t>• </a:t>
            </a:r>
            <a:r>
              <a:rPr sz="1800">
                <a:solidFill>
                  <a:srgbClr val="26221D"/>
                </a:solidFill>
                <a:latin typeface="Aptos"/>
              </a:rPr>
              <a:t>The church is called to walk in newness of life, not merely admire it from a distance.</a:t>
            </a:r>
          </a:p>
          <a:p>
            <a:pPr>
              <a:spcAft>
                <a:spcPts val="500"/>
              </a:spcAft>
            </a:pPr>
            <a:r>
              <a:rPr sz="1800" b="1">
                <a:solidFill>
                  <a:srgbClr val="C6913C"/>
                </a:solidFill>
                <a:latin typeface="Aptos"/>
              </a:rPr>
              <a:t>• </a:t>
            </a:r>
            <a:r>
              <a:rPr sz="1800">
                <a:solidFill>
                  <a:srgbClr val="26221D"/>
                </a:solidFill>
                <a:latin typeface="Aptos"/>
              </a:rPr>
              <a:t>The font points to a new identity received by grace.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510528"/>
            <a:ext cx="11384280" cy="20116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850">
                <a:solidFill>
                  <a:srgbClr val="6E6458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g3_dar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58368" y="685800"/>
            <a:ext cx="7589520" cy="54864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1" sz="3400">
                <a:solidFill>
                  <a:srgbClr val="FFFFFF"/>
                </a:solidFill>
                <a:latin typeface="Aptos Display"/>
              </a:rPr>
              <a:t>New Creation Has Begun</a:t>
            </a:r>
          </a:p>
          <a:p>
            <a:pPr>
              <a:spcBef>
                <a:spcPts val="400"/>
              </a:spcBef>
            </a:pPr>
            <a:r>
              <a:rPr sz="1500">
                <a:solidFill>
                  <a:srgbClr val="645A4B"/>
                </a:solidFill>
                <a:latin typeface="Aptos"/>
              </a:rPr>
              <a:t>The risen life of Christ is the beginning of God’s renewal of all things.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874519"/>
            <a:ext cx="6309360" cy="329184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>
              <a:spcAft>
                <a:spcPts val="500"/>
              </a:spcAft>
            </a:pPr>
            <a:r>
              <a:rPr sz="1800" b="1">
                <a:solidFill>
                  <a:srgbClr val="C6913C"/>
                </a:solidFill>
                <a:latin typeface="Aptos"/>
              </a:rPr>
              <a:t>• </a:t>
            </a:r>
            <a:r>
              <a:rPr sz="1800">
                <a:solidFill>
                  <a:srgbClr val="FFFFFF"/>
                </a:solidFill>
                <a:latin typeface="Aptos"/>
              </a:rPr>
              <a:t>The hymn moves beyond individual renewal to the life of the church and creation.</a:t>
            </a:r>
          </a:p>
          <a:p>
            <a:pPr>
              <a:spcAft>
                <a:spcPts val="500"/>
              </a:spcAft>
            </a:pPr>
            <a:r>
              <a:rPr sz="1800" b="1">
                <a:solidFill>
                  <a:srgbClr val="C6913C"/>
                </a:solidFill>
                <a:latin typeface="Aptos"/>
              </a:rPr>
              <a:t>• </a:t>
            </a:r>
            <a:r>
              <a:rPr sz="1800">
                <a:solidFill>
                  <a:srgbClr val="FFFFFF"/>
                </a:solidFill>
                <a:latin typeface="Aptos"/>
              </a:rPr>
              <a:t>The Spirit forms a people who bear witness to resurrection life.</a:t>
            </a:r>
          </a:p>
          <a:p>
            <a:pPr>
              <a:spcAft>
                <a:spcPts val="500"/>
              </a:spcAft>
            </a:pPr>
            <a:r>
              <a:rPr sz="1800" b="1">
                <a:solidFill>
                  <a:srgbClr val="C6913C"/>
                </a:solidFill>
                <a:latin typeface="Aptos"/>
              </a:rPr>
              <a:t>• </a:t>
            </a:r>
            <a:r>
              <a:rPr sz="1800">
                <a:solidFill>
                  <a:srgbClr val="FFFFFF"/>
                </a:solidFill>
                <a:latin typeface="Aptos"/>
              </a:rPr>
              <a:t>Every baptism points toward God’s promised future.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6510528"/>
            <a:ext cx="11384280" cy="20116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850">
                <a:solidFill>
                  <a:srgbClr val="FFFFFF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4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img5_sof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57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983480" y="502920"/>
            <a:ext cx="6675120" cy="54864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1" sz="3400">
                <a:solidFill>
                  <a:srgbClr val="26221D"/>
                </a:solidFill>
                <a:latin typeface="Aptos Display"/>
              </a:rPr>
              <a:t>The Alleluia Response</a:t>
            </a:r>
          </a:p>
          <a:p>
            <a:pPr>
              <a:spcBef>
                <a:spcPts val="400"/>
              </a:spcBef>
            </a:pPr>
            <a:r>
              <a:rPr sz="1500">
                <a:solidFill>
                  <a:srgbClr val="645A4B"/>
                </a:solidFill>
                <a:latin typeface="Aptos"/>
              </a:rPr>
              <a:t>The repeated praise is not decoration. It is the church’s answer to resurrection.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74920" y="1554480"/>
            <a:ext cx="6400800" cy="388620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>
              <a:spcAft>
                <a:spcPts val="500"/>
              </a:spcAft>
            </a:pPr>
            <a:r>
              <a:rPr sz="1800" b="1">
                <a:solidFill>
                  <a:srgbClr val="C6913C"/>
                </a:solidFill>
                <a:latin typeface="Aptos"/>
              </a:rPr>
              <a:t>• </a:t>
            </a:r>
            <a:r>
              <a:rPr sz="1800">
                <a:solidFill>
                  <a:srgbClr val="26221D"/>
                </a:solidFill>
                <a:latin typeface="Aptos"/>
              </a:rPr>
              <a:t>The refrain-like ending lets doctrine become worship.</a:t>
            </a:r>
          </a:p>
          <a:p>
            <a:pPr>
              <a:spcAft>
                <a:spcPts val="500"/>
              </a:spcAft>
            </a:pPr>
            <a:r>
              <a:rPr sz="1800" b="1">
                <a:solidFill>
                  <a:srgbClr val="C6913C"/>
                </a:solidFill>
                <a:latin typeface="Aptos"/>
              </a:rPr>
              <a:t>• </a:t>
            </a:r>
            <a:r>
              <a:rPr sz="1800">
                <a:solidFill>
                  <a:srgbClr val="26221D"/>
                </a:solidFill>
                <a:latin typeface="Aptos"/>
              </a:rPr>
              <a:t>The congregation does not merely learn about Easter; it sings the new life of Christ.</a:t>
            </a:r>
          </a:p>
          <a:p>
            <a:pPr>
              <a:spcAft>
                <a:spcPts val="500"/>
              </a:spcAft>
            </a:pPr>
            <a:r>
              <a:rPr sz="1800" b="1">
                <a:solidFill>
                  <a:srgbClr val="C6913C"/>
                </a:solidFill>
                <a:latin typeface="Aptos"/>
              </a:rPr>
              <a:t>• </a:t>
            </a:r>
            <a:r>
              <a:rPr sz="1800">
                <a:solidFill>
                  <a:srgbClr val="26221D"/>
                </a:solidFill>
                <a:latin typeface="Aptos"/>
              </a:rPr>
              <a:t>A choir can help the congregation sing with strength, clarity, and joy.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510528"/>
            <a:ext cx="11384280" cy="20116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850">
                <a:solidFill>
                  <a:srgbClr val="6E6458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4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21792" y="502920"/>
            <a:ext cx="10881360" cy="54864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1" sz="3400">
                <a:solidFill>
                  <a:srgbClr val="26221D"/>
                </a:solidFill>
                <a:latin typeface="Aptos Display"/>
              </a:rPr>
              <a:t>Theological Themes</a:t>
            </a:r>
          </a:p>
          <a:p>
            <a:pPr>
              <a:spcBef>
                <a:spcPts val="400"/>
              </a:spcBef>
            </a:pPr>
            <a:r>
              <a:rPr sz="1500">
                <a:solidFill>
                  <a:srgbClr val="645A4B"/>
                </a:solidFill>
                <a:latin typeface="Aptos"/>
              </a:rPr>
              <a:t>These themes should shape how the hymn is taught, sung, and prayed.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417320"/>
            <a:ext cx="3154680" cy="1325880"/>
          </a:xfrm>
          <a:prstGeom prst="roundRect">
            <a:avLst/>
          </a:prstGeom>
          <a:solidFill>
            <a:srgbClr val="FFFCF5"/>
          </a:solidFill>
          <a:ln w="12700">
            <a:solidFill>
              <a:srgbClr val="DECF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685800" y="1417320"/>
            <a:ext cx="73152" cy="1325880"/>
          </a:xfrm>
          <a:prstGeom prst="rect">
            <a:avLst/>
          </a:prstGeom>
          <a:solidFill>
            <a:srgbClr val="C69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50392" y="1527048"/>
            <a:ext cx="2862072" cy="112471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b="1" sz="1500">
                <a:solidFill>
                  <a:srgbClr val="26221D"/>
                </a:solidFill>
                <a:latin typeface="Aptos"/>
              </a:rPr>
              <a:t>Resurrection</a:t>
            </a:r>
          </a:p>
          <a:p>
            <a:pPr>
              <a:spcBef>
                <a:spcPts val="600"/>
              </a:spcBef>
            </a:pPr>
            <a:r>
              <a:rPr sz="1300">
                <a:solidFill>
                  <a:srgbClr val="464038"/>
                </a:solidFill>
                <a:latin typeface="Aptos"/>
              </a:rPr>
              <a:t>Christ’s victory over death.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279392" y="1417320"/>
            <a:ext cx="3154680" cy="1325880"/>
          </a:xfrm>
          <a:prstGeom prst="roundRect">
            <a:avLst/>
          </a:prstGeom>
          <a:solidFill>
            <a:srgbClr val="FFFCF5"/>
          </a:solidFill>
          <a:ln w="12700">
            <a:solidFill>
              <a:srgbClr val="DECF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4279392" y="1417320"/>
            <a:ext cx="73152" cy="1325880"/>
          </a:xfrm>
          <a:prstGeom prst="rect">
            <a:avLst/>
          </a:prstGeom>
          <a:solidFill>
            <a:srgbClr val="79AD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443983" y="1527048"/>
            <a:ext cx="2862072" cy="112471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b="1" sz="1500">
                <a:solidFill>
                  <a:srgbClr val="26221D"/>
                </a:solidFill>
                <a:latin typeface="Aptos"/>
              </a:rPr>
              <a:t>Baptism</a:t>
            </a:r>
          </a:p>
          <a:p>
            <a:pPr>
              <a:spcBef>
                <a:spcPts val="600"/>
              </a:spcBef>
            </a:pPr>
            <a:r>
              <a:rPr sz="1300">
                <a:solidFill>
                  <a:srgbClr val="464038"/>
                </a:solidFill>
                <a:latin typeface="Aptos"/>
              </a:rPr>
              <a:t>Participation in Christ’s death and life.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882127" y="1417320"/>
            <a:ext cx="3154680" cy="1325880"/>
          </a:xfrm>
          <a:prstGeom prst="roundRect">
            <a:avLst/>
          </a:prstGeom>
          <a:solidFill>
            <a:srgbClr val="FFFCF5"/>
          </a:solidFill>
          <a:ln w="12700">
            <a:solidFill>
              <a:srgbClr val="DECF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7882127" y="1417320"/>
            <a:ext cx="73152" cy="1325880"/>
          </a:xfrm>
          <a:prstGeom prst="rect">
            <a:avLst/>
          </a:prstGeom>
          <a:solidFill>
            <a:srgbClr val="6687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046719" y="1527048"/>
            <a:ext cx="2862072" cy="112471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b="1" sz="1500">
                <a:solidFill>
                  <a:srgbClr val="26221D"/>
                </a:solidFill>
                <a:latin typeface="Aptos"/>
              </a:rPr>
              <a:t>Union with Christ</a:t>
            </a:r>
          </a:p>
          <a:p>
            <a:pPr>
              <a:spcBef>
                <a:spcPts val="600"/>
              </a:spcBef>
            </a:pPr>
            <a:r>
              <a:rPr sz="1300">
                <a:solidFill>
                  <a:srgbClr val="464038"/>
                </a:solidFill>
                <a:latin typeface="Aptos"/>
              </a:rPr>
              <a:t>Believers share in the risen Lord.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85800" y="3200400"/>
            <a:ext cx="3154680" cy="1325880"/>
          </a:xfrm>
          <a:prstGeom prst="roundRect">
            <a:avLst/>
          </a:prstGeom>
          <a:solidFill>
            <a:srgbClr val="FFFCF5"/>
          </a:solidFill>
          <a:ln w="12700">
            <a:solidFill>
              <a:srgbClr val="DECF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685800" y="3200400"/>
            <a:ext cx="73152" cy="1325880"/>
          </a:xfrm>
          <a:prstGeom prst="rect">
            <a:avLst/>
          </a:prstGeom>
          <a:solidFill>
            <a:srgbClr val="7052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50392" y="3310128"/>
            <a:ext cx="2862072" cy="112471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b="1" sz="1500">
                <a:solidFill>
                  <a:srgbClr val="26221D"/>
                </a:solidFill>
                <a:latin typeface="Aptos"/>
              </a:rPr>
              <a:t>New Creation</a:t>
            </a:r>
          </a:p>
          <a:p>
            <a:pPr>
              <a:spcBef>
                <a:spcPts val="600"/>
              </a:spcBef>
            </a:pPr>
            <a:r>
              <a:rPr sz="1300">
                <a:solidFill>
                  <a:srgbClr val="464038"/>
                </a:solidFill>
                <a:latin typeface="Aptos"/>
              </a:rPr>
              <a:t>God’s renewal has begun.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279392" y="3200400"/>
            <a:ext cx="3154680" cy="1325880"/>
          </a:xfrm>
          <a:prstGeom prst="roundRect">
            <a:avLst/>
          </a:prstGeom>
          <a:solidFill>
            <a:srgbClr val="FFFCF5"/>
          </a:solidFill>
          <a:ln w="12700">
            <a:solidFill>
              <a:srgbClr val="DECF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4279392" y="3200400"/>
            <a:ext cx="73152" cy="1325880"/>
          </a:xfrm>
          <a:prstGeom prst="rect">
            <a:avLst/>
          </a:prstGeom>
          <a:solidFill>
            <a:srgbClr val="C69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443983" y="3310128"/>
            <a:ext cx="2862072" cy="112471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b="1" sz="1500">
                <a:solidFill>
                  <a:srgbClr val="26221D"/>
                </a:solidFill>
                <a:latin typeface="Aptos"/>
              </a:rPr>
              <a:t>Trinity</a:t>
            </a:r>
          </a:p>
          <a:p>
            <a:pPr>
              <a:spcBef>
                <a:spcPts val="600"/>
              </a:spcBef>
            </a:pPr>
            <a:r>
              <a:rPr sz="1300">
                <a:solidFill>
                  <a:srgbClr val="464038"/>
                </a:solidFill>
                <a:latin typeface="Aptos"/>
              </a:rPr>
              <a:t>Father, Son, and Spirit at work.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7882127" y="3200400"/>
            <a:ext cx="3154680" cy="1325880"/>
          </a:xfrm>
          <a:prstGeom prst="roundRect">
            <a:avLst/>
          </a:prstGeom>
          <a:solidFill>
            <a:srgbClr val="FFFCF5"/>
          </a:solidFill>
          <a:ln w="12700">
            <a:solidFill>
              <a:srgbClr val="DECF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7882127" y="3200400"/>
            <a:ext cx="73152" cy="1325880"/>
          </a:xfrm>
          <a:prstGeom prst="rect">
            <a:avLst/>
          </a:prstGeom>
          <a:solidFill>
            <a:srgbClr val="79AD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046719" y="3310128"/>
            <a:ext cx="2862072" cy="112471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b="1" sz="1500">
                <a:solidFill>
                  <a:srgbClr val="26221D"/>
                </a:solidFill>
                <a:latin typeface="Aptos"/>
              </a:rPr>
              <a:t>Hope</a:t>
            </a:r>
          </a:p>
          <a:p>
            <a:pPr>
              <a:spcBef>
                <a:spcPts val="600"/>
              </a:spcBef>
            </a:pPr>
            <a:r>
              <a:rPr sz="1300">
                <a:solidFill>
                  <a:srgbClr val="464038"/>
                </a:solidFill>
                <a:latin typeface="Aptos"/>
              </a:rPr>
              <a:t>The church lives toward God’s future.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11480" y="6510528"/>
            <a:ext cx="11384280" cy="20116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850">
                <a:solidFill>
                  <a:srgbClr val="6E6458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4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img2_sof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5240" y="0"/>
            <a:ext cx="457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502920"/>
            <a:ext cx="6766560" cy="54864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1" sz="3400">
                <a:solidFill>
                  <a:srgbClr val="26221D"/>
                </a:solidFill>
                <a:latin typeface="Aptos Display"/>
              </a:rPr>
              <a:t>Literary and Musical Observations</a:t>
            </a:r>
          </a:p>
          <a:p>
            <a:pPr>
              <a:spcBef>
                <a:spcPts val="400"/>
              </a:spcBef>
            </a:pPr>
            <a:r>
              <a:rPr sz="1500">
                <a:solidFill>
                  <a:srgbClr val="645A4B"/>
                </a:solidFill>
                <a:latin typeface="Aptos"/>
              </a:rPr>
              <a:t>Strong doctrine needs clear, confident singing.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463040"/>
            <a:ext cx="6492240" cy="42976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>
              <a:spcAft>
                <a:spcPts val="500"/>
              </a:spcAft>
            </a:pPr>
            <a:r>
              <a:rPr sz="1750" b="1">
                <a:solidFill>
                  <a:srgbClr val="C6913C"/>
                </a:solidFill>
                <a:latin typeface="Aptos"/>
              </a:rPr>
              <a:t>• </a:t>
            </a:r>
            <a:r>
              <a:rPr sz="1750">
                <a:solidFill>
                  <a:srgbClr val="26221D"/>
                </a:solidFill>
                <a:latin typeface="Aptos"/>
              </a:rPr>
              <a:t>Meter: 10.10.10.4 (with Alleluia).</a:t>
            </a:r>
          </a:p>
          <a:p>
            <a:pPr>
              <a:spcAft>
                <a:spcPts val="500"/>
              </a:spcAft>
            </a:pPr>
            <a:r>
              <a:rPr sz="1750" b="1">
                <a:solidFill>
                  <a:srgbClr val="C6913C"/>
                </a:solidFill>
                <a:latin typeface="Aptos"/>
              </a:rPr>
              <a:t>• </a:t>
            </a:r>
            <a:r>
              <a:rPr sz="1750">
                <a:solidFill>
                  <a:srgbClr val="26221D"/>
                </a:solidFill>
                <a:latin typeface="Aptos"/>
              </a:rPr>
              <a:t>ENGELBERG uses broad phrases that can carry the text’s doctrinal weight.</a:t>
            </a:r>
          </a:p>
          <a:p>
            <a:pPr>
              <a:spcAft>
                <a:spcPts val="500"/>
              </a:spcAft>
            </a:pPr>
            <a:r>
              <a:rPr sz="1750" b="1">
                <a:solidFill>
                  <a:srgbClr val="C6913C"/>
                </a:solidFill>
                <a:latin typeface="Aptos"/>
              </a:rPr>
              <a:t>• </a:t>
            </a:r>
            <a:r>
              <a:rPr sz="1750">
                <a:solidFill>
                  <a:srgbClr val="26221D"/>
                </a:solidFill>
                <a:latin typeface="Aptos"/>
              </a:rPr>
              <a:t>The tune works well with organ, brass, or strong unison singing on festival days.</a:t>
            </a:r>
          </a:p>
          <a:p>
            <a:pPr>
              <a:spcAft>
                <a:spcPts val="500"/>
              </a:spcAft>
            </a:pPr>
            <a:r>
              <a:rPr sz="1750" b="1">
                <a:solidFill>
                  <a:srgbClr val="C6913C"/>
                </a:solidFill>
                <a:latin typeface="Aptos"/>
              </a:rPr>
              <a:t>• </a:t>
            </a:r>
            <a:r>
              <a:rPr sz="1750">
                <a:solidFill>
                  <a:srgbClr val="26221D"/>
                </a:solidFill>
                <a:latin typeface="Aptos"/>
              </a:rPr>
              <a:t>Choose a tempo that allows the congregation to proclaim the words rather than rush through them.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510528"/>
            <a:ext cx="11384280" cy="20116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850">
                <a:solidFill>
                  <a:srgbClr val="6E6458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4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img5_sof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5240" y="0"/>
            <a:ext cx="457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502920"/>
            <a:ext cx="6858000" cy="54864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1" sz="3400">
                <a:solidFill>
                  <a:srgbClr val="26221D"/>
                </a:solidFill>
                <a:latin typeface="Aptos Display"/>
              </a:rPr>
              <a:t>Pastoral and Worship Use</a:t>
            </a:r>
          </a:p>
          <a:p>
            <a:pPr>
              <a:spcBef>
                <a:spcPts val="400"/>
              </a:spcBef>
            </a:pPr>
            <a:r>
              <a:rPr sz="1500">
                <a:solidFill>
                  <a:srgbClr val="645A4B"/>
                </a:solidFill>
                <a:latin typeface="Aptos"/>
              </a:rPr>
              <a:t>Best suited for moments when the church needs to remember its risen identity.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463040"/>
            <a:ext cx="6537960" cy="420624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>
              <a:spcAft>
                <a:spcPts val="500"/>
              </a:spcAft>
            </a:pPr>
            <a:r>
              <a:rPr sz="1800" b="1">
                <a:solidFill>
                  <a:srgbClr val="C6913C"/>
                </a:solidFill>
                <a:latin typeface="Aptos"/>
              </a:rPr>
              <a:t>• </a:t>
            </a:r>
            <a:r>
              <a:rPr sz="1800">
                <a:solidFill>
                  <a:srgbClr val="26221D"/>
                </a:solidFill>
                <a:latin typeface="Aptos"/>
              </a:rPr>
              <a:t>Easter Vigil, Easter season, or Baptism of the Lord.</a:t>
            </a:r>
          </a:p>
          <a:p>
            <a:pPr>
              <a:spcAft>
                <a:spcPts val="500"/>
              </a:spcAft>
            </a:pPr>
            <a:r>
              <a:rPr sz="1800" b="1">
                <a:solidFill>
                  <a:srgbClr val="C6913C"/>
                </a:solidFill>
                <a:latin typeface="Aptos"/>
              </a:rPr>
              <a:t>• </a:t>
            </a:r>
            <a:r>
              <a:rPr sz="1800">
                <a:solidFill>
                  <a:srgbClr val="26221D"/>
                </a:solidFill>
                <a:latin typeface="Aptos"/>
              </a:rPr>
              <a:t>Services of Holy Baptism, confirmation, or reaffirmation of baptismal faith.</a:t>
            </a:r>
          </a:p>
          <a:p>
            <a:pPr>
              <a:spcAft>
                <a:spcPts val="500"/>
              </a:spcAft>
            </a:pPr>
            <a:r>
              <a:rPr sz="1800" b="1">
                <a:solidFill>
                  <a:srgbClr val="C6913C"/>
                </a:solidFill>
                <a:latin typeface="Aptos"/>
              </a:rPr>
              <a:t>• </a:t>
            </a:r>
            <a:r>
              <a:rPr sz="1800">
                <a:solidFill>
                  <a:srgbClr val="26221D"/>
                </a:solidFill>
                <a:latin typeface="Aptos"/>
              </a:rPr>
              <a:t>Sermons on Romans 6, Colossians 2, or new creation in Christ.</a:t>
            </a:r>
          </a:p>
          <a:p>
            <a:pPr>
              <a:spcAft>
                <a:spcPts val="500"/>
              </a:spcAft>
            </a:pPr>
            <a:r>
              <a:rPr sz="1800" b="1">
                <a:solidFill>
                  <a:srgbClr val="C6913C"/>
                </a:solidFill>
                <a:latin typeface="Aptos"/>
              </a:rPr>
              <a:t>• </a:t>
            </a:r>
            <a:r>
              <a:rPr sz="1800">
                <a:solidFill>
                  <a:srgbClr val="26221D"/>
                </a:solidFill>
                <a:latin typeface="Aptos"/>
              </a:rPr>
              <a:t>Choir-led congregational singing when the text needs strong musical support.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510528"/>
            <a:ext cx="11384280" cy="20116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850">
                <a:solidFill>
                  <a:srgbClr val="6E6458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4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21792" y="502920"/>
            <a:ext cx="10881360" cy="54864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1" sz="3400">
                <a:solidFill>
                  <a:srgbClr val="26221D"/>
                </a:solidFill>
                <a:latin typeface="Aptos Display"/>
              </a:rPr>
              <a:t>Teaching Questions</a:t>
            </a:r>
          </a:p>
          <a:p>
            <a:pPr>
              <a:spcBef>
                <a:spcPts val="400"/>
              </a:spcBef>
            </a:pPr>
            <a:r>
              <a:rPr sz="1500">
                <a:solidFill>
                  <a:srgbClr val="645A4B"/>
                </a:solidFill>
                <a:latin typeface="Aptos"/>
              </a:rPr>
              <a:t>Use these to move from observation to faith and practice.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325880"/>
            <a:ext cx="10561320" cy="45262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>
              <a:spcAft>
                <a:spcPts val="500"/>
              </a:spcAft>
            </a:pPr>
            <a:r>
              <a:rPr sz="1750" b="1">
                <a:solidFill>
                  <a:srgbClr val="C6913C"/>
                </a:solidFill>
                <a:latin typeface="Aptos"/>
              </a:rPr>
              <a:t>• </a:t>
            </a:r>
            <a:r>
              <a:rPr sz="1750">
                <a:solidFill>
                  <a:srgbClr val="26221D"/>
                </a:solidFill>
                <a:latin typeface="Aptos"/>
              </a:rPr>
              <a:t>What does Romans 6 say has happened to Christ, and what does that mean for believers?</a:t>
            </a:r>
          </a:p>
          <a:p>
            <a:pPr>
              <a:spcAft>
                <a:spcPts val="500"/>
              </a:spcAft>
            </a:pPr>
            <a:r>
              <a:rPr sz="1750" b="1">
                <a:solidFill>
                  <a:srgbClr val="C6913C"/>
                </a:solidFill>
                <a:latin typeface="Aptos"/>
              </a:rPr>
              <a:t>• </a:t>
            </a:r>
            <a:r>
              <a:rPr sz="1750">
                <a:solidFill>
                  <a:srgbClr val="26221D"/>
                </a:solidFill>
                <a:latin typeface="Aptos"/>
              </a:rPr>
              <a:t>Why does baptism belong naturally with Easter proclamation?</a:t>
            </a:r>
          </a:p>
          <a:p>
            <a:pPr>
              <a:spcAft>
                <a:spcPts val="500"/>
              </a:spcAft>
            </a:pPr>
            <a:r>
              <a:rPr sz="1750" b="1">
                <a:solidFill>
                  <a:srgbClr val="C6913C"/>
                </a:solidFill>
                <a:latin typeface="Aptos"/>
              </a:rPr>
              <a:t>• </a:t>
            </a:r>
            <a:r>
              <a:rPr sz="1750">
                <a:solidFill>
                  <a:srgbClr val="26221D"/>
                </a:solidFill>
                <a:latin typeface="Aptos"/>
              </a:rPr>
              <a:t>What does “newness of life” look like in an ordinary week?</a:t>
            </a:r>
          </a:p>
          <a:p>
            <a:pPr>
              <a:spcAft>
                <a:spcPts val="500"/>
              </a:spcAft>
            </a:pPr>
            <a:r>
              <a:rPr sz="1750" b="1">
                <a:solidFill>
                  <a:srgbClr val="C6913C"/>
                </a:solidFill>
                <a:latin typeface="Aptos"/>
              </a:rPr>
              <a:t>• </a:t>
            </a:r>
            <a:r>
              <a:rPr sz="1750">
                <a:solidFill>
                  <a:srgbClr val="26221D"/>
                </a:solidFill>
                <a:latin typeface="Aptos"/>
              </a:rPr>
              <a:t>How can the church show the world that new creation has already begun?</a:t>
            </a:r>
          </a:p>
          <a:p>
            <a:pPr>
              <a:spcAft>
                <a:spcPts val="500"/>
              </a:spcAft>
            </a:pPr>
            <a:r>
              <a:rPr sz="1750" b="1">
                <a:solidFill>
                  <a:srgbClr val="C6913C"/>
                </a:solidFill>
                <a:latin typeface="Aptos"/>
              </a:rPr>
              <a:t>• </a:t>
            </a:r>
            <a:r>
              <a:rPr sz="1750">
                <a:solidFill>
                  <a:srgbClr val="26221D"/>
                </a:solidFill>
                <a:latin typeface="Aptos"/>
              </a:rPr>
              <a:t>What difference does resurrection make for grief, fear, and hope?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6510528"/>
            <a:ext cx="11384280" cy="20116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850">
                <a:solidFill>
                  <a:srgbClr val="6E6458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4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21792" y="502920"/>
            <a:ext cx="10881360" cy="54864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1" sz="3400">
                <a:solidFill>
                  <a:srgbClr val="26221D"/>
                </a:solidFill>
                <a:latin typeface="Aptos Display"/>
              </a:rPr>
              <a:t>Suggested Lesson Flow</a:t>
            </a:r>
          </a:p>
          <a:p>
            <a:pPr>
              <a:spcBef>
                <a:spcPts val="400"/>
              </a:spcBef>
            </a:pPr>
            <a:r>
              <a:rPr sz="1500">
                <a:solidFill>
                  <a:srgbClr val="645A4B"/>
                </a:solidFill>
                <a:latin typeface="Aptos"/>
              </a:rPr>
              <a:t>A flexible plan for Sunday school, choir rehearsal, or baptism preparation.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325880"/>
            <a:ext cx="5257800" cy="4206240"/>
          </a:xfrm>
          <a:prstGeom prst="roundRect">
            <a:avLst/>
          </a:prstGeom>
          <a:solidFill>
            <a:srgbClr val="FFFCF5"/>
          </a:solidFill>
          <a:ln w="12700">
            <a:solidFill>
              <a:srgbClr val="DECF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685800" y="1325880"/>
            <a:ext cx="73152" cy="4206240"/>
          </a:xfrm>
          <a:prstGeom prst="rect">
            <a:avLst/>
          </a:prstGeom>
          <a:solidFill>
            <a:srgbClr val="C69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50392" y="1435607"/>
            <a:ext cx="4965192" cy="40050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b="1" sz="1700">
                <a:solidFill>
                  <a:srgbClr val="26221D"/>
                </a:solidFill>
                <a:latin typeface="Aptos"/>
              </a:rPr>
              <a:t>30-minute lesson</a:t>
            </a:r>
          </a:p>
          <a:p>
            <a:pPr>
              <a:spcBef>
                <a:spcPts val="600"/>
              </a:spcBef>
            </a:pPr>
            <a:r>
              <a:rPr sz="1500">
                <a:solidFill>
                  <a:srgbClr val="464038"/>
                </a:solidFill>
                <a:latin typeface="Aptos"/>
              </a:rPr>
              <a:t>1. Read Romans 6:3-11.
2. Introduce Geyer and ENGELBERG.
3. Trace the hymn’s movement.
4. Discuss baptism and new life.
5. Close with a prayer of Easter hope.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63640" y="1325880"/>
            <a:ext cx="5257800" cy="4206240"/>
          </a:xfrm>
          <a:prstGeom prst="roundRect">
            <a:avLst/>
          </a:prstGeom>
          <a:solidFill>
            <a:srgbClr val="FFFCF5"/>
          </a:solidFill>
          <a:ln w="12700">
            <a:solidFill>
              <a:srgbClr val="DECF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6263640" y="1325880"/>
            <a:ext cx="73152" cy="4206240"/>
          </a:xfrm>
          <a:prstGeom prst="rect">
            <a:avLst/>
          </a:prstGeom>
          <a:solidFill>
            <a:srgbClr val="79AD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28231" y="1435607"/>
            <a:ext cx="4965192" cy="40050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b="1" sz="1700">
                <a:solidFill>
                  <a:srgbClr val="26221D"/>
                </a:solidFill>
                <a:latin typeface="Aptos"/>
              </a:rPr>
              <a:t>60-minute lesson</a:t>
            </a:r>
          </a:p>
          <a:p>
            <a:pPr>
              <a:spcBef>
                <a:spcPts val="600"/>
              </a:spcBef>
            </a:pPr>
            <a:r>
              <a:rPr sz="1500">
                <a:solidFill>
                  <a:srgbClr val="464038"/>
                </a:solidFill>
                <a:latin typeface="Aptos"/>
              </a:rPr>
              <a:t>1. Open with Easter and baptism stories.
2. Study Romans 6 and Colossians 2.
3. Teach history and tune.
4. Discuss themes in small groups.
5. Plan worship or personal practice.
6. Close in prayer.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11480" y="6510528"/>
            <a:ext cx="11384280" cy="20116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850">
                <a:solidFill>
                  <a:srgbClr val="6E6458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g4_dar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31520" y="777240"/>
            <a:ext cx="66294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b="1" sz="3800">
                <a:solidFill>
                  <a:srgbClr val="FFFFFF"/>
                </a:solidFill>
                <a:latin typeface="Aptos Display"/>
              </a:rPr>
              <a:t>Closing Summary and Prayer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783080"/>
            <a:ext cx="6492240" cy="347472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>
              <a:spcAft>
                <a:spcPts val="500"/>
              </a:spcAft>
            </a:pPr>
            <a:r>
              <a:rPr sz="1700" b="1">
                <a:solidFill>
                  <a:srgbClr val="C6913C"/>
                </a:solidFill>
                <a:latin typeface="Aptos"/>
              </a:rPr>
              <a:t>• </a:t>
            </a:r>
            <a:r>
              <a:rPr sz="1700">
                <a:solidFill>
                  <a:srgbClr val="FFFFFF"/>
                </a:solidFill>
                <a:latin typeface="Aptos"/>
              </a:rPr>
              <a:t>Christ is raised, and death no longer rules him.</a:t>
            </a:r>
          </a:p>
          <a:p>
            <a:pPr>
              <a:spcAft>
                <a:spcPts val="500"/>
              </a:spcAft>
            </a:pPr>
            <a:r>
              <a:rPr sz="1700" b="1">
                <a:solidFill>
                  <a:srgbClr val="C6913C"/>
                </a:solidFill>
                <a:latin typeface="Aptos"/>
              </a:rPr>
              <a:t>• </a:t>
            </a:r>
            <a:r>
              <a:rPr sz="1700">
                <a:solidFill>
                  <a:srgbClr val="FFFFFF"/>
                </a:solidFill>
                <a:latin typeface="Aptos"/>
              </a:rPr>
              <a:t>In baptism, believers are joined to his death and life.</a:t>
            </a:r>
          </a:p>
          <a:p>
            <a:pPr>
              <a:spcAft>
                <a:spcPts val="500"/>
              </a:spcAft>
            </a:pPr>
            <a:r>
              <a:rPr sz="1700" b="1">
                <a:solidFill>
                  <a:srgbClr val="C6913C"/>
                </a:solidFill>
                <a:latin typeface="Aptos"/>
              </a:rPr>
              <a:t>• </a:t>
            </a:r>
            <a:r>
              <a:rPr sz="1700">
                <a:solidFill>
                  <a:srgbClr val="FFFFFF"/>
                </a:solidFill>
                <a:latin typeface="Aptos"/>
              </a:rPr>
              <a:t>The church lives now as a sign of God’s new creation.</a:t>
            </a:r>
          </a:p>
          <a:p>
            <a:pPr>
              <a:spcAft>
                <a:spcPts val="500"/>
              </a:spcAft>
            </a:pPr>
            <a:r>
              <a:rPr sz="1700" b="1">
                <a:solidFill>
                  <a:srgbClr val="C6913C"/>
                </a:solidFill>
                <a:latin typeface="Aptos"/>
              </a:rPr>
              <a:t>• </a:t>
            </a:r>
            <a:r>
              <a:rPr sz="1700">
                <a:solidFill>
                  <a:srgbClr val="FFFFFF"/>
                </a:solidFill>
                <a:latin typeface="Aptos"/>
              </a:rPr>
              <a:t>Risen Lord Jesus, make your church a living witness to your victory. Teach us to remember our baptism, walk in newness of life, and hope in the renewal of all things. Amen.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806440"/>
            <a:ext cx="70408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819">
                <a:solidFill>
                  <a:srgbClr val="E2D8C3"/>
                </a:solidFill>
                <a:latin typeface="Aptos"/>
              </a:rPr>
              <a:t>© HymnInfo.com. Free for personal, church, classroom, and small-group teaching use. Please do not sell, repost, or redistribute as downloadable files without permission.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510528"/>
            <a:ext cx="11384280" cy="20116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850">
                <a:solidFill>
                  <a:srgbClr val="FFFFFF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4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21792" y="502920"/>
            <a:ext cx="10881360" cy="54864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1" sz="3400">
                <a:solidFill>
                  <a:srgbClr val="26221D"/>
                </a:solidFill>
                <a:latin typeface="Aptos Display"/>
              </a:rPr>
              <a:t>Teaching Aim</a:t>
            </a:r>
          </a:p>
          <a:p>
            <a:pPr>
              <a:spcBef>
                <a:spcPts val="400"/>
              </a:spcBef>
            </a:pPr>
            <a:r>
              <a:rPr sz="1500">
                <a:solidFill>
                  <a:srgbClr val="645A4B"/>
                </a:solidFill>
                <a:latin typeface="Aptos"/>
              </a:rPr>
              <a:t>Lead learners from Easter confession to baptismal identity and daily new life.</a:t>
            </a:r>
          </a:p>
        </p:txBody>
      </p:sp>
      <p:sp>
        <p:nvSpPr>
          <p:cNvPr id="4" name="Oval 3"/>
          <p:cNvSpPr/>
          <p:nvPr/>
        </p:nvSpPr>
        <p:spPr>
          <a:xfrm>
            <a:off x="1051560" y="1828800"/>
            <a:ext cx="1051560" cy="1051560"/>
          </a:xfrm>
          <a:prstGeom prst="ellipse">
            <a:avLst/>
          </a:prstGeom>
          <a:solidFill>
            <a:srgbClr val="C69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b="1" sz="3000">
                <a:solidFill>
                  <a:srgbClr val="FFFFFF"/>
                </a:solidFill>
                <a:latin typeface="Aptos Display"/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0392" y="3035808"/>
            <a:ext cx="14630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b="1" sz="1600">
                <a:solidFill>
                  <a:srgbClr val="26221D"/>
                </a:solidFill>
                <a:latin typeface="Aptos"/>
              </a:rPr>
              <a:t>Understand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39" y="3401568"/>
            <a:ext cx="205740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50">
                <a:solidFill>
                  <a:srgbClr val="564E44"/>
                </a:solidFill>
                <a:latin typeface="Aptos"/>
              </a:rPr>
              <a:t>Romans 6 joins Christ’s resurrection with the believer’s new life.</a:t>
            </a:r>
          </a:p>
        </p:txBody>
      </p:sp>
      <p:sp>
        <p:nvSpPr>
          <p:cNvPr id="7" name="Oval 6"/>
          <p:cNvSpPr/>
          <p:nvPr/>
        </p:nvSpPr>
        <p:spPr>
          <a:xfrm>
            <a:off x="5349240" y="1828800"/>
            <a:ext cx="1051560" cy="1051560"/>
          </a:xfrm>
          <a:prstGeom prst="ellipse">
            <a:avLst/>
          </a:prstGeom>
          <a:solidFill>
            <a:srgbClr val="C69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b="1" sz="3000">
                <a:solidFill>
                  <a:srgbClr val="FFFFFF"/>
                </a:solidFill>
                <a:latin typeface="Aptos Display"/>
              </a:rPr>
              <a:t>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148072" y="3035808"/>
            <a:ext cx="14630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b="1" sz="1600">
                <a:solidFill>
                  <a:srgbClr val="26221D"/>
                </a:solidFill>
                <a:latin typeface="Aptos"/>
              </a:rPr>
              <a:t>Feel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846320" y="3401568"/>
            <a:ext cx="205740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50">
                <a:solidFill>
                  <a:srgbClr val="564E44"/>
                </a:solidFill>
                <a:latin typeface="Aptos"/>
              </a:rPr>
              <a:t>Joy that death no longer has the final word over Christ or his people.</a:t>
            </a:r>
          </a:p>
        </p:txBody>
      </p:sp>
      <p:sp>
        <p:nvSpPr>
          <p:cNvPr id="10" name="Oval 9"/>
          <p:cNvSpPr/>
          <p:nvPr/>
        </p:nvSpPr>
        <p:spPr>
          <a:xfrm>
            <a:off x="9326880" y="1828800"/>
            <a:ext cx="1051560" cy="1051560"/>
          </a:xfrm>
          <a:prstGeom prst="ellipse">
            <a:avLst/>
          </a:prstGeom>
          <a:solidFill>
            <a:srgbClr val="C69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b="1" sz="3000">
                <a:solidFill>
                  <a:srgbClr val="FFFFFF"/>
                </a:solidFill>
                <a:latin typeface="Aptos Display"/>
              </a:rPr>
              <a:t>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25711" y="3035808"/>
            <a:ext cx="14630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b="1" sz="1600">
                <a:solidFill>
                  <a:srgbClr val="26221D"/>
                </a:solidFill>
                <a:latin typeface="Aptos"/>
              </a:rPr>
              <a:t>Practice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23959" y="3401568"/>
            <a:ext cx="205740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50">
                <a:solidFill>
                  <a:srgbClr val="564E44"/>
                </a:solidFill>
                <a:latin typeface="Aptos"/>
              </a:rPr>
              <a:t>Live as those buried and raised with Christ.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11480" y="6510528"/>
            <a:ext cx="11384280" cy="20116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850">
                <a:solidFill>
                  <a:srgbClr val="6E6458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4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img1_sof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5240" y="0"/>
            <a:ext cx="457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502920"/>
            <a:ext cx="6583680" cy="54864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1" sz="3400">
                <a:solidFill>
                  <a:srgbClr val="26221D"/>
                </a:solidFill>
                <a:latin typeface="Aptos Display"/>
              </a:rPr>
              <a:t>Hymn Identity</a:t>
            </a:r>
          </a:p>
          <a:p>
            <a:pPr>
              <a:spcBef>
                <a:spcPts val="400"/>
              </a:spcBef>
            </a:pPr>
            <a:r>
              <a:rPr sz="1500">
                <a:solidFill>
                  <a:srgbClr val="645A4B"/>
                </a:solidFill>
                <a:latin typeface="Aptos"/>
              </a:rPr>
              <a:t>A modern hymn where Easter faith and baptismal theology meet.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58368" y="1463040"/>
            <a:ext cx="6355080" cy="566928"/>
          </a:xfrm>
          <a:prstGeom prst="roundRect">
            <a:avLst/>
          </a:prstGeom>
          <a:solidFill>
            <a:srgbClr val="FFFCF5"/>
          </a:solidFill>
          <a:ln w="12700">
            <a:solidFill>
              <a:srgbClr val="DECF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658368" y="1463040"/>
            <a:ext cx="73152" cy="566928"/>
          </a:xfrm>
          <a:prstGeom prst="rect">
            <a:avLst/>
          </a:prstGeom>
          <a:solidFill>
            <a:srgbClr val="C69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2959" y="1572768"/>
            <a:ext cx="6062472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b="1" sz="1400">
                <a:solidFill>
                  <a:srgbClr val="26221D"/>
                </a:solidFill>
                <a:latin typeface="Aptos"/>
              </a:rPr>
              <a:t>First line</a:t>
            </a:r>
          </a:p>
          <a:p>
            <a:pPr>
              <a:spcBef>
                <a:spcPts val="600"/>
              </a:spcBef>
            </a:pPr>
            <a:r>
              <a:rPr sz="1200">
                <a:solidFill>
                  <a:srgbClr val="464038"/>
                </a:solidFill>
                <a:latin typeface="Aptos"/>
              </a:rPr>
              <a:t>We know that Christ is raised and dies no more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58368" y="2139696"/>
            <a:ext cx="6355080" cy="566928"/>
          </a:xfrm>
          <a:prstGeom prst="roundRect">
            <a:avLst/>
          </a:prstGeom>
          <a:solidFill>
            <a:srgbClr val="FFFCF5"/>
          </a:solidFill>
          <a:ln w="12700">
            <a:solidFill>
              <a:srgbClr val="DECF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658368" y="2139696"/>
            <a:ext cx="73152" cy="566928"/>
          </a:xfrm>
          <a:prstGeom prst="rect">
            <a:avLst/>
          </a:prstGeom>
          <a:solidFill>
            <a:srgbClr val="C69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22959" y="2249424"/>
            <a:ext cx="6062472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b="1" sz="1400">
                <a:solidFill>
                  <a:srgbClr val="26221D"/>
                </a:solidFill>
                <a:latin typeface="Aptos"/>
              </a:rPr>
              <a:t>Text</a:t>
            </a:r>
          </a:p>
          <a:p>
            <a:pPr>
              <a:spcBef>
                <a:spcPts val="600"/>
              </a:spcBef>
            </a:pPr>
            <a:r>
              <a:rPr sz="1200">
                <a:solidFill>
                  <a:srgbClr val="464038"/>
                </a:solidFill>
                <a:latin typeface="Aptos"/>
              </a:rPr>
              <a:t>John Brownlow Geyer, 1967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58368" y="2816352"/>
            <a:ext cx="6355080" cy="566928"/>
          </a:xfrm>
          <a:prstGeom prst="roundRect">
            <a:avLst/>
          </a:prstGeom>
          <a:solidFill>
            <a:srgbClr val="FFFCF5"/>
          </a:solidFill>
          <a:ln w="12700">
            <a:solidFill>
              <a:srgbClr val="DECF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658368" y="2816352"/>
            <a:ext cx="73152" cy="566928"/>
          </a:xfrm>
          <a:prstGeom prst="rect">
            <a:avLst/>
          </a:prstGeom>
          <a:solidFill>
            <a:srgbClr val="C69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22959" y="2926080"/>
            <a:ext cx="6062472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b="1" sz="1400">
                <a:solidFill>
                  <a:srgbClr val="26221D"/>
                </a:solidFill>
                <a:latin typeface="Aptos"/>
              </a:rPr>
              <a:t>Tune</a:t>
            </a:r>
          </a:p>
          <a:p>
            <a:pPr>
              <a:spcBef>
                <a:spcPts val="600"/>
              </a:spcBef>
            </a:pPr>
            <a:r>
              <a:rPr sz="1200">
                <a:solidFill>
                  <a:srgbClr val="464038"/>
                </a:solidFill>
                <a:latin typeface="Aptos"/>
              </a:rPr>
              <a:t>ENGELBERG by Charles Villiers Stanford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58368" y="3493008"/>
            <a:ext cx="6355080" cy="566928"/>
          </a:xfrm>
          <a:prstGeom prst="roundRect">
            <a:avLst/>
          </a:prstGeom>
          <a:solidFill>
            <a:srgbClr val="FFFCF5"/>
          </a:solidFill>
          <a:ln w="12700">
            <a:solidFill>
              <a:srgbClr val="DECF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658368" y="3493008"/>
            <a:ext cx="73152" cy="566928"/>
          </a:xfrm>
          <a:prstGeom prst="rect">
            <a:avLst/>
          </a:prstGeom>
          <a:solidFill>
            <a:srgbClr val="C69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22959" y="3602736"/>
            <a:ext cx="6062472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b="1" sz="1400">
                <a:solidFill>
                  <a:srgbClr val="26221D"/>
                </a:solidFill>
                <a:latin typeface="Aptos"/>
              </a:rPr>
              <a:t>Meter</a:t>
            </a:r>
          </a:p>
          <a:p>
            <a:pPr>
              <a:spcBef>
                <a:spcPts val="600"/>
              </a:spcBef>
            </a:pPr>
            <a:r>
              <a:rPr sz="1200">
                <a:solidFill>
                  <a:srgbClr val="464038"/>
                </a:solidFill>
                <a:latin typeface="Aptos"/>
              </a:rPr>
              <a:t>10.10.10.4 (with Alleluia)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58368" y="4169664"/>
            <a:ext cx="6355080" cy="566928"/>
          </a:xfrm>
          <a:prstGeom prst="roundRect">
            <a:avLst/>
          </a:prstGeom>
          <a:solidFill>
            <a:srgbClr val="FFFCF5"/>
          </a:solidFill>
          <a:ln w="12700">
            <a:solidFill>
              <a:srgbClr val="DECF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658368" y="4169664"/>
            <a:ext cx="73152" cy="566928"/>
          </a:xfrm>
          <a:prstGeom prst="rect">
            <a:avLst/>
          </a:prstGeom>
          <a:solidFill>
            <a:srgbClr val="C69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22959" y="4279392"/>
            <a:ext cx="6062472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b="1" sz="1400">
                <a:solidFill>
                  <a:srgbClr val="26221D"/>
                </a:solidFill>
                <a:latin typeface="Aptos"/>
              </a:rPr>
              <a:t>Primary text</a:t>
            </a:r>
          </a:p>
          <a:p>
            <a:pPr>
              <a:spcBef>
                <a:spcPts val="600"/>
              </a:spcBef>
            </a:pPr>
            <a:r>
              <a:rPr sz="1200">
                <a:solidFill>
                  <a:srgbClr val="464038"/>
                </a:solidFill>
                <a:latin typeface="Aptos"/>
              </a:rPr>
              <a:t>Romans 6:3-11, especially Romans 6:9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11480" y="6510528"/>
            <a:ext cx="11384280" cy="20116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850">
                <a:solidFill>
                  <a:srgbClr val="6E6458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4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img5_sof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57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983480" y="502920"/>
            <a:ext cx="6675120" cy="54864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1" sz="3400">
                <a:solidFill>
                  <a:srgbClr val="26221D"/>
                </a:solidFill>
                <a:latin typeface="Aptos Display"/>
              </a:rPr>
              <a:t>Historical Background</a:t>
            </a:r>
          </a:p>
          <a:p>
            <a:pPr>
              <a:spcBef>
                <a:spcPts val="400"/>
              </a:spcBef>
            </a:pPr>
            <a:r>
              <a:rPr sz="1500">
                <a:solidFill>
                  <a:srgbClr val="645A4B"/>
                </a:solidFill>
                <a:latin typeface="Aptos"/>
              </a:rPr>
              <a:t>Written for the church to sing resurrection life at the baptismal font.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74920" y="1417320"/>
            <a:ext cx="6537960" cy="438912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>
              <a:spcAft>
                <a:spcPts val="500"/>
              </a:spcAft>
            </a:pPr>
            <a:r>
              <a:rPr sz="1700" b="1">
                <a:solidFill>
                  <a:srgbClr val="C6913C"/>
                </a:solidFill>
                <a:latin typeface="Aptos"/>
              </a:rPr>
              <a:t>• </a:t>
            </a:r>
            <a:r>
              <a:rPr sz="1700">
                <a:solidFill>
                  <a:srgbClr val="26221D"/>
                </a:solidFill>
                <a:latin typeface="Aptos"/>
              </a:rPr>
              <a:t>John Brownlow Geyer wrote the text in 1967 while serving as a tutor at Cheshunt College, Cambridge.</a:t>
            </a:r>
          </a:p>
          <a:p>
            <a:pPr>
              <a:spcAft>
                <a:spcPts val="500"/>
              </a:spcAft>
            </a:pPr>
            <a:r>
              <a:rPr sz="1700" b="1">
                <a:solidFill>
                  <a:srgbClr val="C6913C"/>
                </a:solidFill>
                <a:latin typeface="Aptos"/>
              </a:rPr>
              <a:t>• </a:t>
            </a:r>
            <a:r>
              <a:rPr sz="1700">
                <a:solidFill>
                  <a:srgbClr val="26221D"/>
                </a:solidFill>
                <a:latin typeface="Aptos"/>
              </a:rPr>
              <a:t>The hymn grew from reflection on Romans 6 and the meaning of Christian baptism.</a:t>
            </a:r>
          </a:p>
          <a:p>
            <a:pPr>
              <a:spcAft>
                <a:spcPts val="500"/>
              </a:spcAft>
            </a:pPr>
            <a:r>
              <a:rPr sz="1700" b="1">
                <a:solidFill>
                  <a:srgbClr val="C6913C"/>
                </a:solidFill>
                <a:latin typeface="Aptos"/>
              </a:rPr>
              <a:t>• </a:t>
            </a:r>
            <a:r>
              <a:rPr sz="1700">
                <a:solidFill>
                  <a:srgbClr val="26221D"/>
                </a:solidFill>
                <a:latin typeface="Aptos"/>
              </a:rPr>
              <a:t>It entered wider use through hymnals and worship books where Easter, baptism, and new creation are brought together.</a:t>
            </a:r>
          </a:p>
          <a:p>
            <a:pPr>
              <a:spcAft>
                <a:spcPts val="500"/>
              </a:spcAft>
            </a:pPr>
            <a:r>
              <a:rPr sz="1700" b="1">
                <a:solidFill>
                  <a:srgbClr val="C6913C"/>
                </a:solidFill>
                <a:latin typeface="Aptos"/>
              </a:rPr>
              <a:t>• </a:t>
            </a:r>
            <a:r>
              <a:rPr sz="1700">
                <a:solidFill>
                  <a:srgbClr val="26221D"/>
                </a:solidFill>
                <a:latin typeface="Aptos"/>
              </a:rPr>
              <a:t>Stanford’s ENGELBERG gives the text a broad, festival character suitable for baptism and Easter worship.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510528"/>
            <a:ext cx="11384280" cy="20116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850">
                <a:solidFill>
                  <a:srgbClr val="6E6458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4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img3_sof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5240" y="0"/>
            <a:ext cx="457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502920"/>
            <a:ext cx="6400800" cy="54864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1" sz="3400">
                <a:solidFill>
                  <a:srgbClr val="26221D"/>
                </a:solidFill>
                <a:latin typeface="Aptos Display"/>
              </a:rPr>
              <a:t>Why This Hymn Matters Today</a:t>
            </a:r>
          </a:p>
          <a:p>
            <a:pPr>
              <a:spcBef>
                <a:spcPts val="400"/>
              </a:spcBef>
            </a:pPr>
            <a:r>
              <a:rPr sz="1500">
                <a:solidFill>
                  <a:srgbClr val="645A4B"/>
                </a:solidFill>
                <a:latin typeface="Aptos"/>
              </a:rPr>
              <a:t>It gives the church strong language for identity, hope, and renewal.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58368" y="1417320"/>
            <a:ext cx="3017520" cy="1371600"/>
          </a:xfrm>
          <a:prstGeom prst="roundRect">
            <a:avLst/>
          </a:prstGeom>
          <a:solidFill>
            <a:srgbClr val="FFFCF5"/>
          </a:solidFill>
          <a:ln w="12700">
            <a:solidFill>
              <a:srgbClr val="DECF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658368" y="1417320"/>
            <a:ext cx="73152" cy="1371600"/>
          </a:xfrm>
          <a:prstGeom prst="rect">
            <a:avLst/>
          </a:prstGeom>
          <a:solidFill>
            <a:srgbClr val="C69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2959" y="1527048"/>
            <a:ext cx="2724912" cy="11704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b="1" sz="1500">
                <a:solidFill>
                  <a:srgbClr val="26221D"/>
                </a:solidFill>
                <a:latin typeface="Aptos"/>
              </a:rPr>
              <a:t>Pastoral value</a:t>
            </a:r>
          </a:p>
          <a:p>
            <a:pPr>
              <a:spcBef>
                <a:spcPts val="600"/>
              </a:spcBef>
            </a:pPr>
            <a:r>
              <a:rPr sz="1300">
                <a:solidFill>
                  <a:srgbClr val="464038"/>
                </a:solidFill>
                <a:latin typeface="Aptos"/>
              </a:rPr>
              <a:t>It comforts believers with the news that death no longer rules over Christ.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40480" y="1417320"/>
            <a:ext cx="3017520" cy="1371600"/>
          </a:xfrm>
          <a:prstGeom prst="roundRect">
            <a:avLst/>
          </a:prstGeom>
          <a:solidFill>
            <a:srgbClr val="FFFCF5"/>
          </a:solidFill>
          <a:ln w="12700">
            <a:solidFill>
              <a:srgbClr val="DECF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3840480" y="1417320"/>
            <a:ext cx="73152" cy="1371600"/>
          </a:xfrm>
          <a:prstGeom prst="rect">
            <a:avLst/>
          </a:prstGeom>
          <a:solidFill>
            <a:srgbClr val="79AD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005072" y="1527048"/>
            <a:ext cx="2724912" cy="11704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b="1" sz="1500">
                <a:solidFill>
                  <a:srgbClr val="26221D"/>
                </a:solidFill>
                <a:latin typeface="Aptos"/>
              </a:rPr>
              <a:t>Worship value</a:t>
            </a:r>
          </a:p>
          <a:p>
            <a:pPr>
              <a:spcBef>
                <a:spcPts val="600"/>
              </a:spcBef>
            </a:pPr>
            <a:r>
              <a:rPr sz="1300">
                <a:solidFill>
                  <a:srgbClr val="464038"/>
                </a:solidFill>
                <a:latin typeface="Aptos"/>
              </a:rPr>
              <a:t>It makes baptism visible as a sign of death, resurrection, and new life.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58368" y="3063240"/>
            <a:ext cx="3017520" cy="1371600"/>
          </a:xfrm>
          <a:prstGeom prst="roundRect">
            <a:avLst/>
          </a:prstGeom>
          <a:solidFill>
            <a:srgbClr val="FFFCF5"/>
          </a:solidFill>
          <a:ln w="12700">
            <a:solidFill>
              <a:srgbClr val="DECF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658368" y="3063240"/>
            <a:ext cx="73152" cy="1371600"/>
          </a:xfrm>
          <a:prstGeom prst="rect">
            <a:avLst/>
          </a:prstGeom>
          <a:solidFill>
            <a:srgbClr val="6687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22959" y="3172968"/>
            <a:ext cx="2724912" cy="11704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b="1" sz="1500">
                <a:solidFill>
                  <a:srgbClr val="26221D"/>
                </a:solidFill>
                <a:latin typeface="Aptos"/>
              </a:rPr>
              <a:t>Teaching value</a:t>
            </a:r>
          </a:p>
          <a:p>
            <a:pPr>
              <a:spcBef>
                <a:spcPts val="600"/>
              </a:spcBef>
            </a:pPr>
            <a:r>
              <a:rPr sz="1300">
                <a:solidFill>
                  <a:srgbClr val="464038"/>
                </a:solidFill>
                <a:latin typeface="Aptos"/>
              </a:rPr>
              <a:t>It helps a congregation hear Romans 6 as a living word, not an abstract doctrine.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840480" y="3063240"/>
            <a:ext cx="3017520" cy="1371600"/>
          </a:xfrm>
          <a:prstGeom prst="roundRect">
            <a:avLst/>
          </a:prstGeom>
          <a:solidFill>
            <a:srgbClr val="FFFCF5"/>
          </a:solidFill>
          <a:ln w="12700">
            <a:solidFill>
              <a:srgbClr val="DECF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3840480" y="3063240"/>
            <a:ext cx="73152" cy="1371600"/>
          </a:xfrm>
          <a:prstGeom prst="rect">
            <a:avLst/>
          </a:prstGeom>
          <a:solidFill>
            <a:srgbClr val="7052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005072" y="3172968"/>
            <a:ext cx="2724912" cy="11704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b="1" sz="1500">
                <a:solidFill>
                  <a:srgbClr val="26221D"/>
                </a:solidFill>
                <a:latin typeface="Aptos"/>
              </a:rPr>
              <a:t>Devotional value</a:t>
            </a:r>
          </a:p>
          <a:p>
            <a:pPr>
              <a:spcBef>
                <a:spcPts val="600"/>
              </a:spcBef>
            </a:pPr>
            <a:r>
              <a:rPr sz="1300">
                <a:solidFill>
                  <a:srgbClr val="464038"/>
                </a:solidFill>
                <a:latin typeface="Aptos"/>
              </a:rPr>
              <a:t>It calls disciples to walk today in the life of the risen Lord.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11480" y="6510528"/>
            <a:ext cx="11384280" cy="20116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850">
                <a:solidFill>
                  <a:srgbClr val="6E6458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g2_dar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77240" y="2103120"/>
            <a:ext cx="7132320" cy="1463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b="1" sz="4400">
                <a:solidFill>
                  <a:srgbClr val="FFFFFF"/>
                </a:solidFill>
                <a:latin typeface="Aptos Display"/>
              </a:rPr>
              <a:t>Biblical Foundation</a:t>
            </a:r>
          </a:p>
          <a:p>
            <a:pPr>
              <a:spcBef>
                <a:spcPts val="600"/>
              </a:spcBef>
            </a:pPr>
            <a:r>
              <a:rPr sz="1900">
                <a:solidFill>
                  <a:srgbClr val="E2D8C3"/>
                </a:solidFill>
                <a:latin typeface="Aptos"/>
              </a:rPr>
              <a:t>Buried with Christ, raised to walk in newness of life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11480" y="6510528"/>
            <a:ext cx="11384280" cy="20116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850">
                <a:solidFill>
                  <a:srgbClr val="FFFFFF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4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21792" y="502920"/>
            <a:ext cx="10881360" cy="54864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1" sz="3400">
                <a:solidFill>
                  <a:srgbClr val="26221D"/>
                </a:solidFill>
                <a:latin typeface="Aptos Display"/>
              </a:rPr>
              <a:t>Romans 6 at the Center</a:t>
            </a:r>
          </a:p>
          <a:p>
            <a:pPr>
              <a:spcBef>
                <a:spcPts val="400"/>
              </a:spcBef>
            </a:pPr>
            <a:r>
              <a:rPr sz="1500">
                <a:solidFill>
                  <a:srgbClr val="645A4B"/>
                </a:solidFill>
                <a:latin typeface="Aptos"/>
              </a:rPr>
              <a:t>The hymn is built on Paul’s baptismal language of dying and rising with Christ.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58368" y="1325880"/>
            <a:ext cx="3383280" cy="1234440"/>
          </a:xfrm>
          <a:prstGeom prst="roundRect">
            <a:avLst/>
          </a:prstGeom>
          <a:solidFill>
            <a:srgbClr val="FFFCF5"/>
          </a:solidFill>
          <a:ln w="12700">
            <a:solidFill>
              <a:srgbClr val="DECF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658368" y="1325880"/>
            <a:ext cx="73152" cy="1234440"/>
          </a:xfrm>
          <a:prstGeom prst="rect">
            <a:avLst/>
          </a:prstGeom>
          <a:solidFill>
            <a:srgbClr val="C69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2959" y="1435607"/>
            <a:ext cx="3090672" cy="10332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b="1" sz="1500">
                <a:solidFill>
                  <a:srgbClr val="26221D"/>
                </a:solidFill>
                <a:latin typeface="Aptos"/>
              </a:rPr>
              <a:t>Romans 6:9</a:t>
            </a:r>
          </a:p>
          <a:p>
            <a:pPr>
              <a:spcBef>
                <a:spcPts val="600"/>
              </a:spcBef>
            </a:pPr>
            <a:r>
              <a:rPr sz="1300">
                <a:solidFill>
                  <a:srgbClr val="464038"/>
                </a:solidFill>
                <a:latin typeface="Aptos"/>
              </a:rPr>
              <a:t>Christ is raised and death no longer has dominion over him.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407408" y="1325880"/>
            <a:ext cx="3383280" cy="1234440"/>
          </a:xfrm>
          <a:prstGeom prst="roundRect">
            <a:avLst/>
          </a:prstGeom>
          <a:solidFill>
            <a:srgbClr val="FFFCF5"/>
          </a:solidFill>
          <a:ln w="12700">
            <a:solidFill>
              <a:srgbClr val="DECF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4407408" y="1325880"/>
            <a:ext cx="73152" cy="1234440"/>
          </a:xfrm>
          <a:prstGeom prst="rect">
            <a:avLst/>
          </a:prstGeom>
          <a:solidFill>
            <a:srgbClr val="79AD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00" y="1435607"/>
            <a:ext cx="3090672" cy="10332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b="1" sz="1500">
                <a:solidFill>
                  <a:srgbClr val="26221D"/>
                </a:solidFill>
                <a:latin typeface="Aptos"/>
              </a:rPr>
              <a:t>Romans 6:3-5</a:t>
            </a:r>
          </a:p>
          <a:p>
            <a:pPr>
              <a:spcBef>
                <a:spcPts val="600"/>
              </a:spcBef>
            </a:pPr>
            <a:r>
              <a:rPr sz="1300">
                <a:solidFill>
                  <a:srgbClr val="464038"/>
                </a:solidFill>
                <a:latin typeface="Aptos"/>
              </a:rPr>
              <a:t>Baptism joins believers to Christ’s death and resurrection life.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156448" y="1325880"/>
            <a:ext cx="3383280" cy="1234440"/>
          </a:xfrm>
          <a:prstGeom prst="roundRect">
            <a:avLst/>
          </a:prstGeom>
          <a:solidFill>
            <a:srgbClr val="FFFCF5"/>
          </a:solidFill>
          <a:ln w="12700">
            <a:solidFill>
              <a:srgbClr val="DECF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8156448" y="1325880"/>
            <a:ext cx="73152" cy="1234440"/>
          </a:xfrm>
          <a:prstGeom prst="rect">
            <a:avLst/>
          </a:prstGeom>
          <a:solidFill>
            <a:srgbClr val="6687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321040" y="1435607"/>
            <a:ext cx="3090672" cy="10332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b="1" sz="1500">
                <a:solidFill>
                  <a:srgbClr val="26221D"/>
                </a:solidFill>
                <a:latin typeface="Aptos"/>
              </a:rPr>
              <a:t>Colossians 2:12</a:t>
            </a:r>
          </a:p>
          <a:p>
            <a:pPr>
              <a:spcBef>
                <a:spcPts val="600"/>
              </a:spcBef>
            </a:pPr>
            <a:r>
              <a:rPr sz="1300">
                <a:solidFill>
                  <a:srgbClr val="464038"/>
                </a:solidFill>
                <a:latin typeface="Aptos"/>
              </a:rPr>
              <a:t>God raises believers with Christ through faith in his work.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463040" y="3063240"/>
            <a:ext cx="4343400" cy="1234440"/>
          </a:xfrm>
          <a:prstGeom prst="roundRect">
            <a:avLst/>
          </a:prstGeom>
          <a:solidFill>
            <a:srgbClr val="FFFCF5"/>
          </a:solidFill>
          <a:ln w="12700">
            <a:solidFill>
              <a:srgbClr val="DECF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1463040" y="3063240"/>
            <a:ext cx="73152" cy="1234440"/>
          </a:xfrm>
          <a:prstGeom prst="rect">
            <a:avLst/>
          </a:prstGeom>
          <a:solidFill>
            <a:srgbClr val="7052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627632" y="3172968"/>
            <a:ext cx="4050791" cy="10332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b="1" sz="1500">
                <a:solidFill>
                  <a:srgbClr val="26221D"/>
                </a:solidFill>
                <a:latin typeface="Aptos"/>
              </a:rPr>
              <a:t>2 Corinthians 5:17</a:t>
            </a:r>
          </a:p>
          <a:p>
            <a:pPr>
              <a:spcBef>
                <a:spcPts val="600"/>
              </a:spcBef>
            </a:pPr>
            <a:r>
              <a:rPr sz="1300">
                <a:solidFill>
                  <a:srgbClr val="464038"/>
                </a:solidFill>
                <a:latin typeface="Aptos"/>
              </a:rPr>
              <a:t>In Christ, new creation has begun.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400800" y="3063240"/>
            <a:ext cx="4343400" cy="1234440"/>
          </a:xfrm>
          <a:prstGeom prst="roundRect">
            <a:avLst/>
          </a:prstGeom>
          <a:solidFill>
            <a:srgbClr val="FFFCF5"/>
          </a:solidFill>
          <a:ln w="12700">
            <a:solidFill>
              <a:srgbClr val="DECF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6400800" y="3063240"/>
            <a:ext cx="73152" cy="1234440"/>
          </a:xfrm>
          <a:prstGeom prst="rect">
            <a:avLst/>
          </a:prstGeom>
          <a:solidFill>
            <a:srgbClr val="C69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565392" y="3172968"/>
            <a:ext cx="4050791" cy="10332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b="1" sz="1500">
                <a:solidFill>
                  <a:srgbClr val="26221D"/>
                </a:solidFill>
                <a:latin typeface="Aptos"/>
              </a:rPr>
              <a:t>1 Corinthians 15:20-22</a:t>
            </a:r>
          </a:p>
          <a:p>
            <a:pPr>
              <a:spcBef>
                <a:spcPts val="600"/>
              </a:spcBef>
            </a:pPr>
            <a:r>
              <a:rPr sz="1300">
                <a:solidFill>
                  <a:srgbClr val="464038"/>
                </a:solidFill>
                <a:latin typeface="Aptos"/>
              </a:rPr>
              <a:t>The resurrection of Christ is the firstfruits of life for all who belong to him.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11480" y="6510528"/>
            <a:ext cx="11384280" cy="20116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850">
                <a:solidFill>
                  <a:srgbClr val="6E6458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4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img4_sof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5240" y="0"/>
            <a:ext cx="457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502920"/>
            <a:ext cx="6858000" cy="54864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1" sz="3400">
                <a:solidFill>
                  <a:srgbClr val="26221D"/>
                </a:solidFill>
                <a:latin typeface="Aptos Display"/>
              </a:rPr>
              <a:t>The Hymn’s Movement</a:t>
            </a:r>
          </a:p>
          <a:p>
            <a:pPr>
              <a:spcBef>
                <a:spcPts val="400"/>
              </a:spcBef>
            </a:pPr>
            <a:r>
              <a:rPr sz="1500">
                <a:solidFill>
                  <a:srgbClr val="645A4B"/>
                </a:solidFill>
                <a:latin typeface="Aptos"/>
              </a:rPr>
              <a:t>Easter confession becomes baptismal identity and creation-wide hope.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49808" y="1353312"/>
            <a:ext cx="384048" cy="384048"/>
          </a:xfrm>
          <a:prstGeom prst="roundRect">
            <a:avLst/>
          </a:prstGeom>
          <a:solidFill>
            <a:srgbClr val="C69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73152" rIns="73152" tIns="27432" bIns="27432"/>
          <a:lstStyle/>
          <a:p>
            <a:pPr algn="ctr"/>
            <a:r>
              <a:rPr b="1" sz="1200">
                <a:solidFill>
                  <a:srgbClr val="FFFFFF"/>
                </a:solidFill>
                <a:latin typeface="Aptos"/>
              </a:rPr>
              <a:t>1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280160" y="1307592"/>
            <a:ext cx="5623560" cy="713232"/>
          </a:xfrm>
          <a:prstGeom prst="roundRect">
            <a:avLst/>
          </a:prstGeom>
          <a:solidFill>
            <a:srgbClr val="FFFCF5"/>
          </a:solidFill>
          <a:ln w="12700">
            <a:solidFill>
              <a:srgbClr val="DECF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1280160" y="1307592"/>
            <a:ext cx="73152" cy="713232"/>
          </a:xfrm>
          <a:prstGeom prst="rect">
            <a:avLst/>
          </a:prstGeom>
          <a:solidFill>
            <a:srgbClr val="C69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444751" y="1417319"/>
            <a:ext cx="5330952" cy="5120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b="1" sz="1350">
                <a:solidFill>
                  <a:srgbClr val="26221D"/>
                </a:solidFill>
                <a:latin typeface="Aptos"/>
              </a:rPr>
              <a:t>Christ raised</a:t>
            </a:r>
          </a:p>
          <a:p>
            <a:pPr>
              <a:spcBef>
                <a:spcPts val="600"/>
              </a:spcBef>
            </a:pPr>
            <a:r>
              <a:rPr sz="1150">
                <a:solidFill>
                  <a:srgbClr val="464038"/>
                </a:solidFill>
                <a:latin typeface="Aptos"/>
              </a:rPr>
              <a:t>Death loses its mastery over the risen Lord.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49808" y="2313432"/>
            <a:ext cx="384048" cy="384048"/>
          </a:xfrm>
          <a:prstGeom prst="roundRect">
            <a:avLst/>
          </a:prstGeom>
          <a:solidFill>
            <a:srgbClr val="C69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73152" rIns="73152" tIns="27432" bIns="27432"/>
          <a:lstStyle/>
          <a:p>
            <a:pPr algn="ctr"/>
            <a:r>
              <a:rPr b="1" sz="1200">
                <a:solidFill>
                  <a:srgbClr val="FFFFFF"/>
                </a:solidFill>
                <a:latin typeface="Aptos"/>
              </a:rPr>
              <a:t>2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280160" y="2267712"/>
            <a:ext cx="5623560" cy="713232"/>
          </a:xfrm>
          <a:prstGeom prst="roundRect">
            <a:avLst/>
          </a:prstGeom>
          <a:solidFill>
            <a:srgbClr val="FFFCF5"/>
          </a:solidFill>
          <a:ln w="12700">
            <a:solidFill>
              <a:srgbClr val="DECF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1280160" y="2267712"/>
            <a:ext cx="73152" cy="713232"/>
          </a:xfrm>
          <a:prstGeom prst="rect">
            <a:avLst/>
          </a:prstGeom>
          <a:solidFill>
            <a:srgbClr val="79AD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44751" y="2377440"/>
            <a:ext cx="5330952" cy="5120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b="1" sz="1350">
                <a:solidFill>
                  <a:srgbClr val="26221D"/>
                </a:solidFill>
                <a:latin typeface="Aptos"/>
              </a:rPr>
              <a:t>Baptismal union</a:t>
            </a:r>
          </a:p>
          <a:p>
            <a:pPr>
              <a:spcBef>
                <a:spcPts val="600"/>
              </a:spcBef>
            </a:pPr>
            <a:r>
              <a:rPr sz="1150">
                <a:solidFill>
                  <a:srgbClr val="464038"/>
                </a:solidFill>
                <a:latin typeface="Aptos"/>
              </a:rPr>
              <a:t>Believers are joined to Christ’s death and risen life.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49808" y="3273552"/>
            <a:ext cx="384048" cy="384048"/>
          </a:xfrm>
          <a:prstGeom prst="roundRect">
            <a:avLst/>
          </a:prstGeom>
          <a:solidFill>
            <a:srgbClr val="C69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73152" rIns="73152" tIns="27432" bIns="27432"/>
          <a:lstStyle/>
          <a:p>
            <a:pPr algn="ctr"/>
            <a:r>
              <a:rPr b="1" sz="1200">
                <a:solidFill>
                  <a:srgbClr val="FFFFFF"/>
                </a:solidFill>
                <a:latin typeface="Aptos"/>
              </a:rPr>
              <a:t>3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1280160" y="3227832"/>
            <a:ext cx="5623560" cy="713232"/>
          </a:xfrm>
          <a:prstGeom prst="roundRect">
            <a:avLst/>
          </a:prstGeom>
          <a:solidFill>
            <a:srgbClr val="FFFCF5"/>
          </a:solidFill>
          <a:ln w="12700">
            <a:solidFill>
              <a:srgbClr val="DECF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1280160" y="3227832"/>
            <a:ext cx="73152" cy="713232"/>
          </a:xfrm>
          <a:prstGeom prst="rect">
            <a:avLst/>
          </a:prstGeom>
          <a:solidFill>
            <a:srgbClr val="79AD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444751" y="3337560"/>
            <a:ext cx="5330952" cy="5120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b="1" sz="1350">
                <a:solidFill>
                  <a:srgbClr val="26221D"/>
                </a:solidFill>
                <a:latin typeface="Aptos"/>
              </a:rPr>
              <a:t>Spirit-given life</a:t>
            </a:r>
          </a:p>
          <a:p>
            <a:pPr>
              <a:spcBef>
                <a:spcPts val="600"/>
              </a:spcBef>
            </a:pPr>
            <a:r>
              <a:rPr sz="1150">
                <a:solidFill>
                  <a:srgbClr val="464038"/>
                </a:solidFill>
                <a:latin typeface="Aptos"/>
              </a:rPr>
              <a:t>The Spirit renews the church as a sign of new creation.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49808" y="4233672"/>
            <a:ext cx="384048" cy="384048"/>
          </a:xfrm>
          <a:prstGeom prst="roundRect">
            <a:avLst/>
          </a:prstGeom>
          <a:solidFill>
            <a:srgbClr val="C69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73152" rIns="73152" tIns="27432" bIns="27432"/>
          <a:lstStyle/>
          <a:p>
            <a:pPr algn="ctr"/>
            <a:r>
              <a:rPr b="1" sz="1200">
                <a:solidFill>
                  <a:srgbClr val="FFFFFF"/>
                </a:solidFill>
                <a:latin typeface="Aptos"/>
              </a:rPr>
              <a:t>4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1280160" y="4187952"/>
            <a:ext cx="5623560" cy="713232"/>
          </a:xfrm>
          <a:prstGeom prst="roundRect">
            <a:avLst/>
          </a:prstGeom>
          <a:solidFill>
            <a:srgbClr val="FFFCF5"/>
          </a:solidFill>
          <a:ln w="12700">
            <a:solidFill>
              <a:srgbClr val="DECF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1280160" y="4187952"/>
            <a:ext cx="73152" cy="713232"/>
          </a:xfrm>
          <a:prstGeom prst="rect">
            <a:avLst/>
          </a:prstGeom>
          <a:solidFill>
            <a:srgbClr val="C69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1444751" y="4297680"/>
            <a:ext cx="5330952" cy="5120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b="1" sz="1350">
                <a:solidFill>
                  <a:srgbClr val="26221D"/>
                </a:solidFill>
                <a:latin typeface="Aptos"/>
              </a:rPr>
              <a:t>Alleluia response</a:t>
            </a:r>
          </a:p>
          <a:p>
            <a:pPr>
              <a:spcBef>
                <a:spcPts val="600"/>
              </a:spcBef>
            </a:pPr>
            <a:r>
              <a:rPr sz="1150">
                <a:solidFill>
                  <a:srgbClr val="464038"/>
                </a:solidFill>
                <a:latin typeface="Aptos"/>
              </a:rPr>
              <a:t>Praise answers what God has done in Christ.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11480" y="6510528"/>
            <a:ext cx="11384280" cy="20116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850">
                <a:solidFill>
                  <a:srgbClr val="6E6458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g4_dar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58368" y="658368"/>
            <a:ext cx="7315200" cy="54864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1" sz="3400">
                <a:solidFill>
                  <a:srgbClr val="FFFFFF"/>
                </a:solidFill>
                <a:latin typeface="Aptos Display"/>
              </a:rPr>
              <a:t>Christ Raised: Death No More</a:t>
            </a:r>
          </a:p>
          <a:p>
            <a:pPr>
              <a:spcBef>
                <a:spcPts val="400"/>
              </a:spcBef>
            </a:pPr>
            <a:r>
              <a:rPr sz="1500">
                <a:solidFill>
                  <a:srgbClr val="645A4B"/>
                </a:solidFill>
                <a:latin typeface="Aptos"/>
              </a:rPr>
              <a:t>The hymn begins with the finished victory of the risen Christ.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874519"/>
            <a:ext cx="6080760" cy="329184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>
              <a:spcAft>
                <a:spcPts val="500"/>
              </a:spcAft>
            </a:pPr>
            <a:r>
              <a:rPr sz="1800" b="1">
                <a:solidFill>
                  <a:srgbClr val="C6913C"/>
                </a:solidFill>
                <a:latin typeface="Aptos"/>
              </a:rPr>
              <a:t>• </a:t>
            </a:r>
            <a:r>
              <a:rPr sz="1800">
                <a:solidFill>
                  <a:srgbClr val="FFFFFF"/>
                </a:solidFill>
                <a:latin typeface="Aptos"/>
              </a:rPr>
              <a:t>The first movement is proclamation: the resurrection is not a wish, but a confession of Christian faith.</a:t>
            </a:r>
          </a:p>
          <a:p>
            <a:pPr>
              <a:spcAft>
                <a:spcPts val="500"/>
              </a:spcAft>
            </a:pPr>
            <a:r>
              <a:rPr sz="1800" b="1">
                <a:solidFill>
                  <a:srgbClr val="C6913C"/>
                </a:solidFill>
                <a:latin typeface="Aptos"/>
              </a:rPr>
              <a:t>• </a:t>
            </a:r>
            <a:r>
              <a:rPr sz="1800">
                <a:solidFill>
                  <a:srgbClr val="FFFFFF"/>
                </a:solidFill>
                <a:latin typeface="Aptos"/>
              </a:rPr>
              <a:t>Christ has passed through death and broken its hold.</a:t>
            </a:r>
          </a:p>
          <a:p>
            <a:pPr>
              <a:spcAft>
                <a:spcPts val="500"/>
              </a:spcAft>
            </a:pPr>
            <a:r>
              <a:rPr sz="1800" b="1">
                <a:solidFill>
                  <a:srgbClr val="C6913C"/>
                </a:solidFill>
                <a:latin typeface="Aptos"/>
              </a:rPr>
              <a:t>• </a:t>
            </a:r>
            <a:r>
              <a:rPr sz="1800">
                <a:solidFill>
                  <a:srgbClr val="FFFFFF"/>
                </a:solidFill>
                <a:latin typeface="Aptos"/>
              </a:rPr>
              <a:t>Easter joy is not optimism; it is grounded in the risen Lord.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6510528"/>
            <a:ext cx="11384280" cy="20116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850">
                <a:solidFill>
                  <a:srgbClr val="FFFFFF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 Know That Christ Is Raised</dc:title>
  <dc:subject>Hymn study resource</dc:subject>
  <dc:creator>HymnInfo.com</dc:creator>
  <cp:keywords>hymn study, Christian worship, church teaching, HymnInfo</cp:keywords>
  <dc:description/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