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Lst>
  <p:notesMasterIdLst>
    <p:notesMasterId r:id="rId20"/>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notesMaster" Target="notesMasters/notesMaster1.xml"/><Relationship Id="rId21" Type="http://schemas.openxmlformats.org/officeDocument/2006/relationships/presProps" Target="presProps.xml"/><Relationship Id="rId22" Type="http://schemas.openxmlformats.org/officeDocument/2006/relationships/viewProps" Target="viewProps.xml"/><Relationship Id="rId23" Type="http://schemas.openxmlformats.org/officeDocument/2006/relationships/theme" Target="theme/theme1.xml"/><Relationship Id="rId24"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jpg"/><Relationship Id="rId2" Type="http://schemas.openxmlformats.org/officeDocument/2006/relationships/slideLayout" Target="../slideLayouts/slideLayout1.xml"/><Relationship Id="rId3"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jpg"/><Relationship Id="rId2" Type="http://schemas.openxmlformats.org/officeDocument/2006/relationships/slideLayout" Target="../slideLayouts/slideLayout1.xml"/><Relationship Id="rId3"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image" Target="../media/image-12-1.jpg"/><Relationship Id="rId2" Type="http://schemas.openxmlformats.org/officeDocument/2006/relationships/slideLayout" Target="../slideLayouts/slideLayout1.xml"/><Relationship Id="rId3"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image" Target="../media/image-15-1.jpg"/><Relationship Id="rId2" Type="http://schemas.openxmlformats.org/officeDocument/2006/relationships/slideLayout" Target="../slideLayouts/slideLayout1.xml"/><Relationship Id="rId3"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image" Target="../media/image-16-1.jpg"/><Relationship Id="rId2" Type="http://schemas.openxmlformats.org/officeDocument/2006/relationships/slideLayout" Target="../slideLayouts/slideLayout1.xml"/><Relationship Id="rId3"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image" Target="../media/image-18-1.jpg"/><Relationship Id="rId2" Type="http://schemas.openxmlformats.org/officeDocument/2006/relationships/slideLayout" Target="../slideLayouts/slideLayout1.xml"/><Relationship Id="rId3"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1" Type="http://schemas.openxmlformats.org/officeDocument/2006/relationships/image" Target="../media/image-2-1.jpg"/><Relationship Id="rId2" Type="http://schemas.openxmlformats.org/officeDocument/2006/relationships/slideLayout" Target="../slideLayouts/slideLayout1.xml"/><Relationship Id="rId3"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jpg"/><Relationship Id="rId2" Type="http://schemas.openxmlformats.org/officeDocument/2006/relationships/slideLayout" Target="../slideLayouts/slideLayout1.xml"/><Relationship Id="rId3"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jpg"/><Relationship Id="rId2" Type="http://schemas.openxmlformats.org/officeDocument/2006/relationships/slideLayout" Target="../slideLayouts/slideLayout1.xml"/><Relationship Id="rId3"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jpg"/><Relationship Id="rId2" Type="http://schemas.openxmlformats.org/officeDocument/2006/relationships/slideLayout" Target="../slideLayouts/slideLayout1.xml"/><Relationship Id="rId3"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jpg"/><Relationship Id="rId2" Type="http://schemas.openxmlformats.org/officeDocument/2006/relationships/slideLayout" Target="../slideLayouts/slideLayout1.xml"/><Relationship Id="rId3"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mnt/data/fountain_work_assets/visual1.jpg">    </p:cNvPr>
          <p:cNvPicPr>
            <a:picLocks noChangeAspect="1"/>
          </p:cNvPicPr>
          <p:nvPr/>
        </p:nvPicPr>
        <p:blipFill>
          <a:blip r:embed="rId1"/>
          <a:stretch>
            <a:fillRect/>
          </a:stretch>
        </p:blipFill>
        <p:spPr>
          <a:xfrm>
            <a:off x="0" y="0"/>
            <a:ext cx="12191695" cy="6858000"/>
          </a:xfrm>
          <a:prstGeom prst="rect">
            <a:avLst/>
          </a:prstGeom>
        </p:spPr>
      </p:pic>
      <p:sp>
        <p:nvSpPr>
          <p:cNvPr id="3" name="Shape 0"/>
          <p:cNvSpPr/>
          <p:nvPr/>
        </p:nvSpPr>
        <p:spPr>
          <a:xfrm>
            <a:off x="0" y="0"/>
            <a:ext cx="12191695" cy="6858000"/>
          </a:xfrm>
          <a:prstGeom prst="rect">
            <a:avLst/>
          </a:prstGeom>
          <a:solidFill>
            <a:srgbClr val="170D0C">
              <a:alpha val="75000"/>
            </a:srgbClr>
          </a:solidFill>
          <a:ln w="12700">
            <a:solidFill>
              <a:srgbClr val="170D0C">
                <a:alpha val="0"/>
              </a:srgbClr>
            </a:solidFill>
            <a:prstDash val="solid"/>
          </a:ln>
        </p:spPr>
      </p:sp>
      <p:sp>
        <p:nvSpPr>
          <p:cNvPr id="4" name="Shape 1"/>
          <p:cNvSpPr/>
          <p:nvPr/>
        </p:nvSpPr>
        <p:spPr>
          <a:xfrm>
            <a:off x="0" y="0"/>
            <a:ext cx="7223760" cy="6858000"/>
          </a:xfrm>
          <a:prstGeom prst="rect">
            <a:avLst/>
          </a:prstGeom>
          <a:solidFill>
            <a:srgbClr val="110A0A">
              <a:alpha val="82000"/>
            </a:srgbClr>
          </a:solidFill>
          <a:ln w="12700">
            <a:solidFill>
              <a:srgbClr val="110A0A">
                <a:alpha val="0"/>
              </a:srgbClr>
            </a:solidFill>
            <a:prstDash val="solid"/>
          </a:ln>
        </p:spPr>
      </p:sp>
      <p:sp>
        <p:nvSpPr>
          <p:cNvPr id="5" name="Text 2"/>
          <p:cNvSpPr/>
          <p:nvPr/>
        </p:nvSpPr>
        <p:spPr>
          <a:xfrm>
            <a:off x="658368" y="502920"/>
            <a:ext cx="6583680" cy="1280160"/>
          </a:xfrm>
          <a:prstGeom prst="rect">
            <a:avLst/>
          </a:prstGeom>
          <a:noFill/>
          <a:ln/>
        </p:spPr>
        <p:txBody>
          <a:bodyPr wrap="square" lIns="254" tIns="254" rIns="254" bIns="254" rtlCol="0" anchor="ctr">
            <a:normAutofit/>
          </a:bodyPr>
          <a:lstStyle/>
          <a:p>
            <a:pPr indent="0" marL="0">
              <a:buNone/>
            </a:pPr>
            <a:r>
              <a:rPr lang="en-US" sz="3800" b="1" dirty="0">
                <a:solidFill>
                  <a:srgbClr val="F8F0DF"/>
                </a:solidFill>
                <a:latin typeface="Georgia" pitchFamily="34" charset="0"/>
                <a:ea typeface="Georgia" pitchFamily="34" charset="-122"/>
                <a:cs typeface="Georgia" pitchFamily="34" charset="-120"/>
              </a:rPr>
              <a:t>There Is a Fountain Filled with Blood</a:t>
            </a:r>
            <a:endParaRPr lang="en-US" sz="3800" dirty="0"/>
          </a:p>
        </p:txBody>
      </p:sp>
      <p:sp>
        <p:nvSpPr>
          <p:cNvPr id="6" name="Text 3"/>
          <p:cNvSpPr/>
          <p:nvPr/>
        </p:nvSpPr>
        <p:spPr>
          <a:xfrm>
            <a:off x="694944" y="1874520"/>
            <a:ext cx="6035040" cy="548640"/>
          </a:xfrm>
          <a:prstGeom prst="rect">
            <a:avLst/>
          </a:prstGeom>
          <a:noFill/>
          <a:ln/>
        </p:spPr>
        <p:txBody>
          <a:bodyPr wrap="square" lIns="254" tIns="254" rIns="254" bIns="254" rtlCol="0" anchor="ctr">
            <a:normAutofit/>
          </a:bodyPr>
          <a:lstStyle/>
          <a:p>
            <a:pPr indent="0" marL="0">
              <a:buNone/>
            </a:pPr>
            <a:r>
              <a:rPr lang="en-US" sz="1600" dirty="0">
                <a:solidFill>
                  <a:srgbClr val="E7D8BD"/>
                </a:solidFill>
                <a:latin typeface="Aptos" pitchFamily="34" charset="0"/>
                <a:ea typeface="Aptos" pitchFamily="34" charset="-122"/>
                <a:cs typeface="Aptos" pitchFamily="34" charset="-120"/>
              </a:rPr>
              <a:t>William Cowper • CLEANSING FOUNTAIN • Zechariah 13:1</a:t>
            </a:r>
            <a:endParaRPr lang="en-US" sz="1600" dirty="0"/>
          </a:p>
        </p:txBody>
      </p:sp>
      <p:sp>
        <p:nvSpPr>
          <p:cNvPr id="7" name="Text 4"/>
          <p:cNvSpPr/>
          <p:nvPr/>
        </p:nvSpPr>
        <p:spPr>
          <a:xfrm>
            <a:off x="713232" y="2514600"/>
            <a:ext cx="5303520" cy="502920"/>
          </a:xfrm>
          <a:prstGeom prst="rect">
            <a:avLst/>
          </a:prstGeom>
          <a:noFill/>
          <a:ln/>
        </p:spPr>
        <p:txBody>
          <a:bodyPr wrap="square" lIns="0" tIns="0" rIns="0" bIns="0" rtlCol="0" anchor="ctr">
            <a:normAutofit/>
          </a:bodyPr>
          <a:lstStyle/>
          <a:p>
            <a:pPr indent="0" marL="0">
              <a:buNone/>
            </a:pPr>
            <a:r>
              <a:rPr lang="en-US" sz="1500" dirty="0">
                <a:solidFill>
                  <a:srgbClr val="F5E8CF"/>
                </a:solidFill>
              </a:rPr>
              <a:t>A church-ready teaching guide on cleansing grace, atonement, and grateful praise.</a:t>
            </a:r>
            <a:endParaRPr lang="en-US" sz="1500" dirty="0"/>
          </a:p>
        </p:txBody>
      </p:sp>
      <p:sp>
        <p:nvSpPr>
          <p:cNvPr id="8" name="Shape 5"/>
          <p:cNvSpPr/>
          <p:nvPr/>
        </p:nvSpPr>
        <p:spPr>
          <a:xfrm>
            <a:off x="10185319" y="594360"/>
            <a:ext cx="336499" cy="2103120"/>
          </a:xfrm>
          <a:prstGeom prst="rect">
            <a:avLst/>
          </a:prstGeom>
          <a:solidFill>
            <a:srgbClr val="F8E3B0">
              <a:alpha val="80000"/>
            </a:srgbClr>
          </a:solidFill>
          <a:ln w="12700">
            <a:solidFill>
              <a:srgbClr val="F8E3B0">
                <a:alpha val="0"/>
              </a:srgbClr>
            </a:solidFill>
            <a:prstDash val="solid"/>
          </a:ln>
        </p:spPr>
      </p:sp>
      <p:sp>
        <p:nvSpPr>
          <p:cNvPr id="9" name="Shape 6"/>
          <p:cNvSpPr/>
          <p:nvPr/>
        </p:nvSpPr>
        <p:spPr>
          <a:xfrm>
            <a:off x="9646920" y="1183234"/>
            <a:ext cx="1413297" cy="336499"/>
          </a:xfrm>
          <a:prstGeom prst="rect">
            <a:avLst/>
          </a:prstGeom>
          <a:solidFill>
            <a:srgbClr val="F8E3B0">
              <a:alpha val="80000"/>
            </a:srgbClr>
          </a:solidFill>
          <a:ln w="12700">
            <a:solidFill>
              <a:srgbClr val="F8E3B0">
                <a:alpha val="0"/>
              </a:srgbClr>
            </a:solidFill>
            <a:prstDash val="solid"/>
          </a:ln>
        </p:spPr>
      </p:sp>
      <p:sp>
        <p:nvSpPr>
          <p:cNvPr id="10" name="Text 7"/>
          <p:cNvSpPr/>
          <p:nvPr/>
        </p:nvSpPr>
        <p:spPr>
          <a:xfrm>
            <a:off x="411480" y="6528816"/>
            <a:ext cx="5943600" cy="164592"/>
          </a:xfrm>
          <a:prstGeom prst="rect">
            <a:avLst/>
          </a:prstGeom>
          <a:noFill/>
          <a:ln/>
        </p:spPr>
        <p:txBody>
          <a:bodyPr wrap="square" lIns="0" tIns="0" rIns="0" bIns="0" rtlCol="0" anchor="ctr"/>
          <a:lstStyle/>
          <a:p>
            <a:pPr indent="0" marL="0">
              <a:buNone/>
            </a:pPr>
            <a:r>
              <a:rPr lang="en-US" sz="750" dirty="0">
                <a:solidFill>
                  <a:srgbClr val="E6D8C8"/>
                </a:solidFill>
                <a:latin typeface="Aptos" pitchFamily="34" charset="0"/>
                <a:ea typeface="Aptos" pitchFamily="34" charset="-122"/>
                <a:cs typeface="Aptos" pitchFamily="34" charset="-120"/>
              </a:rPr>
              <a:t>Prepared for teaching and small group use - hymninfo.com</a:t>
            </a:r>
            <a:endParaRPr lang="en-US" sz="7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pic>
        <p:nvPicPr>
          <p:cNvPr id="2" name="Image 0" descr="/mnt/data/fountain_work_assets/visual3.jpg">    </p:cNvPr>
          <p:cNvPicPr>
            <a:picLocks noChangeAspect="1"/>
          </p:cNvPicPr>
          <p:nvPr/>
        </p:nvPicPr>
        <p:blipFill>
          <a:blip r:embed="rId1"/>
          <a:stretch>
            <a:fillRect/>
          </a:stretch>
        </p:blipFill>
        <p:spPr>
          <a:xfrm>
            <a:off x="0" y="0"/>
            <a:ext cx="12191695" cy="6858000"/>
          </a:xfrm>
          <a:prstGeom prst="rect">
            <a:avLst/>
          </a:prstGeom>
        </p:spPr>
      </p:pic>
      <p:sp>
        <p:nvSpPr>
          <p:cNvPr id="3" name="Shape 0"/>
          <p:cNvSpPr/>
          <p:nvPr/>
        </p:nvSpPr>
        <p:spPr>
          <a:xfrm>
            <a:off x="0" y="0"/>
            <a:ext cx="12191695" cy="6858000"/>
          </a:xfrm>
          <a:prstGeom prst="rect">
            <a:avLst/>
          </a:prstGeom>
          <a:solidFill>
            <a:srgbClr val="160909">
              <a:alpha val="52000"/>
            </a:srgbClr>
          </a:solidFill>
          <a:ln w="12700">
            <a:solidFill>
              <a:srgbClr val="160909">
                <a:alpha val="0"/>
              </a:srgbClr>
            </a:solidFill>
            <a:prstDash val="solid"/>
          </a:ln>
        </p:spPr>
      </p:sp>
      <p:sp>
        <p:nvSpPr>
          <p:cNvPr id="4" name="Shape 1"/>
          <p:cNvSpPr/>
          <p:nvPr/>
        </p:nvSpPr>
        <p:spPr>
          <a:xfrm>
            <a:off x="502920" y="402336"/>
            <a:ext cx="2423160" cy="292608"/>
          </a:xfrm>
          <a:prstGeom prst="rect">
            <a:avLst/>
          </a:prstGeom>
          <a:solidFill>
            <a:srgbClr val="B68B45"/>
          </a:solidFill>
          <a:ln w="12700">
            <a:solidFill>
              <a:srgbClr val="B68B45"/>
            </a:solidFill>
            <a:prstDash val="solid"/>
          </a:ln>
        </p:spPr>
      </p:sp>
      <p:sp>
        <p:nvSpPr>
          <p:cNvPr id="5" name="Text 2"/>
          <p:cNvSpPr/>
          <p:nvPr/>
        </p:nvSpPr>
        <p:spPr>
          <a:xfrm>
            <a:off x="594360" y="461772"/>
            <a:ext cx="2240280" cy="137160"/>
          </a:xfrm>
          <a:prstGeom prst="rect">
            <a:avLst/>
          </a:prstGeom>
          <a:noFill/>
          <a:ln/>
        </p:spPr>
        <p:txBody>
          <a:bodyPr wrap="square" lIns="0" tIns="0" rIns="0" bIns="0" rtlCol="0" anchor="ctr">
            <a:normAutofit/>
          </a:bodyPr>
          <a:lstStyle/>
          <a:p>
            <a:pPr indent="0" marL="0">
              <a:buNone/>
            </a:pPr>
            <a:r>
              <a:rPr lang="en-US" sz="800" b="1" dirty="0">
                <a:solidFill>
                  <a:srgbClr val="171821"/>
                </a:solidFill>
              </a:rPr>
              <a:t>HYMN STUDY</a:t>
            </a:r>
            <a:endParaRPr lang="en-US" sz="800" dirty="0"/>
          </a:p>
        </p:txBody>
      </p:sp>
      <p:sp>
        <p:nvSpPr>
          <p:cNvPr id="6" name="Text 3"/>
          <p:cNvSpPr/>
          <p:nvPr/>
        </p:nvSpPr>
        <p:spPr>
          <a:xfrm>
            <a:off x="502920" y="822960"/>
            <a:ext cx="6400800" cy="457200"/>
          </a:xfrm>
          <a:prstGeom prst="rect">
            <a:avLst/>
          </a:prstGeom>
          <a:noFill/>
          <a:ln/>
        </p:spPr>
        <p:txBody>
          <a:bodyPr wrap="square" lIns="254" tIns="254" rIns="254" bIns="254" rtlCol="0" anchor="ctr">
            <a:normAutofit/>
          </a:bodyPr>
          <a:lstStyle/>
          <a:p>
            <a:pPr indent="0" marL="0">
              <a:buNone/>
            </a:pPr>
            <a:r>
              <a:rPr lang="en-US" sz="2400" b="1" dirty="0">
                <a:solidFill>
                  <a:srgbClr val="F8F0DF"/>
                </a:solidFill>
                <a:latin typeface="Georgia" pitchFamily="34" charset="0"/>
                <a:ea typeface="Georgia" pitchFamily="34" charset="-122"/>
                <a:cs typeface="Georgia" pitchFamily="34" charset="-120"/>
              </a:rPr>
              <a:t>Stanza 3: The Lamb and the Church</a:t>
            </a:r>
            <a:endParaRPr lang="en-US" sz="2400" dirty="0"/>
          </a:p>
        </p:txBody>
      </p:sp>
      <p:sp>
        <p:nvSpPr>
          <p:cNvPr id="7" name="Text 4"/>
          <p:cNvSpPr/>
          <p:nvPr/>
        </p:nvSpPr>
        <p:spPr>
          <a:xfrm>
            <a:off x="512064" y="1325880"/>
            <a:ext cx="6126480" cy="292608"/>
          </a:xfrm>
          <a:prstGeom prst="rect">
            <a:avLst/>
          </a:prstGeom>
          <a:noFill/>
          <a:ln/>
        </p:spPr>
        <p:txBody>
          <a:bodyPr wrap="square" lIns="0" tIns="0" rIns="0" bIns="0" rtlCol="0" anchor="ctr">
            <a:normAutofit/>
          </a:bodyPr>
          <a:lstStyle/>
          <a:p>
            <a:pPr indent="0" marL="0">
              <a:buNone/>
            </a:pPr>
            <a:r>
              <a:rPr lang="en-US" sz="1150" dirty="0">
                <a:solidFill>
                  <a:srgbClr val="D8C8A8"/>
                </a:solidFill>
              </a:rPr>
              <a:t>Christ's saving power reaches the whole redeemed people of God.</a:t>
            </a:r>
            <a:endParaRPr lang="en-US" sz="1150" dirty="0"/>
          </a:p>
        </p:txBody>
      </p:sp>
      <p:sp>
        <p:nvSpPr>
          <p:cNvPr id="8" name="Shape 5"/>
          <p:cNvSpPr/>
          <p:nvPr/>
        </p:nvSpPr>
        <p:spPr>
          <a:xfrm>
            <a:off x="685800" y="1965960"/>
            <a:ext cx="5623560" cy="2926080"/>
          </a:xfrm>
          <a:prstGeom prst="roundRect">
            <a:avLst>
              <a:gd name="adj" fmla="val 3750"/>
            </a:avLst>
          </a:prstGeom>
          <a:solidFill>
            <a:srgbClr val="F8F0DF">
              <a:alpha val="95000"/>
            </a:srgbClr>
          </a:solidFill>
          <a:ln w="12700">
            <a:solidFill>
              <a:srgbClr val="B68B45">
                <a:alpha val="65000"/>
              </a:srgbClr>
            </a:solidFill>
            <a:prstDash val="solid"/>
          </a:ln>
        </p:spPr>
      </p:sp>
      <p:sp>
        <p:nvSpPr>
          <p:cNvPr id="9" name="Text 6"/>
          <p:cNvSpPr/>
          <p:nvPr/>
        </p:nvSpPr>
        <p:spPr>
          <a:xfrm>
            <a:off x="960120" y="2240280"/>
            <a:ext cx="5074920" cy="2103120"/>
          </a:xfrm>
          <a:prstGeom prst="rect">
            <a:avLst/>
          </a:prstGeom>
          <a:noFill/>
          <a:ln/>
        </p:spPr>
        <p:txBody>
          <a:bodyPr wrap="square" lIns="1016" tIns="1016" rIns="1016" bIns="1016" rtlCol="0" anchor="ctr">
            <a:normAutofit/>
          </a:bodyPr>
          <a:lstStyle/>
          <a:p>
            <a:pPr indent="0" marL="0">
              <a:buNone/>
            </a:pPr>
            <a:r>
              <a:rPr lang="en-US" sz="1550" dirty="0">
                <a:solidFill>
                  <a:srgbClr val="26211E"/>
                </a:solidFill>
                <a:latin typeface="Aptos" pitchFamily="34" charset="0"/>
                <a:ea typeface="Aptos" pitchFamily="34" charset="-122"/>
                <a:cs typeface="Aptos" pitchFamily="34" charset="-120"/>
              </a:rPr>
              <a:t>• The hymn names Christ as the dying Lamb whose blood does not lose saving power.</a:t>
            </a:r>
            <a:endParaRPr lang="en-US" sz="1550" dirty="0"/>
          </a:p>
          <a:p>
            <a:pPr indent="0" marL="0">
              <a:buNone/>
            </a:pPr>
            <a:r>
              <a:rPr lang="en-US" sz="1550" dirty="0">
                <a:solidFill>
                  <a:srgbClr val="26211E"/>
                </a:solidFill>
                <a:latin typeface="Aptos" pitchFamily="34" charset="0"/>
                <a:ea typeface="Aptos" pitchFamily="34" charset="-122"/>
                <a:cs typeface="Aptos" pitchFamily="34" charset="-120"/>
              </a:rPr>
              <a:t>• The horizon widens from one sinner to the ransomed church.</a:t>
            </a:r>
            <a:endParaRPr lang="en-US" sz="1550" dirty="0"/>
          </a:p>
          <a:p>
            <a:pPr indent="0" marL="0">
              <a:buNone/>
            </a:pPr>
            <a:r>
              <a:rPr lang="en-US" sz="1550" dirty="0">
                <a:solidFill>
                  <a:srgbClr val="26211E"/>
                </a:solidFill>
                <a:latin typeface="Aptos" pitchFamily="34" charset="0"/>
                <a:ea typeface="Aptos" pitchFamily="34" charset="-122"/>
                <a:cs typeface="Aptos" pitchFamily="34" charset="-120"/>
              </a:rPr>
              <a:t>• Teaching emphasis: personal salvation belongs to God's larger work of redemption.</a:t>
            </a:r>
            <a:endParaRPr lang="en-US" sz="1550" dirty="0"/>
          </a:p>
        </p:txBody>
      </p:sp>
      <p:sp>
        <p:nvSpPr>
          <p:cNvPr id="10" name="Shape 7"/>
          <p:cNvSpPr/>
          <p:nvPr/>
        </p:nvSpPr>
        <p:spPr>
          <a:xfrm>
            <a:off x="7086600" y="4389120"/>
            <a:ext cx="365760" cy="468173"/>
          </a:xfrm>
          <a:prstGeom prst="teardrop">
            <a:avLst/>
          </a:prstGeom>
          <a:solidFill>
            <a:srgbClr val="B68B45">
              <a:alpha val="92000"/>
            </a:srgbClr>
          </a:solidFill>
          <a:ln w="12700">
            <a:solidFill>
              <a:srgbClr val="B68B45">
                <a:alpha val="0"/>
              </a:srgbClr>
            </a:solidFill>
            <a:prstDash val="solid"/>
          </a:ln>
        </p:spPr>
      </p:sp>
      <p:sp>
        <p:nvSpPr>
          <p:cNvPr id="11" name="Text 8"/>
          <p:cNvSpPr/>
          <p:nvPr/>
        </p:nvSpPr>
        <p:spPr>
          <a:xfrm>
            <a:off x="411480" y="6528816"/>
            <a:ext cx="5943600" cy="164592"/>
          </a:xfrm>
          <a:prstGeom prst="rect">
            <a:avLst/>
          </a:prstGeom>
          <a:noFill/>
          <a:ln/>
        </p:spPr>
        <p:txBody>
          <a:bodyPr wrap="square" lIns="0" tIns="0" rIns="0" bIns="0" rtlCol="0" anchor="ctr"/>
          <a:lstStyle/>
          <a:p>
            <a:pPr indent="0" marL="0">
              <a:buNone/>
            </a:pPr>
            <a:r>
              <a:rPr lang="en-US" sz="750" dirty="0">
                <a:solidFill>
                  <a:srgbClr val="E6D8C8"/>
                </a:solidFill>
                <a:latin typeface="Aptos" pitchFamily="34" charset="0"/>
                <a:ea typeface="Aptos" pitchFamily="34" charset="-122"/>
                <a:cs typeface="Aptos" pitchFamily="34" charset="-120"/>
              </a:rPr>
              <a:t>Prepared for teaching and small group use - hymninfo.com</a:t>
            </a:r>
            <a:endParaRPr lang="en-US" sz="7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271D18"/>
        </a:solidFill>
      </p:bgPr>
    </p:bg>
    <p:spTree>
      <p:nvGrpSpPr>
        <p:cNvPr id="1" name=""/>
        <p:cNvGrpSpPr/>
        <p:nvPr/>
      </p:nvGrpSpPr>
      <p:grpSpPr>
        <a:xfrm>
          <a:off x="0" y="0"/>
          <a:ext cx="0" cy="0"/>
          <a:chOff x="0" y="0"/>
          <a:chExt cx="0" cy="0"/>
        </a:xfrm>
      </p:grpSpPr>
      <p:sp>
        <p:nvSpPr>
          <p:cNvPr id="2" name="Shape 0"/>
          <p:cNvSpPr/>
          <p:nvPr/>
        </p:nvSpPr>
        <p:spPr>
          <a:xfrm>
            <a:off x="502920" y="402336"/>
            <a:ext cx="2423160" cy="292608"/>
          </a:xfrm>
          <a:prstGeom prst="rect">
            <a:avLst/>
          </a:prstGeom>
          <a:solidFill>
            <a:srgbClr val="B68B45"/>
          </a:solidFill>
          <a:ln w="12700">
            <a:solidFill>
              <a:srgbClr val="B68B45"/>
            </a:solidFill>
            <a:prstDash val="solid"/>
          </a:ln>
        </p:spPr>
      </p:sp>
      <p:sp>
        <p:nvSpPr>
          <p:cNvPr id="3" name="Text 1"/>
          <p:cNvSpPr/>
          <p:nvPr/>
        </p:nvSpPr>
        <p:spPr>
          <a:xfrm>
            <a:off x="594360" y="461772"/>
            <a:ext cx="2240280" cy="137160"/>
          </a:xfrm>
          <a:prstGeom prst="rect">
            <a:avLst/>
          </a:prstGeom>
          <a:noFill/>
          <a:ln/>
        </p:spPr>
        <p:txBody>
          <a:bodyPr wrap="square" lIns="0" tIns="0" rIns="0" bIns="0" rtlCol="0" anchor="ctr">
            <a:normAutofit/>
          </a:bodyPr>
          <a:lstStyle/>
          <a:p>
            <a:pPr indent="0" marL="0">
              <a:buNone/>
            </a:pPr>
            <a:r>
              <a:rPr lang="en-US" sz="800" b="1" dirty="0">
                <a:solidFill>
                  <a:srgbClr val="171821"/>
                </a:solidFill>
              </a:rPr>
              <a:t>HYMN STUDY</a:t>
            </a:r>
            <a:endParaRPr lang="en-US" sz="800" dirty="0"/>
          </a:p>
        </p:txBody>
      </p:sp>
      <p:sp>
        <p:nvSpPr>
          <p:cNvPr id="4" name="Text 2"/>
          <p:cNvSpPr/>
          <p:nvPr/>
        </p:nvSpPr>
        <p:spPr>
          <a:xfrm>
            <a:off x="502920" y="822960"/>
            <a:ext cx="6400800" cy="457200"/>
          </a:xfrm>
          <a:prstGeom prst="rect">
            <a:avLst/>
          </a:prstGeom>
          <a:noFill/>
          <a:ln/>
        </p:spPr>
        <p:txBody>
          <a:bodyPr wrap="square" lIns="254" tIns="254" rIns="254" bIns="254" rtlCol="0" anchor="ctr">
            <a:normAutofit/>
          </a:bodyPr>
          <a:lstStyle/>
          <a:p>
            <a:pPr indent="0" marL="0">
              <a:buNone/>
            </a:pPr>
            <a:r>
              <a:rPr lang="en-US" sz="2400" b="1" dirty="0">
                <a:solidFill>
                  <a:srgbClr val="F8F0DF"/>
                </a:solidFill>
                <a:latin typeface="Georgia" pitchFamily="34" charset="0"/>
                <a:ea typeface="Georgia" pitchFamily="34" charset="-122"/>
                <a:cs typeface="Georgia" pitchFamily="34" charset="-120"/>
              </a:rPr>
              <a:t>Stanza 4: Redeeming Love Becomes the Theme</a:t>
            </a:r>
            <a:endParaRPr lang="en-US" sz="2400" dirty="0"/>
          </a:p>
        </p:txBody>
      </p:sp>
      <p:sp>
        <p:nvSpPr>
          <p:cNvPr id="5" name="Text 3"/>
          <p:cNvSpPr/>
          <p:nvPr/>
        </p:nvSpPr>
        <p:spPr>
          <a:xfrm>
            <a:off x="512064" y="1325880"/>
            <a:ext cx="6126480" cy="292608"/>
          </a:xfrm>
          <a:prstGeom prst="rect">
            <a:avLst/>
          </a:prstGeom>
          <a:noFill/>
          <a:ln/>
        </p:spPr>
        <p:txBody>
          <a:bodyPr wrap="square" lIns="0" tIns="0" rIns="0" bIns="0" rtlCol="0" anchor="ctr">
            <a:normAutofit/>
          </a:bodyPr>
          <a:lstStyle/>
          <a:p>
            <a:pPr indent="0" marL="0">
              <a:buNone/>
            </a:pPr>
            <a:r>
              <a:rPr lang="en-US" sz="1150" dirty="0">
                <a:solidFill>
                  <a:srgbClr val="D8C8A8"/>
                </a:solidFill>
              </a:rPr>
              <a:t>Doctrine turns into testimony.</a:t>
            </a:r>
            <a:endParaRPr lang="en-US" sz="1150" dirty="0"/>
          </a:p>
        </p:txBody>
      </p:sp>
      <p:sp>
        <p:nvSpPr>
          <p:cNvPr id="6" name="Shape 4"/>
          <p:cNvSpPr/>
          <p:nvPr/>
        </p:nvSpPr>
        <p:spPr>
          <a:xfrm>
            <a:off x="6995160" y="1371600"/>
            <a:ext cx="4480560" cy="4206240"/>
          </a:xfrm>
          <a:prstGeom prst="rect">
            <a:avLst/>
          </a:prstGeom>
          <a:solidFill>
            <a:srgbClr val="5E1720">
              <a:alpha val="92000"/>
            </a:srgbClr>
          </a:solidFill>
          <a:ln w="12700">
            <a:solidFill>
              <a:srgbClr val="B68B45">
                <a:alpha val="30000"/>
              </a:srgbClr>
            </a:solidFill>
            <a:prstDash val="solid"/>
          </a:ln>
        </p:spPr>
      </p:sp>
      <p:sp>
        <p:nvSpPr>
          <p:cNvPr id="7" name="Shape 5"/>
          <p:cNvSpPr/>
          <p:nvPr/>
        </p:nvSpPr>
        <p:spPr>
          <a:xfrm>
            <a:off x="7104888" y="1600200"/>
            <a:ext cx="4261104" cy="0"/>
          </a:xfrm>
          <a:prstGeom prst="line">
            <a:avLst/>
          </a:prstGeom>
          <a:noFill/>
          <a:ln w="6350">
            <a:solidFill>
              <a:srgbClr val="B68B45">
                <a:alpha val="28000"/>
              </a:srgbClr>
            </a:solidFill>
            <a:prstDash val="solid"/>
          </a:ln>
        </p:spPr>
      </p:sp>
      <p:sp>
        <p:nvSpPr>
          <p:cNvPr id="8" name="Shape 6"/>
          <p:cNvSpPr/>
          <p:nvPr/>
        </p:nvSpPr>
        <p:spPr>
          <a:xfrm>
            <a:off x="7104888" y="1764792"/>
            <a:ext cx="4261104" cy="0"/>
          </a:xfrm>
          <a:prstGeom prst="line">
            <a:avLst/>
          </a:prstGeom>
          <a:noFill/>
          <a:ln w="6350">
            <a:solidFill>
              <a:srgbClr val="B68B45">
                <a:alpha val="28000"/>
              </a:srgbClr>
            </a:solidFill>
            <a:prstDash val="solid"/>
          </a:ln>
        </p:spPr>
      </p:sp>
      <p:sp>
        <p:nvSpPr>
          <p:cNvPr id="9" name="Shape 7"/>
          <p:cNvSpPr/>
          <p:nvPr/>
        </p:nvSpPr>
        <p:spPr>
          <a:xfrm>
            <a:off x="7104888" y="1929384"/>
            <a:ext cx="4261104" cy="0"/>
          </a:xfrm>
          <a:prstGeom prst="line">
            <a:avLst/>
          </a:prstGeom>
          <a:noFill/>
          <a:ln w="6350">
            <a:solidFill>
              <a:srgbClr val="B68B45">
                <a:alpha val="28000"/>
              </a:srgbClr>
            </a:solidFill>
            <a:prstDash val="solid"/>
          </a:ln>
        </p:spPr>
      </p:sp>
      <p:sp>
        <p:nvSpPr>
          <p:cNvPr id="10" name="Shape 8"/>
          <p:cNvSpPr/>
          <p:nvPr/>
        </p:nvSpPr>
        <p:spPr>
          <a:xfrm>
            <a:off x="7104888" y="2093976"/>
            <a:ext cx="4261104" cy="0"/>
          </a:xfrm>
          <a:prstGeom prst="line">
            <a:avLst/>
          </a:prstGeom>
          <a:noFill/>
          <a:ln w="6350">
            <a:solidFill>
              <a:srgbClr val="B68B45">
                <a:alpha val="28000"/>
              </a:srgbClr>
            </a:solidFill>
            <a:prstDash val="solid"/>
          </a:ln>
        </p:spPr>
      </p:sp>
      <p:sp>
        <p:nvSpPr>
          <p:cNvPr id="11" name="Shape 9"/>
          <p:cNvSpPr/>
          <p:nvPr/>
        </p:nvSpPr>
        <p:spPr>
          <a:xfrm>
            <a:off x="7104888" y="2258568"/>
            <a:ext cx="4261104" cy="0"/>
          </a:xfrm>
          <a:prstGeom prst="line">
            <a:avLst/>
          </a:prstGeom>
          <a:noFill/>
          <a:ln w="6350">
            <a:solidFill>
              <a:srgbClr val="B68B45">
                <a:alpha val="28000"/>
              </a:srgbClr>
            </a:solidFill>
            <a:prstDash val="solid"/>
          </a:ln>
        </p:spPr>
      </p:sp>
      <p:sp>
        <p:nvSpPr>
          <p:cNvPr id="12" name="Shape 10"/>
          <p:cNvSpPr/>
          <p:nvPr/>
        </p:nvSpPr>
        <p:spPr>
          <a:xfrm>
            <a:off x="10931469" y="1600200"/>
            <a:ext cx="117043" cy="731520"/>
          </a:xfrm>
          <a:prstGeom prst="rect">
            <a:avLst/>
          </a:prstGeom>
          <a:solidFill>
            <a:srgbClr val="B68B45">
              <a:alpha val="72000"/>
            </a:srgbClr>
          </a:solidFill>
          <a:ln w="12700">
            <a:solidFill>
              <a:srgbClr val="B68B45">
                <a:alpha val="0"/>
              </a:srgbClr>
            </a:solidFill>
            <a:prstDash val="solid"/>
          </a:ln>
        </p:spPr>
      </p:sp>
      <p:sp>
        <p:nvSpPr>
          <p:cNvPr id="13" name="Shape 11"/>
          <p:cNvSpPr/>
          <p:nvPr/>
        </p:nvSpPr>
        <p:spPr>
          <a:xfrm>
            <a:off x="10744200" y="1805026"/>
            <a:ext cx="491581" cy="117043"/>
          </a:xfrm>
          <a:prstGeom prst="rect">
            <a:avLst/>
          </a:prstGeom>
          <a:solidFill>
            <a:srgbClr val="B68B45">
              <a:alpha val="72000"/>
            </a:srgbClr>
          </a:solidFill>
          <a:ln w="12700">
            <a:solidFill>
              <a:srgbClr val="B68B45">
                <a:alpha val="0"/>
              </a:srgbClr>
            </a:solidFill>
            <a:prstDash val="solid"/>
          </a:ln>
        </p:spPr>
      </p:sp>
      <p:sp>
        <p:nvSpPr>
          <p:cNvPr id="14" name="Shape 12"/>
          <p:cNvSpPr/>
          <p:nvPr/>
        </p:nvSpPr>
        <p:spPr>
          <a:xfrm>
            <a:off x="777240" y="1828800"/>
            <a:ext cx="5394960" cy="3246120"/>
          </a:xfrm>
          <a:prstGeom prst="roundRect">
            <a:avLst>
              <a:gd name="adj" fmla="val 3380"/>
            </a:avLst>
          </a:prstGeom>
          <a:solidFill>
            <a:srgbClr val="F8F0DF">
              <a:alpha val="96000"/>
            </a:srgbClr>
          </a:solidFill>
          <a:ln w="12700">
            <a:solidFill>
              <a:srgbClr val="B68B45">
                <a:alpha val="65000"/>
              </a:srgbClr>
            </a:solidFill>
            <a:prstDash val="solid"/>
          </a:ln>
        </p:spPr>
      </p:sp>
      <p:sp>
        <p:nvSpPr>
          <p:cNvPr id="15" name="Text 13"/>
          <p:cNvSpPr/>
          <p:nvPr/>
        </p:nvSpPr>
        <p:spPr>
          <a:xfrm>
            <a:off x="1024128" y="2148840"/>
            <a:ext cx="4800600" cy="2331720"/>
          </a:xfrm>
          <a:prstGeom prst="rect">
            <a:avLst/>
          </a:prstGeom>
          <a:noFill/>
          <a:ln/>
        </p:spPr>
        <p:txBody>
          <a:bodyPr wrap="square" lIns="1016" tIns="1016" rIns="1016" bIns="1016" rtlCol="0" anchor="ctr">
            <a:normAutofit/>
          </a:bodyPr>
          <a:lstStyle/>
          <a:p>
            <a:pPr indent="0" marL="0">
              <a:buNone/>
            </a:pPr>
            <a:r>
              <a:rPr lang="en-US" sz="1550" dirty="0">
                <a:solidFill>
                  <a:srgbClr val="26211E"/>
                </a:solidFill>
                <a:latin typeface="Aptos" pitchFamily="34" charset="0"/>
                <a:ea typeface="Aptos" pitchFamily="34" charset="-122"/>
                <a:cs typeface="Aptos" pitchFamily="34" charset="-120"/>
              </a:rPr>
              <a:t>• Faith sees the cross and begins a lifelong song.</a:t>
            </a:r>
            <a:endParaRPr lang="en-US" sz="1550" dirty="0"/>
          </a:p>
          <a:p>
            <a:pPr indent="0" marL="0">
              <a:buNone/>
            </a:pPr>
            <a:r>
              <a:rPr lang="en-US" sz="1550" dirty="0">
                <a:solidFill>
                  <a:srgbClr val="26211E"/>
                </a:solidFill>
                <a:latin typeface="Aptos" pitchFamily="34" charset="0"/>
                <a:ea typeface="Aptos" pitchFamily="34" charset="-122"/>
                <a:cs typeface="Aptos" pitchFamily="34" charset="-120"/>
              </a:rPr>
              <a:t>• The believer does not merely know about atonement; the heart learns to praise.</a:t>
            </a:r>
            <a:endParaRPr lang="en-US" sz="1550" dirty="0"/>
          </a:p>
          <a:p>
            <a:pPr indent="0" marL="0">
              <a:buNone/>
            </a:pPr>
            <a:r>
              <a:rPr lang="en-US" sz="1550" dirty="0">
                <a:solidFill>
                  <a:srgbClr val="26211E"/>
                </a:solidFill>
                <a:latin typeface="Aptos" pitchFamily="34" charset="0"/>
                <a:ea typeface="Aptos" pitchFamily="34" charset="-122"/>
                <a:cs typeface="Aptos" pitchFamily="34" charset="-120"/>
              </a:rPr>
              <a:t>• Teaching emphasis: assurance produces gratitude, not spiritual laziness.</a:t>
            </a:r>
            <a:endParaRPr lang="en-US" sz="1550" dirty="0"/>
          </a:p>
        </p:txBody>
      </p:sp>
      <p:sp>
        <p:nvSpPr>
          <p:cNvPr id="16" name="Text 14"/>
          <p:cNvSpPr/>
          <p:nvPr/>
        </p:nvSpPr>
        <p:spPr>
          <a:xfrm>
            <a:off x="411480" y="6528816"/>
            <a:ext cx="5943600" cy="164592"/>
          </a:xfrm>
          <a:prstGeom prst="rect">
            <a:avLst/>
          </a:prstGeom>
          <a:noFill/>
          <a:ln/>
        </p:spPr>
        <p:txBody>
          <a:bodyPr wrap="square" lIns="0" tIns="0" rIns="0" bIns="0" rtlCol="0" anchor="ctr"/>
          <a:lstStyle/>
          <a:p>
            <a:pPr indent="0" marL="0">
              <a:buNone/>
            </a:pPr>
            <a:r>
              <a:rPr lang="en-US" sz="750" dirty="0">
                <a:solidFill>
                  <a:srgbClr val="E6D8C8"/>
                </a:solidFill>
                <a:latin typeface="Aptos" pitchFamily="34" charset="0"/>
                <a:ea typeface="Aptos" pitchFamily="34" charset="-122"/>
                <a:cs typeface="Aptos" pitchFamily="34" charset="-120"/>
              </a:rPr>
              <a:t>Prepared for teaching and small group use - hymninfo.com</a:t>
            </a:r>
            <a:endParaRPr lang="en-US" sz="7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pic>
        <p:nvPicPr>
          <p:cNvPr id="2" name="Image 0" descr="/mnt/data/fountain_work_assets/visual1.jpg">    </p:cNvPr>
          <p:cNvPicPr>
            <a:picLocks noChangeAspect="1"/>
          </p:cNvPicPr>
          <p:nvPr/>
        </p:nvPicPr>
        <p:blipFill>
          <a:blip r:embed="rId1"/>
          <a:stretch>
            <a:fillRect/>
          </a:stretch>
        </p:blipFill>
        <p:spPr>
          <a:xfrm>
            <a:off x="0" y="0"/>
            <a:ext cx="12191695" cy="6858000"/>
          </a:xfrm>
          <a:prstGeom prst="rect">
            <a:avLst/>
          </a:prstGeom>
        </p:spPr>
      </p:pic>
      <p:sp>
        <p:nvSpPr>
          <p:cNvPr id="3" name="Shape 0"/>
          <p:cNvSpPr/>
          <p:nvPr/>
        </p:nvSpPr>
        <p:spPr>
          <a:xfrm>
            <a:off x="0" y="0"/>
            <a:ext cx="12191695" cy="6858000"/>
          </a:xfrm>
          <a:prstGeom prst="rect">
            <a:avLst/>
          </a:prstGeom>
          <a:solidFill>
            <a:srgbClr val="160A09">
              <a:alpha val="55000"/>
            </a:srgbClr>
          </a:solidFill>
          <a:ln w="12700">
            <a:solidFill>
              <a:srgbClr val="160A09">
                <a:alpha val="0"/>
              </a:srgbClr>
            </a:solidFill>
            <a:prstDash val="solid"/>
          </a:ln>
        </p:spPr>
      </p:sp>
      <p:sp>
        <p:nvSpPr>
          <p:cNvPr id="4" name="Shape 1"/>
          <p:cNvSpPr/>
          <p:nvPr/>
        </p:nvSpPr>
        <p:spPr>
          <a:xfrm>
            <a:off x="502920" y="402336"/>
            <a:ext cx="2423160" cy="292608"/>
          </a:xfrm>
          <a:prstGeom prst="rect">
            <a:avLst/>
          </a:prstGeom>
          <a:solidFill>
            <a:srgbClr val="B68B45"/>
          </a:solidFill>
          <a:ln w="12700">
            <a:solidFill>
              <a:srgbClr val="B68B45"/>
            </a:solidFill>
            <a:prstDash val="solid"/>
          </a:ln>
        </p:spPr>
      </p:sp>
      <p:sp>
        <p:nvSpPr>
          <p:cNvPr id="5" name="Text 2"/>
          <p:cNvSpPr/>
          <p:nvPr/>
        </p:nvSpPr>
        <p:spPr>
          <a:xfrm>
            <a:off x="594360" y="461772"/>
            <a:ext cx="2240280" cy="137160"/>
          </a:xfrm>
          <a:prstGeom prst="rect">
            <a:avLst/>
          </a:prstGeom>
          <a:noFill/>
          <a:ln/>
        </p:spPr>
        <p:txBody>
          <a:bodyPr wrap="square" lIns="0" tIns="0" rIns="0" bIns="0" rtlCol="0" anchor="ctr">
            <a:normAutofit/>
          </a:bodyPr>
          <a:lstStyle/>
          <a:p>
            <a:pPr indent="0" marL="0">
              <a:buNone/>
            </a:pPr>
            <a:r>
              <a:rPr lang="en-US" sz="800" b="1" dirty="0">
                <a:solidFill>
                  <a:srgbClr val="171821"/>
                </a:solidFill>
              </a:rPr>
              <a:t>HYMN STUDY</a:t>
            </a:r>
            <a:endParaRPr lang="en-US" sz="800" dirty="0"/>
          </a:p>
        </p:txBody>
      </p:sp>
      <p:sp>
        <p:nvSpPr>
          <p:cNvPr id="6" name="Text 3"/>
          <p:cNvSpPr/>
          <p:nvPr/>
        </p:nvSpPr>
        <p:spPr>
          <a:xfrm>
            <a:off x="502920" y="822960"/>
            <a:ext cx="6400800" cy="457200"/>
          </a:xfrm>
          <a:prstGeom prst="rect">
            <a:avLst/>
          </a:prstGeom>
          <a:noFill/>
          <a:ln/>
        </p:spPr>
        <p:txBody>
          <a:bodyPr wrap="square" lIns="254" tIns="254" rIns="254" bIns="254" rtlCol="0" anchor="ctr">
            <a:normAutofit/>
          </a:bodyPr>
          <a:lstStyle/>
          <a:p>
            <a:pPr indent="0" marL="0">
              <a:buNone/>
            </a:pPr>
            <a:r>
              <a:rPr lang="en-US" sz="2400" b="1" dirty="0">
                <a:solidFill>
                  <a:srgbClr val="F8F0DF"/>
                </a:solidFill>
                <a:latin typeface="Georgia" pitchFamily="34" charset="0"/>
                <a:ea typeface="Georgia" pitchFamily="34" charset="-122"/>
                <a:cs typeface="Georgia" pitchFamily="34" charset="-120"/>
              </a:rPr>
              <a:t>Stanza 5: Praise Beyond Death</a:t>
            </a:r>
            <a:endParaRPr lang="en-US" sz="2400" dirty="0"/>
          </a:p>
        </p:txBody>
      </p:sp>
      <p:sp>
        <p:nvSpPr>
          <p:cNvPr id="7" name="Text 4"/>
          <p:cNvSpPr/>
          <p:nvPr/>
        </p:nvSpPr>
        <p:spPr>
          <a:xfrm>
            <a:off x="512064" y="1325880"/>
            <a:ext cx="6126480" cy="292608"/>
          </a:xfrm>
          <a:prstGeom prst="rect">
            <a:avLst/>
          </a:prstGeom>
          <a:noFill/>
          <a:ln/>
        </p:spPr>
        <p:txBody>
          <a:bodyPr wrap="square" lIns="0" tIns="0" rIns="0" bIns="0" rtlCol="0" anchor="ctr">
            <a:normAutofit/>
          </a:bodyPr>
          <a:lstStyle/>
          <a:p>
            <a:pPr indent="0" marL="0">
              <a:buNone/>
            </a:pPr>
            <a:r>
              <a:rPr lang="en-US" sz="1150" dirty="0">
                <a:solidFill>
                  <a:srgbClr val="D8C8A8"/>
                </a:solidFill>
              </a:rPr>
              <a:t>The hymn ends where Christian worship is headed: fuller praise.</a:t>
            </a:r>
            <a:endParaRPr lang="en-US" sz="1150" dirty="0"/>
          </a:p>
        </p:txBody>
      </p:sp>
      <p:sp>
        <p:nvSpPr>
          <p:cNvPr id="8" name="Shape 5"/>
          <p:cNvSpPr/>
          <p:nvPr/>
        </p:nvSpPr>
        <p:spPr>
          <a:xfrm>
            <a:off x="731520" y="2011680"/>
            <a:ext cx="5440680" cy="2743200"/>
          </a:xfrm>
          <a:prstGeom prst="roundRect">
            <a:avLst>
              <a:gd name="adj" fmla="val 4000"/>
            </a:avLst>
          </a:prstGeom>
          <a:solidFill>
            <a:srgbClr val="F8F0DF">
              <a:alpha val="95000"/>
            </a:srgbClr>
          </a:solidFill>
          <a:ln w="12700">
            <a:solidFill>
              <a:srgbClr val="B68B45">
                <a:alpha val="65000"/>
              </a:srgbClr>
            </a:solidFill>
            <a:prstDash val="solid"/>
          </a:ln>
        </p:spPr>
      </p:sp>
      <p:sp>
        <p:nvSpPr>
          <p:cNvPr id="9" name="Text 6"/>
          <p:cNvSpPr/>
          <p:nvPr/>
        </p:nvSpPr>
        <p:spPr>
          <a:xfrm>
            <a:off x="1005840" y="2304288"/>
            <a:ext cx="4892040" cy="2011680"/>
          </a:xfrm>
          <a:prstGeom prst="rect">
            <a:avLst/>
          </a:prstGeom>
          <a:noFill/>
          <a:ln/>
        </p:spPr>
        <p:txBody>
          <a:bodyPr wrap="square" lIns="1016" tIns="1016" rIns="1016" bIns="1016" rtlCol="0" anchor="ctr">
            <a:normAutofit/>
          </a:bodyPr>
          <a:lstStyle/>
          <a:p>
            <a:pPr indent="0" marL="0">
              <a:buNone/>
            </a:pPr>
            <a:r>
              <a:rPr lang="en-US" sz="1550" dirty="0">
                <a:solidFill>
                  <a:srgbClr val="26211E"/>
                </a:solidFill>
                <a:latin typeface="Aptos" pitchFamily="34" charset="0"/>
                <a:ea typeface="Aptos" pitchFamily="34" charset="-122"/>
                <a:cs typeface="Aptos" pitchFamily="34" charset="-120"/>
              </a:rPr>
              <a:t>• The singer expects earthly weakness to give way to a nobler song.</a:t>
            </a:r>
            <a:endParaRPr lang="en-US" sz="1550" dirty="0"/>
          </a:p>
          <a:p>
            <a:pPr indent="0" marL="0">
              <a:buNone/>
            </a:pPr>
            <a:r>
              <a:rPr lang="en-US" sz="1550" dirty="0">
                <a:solidFill>
                  <a:srgbClr val="26211E"/>
                </a:solidFill>
                <a:latin typeface="Aptos" pitchFamily="34" charset="0"/>
                <a:ea typeface="Aptos" pitchFamily="34" charset="-122"/>
                <a:cs typeface="Aptos" pitchFamily="34" charset="-120"/>
              </a:rPr>
              <a:t>• Death does not silence redemption; it ushers the redeemed into fuller praise.</a:t>
            </a:r>
            <a:endParaRPr lang="en-US" sz="1550" dirty="0"/>
          </a:p>
          <a:p>
            <a:pPr indent="0" marL="0">
              <a:buNone/>
            </a:pPr>
            <a:r>
              <a:rPr lang="en-US" sz="1550" dirty="0">
                <a:solidFill>
                  <a:srgbClr val="26211E"/>
                </a:solidFill>
                <a:latin typeface="Aptos" pitchFamily="34" charset="0"/>
                <a:ea typeface="Aptos" pitchFamily="34" charset="-122"/>
                <a:cs typeface="Aptos" pitchFamily="34" charset="-120"/>
              </a:rPr>
              <a:t>• Teaching emphasis: the cross gives hope that reaches beyond the grave.</a:t>
            </a:r>
            <a:endParaRPr lang="en-US" sz="1550" dirty="0"/>
          </a:p>
        </p:txBody>
      </p:sp>
      <p:sp>
        <p:nvSpPr>
          <p:cNvPr id="10" name="Text 7"/>
          <p:cNvSpPr/>
          <p:nvPr/>
        </p:nvSpPr>
        <p:spPr>
          <a:xfrm>
            <a:off x="411480" y="6528816"/>
            <a:ext cx="5943600" cy="164592"/>
          </a:xfrm>
          <a:prstGeom prst="rect">
            <a:avLst/>
          </a:prstGeom>
          <a:noFill/>
          <a:ln/>
        </p:spPr>
        <p:txBody>
          <a:bodyPr wrap="square" lIns="0" tIns="0" rIns="0" bIns="0" rtlCol="0" anchor="ctr"/>
          <a:lstStyle/>
          <a:p>
            <a:pPr indent="0" marL="0">
              <a:buNone/>
            </a:pPr>
            <a:r>
              <a:rPr lang="en-US" sz="750" dirty="0">
                <a:solidFill>
                  <a:srgbClr val="E6D8C8"/>
                </a:solidFill>
                <a:latin typeface="Aptos" pitchFamily="34" charset="0"/>
                <a:ea typeface="Aptos" pitchFamily="34" charset="-122"/>
                <a:cs typeface="Aptos" pitchFamily="34" charset="-120"/>
              </a:rPr>
              <a:t>Prepared for teaching and small group use - hymninfo.com</a:t>
            </a:r>
            <a:endParaRPr lang="en-US" sz="7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5E1720"/>
        </a:solidFill>
      </p:bgPr>
    </p:bg>
    <p:spTree>
      <p:nvGrpSpPr>
        <p:cNvPr id="1" name=""/>
        <p:cNvGrpSpPr/>
        <p:nvPr/>
      </p:nvGrpSpPr>
      <p:grpSpPr>
        <a:xfrm>
          <a:off x="0" y="0"/>
          <a:ext cx="0" cy="0"/>
          <a:chOff x="0" y="0"/>
          <a:chExt cx="0" cy="0"/>
        </a:xfrm>
      </p:grpSpPr>
      <p:sp>
        <p:nvSpPr>
          <p:cNvPr id="2" name="Shape 0"/>
          <p:cNvSpPr/>
          <p:nvPr/>
        </p:nvSpPr>
        <p:spPr>
          <a:xfrm>
            <a:off x="502920" y="402336"/>
            <a:ext cx="2423160" cy="292608"/>
          </a:xfrm>
          <a:prstGeom prst="rect">
            <a:avLst/>
          </a:prstGeom>
          <a:solidFill>
            <a:srgbClr val="B68B45"/>
          </a:solidFill>
          <a:ln w="12700">
            <a:solidFill>
              <a:srgbClr val="B68B45"/>
            </a:solidFill>
            <a:prstDash val="solid"/>
          </a:ln>
        </p:spPr>
      </p:sp>
      <p:sp>
        <p:nvSpPr>
          <p:cNvPr id="3" name="Text 1"/>
          <p:cNvSpPr/>
          <p:nvPr/>
        </p:nvSpPr>
        <p:spPr>
          <a:xfrm>
            <a:off x="594360" y="461772"/>
            <a:ext cx="2240280" cy="137160"/>
          </a:xfrm>
          <a:prstGeom prst="rect">
            <a:avLst/>
          </a:prstGeom>
          <a:noFill/>
          <a:ln/>
        </p:spPr>
        <p:txBody>
          <a:bodyPr wrap="square" lIns="0" tIns="0" rIns="0" bIns="0" rtlCol="0" anchor="ctr">
            <a:normAutofit/>
          </a:bodyPr>
          <a:lstStyle/>
          <a:p>
            <a:pPr indent="0" marL="0">
              <a:buNone/>
            </a:pPr>
            <a:r>
              <a:rPr lang="en-US" sz="800" b="1" dirty="0">
                <a:solidFill>
                  <a:srgbClr val="171821"/>
                </a:solidFill>
              </a:rPr>
              <a:t>HYMN STUDY</a:t>
            </a:r>
            <a:endParaRPr lang="en-US" sz="800" dirty="0"/>
          </a:p>
        </p:txBody>
      </p:sp>
      <p:sp>
        <p:nvSpPr>
          <p:cNvPr id="4" name="Text 2"/>
          <p:cNvSpPr/>
          <p:nvPr/>
        </p:nvSpPr>
        <p:spPr>
          <a:xfrm>
            <a:off x="502920" y="822960"/>
            <a:ext cx="6400800" cy="457200"/>
          </a:xfrm>
          <a:prstGeom prst="rect">
            <a:avLst/>
          </a:prstGeom>
          <a:noFill/>
          <a:ln/>
        </p:spPr>
        <p:txBody>
          <a:bodyPr wrap="square" lIns="254" tIns="254" rIns="254" bIns="254" rtlCol="0" anchor="ctr">
            <a:normAutofit/>
          </a:bodyPr>
          <a:lstStyle/>
          <a:p>
            <a:pPr indent="0" marL="0">
              <a:buNone/>
            </a:pPr>
            <a:r>
              <a:rPr lang="en-US" sz="2400" b="1" dirty="0">
                <a:solidFill>
                  <a:srgbClr val="F8F0DF"/>
                </a:solidFill>
                <a:latin typeface="Georgia" pitchFamily="34" charset="0"/>
                <a:ea typeface="Georgia" pitchFamily="34" charset="-122"/>
                <a:cs typeface="Georgia" pitchFamily="34" charset="-120"/>
              </a:rPr>
              <a:t>Repeated Lines: Dwelling in Grace</a:t>
            </a:r>
            <a:endParaRPr lang="en-US" sz="2400" dirty="0"/>
          </a:p>
        </p:txBody>
      </p:sp>
      <p:sp>
        <p:nvSpPr>
          <p:cNvPr id="5" name="Text 3"/>
          <p:cNvSpPr/>
          <p:nvPr/>
        </p:nvSpPr>
        <p:spPr>
          <a:xfrm>
            <a:off x="512064" y="1325880"/>
            <a:ext cx="6126480" cy="292608"/>
          </a:xfrm>
          <a:prstGeom prst="rect">
            <a:avLst/>
          </a:prstGeom>
          <a:noFill/>
          <a:ln/>
        </p:spPr>
        <p:txBody>
          <a:bodyPr wrap="square" lIns="0" tIns="0" rIns="0" bIns="0" rtlCol="0" anchor="ctr">
            <a:normAutofit/>
          </a:bodyPr>
          <a:lstStyle/>
          <a:p>
            <a:pPr indent="0" marL="0">
              <a:buNone/>
            </a:pPr>
            <a:r>
              <a:rPr lang="en-US" sz="1150" dirty="0">
                <a:solidFill>
                  <a:srgbClr val="D8C8A8"/>
                </a:solidFill>
              </a:rPr>
              <a:t>The musical repetition slows the heart before the cross.</a:t>
            </a:r>
            <a:endParaRPr lang="en-US" sz="1150" dirty="0"/>
          </a:p>
        </p:txBody>
      </p:sp>
      <p:sp>
        <p:nvSpPr>
          <p:cNvPr id="6" name="Shape 4"/>
          <p:cNvSpPr/>
          <p:nvPr/>
        </p:nvSpPr>
        <p:spPr>
          <a:xfrm>
            <a:off x="7589520" y="1463040"/>
            <a:ext cx="777240" cy="3108960"/>
          </a:xfrm>
          <a:prstGeom prst="arc">
            <a:avLst/>
          </a:prstGeom>
          <a:solidFill>
            <a:srgbClr val="FFFFFF">
              <a:alpha val="0"/>
            </a:srgbClr>
          </a:solidFill>
          <a:ln w="20320">
            <a:solidFill>
              <a:srgbClr val="FFFFFF">
                <a:alpha val="30000"/>
              </a:srgbClr>
            </a:solidFill>
            <a:prstDash val="solid"/>
          </a:ln>
        </p:spPr>
      </p:sp>
      <p:sp>
        <p:nvSpPr>
          <p:cNvPr id="7" name="Shape 5"/>
          <p:cNvSpPr/>
          <p:nvPr/>
        </p:nvSpPr>
        <p:spPr>
          <a:xfrm>
            <a:off x="8343900" y="1481328"/>
            <a:ext cx="777240" cy="3108960"/>
          </a:xfrm>
          <a:prstGeom prst="arc">
            <a:avLst/>
          </a:prstGeom>
          <a:solidFill>
            <a:srgbClr val="FFFFFF">
              <a:alpha val="0"/>
            </a:srgbClr>
          </a:solidFill>
          <a:ln w="20320">
            <a:solidFill>
              <a:srgbClr val="FFFFFF">
                <a:alpha val="30000"/>
              </a:srgbClr>
            </a:solidFill>
            <a:prstDash val="solid"/>
          </a:ln>
        </p:spPr>
      </p:sp>
      <p:sp>
        <p:nvSpPr>
          <p:cNvPr id="8" name="Shape 6"/>
          <p:cNvSpPr/>
          <p:nvPr/>
        </p:nvSpPr>
        <p:spPr>
          <a:xfrm>
            <a:off x="9098280" y="1499616"/>
            <a:ext cx="777240" cy="3108960"/>
          </a:xfrm>
          <a:prstGeom prst="arc">
            <a:avLst/>
          </a:prstGeom>
          <a:solidFill>
            <a:srgbClr val="FFFFFF">
              <a:alpha val="0"/>
            </a:srgbClr>
          </a:solidFill>
          <a:ln w="20320">
            <a:solidFill>
              <a:srgbClr val="FFFFFF">
                <a:alpha val="30000"/>
              </a:srgbClr>
            </a:solidFill>
            <a:prstDash val="solid"/>
          </a:ln>
        </p:spPr>
      </p:sp>
      <p:sp>
        <p:nvSpPr>
          <p:cNvPr id="9" name="Shape 7"/>
          <p:cNvSpPr/>
          <p:nvPr/>
        </p:nvSpPr>
        <p:spPr>
          <a:xfrm>
            <a:off x="9852660" y="1517904"/>
            <a:ext cx="777240" cy="3108960"/>
          </a:xfrm>
          <a:prstGeom prst="arc">
            <a:avLst/>
          </a:prstGeom>
          <a:solidFill>
            <a:srgbClr val="FFFFFF">
              <a:alpha val="0"/>
            </a:srgbClr>
          </a:solidFill>
          <a:ln w="20320">
            <a:solidFill>
              <a:srgbClr val="FFFFFF">
                <a:alpha val="30000"/>
              </a:srgbClr>
            </a:solidFill>
            <a:prstDash val="solid"/>
          </a:ln>
        </p:spPr>
      </p:sp>
      <p:sp>
        <p:nvSpPr>
          <p:cNvPr id="10" name="Shape 8"/>
          <p:cNvSpPr/>
          <p:nvPr/>
        </p:nvSpPr>
        <p:spPr>
          <a:xfrm>
            <a:off x="10607040" y="1536192"/>
            <a:ext cx="777240" cy="3108960"/>
          </a:xfrm>
          <a:prstGeom prst="arc">
            <a:avLst/>
          </a:prstGeom>
          <a:solidFill>
            <a:srgbClr val="FFFFFF">
              <a:alpha val="0"/>
            </a:srgbClr>
          </a:solidFill>
          <a:ln w="20320">
            <a:solidFill>
              <a:srgbClr val="FFFFFF">
                <a:alpha val="30000"/>
              </a:srgbClr>
            </a:solidFill>
            <a:prstDash val="solid"/>
          </a:ln>
        </p:spPr>
      </p:sp>
      <p:sp>
        <p:nvSpPr>
          <p:cNvPr id="11" name="Shape 9"/>
          <p:cNvSpPr/>
          <p:nvPr/>
        </p:nvSpPr>
        <p:spPr>
          <a:xfrm>
            <a:off x="777240" y="1874520"/>
            <a:ext cx="5760720" cy="3291840"/>
          </a:xfrm>
          <a:prstGeom prst="roundRect">
            <a:avLst>
              <a:gd name="adj" fmla="val 3333"/>
            </a:avLst>
          </a:prstGeom>
          <a:solidFill>
            <a:srgbClr val="F8F0DF">
              <a:alpha val="95000"/>
            </a:srgbClr>
          </a:solidFill>
          <a:ln w="12700">
            <a:solidFill>
              <a:srgbClr val="B68B45">
                <a:alpha val="65000"/>
              </a:srgbClr>
            </a:solidFill>
            <a:prstDash val="solid"/>
          </a:ln>
        </p:spPr>
      </p:sp>
      <p:sp>
        <p:nvSpPr>
          <p:cNvPr id="12" name="Text 10"/>
          <p:cNvSpPr/>
          <p:nvPr/>
        </p:nvSpPr>
        <p:spPr>
          <a:xfrm>
            <a:off x="1051560" y="2194560"/>
            <a:ext cx="5230368" cy="2331720"/>
          </a:xfrm>
          <a:prstGeom prst="rect">
            <a:avLst/>
          </a:prstGeom>
          <a:noFill/>
          <a:ln/>
        </p:spPr>
        <p:txBody>
          <a:bodyPr wrap="square" lIns="1016" tIns="1016" rIns="1016" bIns="1016" rtlCol="0" anchor="ctr">
            <a:normAutofit/>
          </a:bodyPr>
          <a:lstStyle/>
          <a:p>
            <a:pPr indent="0" marL="0">
              <a:buNone/>
            </a:pPr>
            <a:r>
              <a:rPr lang="en-US" sz="1550" dirty="0">
                <a:solidFill>
                  <a:srgbClr val="26211E"/>
                </a:solidFill>
                <a:latin typeface="Aptos" pitchFamily="34" charset="0"/>
                <a:ea typeface="Aptos" pitchFamily="34" charset="-122"/>
                <a:cs typeface="Aptos" pitchFamily="34" charset="-120"/>
              </a:rPr>
              <a:t>• The repeated phrases are not filler; they let the congregation linger over cleansing and pardon.</a:t>
            </a:r>
            <a:endParaRPr lang="en-US" sz="1550" dirty="0"/>
          </a:p>
          <a:p>
            <a:pPr indent="0" marL="0">
              <a:buNone/>
            </a:pPr>
            <a:r>
              <a:rPr lang="en-US" sz="1550" dirty="0">
                <a:solidFill>
                  <a:srgbClr val="26211E"/>
                </a:solidFill>
                <a:latin typeface="Aptos" pitchFamily="34" charset="0"/>
                <a:ea typeface="Aptos" pitchFamily="34" charset="-122"/>
                <a:cs typeface="Aptos" pitchFamily="34" charset="-120"/>
              </a:rPr>
              <a:t>• Repetition turns a doctrine into a confession sung by the whole church.</a:t>
            </a:r>
            <a:endParaRPr lang="en-US" sz="1550" dirty="0"/>
          </a:p>
          <a:p>
            <a:pPr indent="0" marL="0">
              <a:buNone/>
            </a:pPr>
            <a:r>
              <a:rPr lang="en-US" sz="1550" dirty="0">
                <a:solidFill>
                  <a:srgbClr val="26211E"/>
                </a:solidFill>
                <a:latin typeface="Aptos" pitchFamily="34" charset="0"/>
                <a:ea typeface="Aptos" pitchFamily="34" charset="-122"/>
                <a:cs typeface="Aptos" pitchFamily="34" charset="-120"/>
              </a:rPr>
              <a:t>• A reverent tempo helps the hymn keep both gravity and gospel confidence.</a:t>
            </a:r>
            <a:endParaRPr lang="en-US" sz="1550" dirty="0"/>
          </a:p>
        </p:txBody>
      </p:sp>
      <p:sp>
        <p:nvSpPr>
          <p:cNvPr id="13" name="Text 11"/>
          <p:cNvSpPr/>
          <p:nvPr/>
        </p:nvSpPr>
        <p:spPr>
          <a:xfrm>
            <a:off x="411480" y="6528816"/>
            <a:ext cx="5943600" cy="164592"/>
          </a:xfrm>
          <a:prstGeom prst="rect">
            <a:avLst/>
          </a:prstGeom>
          <a:noFill/>
          <a:ln/>
        </p:spPr>
        <p:txBody>
          <a:bodyPr wrap="square" lIns="0" tIns="0" rIns="0" bIns="0" rtlCol="0" anchor="ctr"/>
          <a:lstStyle/>
          <a:p>
            <a:pPr indent="0" marL="0">
              <a:buNone/>
            </a:pPr>
            <a:r>
              <a:rPr lang="en-US" sz="750" dirty="0">
                <a:solidFill>
                  <a:srgbClr val="E6D8C8"/>
                </a:solidFill>
                <a:latin typeface="Aptos" pitchFamily="34" charset="0"/>
                <a:ea typeface="Aptos" pitchFamily="34" charset="-122"/>
                <a:cs typeface="Aptos" pitchFamily="34" charset="-120"/>
              </a:rPr>
              <a:t>Prepared for teaching and small group use - hymninfo.com</a:t>
            </a:r>
            <a:endParaRPr lang="en-US" sz="7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171821"/>
        </a:solidFill>
      </p:bgPr>
    </p:bg>
    <p:spTree>
      <p:nvGrpSpPr>
        <p:cNvPr id="1" name=""/>
        <p:cNvGrpSpPr/>
        <p:nvPr/>
      </p:nvGrpSpPr>
      <p:grpSpPr>
        <a:xfrm>
          <a:off x="0" y="0"/>
          <a:ext cx="0" cy="0"/>
          <a:chOff x="0" y="0"/>
          <a:chExt cx="0" cy="0"/>
        </a:xfrm>
      </p:grpSpPr>
      <p:sp>
        <p:nvSpPr>
          <p:cNvPr id="2" name="Shape 0"/>
          <p:cNvSpPr/>
          <p:nvPr/>
        </p:nvSpPr>
        <p:spPr>
          <a:xfrm>
            <a:off x="502920" y="402336"/>
            <a:ext cx="2423160" cy="292608"/>
          </a:xfrm>
          <a:prstGeom prst="rect">
            <a:avLst/>
          </a:prstGeom>
          <a:solidFill>
            <a:srgbClr val="B68B45"/>
          </a:solidFill>
          <a:ln w="12700">
            <a:solidFill>
              <a:srgbClr val="B68B45"/>
            </a:solidFill>
            <a:prstDash val="solid"/>
          </a:ln>
        </p:spPr>
      </p:sp>
      <p:sp>
        <p:nvSpPr>
          <p:cNvPr id="3" name="Text 1"/>
          <p:cNvSpPr/>
          <p:nvPr/>
        </p:nvSpPr>
        <p:spPr>
          <a:xfrm>
            <a:off x="594360" y="461772"/>
            <a:ext cx="2240280" cy="137160"/>
          </a:xfrm>
          <a:prstGeom prst="rect">
            <a:avLst/>
          </a:prstGeom>
          <a:noFill/>
          <a:ln/>
        </p:spPr>
        <p:txBody>
          <a:bodyPr wrap="square" lIns="0" tIns="0" rIns="0" bIns="0" rtlCol="0" anchor="ctr">
            <a:normAutofit/>
          </a:bodyPr>
          <a:lstStyle/>
          <a:p>
            <a:pPr indent="0" marL="0">
              <a:buNone/>
            </a:pPr>
            <a:r>
              <a:rPr lang="en-US" sz="800" b="1" dirty="0">
                <a:solidFill>
                  <a:srgbClr val="171821"/>
                </a:solidFill>
              </a:rPr>
              <a:t>HYMN STUDY</a:t>
            </a:r>
            <a:endParaRPr lang="en-US" sz="800" dirty="0"/>
          </a:p>
        </p:txBody>
      </p:sp>
      <p:sp>
        <p:nvSpPr>
          <p:cNvPr id="4" name="Text 2"/>
          <p:cNvSpPr/>
          <p:nvPr/>
        </p:nvSpPr>
        <p:spPr>
          <a:xfrm>
            <a:off x="502920" y="822960"/>
            <a:ext cx="6400800" cy="457200"/>
          </a:xfrm>
          <a:prstGeom prst="rect">
            <a:avLst/>
          </a:prstGeom>
          <a:noFill/>
          <a:ln/>
        </p:spPr>
        <p:txBody>
          <a:bodyPr wrap="square" lIns="254" tIns="254" rIns="254" bIns="254" rtlCol="0" anchor="ctr">
            <a:normAutofit/>
          </a:bodyPr>
          <a:lstStyle/>
          <a:p>
            <a:pPr indent="0" marL="0">
              <a:buNone/>
            </a:pPr>
            <a:r>
              <a:rPr lang="en-US" sz="2400" b="1" dirty="0">
                <a:solidFill>
                  <a:srgbClr val="F8F0DF"/>
                </a:solidFill>
                <a:latin typeface="Georgia" pitchFamily="34" charset="0"/>
                <a:ea typeface="Georgia" pitchFamily="34" charset="-122"/>
                <a:cs typeface="Georgia" pitchFamily="34" charset="-120"/>
              </a:rPr>
              <a:t>Theological Themes</a:t>
            </a:r>
            <a:endParaRPr lang="en-US" sz="2400" dirty="0"/>
          </a:p>
        </p:txBody>
      </p:sp>
      <p:sp>
        <p:nvSpPr>
          <p:cNvPr id="5" name="Text 3"/>
          <p:cNvSpPr/>
          <p:nvPr/>
        </p:nvSpPr>
        <p:spPr>
          <a:xfrm>
            <a:off x="512064" y="1325880"/>
            <a:ext cx="6126480" cy="292608"/>
          </a:xfrm>
          <a:prstGeom prst="rect">
            <a:avLst/>
          </a:prstGeom>
          <a:noFill/>
          <a:ln/>
        </p:spPr>
        <p:txBody>
          <a:bodyPr wrap="square" lIns="0" tIns="0" rIns="0" bIns="0" rtlCol="0" anchor="ctr">
            <a:normAutofit/>
          </a:bodyPr>
          <a:lstStyle/>
          <a:p>
            <a:pPr indent="0" marL="0">
              <a:buNone/>
            </a:pPr>
            <a:r>
              <a:rPr lang="en-US" sz="1150" dirty="0">
                <a:solidFill>
                  <a:srgbClr val="D8C8A8"/>
                </a:solidFill>
              </a:rPr>
              <a:t>Six truths carried by the hymn.</a:t>
            </a:r>
            <a:endParaRPr lang="en-US" sz="1150" dirty="0"/>
          </a:p>
        </p:txBody>
      </p:sp>
      <p:sp>
        <p:nvSpPr>
          <p:cNvPr id="6" name="Shape 4"/>
          <p:cNvSpPr/>
          <p:nvPr/>
        </p:nvSpPr>
        <p:spPr>
          <a:xfrm>
            <a:off x="685800" y="1828800"/>
            <a:ext cx="3154680" cy="1024128"/>
          </a:xfrm>
          <a:prstGeom prst="roundRect">
            <a:avLst>
              <a:gd name="adj" fmla="val 10714"/>
            </a:avLst>
          </a:prstGeom>
          <a:solidFill>
            <a:srgbClr val="F8F0DF">
              <a:alpha val="95000"/>
            </a:srgbClr>
          </a:solidFill>
          <a:ln w="12700">
            <a:solidFill>
              <a:srgbClr val="B68B45">
                <a:alpha val="65000"/>
              </a:srgbClr>
            </a:solidFill>
            <a:prstDash val="solid"/>
          </a:ln>
        </p:spPr>
      </p:sp>
      <p:sp>
        <p:nvSpPr>
          <p:cNvPr id="7" name="Shape 5"/>
          <p:cNvSpPr/>
          <p:nvPr/>
        </p:nvSpPr>
        <p:spPr>
          <a:xfrm>
            <a:off x="914400" y="2057400"/>
            <a:ext cx="274320" cy="351130"/>
          </a:xfrm>
          <a:prstGeom prst="teardrop">
            <a:avLst/>
          </a:prstGeom>
          <a:solidFill>
            <a:srgbClr val="5E1720">
              <a:alpha val="92000"/>
            </a:srgbClr>
          </a:solidFill>
          <a:ln w="12700">
            <a:solidFill>
              <a:srgbClr val="5E1720">
                <a:alpha val="0"/>
              </a:srgbClr>
            </a:solidFill>
            <a:prstDash val="solid"/>
          </a:ln>
        </p:spPr>
      </p:sp>
      <p:sp>
        <p:nvSpPr>
          <p:cNvPr id="8" name="Text 6"/>
          <p:cNvSpPr/>
          <p:nvPr/>
        </p:nvSpPr>
        <p:spPr>
          <a:xfrm>
            <a:off x="1371600" y="2029968"/>
            <a:ext cx="2011680" cy="228600"/>
          </a:xfrm>
          <a:prstGeom prst="rect">
            <a:avLst/>
          </a:prstGeom>
          <a:noFill/>
          <a:ln/>
        </p:spPr>
        <p:txBody>
          <a:bodyPr wrap="square" lIns="0" tIns="0" rIns="0" bIns="0" rtlCol="0" anchor="ctr"/>
          <a:lstStyle/>
          <a:p>
            <a:pPr indent="0" marL="0">
              <a:buNone/>
            </a:pPr>
            <a:r>
              <a:rPr lang="en-US" sz="1300" b="1" dirty="0">
                <a:solidFill>
                  <a:srgbClr val="5E1720"/>
                </a:solidFill>
              </a:rPr>
              <a:t>Atonement</a:t>
            </a:r>
            <a:endParaRPr lang="en-US" sz="1300" dirty="0"/>
          </a:p>
        </p:txBody>
      </p:sp>
      <p:sp>
        <p:nvSpPr>
          <p:cNvPr id="9" name="Text 7"/>
          <p:cNvSpPr/>
          <p:nvPr/>
        </p:nvSpPr>
        <p:spPr>
          <a:xfrm>
            <a:off x="1371600" y="2340864"/>
            <a:ext cx="2148840" cy="228600"/>
          </a:xfrm>
          <a:prstGeom prst="rect">
            <a:avLst/>
          </a:prstGeom>
          <a:noFill/>
          <a:ln/>
        </p:spPr>
        <p:txBody>
          <a:bodyPr wrap="square" lIns="0" tIns="0" rIns="0" bIns="0" rtlCol="0" anchor="ctr">
            <a:normAutofit/>
          </a:bodyPr>
          <a:lstStyle/>
          <a:p>
            <a:pPr indent="0" marL="0">
              <a:buNone/>
            </a:pPr>
            <a:r>
              <a:rPr lang="en-US" sz="1150" dirty="0">
                <a:solidFill>
                  <a:srgbClr val="26211E"/>
                </a:solidFill>
              </a:rPr>
              <a:t>Christ dies for sinners</a:t>
            </a:r>
            <a:endParaRPr lang="en-US" sz="1150" dirty="0"/>
          </a:p>
        </p:txBody>
      </p:sp>
      <p:sp>
        <p:nvSpPr>
          <p:cNvPr id="10" name="Shape 8"/>
          <p:cNvSpPr/>
          <p:nvPr/>
        </p:nvSpPr>
        <p:spPr>
          <a:xfrm>
            <a:off x="4480560" y="1828800"/>
            <a:ext cx="3154680" cy="1024128"/>
          </a:xfrm>
          <a:prstGeom prst="roundRect">
            <a:avLst>
              <a:gd name="adj" fmla="val 10714"/>
            </a:avLst>
          </a:prstGeom>
          <a:solidFill>
            <a:srgbClr val="F8F0DF">
              <a:alpha val="95000"/>
            </a:srgbClr>
          </a:solidFill>
          <a:ln w="12700">
            <a:solidFill>
              <a:srgbClr val="B68B45">
                <a:alpha val="65000"/>
              </a:srgbClr>
            </a:solidFill>
            <a:prstDash val="solid"/>
          </a:ln>
        </p:spPr>
      </p:sp>
      <p:sp>
        <p:nvSpPr>
          <p:cNvPr id="11" name="Shape 9"/>
          <p:cNvSpPr/>
          <p:nvPr/>
        </p:nvSpPr>
        <p:spPr>
          <a:xfrm>
            <a:off x="4709160" y="2057400"/>
            <a:ext cx="274320" cy="351130"/>
          </a:xfrm>
          <a:prstGeom prst="teardrop">
            <a:avLst/>
          </a:prstGeom>
          <a:solidFill>
            <a:srgbClr val="B68B45">
              <a:alpha val="92000"/>
            </a:srgbClr>
          </a:solidFill>
          <a:ln w="12700">
            <a:solidFill>
              <a:srgbClr val="B68B45">
                <a:alpha val="0"/>
              </a:srgbClr>
            </a:solidFill>
            <a:prstDash val="solid"/>
          </a:ln>
        </p:spPr>
      </p:sp>
      <p:sp>
        <p:nvSpPr>
          <p:cNvPr id="12" name="Text 10"/>
          <p:cNvSpPr/>
          <p:nvPr/>
        </p:nvSpPr>
        <p:spPr>
          <a:xfrm>
            <a:off x="5166360" y="2029968"/>
            <a:ext cx="2011680" cy="228600"/>
          </a:xfrm>
          <a:prstGeom prst="rect">
            <a:avLst/>
          </a:prstGeom>
          <a:noFill/>
          <a:ln/>
        </p:spPr>
        <p:txBody>
          <a:bodyPr wrap="square" lIns="0" tIns="0" rIns="0" bIns="0" rtlCol="0" anchor="ctr"/>
          <a:lstStyle/>
          <a:p>
            <a:pPr indent="0" marL="0">
              <a:buNone/>
            </a:pPr>
            <a:r>
              <a:rPr lang="en-US" sz="1300" b="1" dirty="0">
                <a:solidFill>
                  <a:srgbClr val="5E1720"/>
                </a:solidFill>
              </a:rPr>
              <a:t>Cleansing</a:t>
            </a:r>
            <a:endParaRPr lang="en-US" sz="1300" dirty="0"/>
          </a:p>
        </p:txBody>
      </p:sp>
      <p:sp>
        <p:nvSpPr>
          <p:cNvPr id="13" name="Text 11"/>
          <p:cNvSpPr/>
          <p:nvPr/>
        </p:nvSpPr>
        <p:spPr>
          <a:xfrm>
            <a:off x="5166360" y="2340864"/>
            <a:ext cx="2148840" cy="228600"/>
          </a:xfrm>
          <a:prstGeom prst="rect">
            <a:avLst/>
          </a:prstGeom>
          <a:noFill/>
          <a:ln/>
        </p:spPr>
        <p:txBody>
          <a:bodyPr wrap="square" lIns="0" tIns="0" rIns="0" bIns="0" rtlCol="0" anchor="ctr">
            <a:normAutofit/>
          </a:bodyPr>
          <a:lstStyle/>
          <a:p>
            <a:pPr indent="0" marL="0">
              <a:buNone/>
            </a:pPr>
            <a:r>
              <a:rPr lang="en-US" sz="1150" dirty="0">
                <a:solidFill>
                  <a:srgbClr val="26211E"/>
                </a:solidFill>
              </a:rPr>
              <a:t>God answers guilt</a:t>
            </a:r>
            <a:endParaRPr lang="en-US" sz="1150" dirty="0"/>
          </a:p>
        </p:txBody>
      </p:sp>
      <p:sp>
        <p:nvSpPr>
          <p:cNvPr id="14" name="Shape 12"/>
          <p:cNvSpPr/>
          <p:nvPr/>
        </p:nvSpPr>
        <p:spPr>
          <a:xfrm>
            <a:off x="8275320" y="1828800"/>
            <a:ext cx="3154680" cy="1024128"/>
          </a:xfrm>
          <a:prstGeom prst="roundRect">
            <a:avLst>
              <a:gd name="adj" fmla="val 10714"/>
            </a:avLst>
          </a:prstGeom>
          <a:solidFill>
            <a:srgbClr val="F8F0DF">
              <a:alpha val="95000"/>
            </a:srgbClr>
          </a:solidFill>
          <a:ln w="12700">
            <a:solidFill>
              <a:srgbClr val="B68B45">
                <a:alpha val="65000"/>
              </a:srgbClr>
            </a:solidFill>
            <a:prstDash val="solid"/>
          </a:ln>
        </p:spPr>
      </p:sp>
      <p:sp>
        <p:nvSpPr>
          <p:cNvPr id="15" name="Shape 13"/>
          <p:cNvSpPr/>
          <p:nvPr/>
        </p:nvSpPr>
        <p:spPr>
          <a:xfrm>
            <a:off x="8503920" y="2057400"/>
            <a:ext cx="274320" cy="351130"/>
          </a:xfrm>
          <a:prstGeom prst="teardrop">
            <a:avLst/>
          </a:prstGeom>
          <a:solidFill>
            <a:srgbClr val="5E1720">
              <a:alpha val="92000"/>
            </a:srgbClr>
          </a:solidFill>
          <a:ln w="12700">
            <a:solidFill>
              <a:srgbClr val="5E1720">
                <a:alpha val="0"/>
              </a:srgbClr>
            </a:solidFill>
            <a:prstDash val="solid"/>
          </a:ln>
        </p:spPr>
      </p:sp>
      <p:sp>
        <p:nvSpPr>
          <p:cNvPr id="16" name="Text 14"/>
          <p:cNvSpPr/>
          <p:nvPr/>
        </p:nvSpPr>
        <p:spPr>
          <a:xfrm>
            <a:off x="8961120" y="2029968"/>
            <a:ext cx="2011680" cy="228600"/>
          </a:xfrm>
          <a:prstGeom prst="rect">
            <a:avLst/>
          </a:prstGeom>
          <a:noFill/>
          <a:ln/>
        </p:spPr>
        <p:txBody>
          <a:bodyPr wrap="square" lIns="0" tIns="0" rIns="0" bIns="0" rtlCol="0" anchor="ctr"/>
          <a:lstStyle/>
          <a:p>
            <a:pPr indent="0" marL="0">
              <a:buNone/>
            </a:pPr>
            <a:r>
              <a:rPr lang="en-US" sz="1300" b="1" dirty="0">
                <a:solidFill>
                  <a:srgbClr val="5E1720"/>
                </a:solidFill>
              </a:rPr>
              <a:t>Redemption</a:t>
            </a:r>
            <a:endParaRPr lang="en-US" sz="1300" dirty="0"/>
          </a:p>
        </p:txBody>
      </p:sp>
      <p:sp>
        <p:nvSpPr>
          <p:cNvPr id="17" name="Text 15"/>
          <p:cNvSpPr/>
          <p:nvPr/>
        </p:nvSpPr>
        <p:spPr>
          <a:xfrm>
            <a:off x="8961120" y="2340864"/>
            <a:ext cx="2148840" cy="228600"/>
          </a:xfrm>
          <a:prstGeom prst="rect">
            <a:avLst/>
          </a:prstGeom>
          <a:noFill/>
          <a:ln/>
        </p:spPr>
        <p:txBody>
          <a:bodyPr wrap="square" lIns="0" tIns="0" rIns="0" bIns="0" rtlCol="0" anchor="ctr">
            <a:normAutofit/>
          </a:bodyPr>
          <a:lstStyle/>
          <a:p>
            <a:pPr indent="0" marL="0">
              <a:buNone/>
            </a:pPr>
            <a:r>
              <a:rPr lang="en-US" sz="1150" dirty="0">
                <a:solidFill>
                  <a:srgbClr val="26211E"/>
                </a:solidFill>
              </a:rPr>
              <a:t>The ransomed are free</a:t>
            </a:r>
            <a:endParaRPr lang="en-US" sz="1150" dirty="0"/>
          </a:p>
        </p:txBody>
      </p:sp>
      <p:sp>
        <p:nvSpPr>
          <p:cNvPr id="18" name="Shape 16"/>
          <p:cNvSpPr/>
          <p:nvPr/>
        </p:nvSpPr>
        <p:spPr>
          <a:xfrm>
            <a:off x="685800" y="3246120"/>
            <a:ext cx="3154680" cy="1024128"/>
          </a:xfrm>
          <a:prstGeom prst="roundRect">
            <a:avLst>
              <a:gd name="adj" fmla="val 10714"/>
            </a:avLst>
          </a:prstGeom>
          <a:solidFill>
            <a:srgbClr val="F8F0DF">
              <a:alpha val="95000"/>
            </a:srgbClr>
          </a:solidFill>
          <a:ln w="12700">
            <a:solidFill>
              <a:srgbClr val="B68B45">
                <a:alpha val="65000"/>
              </a:srgbClr>
            </a:solidFill>
            <a:prstDash val="solid"/>
          </a:ln>
        </p:spPr>
      </p:sp>
      <p:sp>
        <p:nvSpPr>
          <p:cNvPr id="19" name="Shape 17"/>
          <p:cNvSpPr/>
          <p:nvPr/>
        </p:nvSpPr>
        <p:spPr>
          <a:xfrm>
            <a:off x="914400" y="3474720"/>
            <a:ext cx="274320" cy="351130"/>
          </a:xfrm>
          <a:prstGeom prst="teardrop">
            <a:avLst/>
          </a:prstGeom>
          <a:solidFill>
            <a:srgbClr val="B68B45">
              <a:alpha val="92000"/>
            </a:srgbClr>
          </a:solidFill>
          <a:ln w="12700">
            <a:solidFill>
              <a:srgbClr val="B68B45">
                <a:alpha val="0"/>
              </a:srgbClr>
            </a:solidFill>
            <a:prstDash val="solid"/>
          </a:ln>
        </p:spPr>
      </p:sp>
      <p:sp>
        <p:nvSpPr>
          <p:cNvPr id="20" name="Text 18"/>
          <p:cNvSpPr/>
          <p:nvPr/>
        </p:nvSpPr>
        <p:spPr>
          <a:xfrm>
            <a:off x="1371600" y="3447288"/>
            <a:ext cx="2011680" cy="228600"/>
          </a:xfrm>
          <a:prstGeom prst="rect">
            <a:avLst/>
          </a:prstGeom>
          <a:noFill/>
          <a:ln/>
        </p:spPr>
        <p:txBody>
          <a:bodyPr wrap="square" lIns="0" tIns="0" rIns="0" bIns="0" rtlCol="0" anchor="ctr"/>
          <a:lstStyle/>
          <a:p>
            <a:pPr indent="0" marL="0">
              <a:buNone/>
            </a:pPr>
            <a:r>
              <a:rPr lang="en-US" sz="1300" b="1" dirty="0">
                <a:solidFill>
                  <a:srgbClr val="5E1720"/>
                </a:solidFill>
              </a:rPr>
              <a:t>Assurance</a:t>
            </a:r>
            <a:endParaRPr lang="en-US" sz="1300" dirty="0"/>
          </a:p>
        </p:txBody>
      </p:sp>
      <p:sp>
        <p:nvSpPr>
          <p:cNvPr id="21" name="Text 19"/>
          <p:cNvSpPr/>
          <p:nvPr/>
        </p:nvSpPr>
        <p:spPr>
          <a:xfrm>
            <a:off x="1371600" y="3758184"/>
            <a:ext cx="2148840" cy="228600"/>
          </a:xfrm>
          <a:prstGeom prst="rect">
            <a:avLst/>
          </a:prstGeom>
          <a:noFill/>
          <a:ln/>
        </p:spPr>
        <p:txBody>
          <a:bodyPr wrap="square" lIns="0" tIns="0" rIns="0" bIns="0" rtlCol="0" anchor="ctr">
            <a:normAutofit/>
          </a:bodyPr>
          <a:lstStyle/>
          <a:p>
            <a:pPr indent="0" marL="0">
              <a:buNone/>
            </a:pPr>
            <a:r>
              <a:rPr lang="en-US" sz="1150" dirty="0">
                <a:solidFill>
                  <a:srgbClr val="26211E"/>
                </a:solidFill>
              </a:rPr>
              <a:t>Grace is sufficient</a:t>
            </a:r>
            <a:endParaRPr lang="en-US" sz="1150" dirty="0"/>
          </a:p>
        </p:txBody>
      </p:sp>
      <p:sp>
        <p:nvSpPr>
          <p:cNvPr id="22" name="Shape 20"/>
          <p:cNvSpPr/>
          <p:nvPr/>
        </p:nvSpPr>
        <p:spPr>
          <a:xfrm>
            <a:off x="4480560" y="3246120"/>
            <a:ext cx="3154680" cy="1024128"/>
          </a:xfrm>
          <a:prstGeom prst="roundRect">
            <a:avLst>
              <a:gd name="adj" fmla="val 10714"/>
            </a:avLst>
          </a:prstGeom>
          <a:solidFill>
            <a:srgbClr val="F8F0DF">
              <a:alpha val="95000"/>
            </a:srgbClr>
          </a:solidFill>
          <a:ln w="12700">
            <a:solidFill>
              <a:srgbClr val="B68B45">
                <a:alpha val="65000"/>
              </a:srgbClr>
            </a:solidFill>
            <a:prstDash val="solid"/>
          </a:ln>
        </p:spPr>
      </p:sp>
      <p:sp>
        <p:nvSpPr>
          <p:cNvPr id="23" name="Shape 21"/>
          <p:cNvSpPr/>
          <p:nvPr/>
        </p:nvSpPr>
        <p:spPr>
          <a:xfrm>
            <a:off x="4709160" y="3474720"/>
            <a:ext cx="274320" cy="351130"/>
          </a:xfrm>
          <a:prstGeom prst="teardrop">
            <a:avLst/>
          </a:prstGeom>
          <a:solidFill>
            <a:srgbClr val="5E1720">
              <a:alpha val="92000"/>
            </a:srgbClr>
          </a:solidFill>
          <a:ln w="12700">
            <a:solidFill>
              <a:srgbClr val="5E1720">
                <a:alpha val="0"/>
              </a:srgbClr>
            </a:solidFill>
            <a:prstDash val="solid"/>
          </a:ln>
        </p:spPr>
      </p:sp>
      <p:sp>
        <p:nvSpPr>
          <p:cNvPr id="24" name="Text 22"/>
          <p:cNvSpPr/>
          <p:nvPr/>
        </p:nvSpPr>
        <p:spPr>
          <a:xfrm>
            <a:off x="5166360" y="3447288"/>
            <a:ext cx="2011680" cy="228600"/>
          </a:xfrm>
          <a:prstGeom prst="rect">
            <a:avLst/>
          </a:prstGeom>
          <a:noFill/>
          <a:ln/>
        </p:spPr>
        <p:txBody>
          <a:bodyPr wrap="square" lIns="0" tIns="0" rIns="0" bIns="0" rtlCol="0" anchor="ctr"/>
          <a:lstStyle/>
          <a:p>
            <a:pPr indent="0" marL="0">
              <a:buNone/>
            </a:pPr>
            <a:r>
              <a:rPr lang="en-US" sz="1300" b="1" dirty="0">
                <a:solidFill>
                  <a:srgbClr val="5E1720"/>
                </a:solidFill>
              </a:rPr>
              <a:t>Testimony</a:t>
            </a:r>
            <a:endParaRPr lang="en-US" sz="1300" dirty="0"/>
          </a:p>
        </p:txBody>
      </p:sp>
      <p:sp>
        <p:nvSpPr>
          <p:cNvPr id="25" name="Text 23"/>
          <p:cNvSpPr/>
          <p:nvPr/>
        </p:nvSpPr>
        <p:spPr>
          <a:xfrm>
            <a:off x="5166360" y="3758184"/>
            <a:ext cx="2148840" cy="228600"/>
          </a:xfrm>
          <a:prstGeom prst="rect">
            <a:avLst/>
          </a:prstGeom>
          <a:noFill/>
          <a:ln/>
        </p:spPr>
        <p:txBody>
          <a:bodyPr wrap="square" lIns="0" tIns="0" rIns="0" bIns="0" rtlCol="0" anchor="ctr">
            <a:normAutofit/>
          </a:bodyPr>
          <a:lstStyle/>
          <a:p>
            <a:pPr indent="0" marL="0">
              <a:buNone/>
            </a:pPr>
            <a:r>
              <a:rPr lang="en-US" sz="1150" dirty="0">
                <a:solidFill>
                  <a:srgbClr val="26211E"/>
                </a:solidFill>
              </a:rPr>
              <a:t>Faith becomes song</a:t>
            </a:r>
            <a:endParaRPr lang="en-US" sz="1150" dirty="0"/>
          </a:p>
        </p:txBody>
      </p:sp>
      <p:sp>
        <p:nvSpPr>
          <p:cNvPr id="26" name="Shape 24"/>
          <p:cNvSpPr/>
          <p:nvPr/>
        </p:nvSpPr>
        <p:spPr>
          <a:xfrm>
            <a:off x="8275320" y="3246120"/>
            <a:ext cx="3154680" cy="1024128"/>
          </a:xfrm>
          <a:prstGeom prst="roundRect">
            <a:avLst>
              <a:gd name="adj" fmla="val 10714"/>
            </a:avLst>
          </a:prstGeom>
          <a:solidFill>
            <a:srgbClr val="F8F0DF">
              <a:alpha val="95000"/>
            </a:srgbClr>
          </a:solidFill>
          <a:ln w="12700">
            <a:solidFill>
              <a:srgbClr val="B68B45">
                <a:alpha val="65000"/>
              </a:srgbClr>
            </a:solidFill>
            <a:prstDash val="solid"/>
          </a:ln>
        </p:spPr>
      </p:sp>
      <p:sp>
        <p:nvSpPr>
          <p:cNvPr id="27" name="Shape 25"/>
          <p:cNvSpPr/>
          <p:nvPr/>
        </p:nvSpPr>
        <p:spPr>
          <a:xfrm>
            <a:off x="8503920" y="3474720"/>
            <a:ext cx="274320" cy="351130"/>
          </a:xfrm>
          <a:prstGeom prst="teardrop">
            <a:avLst/>
          </a:prstGeom>
          <a:solidFill>
            <a:srgbClr val="B68B45">
              <a:alpha val="92000"/>
            </a:srgbClr>
          </a:solidFill>
          <a:ln w="12700">
            <a:solidFill>
              <a:srgbClr val="B68B45">
                <a:alpha val="0"/>
              </a:srgbClr>
            </a:solidFill>
            <a:prstDash val="solid"/>
          </a:ln>
        </p:spPr>
      </p:sp>
      <p:sp>
        <p:nvSpPr>
          <p:cNvPr id="28" name="Text 26"/>
          <p:cNvSpPr/>
          <p:nvPr/>
        </p:nvSpPr>
        <p:spPr>
          <a:xfrm>
            <a:off x="8961120" y="3447288"/>
            <a:ext cx="2011680" cy="228600"/>
          </a:xfrm>
          <a:prstGeom prst="rect">
            <a:avLst/>
          </a:prstGeom>
          <a:noFill/>
          <a:ln/>
        </p:spPr>
        <p:txBody>
          <a:bodyPr wrap="square" lIns="0" tIns="0" rIns="0" bIns="0" rtlCol="0" anchor="ctr"/>
          <a:lstStyle/>
          <a:p>
            <a:pPr indent="0" marL="0">
              <a:buNone/>
            </a:pPr>
            <a:r>
              <a:rPr lang="en-US" sz="1300" b="1" dirty="0">
                <a:solidFill>
                  <a:srgbClr val="5E1720"/>
                </a:solidFill>
              </a:rPr>
              <a:t>Hope</a:t>
            </a:r>
            <a:endParaRPr lang="en-US" sz="1300" dirty="0"/>
          </a:p>
        </p:txBody>
      </p:sp>
      <p:sp>
        <p:nvSpPr>
          <p:cNvPr id="29" name="Text 27"/>
          <p:cNvSpPr/>
          <p:nvPr/>
        </p:nvSpPr>
        <p:spPr>
          <a:xfrm>
            <a:off x="8961120" y="3758184"/>
            <a:ext cx="2148840" cy="228600"/>
          </a:xfrm>
          <a:prstGeom prst="rect">
            <a:avLst/>
          </a:prstGeom>
          <a:noFill/>
          <a:ln/>
        </p:spPr>
        <p:txBody>
          <a:bodyPr wrap="square" lIns="0" tIns="0" rIns="0" bIns="0" rtlCol="0" anchor="ctr">
            <a:normAutofit/>
          </a:bodyPr>
          <a:lstStyle/>
          <a:p>
            <a:pPr indent="0" marL="0">
              <a:buNone/>
            </a:pPr>
            <a:r>
              <a:rPr lang="en-US" sz="1150" dirty="0">
                <a:solidFill>
                  <a:srgbClr val="26211E"/>
                </a:solidFill>
              </a:rPr>
              <a:t>Praise continues</a:t>
            </a:r>
            <a:endParaRPr lang="en-US" sz="1150" dirty="0"/>
          </a:p>
        </p:txBody>
      </p:sp>
      <p:sp>
        <p:nvSpPr>
          <p:cNvPr id="30" name="Text 28"/>
          <p:cNvSpPr/>
          <p:nvPr/>
        </p:nvSpPr>
        <p:spPr>
          <a:xfrm>
            <a:off x="411480" y="6528816"/>
            <a:ext cx="5943600" cy="164592"/>
          </a:xfrm>
          <a:prstGeom prst="rect">
            <a:avLst/>
          </a:prstGeom>
          <a:noFill/>
          <a:ln/>
        </p:spPr>
        <p:txBody>
          <a:bodyPr wrap="square" lIns="0" tIns="0" rIns="0" bIns="0" rtlCol="0" anchor="ctr"/>
          <a:lstStyle/>
          <a:p>
            <a:pPr indent="0" marL="0">
              <a:buNone/>
            </a:pPr>
            <a:r>
              <a:rPr lang="en-US" sz="750" dirty="0">
                <a:solidFill>
                  <a:srgbClr val="E6D8C8"/>
                </a:solidFill>
                <a:latin typeface="Aptos" pitchFamily="34" charset="0"/>
                <a:ea typeface="Aptos" pitchFamily="34" charset="-122"/>
                <a:cs typeface="Aptos" pitchFamily="34" charset="-120"/>
              </a:rPr>
              <a:t>Prepared for teaching and small group use - hymninfo.com</a:t>
            </a:r>
            <a:endParaRPr lang="en-US" sz="7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241B18"/>
        </a:solidFill>
      </p:bgPr>
    </p:bg>
    <p:spTree>
      <p:nvGrpSpPr>
        <p:cNvPr id="1" name=""/>
        <p:cNvGrpSpPr/>
        <p:nvPr/>
      </p:nvGrpSpPr>
      <p:grpSpPr>
        <a:xfrm>
          <a:off x="0" y="0"/>
          <a:ext cx="0" cy="0"/>
          <a:chOff x="0" y="0"/>
          <a:chExt cx="0" cy="0"/>
        </a:xfrm>
      </p:grpSpPr>
      <p:sp>
        <p:nvSpPr>
          <p:cNvPr id="2" name="Shape 0"/>
          <p:cNvSpPr/>
          <p:nvPr/>
        </p:nvSpPr>
        <p:spPr>
          <a:xfrm>
            <a:off x="502920" y="402336"/>
            <a:ext cx="2423160" cy="292608"/>
          </a:xfrm>
          <a:prstGeom prst="rect">
            <a:avLst/>
          </a:prstGeom>
          <a:solidFill>
            <a:srgbClr val="B68B45"/>
          </a:solidFill>
          <a:ln w="12700">
            <a:solidFill>
              <a:srgbClr val="B68B45"/>
            </a:solidFill>
            <a:prstDash val="solid"/>
          </a:ln>
        </p:spPr>
      </p:sp>
      <p:sp>
        <p:nvSpPr>
          <p:cNvPr id="3" name="Text 1"/>
          <p:cNvSpPr/>
          <p:nvPr/>
        </p:nvSpPr>
        <p:spPr>
          <a:xfrm>
            <a:off x="594360" y="461772"/>
            <a:ext cx="2240280" cy="137160"/>
          </a:xfrm>
          <a:prstGeom prst="rect">
            <a:avLst/>
          </a:prstGeom>
          <a:noFill/>
          <a:ln/>
        </p:spPr>
        <p:txBody>
          <a:bodyPr wrap="square" lIns="0" tIns="0" rIns="0" bIns="0" rtlCol="0" anchor="ctr">
            <a:normAutofit/>
          </a:bodyPr>
          <a:lstStyle/>
          <a:p>
            <a:pPr indent="0" marL="0">
              <a:buNone/>
            </a:pPr>
            <a:r>
              <a:rPr lang="en-US" sz="800" b="1" dirty="0">
                <a:solidFill>
                  <a:srgbClr val="171821"/>
                </a:solidFill>
              </a:rPr>
              <a:t>HYMN STUDY</a:t>
            </a:r>
            <a:endParaRPr lang="en-US" sz="800" dirty="0"/>
          </a:p>
        </p:txBody>
      </p:sp>
      <p:sp>
        <p:nvSpPr>
          <p:cNvPr id="4" name="Text 2"/>
          <p:cNvSpPr/>
          <p:nvPr/>
        </p:nvSpPr>
        <p:spPr>
          <a:xfrm>
            <a:off x="502920" y="822960"/>
            <a:ext cx="6400800" cy="457200"/>
          </a:xfrm>
          <a:prstGeom prst="rect">
            <a:avLst/>
          </a:prstGeom>
          <a:noFill/>
          <a:ln/>
        </p:spPr>
        <p:txBody>
          <a:bodyPr wrap="square" lIns="254" tIns="254" rIns="254" bIns="254" rtlCol="0" anchor="ctr">
            <a:normAutofit/>
          </a:bodyPr>
          <a:lstStyle/>
          <a:p>
            <a:pPr indent="0" marL="0">
              <a:buNone/>
            </a:pPr>
            <a:r>
              <a:rPr lang="en-US" sz="2400" b="1" dirty="0">
                <a:solidFill>
                  <a:srgbClr val="F8F0DF"/>
                </a:solidFill>
                <a:latin typeface="Georgia" pitchFamily="34" charset="0"/>
                <a:ea typeface="Georgia" pitchFamily="34" charset="-122"/>
                <a:cs typeface="Georgia" pitchFamily="34" charset="-120"/>
              </a:rPr>
              <a:t>Literary and Musical Observations</a:t>
            </a:r>
            <a:endParaRPr lang="en-US" sz="2400" dirty="0"/>
          </a:p>
        </p:txBody>
      </p:sp>
      <p:sp>
        <p:nvSpPr>
          <p:cNvPr id="5" name="Text 3"/>
          <p:cNvSpPr/>
          <p:nvPr/>
        </p:nvSpPr>
        <p:spPr>
          <a:xfrm>
            <a:off x="512064" y="1325880"/>
            <a:ext cx="6126480" cy="292608"/>
          </a:xfrm>
          <a:prstGeom prst="rect">
            <a:avLst/>
          </a:prstGeom>
          <a:noFill/>
          <a:ln/>
        </p:spPr>
        <p:txBody>
          <a:bodyPr wrap="square" lIns="0" tIns="0" rIns="0" bIns="0" rtlCol="0" anchor="ctr">
            <a:normAutofit/>
          </a:bodyPr>
          <a:lstStyle/>
          <a:p>
            <a:pPr indent="0" marL="0">
              <a:buNone/>
            </a:pPr>
            <a:r>
              <a:rPr lang="en-US" sz="1150" dirty="0">
                <a:solidFill>
                  <a:srgbClr val="D8C8A8"/>
                </a:solidFill>
              </a:rPr>
              <a:t>A vivid image carried by steady congregational song.</a:t>
            </a:r>
            <a:endParaRPr lang="en-US" sz="1150" dirty="0"/>
          </a:p>
        </p:txBody>
      </p:sp>
      <p:pic>
        <p:nvPicPr>
          <p:cNvPr id="6" name="Image 0" descr="/mnt/data/fountain_work_assets/visual4.jpg">    </p:cNvPr>
          <p:cNvPicPr>
            <a:picLocks noChangeAspect="1"/>
          </p:cNvPicPr>
          <p:nvPr/>
        </p:nvPicPr>
        <p:blipFill>
          <a:blip r:embed="rId1"/>
          <a:srcRect l="26662" r="26662" t="0" b="0"/>
          <a:stretch/>
        </p:blipFill>
        <p:spPr>
          <a:xfrm>
            <a:off x="7818120" y="1188720"/>
            <a:ext cx="3566160" cy="4297680"/>
          </a:xfrm>
          <a:prstGeom prst="rect">
            <a:avLst/>
          </a:prstGeom>
        </p:spPr>
      </p:pic>
      <p:sp>
        <p:nvSpPr>
          <p:cNvPr id="7" name="Shape 4"/>
          <p:cNvSpPr/>
          <p:nvPr/>
        </p:nvSpPr>
        <p:spPr>
          <a:xfrm>
            <a:off x="7818120" y="1188720"/>
            <a:ext cx="3566160" cy="4297680"/>
          </a:xfrm>
          <a:prstGeom prst="rect">
            <a:avLst/>
          </a:prstGeom>
          <a:solidFill>
            <a:srgbClr val="000000">
              <a:alpha val="0"/>
            </a:srgbClr>
          </a:solidFill>
          <a:ln w="15240">
            <a:solidFill>
              <a:srgbClr val="B68B45">
                <a:alpha val="75000"/>
              </a:srgbClr>
            </a:solidFill>
            <a:prstDash val="solid"/>
          </a:ln>
        </p:spPr>
      </p:sp>
      <p:sp>
        <p:nvSpPr>
          <p:cNvPr id="8" name="Shape 5"/>
          <p:cNvSpPr/>
          <p:nvPr/>
        </p:nvSpPr>
        <p:spPr>
          <a:xfrm>
            <a:off x="777240" y="1828800"/>
            <a:ext cx="6126480" cy="3566160"/>
          </a:xfrm>
          <a:prstGeom prst="roundRect">
            <a:avLst>
              <a:gd name="adj" fmla="val 3077"/>
            </a:avLst>
          </a:prstGeom>
          <a:solidFill>
            <a:srgbClr val="F8F0DF">
              <a:alpha val="95000"/>
            </a:srgbClr>
          </a:solidFill>
          <a:ln w="12700">
            <a:solidFill>
              <a:srgbClr val="B68B45">
                <a:alpha val="65000"/>
              </a:srgbClr>
            </a:solidFill>
            <a:prstDash val="solid"/>
          </a:ln>
        </p:spPr>
      </p:sp>
      <p:sp>
        <p:nvSpPr>
          <p:cNvPr id="9" name="Text 6"/>
          <p:cNvSpPr/>
          <p:nvPr/>
        </p:nvSpPr>
        <p:spPr>
          <a:xfrm>
            <a:off x="1024128" y="2130552"/>
            <a:ext cx="5577840" cy="2606040"/>
          </a:xfrm>
          <a:prstGeom prst="rect">
            <a:avLst/>
          </a:prstGeom>
          <a:noFill/>
          <a:ln/>
        </p:spPr>
        <p:txBody>
          <a:bodyPr wrap="square" lIns="1016" tIns="1016" rIns="1016" bIns="1016" rtlCol="0" anchor="ctr">
            <a:normAutofit/>
          </a:bodyPr>
          <a:lstStyle/>
          <a:p>
            <a:pPr indent="0" marL="0">
              <a:buNone/>
            </a:pPr>
            <a:r>
              <a:rPr lang="en-US" sz="1450" dirty="0">
                <a:solidFill>
                  <a:srgbClr val="26211E"/>
                </a:solidFill>
                <a:latin typeface="Aptos" pitchFamily="34" charset="0"/>
                <a:ea typeface="Aptos" pitchFamily="34" charset="-122"/>
                <a:cs typeface="Aptos" pitchFamily="34" charset="-120"/>
              </a:rPr>
              <a:t>• The movement is from opened fountain to personal faith to eternal praise.</a:t>
            </a:r>
            <a:endParaRPr lang="en-US" sz="1450" dirty="0"/>
          </a:p>
          <a:p>
            <a:pPr indent="0" marL="0">
              <a:buNone/>
            </a:pPr>
            <a:r>
              <a:rPr lang="en-US" sz="1450" dirty="0">
                <a:solidFill>
                  <a:srgbClr val="26211E"/>
                </a:solidFill>
                <a:latin typeface="Aptos" pitchFamily="34" charset="0"/>
                <a:ea typeface="Aptos" pitchFamily="34" charset="-122"/>
                <a:cs typeface="Aptos" pitchFamily="34" charset="-120"/>
              </a:rPr>
              <a:t>• The tune CLEANSING FOUNTAIN gives space for reflection through repeated phrases.</a:t>
            </a:r>
            <a:endParaRPr lang="en-US" sz="1450" dirty="0"/>
          </a:p>
          <a:p>
            <a:pPr indent="0" marL="0">
              <a:buNone/>
            </a:pPr>
            <a:r>
              <a:rPr lang="en-US" sz="1450" dirty="0">
                <a:solidFill>
                  <a:srgbClr val="26211E"/>
                </a:solidFill>
                <a:latin typeface="Aptos" pitchFamily="34" charset="0"/>
                <a:ea typeface="Aptos" pitchFamily="34" charset="-122"/>
                <a:cs typeface="Aptos" pitchFamily="34" charset="-120"/>
              </a:rPr>
              <a:t>• Common-meter patterns make the text adaptable to several hymn tunes.</a:t>
            </a:r>
            <a:endParaRPr lang="en-US" sz="1450" dirty="0"/>
          </a:p>
          <a:p>
            <a:pPr indent="0" marL="0">
              <a:buNone/>
            </a:pPr>
            <a:r>
              <a:rPr lang="en-US" sz="1450" dirty="0">
                <a:solidFill>
                  <a:srgbClr val="26211E"/>
                </a:solidFill>
                <a:latin typeface="Aptos" pitchFamily="34" charset="0"/>
                <a:ea typeface="Aptos" pitchFamily="34" charset="-122"/>
                <a:cs typeface="Aptos" pitchFamily="34" charset="-120"/>
              </a:rPr>
              <a:t>• The best singing is reverent, steady, and thankful.</a:t>
            </a:r>
            <a:endParaRPr lang="en-US" sz="1450" dirty="0"/>
          </a:p>
        </p:txBody>
      </p:sp>
      <p:sp>
        <p:nvSpPr>
          <p:cNvPr id="10" name="Text 7"/>
          <p:cNvSpPr/>
          <p:nvPr/>
        </p:nvSpPr>
        <p:spPr>
          <a:xfrm>
            <a:off x="411480" y="6528816"/>
            <a:ext cx="5943600" cy="164592"/>
          </a:xfrm>
          <a:prstGeom prst="rect">
            <a:avLst/>
          </a:prstGeom>
          <a:noFill/>
          <a:ln/>
        </p:spPr>
        <p:txBody>
          <a:bodyPr wrap="square" lIns="0" tIns="0" rIns="0" bIns="0" rtlCol="0" anchor="ctr"/>
          <a:lstStyle/>
          <a:p>
            <a:pPr indent="0" marL="0">
              <a:buNone/>
            </a:pPr>
            <a:r>
              <a:rPr lang="en-US" sz="750" dirty="0">
                <a:solidFill>
                  <a:srgbClr val="E6D8C8"/>
                </a:solidFill>
                <a:latin typeface="Aptos" pitchFamily="34" charset="0"/>
                <a:ea typeface="Aptos" pitchFamily="34" charset="-122"/>
                <a:cs typeface="Aptos" pitchFamily="34" charset="-120"/>
              </a:rPr>
              <a:t>Prepared for teaching and small group use - hymninfo.com</a:t>
            </a:r>
            <a:endParaRPr lang="en-US" sz="7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spTree>
      <p:nvGrpSpPr>
        <p:cNvPr id="1" name=""/>
        <p:cNvGrpSpPr/>
        <p:nvPr/>
      </p:nvGrpSpPr>
      <p:grpSpPr>
        <a:xfrm>
          <a:off x="0" y="0"/>
          <a:ext cx="0" cy="0"/>
          <a:chOff x="0" y="0"/>
          <a:chExt cx="0" cy="0"/>
        </a:xfrm>
      </p:grpSpPr>
      <p:pic>
        <p:nvPicPr>
          <p:cNvPr id="2" name="Image 0" descr="/mnt/data/fountain_work_assets/visual2.jpg">    </p:cNvPr>
          <p:cNvPicPr>
            <a:picLocks noChangeAspect="1"/>
          </p:cNvPicPr>
          <p:nvPr/>
        </p:nvPicPr>
        <p:blipFill>
          <a:blip r:embed="rId1"/>
          <a:stretch>
            <a:fillRect/>
          </a:stretch>
        </p:blipFill>
        <p:spPr>
          <a:xfrm>
            <a:off x="0" y="0"/>
            <a:ext cx="12191695" cy="6858000"/>
          </a:xfrm>
          <a:prstGeom prst="rect">
            <a:avLst/>
          </a:prstGeom>
        </p:spPr>
      </p:pic>
      <p:sp>
        <p:nvSpPr>
          <p:cNvPr id="3" name="Shape 0"/>
          <p:cNvSpPr/>
          <p:nvPr/>
        </p:nvSpPr>
        <p:spPr>
          <a:xfrm>
            <a:off x="0" y="0"/>
            <a:ext cx="12191695" cy="6858000"/>
          </a:xfrm>
          <a:prstGeom prst="rect">
            <a:avLst/>
          </a:prstGeom>
          <a:solidFill>
            <a:srgbClr val="130B0A">
              <a:alpha val="45000"/>
            </a:srgbClr>
          </a:solidFill>
          <a:ln w="12700">
            <a:solidFill>
              <a:srgbClr val="130B0A">
                <a:alpha val="0"/>
              </a:srgbClr>
            </a:solidFill>
            <a:prstDash val="solid"/>
          </a:ln>
        </p:spPr>
      </p:sp>
      <p:sp>
        <p:nvSpPr>
          <p:cNvPr id="4" name="Shape 1"/>
          <p:cNvSpPr/>
          <p:nvPr/>
        </p:nvSpPr>
        <p:spPr>
          <a:xfrm>
            <a:off x="502920" y="402336"/>
            <a:ext cx="2423160" cy="292608"/>
          </a:xfrm>
          <a:prstGeom prst="rect">
            <a:avLst/>
          </a:prstGeom>
          <a:solidFill>
            <a:srgbClr val="B68B45"/>
          </a:solidFill>
          <a:ln w="12700">
            <a:solidFill>
              <a:srgbClr val="B68B45"/>
            </a:solidFill>
            <a:prstDash val="solid"/>
          </a:ln>
        </p:spPr>
      </p:sp>
      <p:sp>
        <p:nvSpPr>
          <p:cNvPr id="5" name="Text 2"/>
          <p:cNvSpPr/>
          <p:nvPr/>
        </p:nvSpPr>
        <p:spPr>
          <a:xfrm>
            <a:off x="594360" y="461772"/>
            <a:ext cx="2240280" cy="137160"/>
          </a:xfrm>
          <a:prstGeom prst="rect">
            <a:avLst/>
          </a:prstGeom>
          <a:noFill/>
          <a:ln/>
        </p:spPr>
        <p:txBody>
          <a:bodyPr wrap="square" lIns="0" tIns="0" rIns="0" bIns="0" rtlCol="0" anchor="ctr">
            <a:normAutofit/>
          </a:bodyPr>
          <a:lstStyle/>
          <a:p>
            <a:pPr indent="0" marL="0">
              <a:buNone/>
            </a:pPr>
            <a:r>
              <a:rPr lang="en-US" sz="800" b="1" dirty="0">
                <a:solidFill>
                  <a:srgbClr val="171821"/>
                </a:solidFill>
              </a:rPr>
              <a:t>HYMN STUDY</a:t>
            </a:r>
            <a:endParaRPr lang="en-US" sz="800" dirty="0"/>
          </a:p>
        </p:txBody>
      </p:sp>
      <p:sp>
        <p:nvSpPr>
          <p:cNvPr id="6" name="Text 3"/>
          <p:cNvSpPr/>
          <p:nvPr/>
        </p:nvSpPr>
        <p:spPr>
          <a:xfrm>
            <a:off x="502920" y="822960"/>
            <a:ext cx="6400800" cy="457200"/>
          </a:xfrm>
          <a:prstGeom prst="rect">
            <a:avLst/>
          </a:prstGeom>
          <a:noFill/>
          <a:ln/>
        </p:spPr>
        <p:txBody>
          <a:bodyPr wrap="square" lIns="254" tIns="254" rIns="254" bIns="254" rtlCol="0" anchor="ctr">
            <a:normAutofit/>
          </a:bodyPr>
          <a:lstStyle/>
          <a:p>
            <a:pPr indent="0" marL="0">
              <a:buNone/>
            </a:pPr>
            <a:r>
              <a:rPr lang="en-US" sz="2400" b="1" dirty="0">
                <a:solidFill>
                  <a:srgbClr val="F8F0DF"/>
                </a:solidFill>
                <a:latin typeface="Georgia" pitchFamily="34" charset="0"/>
                <a:ea typeface="Georgia" pitchFamily="34" charset="-122"/>
                <a:cs typeface="Georgia" pitchFamily="34" charset="-120"/>
              </a:rPr>
              <a:t>Pastoral and Worship Use</a:t>
            </a:r>
            <a:endParaRPr lang="en-US" sz="2400" dirty="0"/>
          </a:p>
        </p:txBody>
      </p:sp>
      <p:sp>
        <p:nvSpPr>
          <p:cNvPr id="7" name="Text 4"/>
          <p:cNvSpPr/>
          <p:nvPr/>
        </p:nvSpPr>
        <p:spPr>
          <a:xfrm>
            <a:off x="512064" y="1325880"/>
            <a:ext cx="6126480" cy="292608"/>
          </a:xfrm>
          <a:prstGeom prst="rect">
            <a:avLst/>
          </a:prstGeom>
          <a:noFill/>
          <a:ln/>
        </p:spPr>
        <p:txBody>
          <a:bodyPr wrap="square" lIns="0" tIns="0" rIns="0" bIns="0" rtlCol="0" anchor="ctr">
            <a:normAutofit/>
          </a:bodyPr>
          <a:lstStyle/>
          <a:p>
            <a:pPr indent="0" marL="0">
              <a:buNone/>
            </a:pPr>
            <a:r>
              <a:rPr lang="en-US" sz="1150" dirty="0">
                <a:solidFill>
                  <a:srgbClr val="D8C8A8"/>
                </a:solidFill>
              </a:rPr>
              <a:t>Where the hymn serves the church well.</a:t>
            </a:r>
            <a:endParaRPr lang="en-US" sz="1150" dirty="0"/>
          </a:p>
        </p:txBody>
      </p:sp>
      <p:sp>
        <p:nvSpPr>
          <p:cNvPr id="8" name="Shape 5"/>
          <p:cNvSpPr/>
          <p:nvPr/>
        </p:nvSpPr>
        <p:spPr>
          <a:xfrm>
            <a:off x="777240" y="1828800"/>
            <a:ext cx="4206240" cy="685800"/>
          </a:xfrm>
          <a:prstGeom prst="rect">
            <a:avLst/>
          </a:prstGeom>
          <a:solidFill>
            <a:srgbClr val="F8F0DF">
              <a:alpha val="93000"/>
            </a:srgbClr>
          </a:solidFill>
          <a:ln w="12700">
            <a:solidFill>
              <a:srgbClr val="B68B45">
                <a:alpha val="55000"/>
              </a:srgbClr>
            </a:solidFill>
            <a:prstDash val="solid"/>
          </a:ln>
        </p:spPr>
      </p:sp>
      <p:sp>
        <p:nvSpPr>
          <p:cNvPr id="9" name="Text 6"/>
          <p:cNvSpPr/>
          <p:nvPr/>
        </p:nvSpPr>
        <p:spPr>
          <a:xfrm>
            <a:off x="941832" y="1956816"/>
            <a:ext cx="1325880" cy="164592"/>
          </a:xfrm>
          <a:prstGeom prst="rect">
            <a:avLst/>
          </a:prstGeom>
          <a:noFill/>
          <a:ln/>
        </p:spPr>
        <p:txBody>
          <a:bodyPr wrap="square" lIns="0" tIns="0" rIns="0" bIns="0" rtlCol="0" anchor="ctr"/>
          <a:lstStyle/>
          <a:p>
            <a:pPr indent="0" marL="0">
              <a:buNone/>
            </a:pPr>
            <a:r>
              <a:rPr lang="en-US" sz="1150" b="1" dirty="0">
                <a:solidFill>
                  <a:srgbClr val="5E1720"/>
                </a:solidFill>
              </a:rPr>
              <a:t>Communion</a:t>
            </a:r>
            <a:endParaRPr lang="en-US" sz="1150" dirty="0"/>
          </a:p>
        </p:txBody>
      </p:sp>
      <p:sp>
        <p:nvSpPr>
          <p:cNvPr id="10" name="Text 7"/>
          <p:cNvSpPr/>
          <p:nvPr/>
        </p:nvSpPr>
        <p:spPr>
          <a:xfrm>
            <a:off x="2331720" y="1956816"/>
            <a:ext cx="2423160" cy="164592"/>
          </a:xfrm>
          <a:prstGeom prst="rect">
            <a:avLst/>
          </a:prstGeom>
          <a:noFill/>
          <a:ln/>
        </p:spPr>
        <p:txBody>
          <a:bodyPr wrap="square" lIns="0" tIns="0" rIns="0" bIns="0" rtlCol="0" anchor="ctr">
            <a:normAutofit/>
          </a:bodyPr>
          <a:lstStyle/>
          <a:p>
            <a:pPr indent="0" marL="0">
              <a:buNone/>
            </a:pPr>
            <a:r>
              <a:rPr lang="en-US" sz="1150" dirty="0">
                <a:solidFill>
                  <a:srgbClr val="26211E"/>
                </a:solidFill>
              </a:rPr>
              <a:t>before or after the table</a:t>
            </a:r>
            <a:endParaRPr lang="en-US" sz="1150" dirty="0"/>
          </a:p>
        </p:txBody>
      </p:sp>
      <p:sp>
        <p:nvSpPr>
          <p:cNvPr id="11" name="Shape 8"/>
          <p:cNvSpPr/>
          <p:nvPr/>
        </p:nvSpPr>
        <p:spPr>
          <a:xfrm>
            <a:off x="5760720" y="1828800"/>
            <a:ext cx="4206240" cy="685800"/>
          </a:xfrm>
          <a:prstGeom prst="rect">
            <a:avLst/>
          </a:prstGeom>
          <a:solidFill>
            <a:srgbClr val="F8F0DF">
              <a:alpha val="93000"/>
            </a:srgbClr>
          </a:solidFill>
          <a:ln w="12700">
            <a:solidFill>
              <a:srgbClr val="B68B45">
                <a:alpha val="55000"/>
              </a:srgbClr>
            </a:solidFill>
            <a:prstDash val="solid"/>
          </a:ln>
        </p:spPr>
      </p:sp>
      <p:sp>
        <p:nvSpPr>
          <p:cNvPr id="12" name="Text 9"/>
          <p:cNvSpPr/>
          <p:nvPr/>
        </p:nvSpPr>
        <p:spPr>
          <a:xfrm>
            <a:off x="5925312" y="1956816"/>
            <a:ext cx="1325880" cy="164592"/>
          </a:xfrm>
          <a:prstGeom prst="rect">
            <a:avLst/>
          </a:prstGeom>
          <a:noFill/>
          <a:ln/>
        </p:spPr>
        <p:txBody>
          <a:bodyPr wrap="square" lIns="0" tIns="0" rIns="0" bIns="0" rtlCol="0" anchor="ctr"/>
          <a:lstStyle/>
          <a:p>
            <a:pPr indent="0" marL="0">
              <a:buNone/>
            </a:pPr>
            <a:r>
              <a:rPr lang="en-US" sz="1150" b="1" dirty="0">
                <a:solidFill>
                  <a:srgbClr val="5E1720"/>
                </a:solidFill>
              </a:rPr>
              <a:t>Good Friday</a:t>
            </a:r>
            <a:endParaRPr lang="en-US" sz="1150" dirty="0"/>
          </a:p>
        </p:txBody>
      </p:sp>
      <p:sp>
        <p:nvSpPr>
          <p:cNvPr id="13" name="Text 10"/>
          <p:cNvSpPr/>
          <p:nvPr/>
        </p:nvSpPr>
        <p:spPr>
          <a:xfrm>
            <a:off x="7315200" y="1956816"/>
            <a:ext cx="2423160" cy="164592"/>
          </a:xfrm>
          <a:prstGeom prst="rect">
            <a:avLst/>
          </a:prstGeom>
          <a:noFill/>
          <a:ln/>
        </p:spPr>
        <p:txBody>
          <a:bodyPr wrap="square" lIns="0" tIns="0" rIns="0" bIns="0" rtlCol="0" anchor="ctr">
            <a:normAutofit/>
          </a:bodyPr>
          <a:lstStyle/>
          <a:p>
            <a:pPr indent="0" marL="0">
              <a:buNone/>
            </a:pPr>
            <a:r>
              <a:rPr lang="en-US" sz="1150" dirty="0">
                <a:solidFill>
                  <a:srgbClr val="26211E"/>
                </a:solidFill>
              </a:rPr>
              <a:t>Christ's atoning death</a:t>
            </a:r>
            <a:endParaRPr lang="en-US" sz="1150" dirty="0"/>
          </a:p>
        </p:txBody>
      </p:sp>
      <p:sp>
        <p:nvSpPr>
          <p:cNvPr id="14" name="Shape 11"/>
          <p:cNvSpPr/>
          <p:nvPr/>
        </p:nvSpPr>
        <p:spPr>
          <a:xfrm>
            <a:off x="777240" y="2852928"/>
            <a:ext cx="4206240" cy="685800"/>
          </a:xfrm>
          <a:prstGeom prst="rect">
            <a:avLst/>
          </a:prstGeom>
          <a:solidFill>
            <a:srgbClr val="F8F0DF">
              <a:alpha val="93000"/>
            </a:srgbClr>
          </a:solidFill>
          <a:ln w="12700">
            <a:solidFill>
              <a:srgbClr val="B68B45">
                <a:alpha val="55000"/>
              </a:srgbClr>
            </a:solidFill>
            <a:prstDash val="solid"/>
          </a:ln>
        </p:spPr>
      </p:sp>
      <p:sp>
        <p:nvSpPr>
          <p:cNvPr id="15" name="Text 12"/>
          <p:cNvSpPr/>
          <p:nvPr/>
        </p:nvSpPr>
        <p:spPr>
          <a:xfrm>
            <a:off x="941832" y="2980944"/>
            <a:ext cx="1325880" cy="164592"/>
          </a:xfrm>
          <a:prstGeom prst="rect">
            <a:avLst/>
          </a:prstGeom>
          <a:noFill/>
          <a:ln/>
        </p:spPr>
        <p:txBody>
          <a:bodyPr wrap="square" lIns="0" tIns="0" rIns="0" bIns="0" rtlCol="0" anchor="ctr"/>
          <a:lstStyle/>
          <a:p>
            <a:pPr indent="0" marL="0">
              <a:buNone/>
            </a:pPr>
            <a:r>
              <a:rPr lang="en-US" sz="1150" b="1" dirty="0">
                <a:solidFill>
                  <a:srgbClr val="5E1720"/>
                </a:solidFill>
              </a:rPr>
              <a:t>Lent</a:t>
            </a:r>
            <a:endParaRPr lang="en-US" sz="1150" dirty="0"/>
          </a:p>
        </p:txBody>
      </p:sp>
      <p:sp>
        <p:nvSpPr>
          <p:cNvPr id="16" name="Text 13"/>
          <p:cNvSpPr/>
          <p:nvPr/>
        </p:nvSpPr>
        <p:spPr>
          <a:xfrm>
            <a:off x="2331720" y="2980944"/>
            <a:ext cx="2423160" cy="164592"/>
          </a:xfrm>
          <a:prstGeom prst="rect">
            <a:avLst/>
          </a:prstGeom>
          <a:noFill/>
          <a:ln/>
        </p:spPr>
        <p:txBody>
          <a:bodyPr wrap="square" lIns="0" tIns="0" rIns="0" bIns="0" rtlCol="0" anchor="ctr">
            <a:normAutofit/>
          </a:bodyPr>
          <a:lstStyle/>
          <a:p>
            <a:pPr indent="0" marL="0">
              <a:buNone/>
            </a:pPr>
            <a:r>
              <a:rPr lang="en-US" sz="1150" dirty="0">
                <a:solidFill>
                  <a:srgbClr val="26211E"/>
                </a:solidFill>
              </a:rPr>
              <a:t>confession and return</a:t>
            </a:r>
            <a:endParaRPr lang="en-US" sz="1150" dirty="0"/>
          </a:p>
        </p:txBody>
      </p:sp>
      <p:sp>
        <p:nvSpPr>
          <p:cNvPr id="17" name="Shape 14"/>
          <p:cNvSpPr/>
          <p:nvPr/>
        </p:nvSpPr>
        <p:spPr>
          <a:xfrm>
            <a:off x="5760720" y="2852928"/>
            <a:ext cx="4206240" cy="685800"/>
          </a:xfrm>
          <a:prstGeom prst="rect">
            <a:avLst/>
          </a:prstGeom>
          <a:solidFill>
            <a:srgbClr val="F8F0DF">
              <a:alpha val="93000"/>
            </a:srgbClr>
          </a:solidFill>
          <a:ln w="12700">
            <a:solidFill>
              <a:srgbClr val="B68B45">
                <a:alpha val="55000"/>
              </a:srgbClr>
            </a:solidFill>
            <a:prstDash val="solid"/>
          </a:ln>
        </p:spPr>
      </p:sp>
      <p:sp>
        <p:nvSpPr>
          <p:cNvPr id="18" name="Text 15"/>
          <p:cNvSpPr/>
          <p:nvPr/>
        </p:nvSpPr>
        <p:spPr>
          <a:xfrm>
            <a:off x="5925312" y="2980944"/>
            <a:ext cx="1325880" cy="164592"/>
          </a:xfrm>
          <a:prstGeom prst="rect">
            <a:avLst/>
          </a:prstGeom>
          <a:noFill/>
          <a:ln/>
        </p:spPr>
        <p:txBody>
          <a:bodyPr wrap="square" lIns="0" tIns="0" rIns="0" bIns="0" rtlCol="0" anchor="ctr"/>
          <a:lstStyle/>
          <a:p>
            <a:pPr indent="0" marL="0">
              <a:buNone/>
            </a:pPr>
            <a:r>
              <a:rPr lang="en-US" sz="1150" b="1" dirty="0">
                <a:solidFill>
                  <a:srgbClr val="5E1720"/>
                </a:solidFill>
              </a:rPr>
              <a:t>Assurance</a:t>
            </a:r>
            <a:endParaRPr lang="en-US" sz="1150" dirty="0"/>
          </a:p>
        </p:txBody>
      </p:sp>
      <p:sp>
        <p:nvSpPr>
          <p:cNvPr id="19" name="Text 16"/>
          <p:cNvSpPr/>
          <p:nvPr/>
        </p:nvSpPr>
        <p:spPr>
          <a:xfrm>
            <a:off x="7315200" y="2980944"/>
            <a:ext cx="2423160" cy="164592"/>
          </a:xfrm>
          <a:prstGeom prst="rect">
            <a:avLst/>
          </a:prstGeom>
          <a:noFill/>
          <a:ln/>
        </p:spPr>
        <p:txBody>
          <a:bodyPr wrap="square" lIns="0" tIns="0" rIns="0" bIns="0" rtlCol="0" anchor="ctr">
            <a:normAutofit/>
          </a:bodyPr>
          <a:lstStyle/>
          <a:p>
            <a:pPr indent="0" marL="0">
              <a:buNone/>
            </a:pPr>
            <a:r>
              <a:rPr lang="en-US" sz="1150" dirty="0">
                <a:solidFill>
                  <a:srgbClr val="26211E"/>
                </a:solidFill>
              </a:rPr>
              <a:t>comfort for the repentant</a:t>
            </a:r>
            <a:endParaRPr lang="en-US" sz="1150" dirty="0"/>
          </a:p>
        </p:txBody>
      </p:sp>
      <p:sp>
        <p:nvSpPr>
          <p:cNvPr id="20" name="Shape 17"/>
          <p:cNvSpPr/>
          <p:nvPr/>
        </p:nvSpPr>
        <p:spPr>
          <a:xfrm>
            <a:off x="777240" y="3877056"/>
            <a:ext cx="4206240" cy="685800"/>
          </a:xfrm>
          <a:prstGeom prst="rect">
            <a:avLst/>
          </a:prstGeom>
          <a:solidFill>
            <a:srgbClr val="F8F0DF">
              <a:alpha val="93000"/>
            </a:srgbClr>
          </a:solidFill>
          <a:ln w="12700">
            <a:solidFill>
              <a:srgbClr val="B68B45">
                <a:alpha val="55000"/>
              </a:srgbClr>
            </a:solidFill>
            <a:prstDash val="solid"/>
          </a:ln>
        </p:spPr>
      </p:sp>
      <p:sp>
        <p:nvSpPr>
          <p:cNvPr id="21" name="Text 18"/>
          <p:cNvSpPr/>
          <p:nvPr/>
        </p:nvSpPr>
        <p:spPr>
          <a:xfrm>
            <a:off x="941832" y="4005072"/>
            <a:ext cx="1325880" cy="164592"/>
          </a:xfrm>
          <a:prstGeom prst="rect">
            <a:avLst/>
          </a:prstGeom>
          <a:noFill/>
          <a:ln/>
        </p:spPr>
        <p:txBody>
          <a:bodyPr wrap="square" lIns="0" tIns="0" rIns="0" bIns="0" rtlCol="0" anchor="ctr"/>
          <a:lstStyle/>
          <a:p>
            <a:pPr indent="0" marL="0">
              <a:buNone/>
            </a:pPr>
            <a:r>
              <a:rPr lang="en-US" sz="1150" b="1" dirty="0">
                <a:solidFill>
                  <a:srgbClr val="5E1720"/>
                </a:solidFill>
              </a:rPr>
              <a:t>Teaching</a:t>
            </a:r>
            <a:endParaRPr lang="en-US" sz="1150" dirty="0"/>
          </a:p>
        </p:txBody>
      </p:sp>
      <p:sp>
        <p:nvSpPr>
          <p:cNvPr id="22" name="Text 19"/>
          <p:cNvSpPr/>
          <p:nvPr/>
        </p:nvSpPr>
        <p:spPr>
          <a:xfrm>
            <a:off x="2331720" y="4005072"/>
            <a:ext cx="2423160" cy="164592"/>
          </a:xfrm>
          <a:prstGeom prst="rect">
            <a:avLst/>
          </a:prstGeom>
          <a:noFill/>
          <a:ln/>
        </p:spPr>
        <p:txBody>
          <a:bodyPr wrap="square" lIns="0" tIns="0" rIns="0" bIns="0" rtlCol="0" anchor="ctr">
            <a:normAutofit/>
          </a:bodyPr>
          <a:lstStyle/>
          <a:p>
            <a:pPr indent="0" marL="0">
              <a:buNone/>
            </a:pPr>
            <a:r>
              <a:rPr lang="en-US" sz="1150" dirty="0">
                <a:solidFill>
                  <a:srgbClr val="26211E"/>
                </a:solidFill>
              </a:rPr>
              <a:t>atonement and redemption</a:t>
            </a:r>
            <a:endParaRPr lang="en-US" sz="1150" dirty="0"/>
          </a:p>
        </p:txBody>
      </p:sp>
      <p:sp>
        <p:nvSpPr>
          <p:cNvPr id="23" name="Shape 20"/>
          <p:cNvSpPr/>
          <p:nvPr/>
        </p:nvSpPr>
        <p:spPr>
          <a:xfrm>
            <a:off x="5760720" y="3877056"/>
            <a:ext cx="4206240" cy="685800"/>
          </a:xfrm>
          <a:prstGeom prst="rect">
            <a:avLst/>
          </a:prstGeom>
          <a:solidFill>
            <a:srgbClr val="F8F0DF">
              <a:alpha val="93000"/>
            </a:srgbClr>
          </a:solidFill>
          <a:ln w="12700">
            <a:solidFill>
              <a:srgbClr val="B68B45">
                <a:alpha val="55000"/>
              </a:srgbClr>
            </a:solidFill>
            <a:prstDash val="solid"/>
          </a:ln>
        </p:spPr>
      </p:sp>
      <p:sp>
        <p:nvSpPr>
          <p:cNvPr id="24" name="Text 21"/>
          <p:cNvSpPr/>
          <p:nvPr/>
        </p:nvSpPr>
        <p:spPr>
          <a:xfrm>
            <a:off x="5925312" y="4005072"/>
            <a:ext cx="1325880" cy="164592"/>
          </a:xfrm>
          <a:prstGeom prst="rect">
            <a:avLst/>
          </a:prstGeom>
          <a:noFill/>
          <a:ln/>
        </p:spPr>
        <p:txBody>
          <a:bodyPr wrap="square" lIns="0" tIns="0" rIns="0" bIns="0" rtlCol="0" anchor="ctr"/>
          <a:lstStyle/>
          <a:p>
            <a:pPr indent="0" marL="0">
              <a:buNone/>
            </a:pPr>
            <a:r>
              <a:rPr lang="en-US" sz="1150" b="1" dirty="0">
                <a:solidFill>
                  <a:srgbClr val="5E1720"/>
                </a:solidFill>
              </a:rPr>
              <a:t>Devotion</a:t>
            </a:r>
            <a:endParaRPr lang="en-US" sz="1150" dirty="0"/>
          </a:p>
        </p:txBody>
      </p:sp>
      <p:sp>
        <p:nvSpPr>
          <p:cNvPr id="25" name="Text 22"/>
          <p:cNvSpPr/>
          <p:nvPr/>
        </p:nvSpPr>
        <p:spPr>
          <a:xfrm>
            <a:off x="7315200" y="4005072"/>
            <a:ext cx="2423160" cy="164592"/>
          </a:xfrm>
          <a:prstGeom prst="rect">
            <a:avLst/>
          </a:prstGeom>
          <a:noFill/>
          <a:ln/>
        </p:spPr>
        <p:txBody>
          <a:bodyPr wrap="square" lIns="0" tIns="0" rIns="0" bIns="0" rtlCol="0" anchor="ctr">
            <a:normAutofit/>
          </a:bodyPr>
          <a:lstStyle/>
          <a:p>
            <a:pPr indent="0" marL="0">
              <a:buNone/>
            </a:pPr>
            <a:r>
              <a:rPr lang="en-US" sz="1150" dirty="0">
                <a:solidFill>
                  <a:srgbClr val="26211E"/>
                </a:solidFill>
              </a:rPr>
              <a:t>thanksgiving at the cross</a:t>
            </a:r>
            <a:endParaRPr lang="en-US" sz="1150" dirty="0"/>
          </a:p>
        </p:txBody>
      </p:sp>
      <p:sp>
        <p:nvSpPr>
          <p:cNvPr id="26" name="Text 23"/>
          <p:cNvSpPr/>
          <p:nvPr/>
        </p:nvSpPr>
        <p:spPr>
          <a:xfrm>
            <a:off x="411480" y="6528816"/>
            <a:ext cx="5943600" cy="164592"/>
          </a:xfrm>
          <a:prstGeom prst="rect">
            <a:avLst/>
          </a:prstGeom>
          <a:noFill/>
          <a:ln/>
        </p:spPr>
        <p:txBody>
          <a:bodyPr wrap="square" lIns="0" tIns="0" rIns="0" bIns="0" rtlCol="0" anchor="ctr"/>
          <a:lstStyle/>
          <a:p>
            <a:pPr indent="0" marL="0">
              <a:buNone/>
            </a:pPr>
            <a:r>
              <a:rPr lang="en-US" sz="750" dirty="0">
                <a:solidFill>
                  <a:srgbClr val="E6D8C8"/>
                </a:solidFill>
                <a:latin typeface="Aptos" pitchFamily="34" charset="0"/>
                <a:ea typeface="Aptos" pitchFamily="34" charset="-122"/>
                <a:cs typeface="Aptos" pitchFamily="34" charset="-120"/>
              </a:rPr>
              <a:t>Prepared for teaching and small group use - hymninfo.com</a:t>
            </a:r>
            <a:endParaRPr lang="en-US" sz="7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171821"/>
        </a:solidFill>
      </p:bgPr>
    </p:bg>
    <p:spTree>
      <p:nvGrpSpPr>
        <p:cNvPr id="1" name=""/>
        <p:cNvGrpSpPr/>
        <p:nvPr/>
      </p:nvGrpSpPr>
      <p:grpSpPr>
        <a:xfrm>
          <a:off x="0" y="0"/>
          <a:ext cx="0" cy="0"/>
          <a:chOff x="0" y="0"/>
          <a:chExt cx="0" cy="0"/>
        </a:xfrm>
      </p:grpSpPr>
      <p:sp>
        <p:nvSpPr>
          <p:cNvPr id="2" name="Shape 0"/>
          <p:cNvSpPr/>
          <p:nvPr/>
        </p:nvSpPr>
        <p:spPr>
          <a:xfrm>
            <a:off x="502920" y="402336"/>
            <a:ext cx="2423160" cy="292608"/>
          </a:xfrm>
          <a:prstGeom prst="rect">
            <a:avLst/>
          </a:prstGeom>
          <a:solidFill>
            <a:srgbClr val="B68B45"/>
          </a:solidFill>
          <a:ln w="12700">
            <a:solidFill>
              <a:srgbClr val="B68B45"/>
            </a:solidFill>
            <a:prstDash val="solid"/>
          </a:ln>
        </p:spPr>
      </p:sp>
      <p:sp>
        <p:nvSpPr>
          <p:cNvPr id="3" name="Text 1"/>
          <p:cNvSpPr/>
          <p:nvPr/>
        </p:nvSpPr>
        <p:spPr>
          <a:xfrm>
            <a:off x="594360" y="461772"/>
            <a:ext cx="2240280" cy="137160"/>
          </a:xfrm>
          <a:prstGeom prst="rect">
            <a:avLst/>
          </a:prstGeom>
          <a:noFill/>
          <a:ln/>
        </p:spPr>
        <p:txBody>
          <a:bodyPr wrap="square" lIns="0" tIns="0" rIns="0" bIns="0" rtlCol="0" anchor="ctr">
            <a:normAutofit/>
          </a:bodyPr>
          <a:lstStyle/>
          <a:p>
            <a:pPr indent="0" marL="0">
              <a:buNone/>
            </a:pPr>
            <a:r>
              <a:rPr lang="en-US" sz="800" b="1" dirty="0">
                <a:solidFill>
                  <a:srgbClr val="171821"/>
                </a:solidFill>
              </a:rPr>
              <a:t>HYMN STUDY</a:t>
            </a:r>
            <a:endParaRPr lang="en-US" sz="800" dirty="0"/>
          </a:p>
        </p:txBody>
      </p:sp>
      <p:sp>
        <p:nvSpPr>
          <p:cNvPr id="4" name="Text 2"/>
          <p:cNvSpPr/>
          <p:nvPr/>
        </p:nvSpPr>
        <p:spPr>
          <a:xfrm>
            <a:off x="502920" y="822960"/>
            <a:ext cx="6400800" cy="457200"/>
          </a:xfrm>
          <a:prstGeom prst="rect">
            <a:avLst/>
          </a:prstGeom>
          <a:noFill/>
          <a:ln/>
        </p:spPr>
        <p:txBody>
          <a:bodyPr wrap="square" lIns="254" tIns="254" rIns="254" bIns="254" rtlCol="0" anchor="ctr">
            <a:normAutofit/>
          </a:bodyPr>
          <a:lstStyle/>
          <a:p>
            <a:pPr indent="0" marL="0">
              <a:buNone/>
            </a:pPr>
            <a:r>
              <a:rPr lang="en-US" sz="2400" b="1" dirty="0">
                <a:solidFill>
                  <a:srgbClr val="F8F0DF"/>
                </a:solidFill>
                <a:latin typeface="Georgia" pitchFamily="34" charset="0"/>
                <a:ea typeface="Georgia" pitchFamily="34" charset="-122"/>
                <a:cs typeface="Georgia" pitchFamily="34" charset="-120"/>
              </a:rPr>
              <a:t>Application and Lesson Flow</a:t>
            </a:r>
            <a:endParaRPr lang="en-US" sz="2400" dirty="0"/>
          </a:p>
        </p:txBody>
      </p:sp>
      <p:sp>
        <p:nvSpPr>
          <p:cNvPr id="5" name="Text 3"/>
          <p:cNvSpPr/>
          <p:nvPr/>
        </p:nvSpPr>
        <p:spPr>
          <a:xfrm>
            <a:off x="512064" y="1325880"/>
            <a:ext cx="6126480" cy="292608"/>
          </a:xfrm>
          <a:prstGeom prst="rect">
            <a:avLst/>
          </a:prstGeom>
          <a:noFill/>
          <a:ln/>
        </p:spPr>
        <p:txBody>
          <a:bodyPr wrap="square" lIns="0" tIns="0" rIns="0" bIns="0" rtlCol="0" anchor="ctr">
            <a:normAutofit/>
          </a:bodyPr>
          <a:lstStyle/>
          <a:p>
            <a:pPr indent="0" marL="0">
              <a:buNone/>
            </a:pPr>
            <a:r>
              <a:rPr lang="en-US" sz="1150" dirty="0">
                <a:solidFill>
                  <a:srgbClr val="D8C8A8"/>
                </a:solidFill>
              </a:rPr>
              <a:t>Move from Scripture to response.</a:t>
            </a:r>
            <a:endParaRPr lang="en-US" sz="1150" dirty="0"/>
          </a:p>
        </p:txBody>
      </p:sp>
      <p:sp>
        <p:nvSpPr>
          <p:cNvPr id="6" name="Shape 4"/>
          <p:cNvSpPr/>
          <p:nvPr/>
        </p:nvSpPr>
        <p:spPr>
          <a:xfrm>
            <a:off x="914400" y="4343400"/>
            <a:ext cx="9875520" cy="0"/>
          </a:xfrm>
          <a:prstGeom prst="line">
            <a:avLst/>
          </a:prstGeom>
          <a:noFill/>
          <a:ln w="25400">
            <a:solidFill>
              <a:srgbClr val="B68B45">
                <a:alpha val="85000"/>
              </a:srgbClr>
            </a:solidFill>
            <a:prstDash val="solid"/>
          </a:ln>
        </p:spPr>
      </p:sp>
      <p:sp>
        <p:nvSpPr>
          <p:cNvPr id="7" name="Shape 5"/>
          <p:cNvSpPr/>
          <p:nvPr/>
        </p:nvSpPr>
        <p:spPr>
          <a:xfrm>
            <a:off x="960120" y="3959352"/>
            <a:ext cx="777240" cy="777240"/>
          </a:xfrm>
          <a:prstGeom prst="ellipse">
            <a:avLst/>
          </a:prstGeom>
          <a:solidFill>
            <a:srgbClr val="B68B45"/>
          </a:solidFill>
          <a:ln w="12700">
            <a:solidFill>
              <a:srgbClr val="F8F0DF">
                <a:alpha val="65000"/>
              </a:srgbClr>
            </a:solidFill>
            <a:prstDash val="solid"/>
          </a:ln>
        </p:spPr>
      </p:sp>
      <p:sp>
        <p:nvSpPr>
          <p:cNvPr id="8" name="Text 6"/>
          <p:cNvSpPr/>
          <p:nvPr/>
        </p:nvSpPr>
        <p:spPr>
          <a:xfrm>
            <a:off x="1216152" y="4160520"/>
            <a:ext cx="228600" cy="137160"/>
          </a:xfrm>
          <a:prstGeom prst="rect">
            <a:avLst/>
          </a:prstGeom>
          <a:noFill/>
          <a:ln/>
        </p:spPr>
        <p:txBody>
          <a:bodyPr wrap="square" lIns="0" tIns="0" rIns="0" bIns="0" rtlCol="0" anchor="ctr"/>
          <a:lstStyle/>
          <a:p>
            <a:pPr algn="ctr" indent="0" marL="0">
              <a:buNone/>
            </a:pPr>
            <a:r>
              <a:rPr lang="en-US" sz="1200" b="1" dirty="0">
                <a:solidFill>
                  <a:srgbClr val="171821"/>
                </a:solidFill>
              </a:rPr>
              <a:t>1</a:t>
            </a:r>
            <a:endParaRPr lang="en-US" sz="1200" dirty="0"/>
          </a:p>
        </p:txBody>
      </p:sp>
      <p:sp>
        <p:nvSpPr>
          <p:cNvPr id="9" name="Text 7"/>
          <p:cNvSpPr/>
          <p:nvPr/>
        </p:nvSpPr>
        <p:spPr>
          <a:xfrm>
            <a:off x="731520" y="4892040"/>
            <a:ext cx="1234440" cy="228600"/>
          </a:xfrm>
          <a:prstGeom prst="rect">
            <a:avLst/>
          </a:prstGeom>
          <a:noFill/>
          <a:ln/>
        </p:spPr>
        <p:txBody>
          <a:bodyPr wrap="square" lIns="0" tIns="0" rIns="0" bIns="0" rtlCol="0" anchor="ctr"/>
          <a:lstStyle/>
          <a:p>
            <a:pPr algn="ctr" indent="0" marL="0">
              <a:buNone/>
            </a:pPr>
            <a:r>
              <a:rPr lang="en-US" sz="1200" b="1" dirty="0">
                <a:solidFill>
                  <a:srgbClr val="F8F0DF"/>
                </a:solidFill>
              </a:rPr>
              <a:t>Read</a:t>
            </a:r>
            <a:endParaRPr lang="en-US" sz="1200" dirty="0"/>
          </a:p>
        </p:txBody>
      </p:sp>
      <p:sp>
        <p:nvSpPr>
          <p:cNvPr id="10" name="Text 8"/>
          <p:cNvSpPr/>
          <p:nvPr/>
        </p:nvSpPr>
        <p:spPr>
          <a:xfrm>
            <a:off x="594360" y="5193792"/>
            <a:ext cx="1508760" cy="256032"/>
          </a:xfrm>
          <a:prstGeom prst="rect">
            <a:avLst/>
          </a:prstGeom>
          <a:noFill/>
          <a:ln/>
        </p:spPr>
        <p:txBody>
          <a:bodyPr wrap="square" lIns="0" tIns="0" rIns="0" bIns="0" rtlCol="0" anchor="ctr">
            <a:normAutofit/>
          </a:bodyPr>
          <a:lstStyle/>
          <a:p>
            <a:pPr algn="ctr" indent="0" marL="0">
              <a:buNone/>
            </a:pPr>
            <a:r>
              <a:rPr lang="en-US" sz="1050" dirty="0">
                <a:solidFill>
                  <a:srgbClr val="D8C8A8"/>
                </a:solidFill>
              </a:rPr>
              <a:t>Zech. 13:1</a:t>
            </a:r>
            <a:endParaRPr lang="en-US" sz="1050" dirty="0"/>
          </a:p>
        </p:txBody>
      </p:sp>
      <p:sp>
        <p:nvSpPr>
          <p:cNvPr id="11" name="Shape 9"/>
          <p:cNvSpPr/>
          <p:nvPr/>
        </p:nvSpPr>
        <p:spPr>
          <a:xfrm>
            <a:off x="3291840" y="3959352"/>
            <a:ext cx="777240" cy="777240"/>
          </a:xfrm>
          <a:prstGeom prst="ellipse">
            <a:avLst/>
          </a:prstGeom>
          <a:solidFill>
            <a:srgbClr val="B68B45"/>
          </a:solidFill>
          <a:ln w="12700">
            <a:solidFill>
              <a:srgbClr val="F8F0DF">
                <a:alpha val="65000"/>
              </a:srgbClr>
            </a:solidFill>
            <a:prstDash val="solid"/>
          </a:ln>
        </p:spPr>
      </p:sp>
      <p:sp>
        <p:nvSpPr>
          <p:cNvPr id="12" name="Text 10"/>
          <p:cNvSpPr/>
          <p:nvPr/>
        </p:nvSpPr>
        <p:spPr>
          <a:xfrm>
            <a:off x="3547872" y="4160520"/>
            <a:ext cx="228600" cy="137160"/>
          </a:xfrm>
          <a:prstGeom prst="rect">
            <a:avLst/>
          </a:prstGeom>
          <a:noFill/>
          <a:ln/>
        </p:spPr>
        <p:txBody>
          <a:bodyPr wrap="square" lIns="0" tIns="0" rIns="0" bIns="0" rtlCol="0" anchor="ctr"/>
          <a:lstStyle/>
          <a:p>
            <a:pPr algn="ctr" indent="0" marL="0">
              <a:buNone/>
            </a:pPr>
            <a:r>
              <a:rPr lang="en-US" sz="1200" b="1" dirty="0">
                <a:solidFill>
                  <a:srgbClr val="171821"/>
                </a:solidFill>
              </a:rPr>
              <a:t>2</a:t>
            </a:r>
            <a:endParaRPr lang="en-US" sz="1200" dirty="0"/>
          </a:p>
        </p:txBody>
      </p:sp>
      <p:sp>
        <p:nvSpPr>
          <p:cNvPr id="13" name="Text 11"/>
          <p:cNvSpPr/>
          <p:nvPr/>
        </p:nvSpPr>
        <p:spPr>
          <a:xfrm>
            <a:off x="3063240" y="4892040"/>
            <a:ext cx="1234440" cy="228600"/>
          </a:xfrm>
          <a:prstGeom prst="rect">
            <a:avLst/>
          </a:prstGeom>
          <a:noFill/>
          <a:ln/>
        </p:spPr>
        <p:txBody>
          <a:bodyPr wrap="square" lIns="0" tIns="0" rIns="0" bIns="0" rtlCol="0" anchor="ctr"/>
          <a:lstStyle/>
          <a:p>
            <a:pPr algn="ctr" indent="0" marL="0">
              <a:buNone/>
            </a:pPr>
            <a:r>
              <a:rPr lang="en-US" sz="1200" b="1" dirty="0">
                <a:solidFill>
                  <a:srgbClr val="F8F0DF"/>
                </a:solidFill>
              </a:rPr>
              <a:t>Teach</a:t>
            </a:r>
            <a:endParaRPr lang="en-US" sz="1200" dirty="0"/>
          </a:p>
        </p:txBody>
      </p:sp>
      <p:sp>
        <p:nvSpPr>
          <p:cNvPr id="14" name="Text 12"/>
          <p:cNvSpPr/>
          <p:nvPr/>
        </p:nvSpPr>
        <p:spPr>
          <a:xfrm>
            <a:off x="2926080" y="5193792"/>
            <a:ext cx="1508760" cy="256032"/>
          </a:xfrm>
          <a:prstGeom prst="rect">
            <a:avLst/>
          </a:prstGeom>
          <a:noFill/>
          <a:ln/>
        </p:spPr>
        <p:txBody>
          <a:bodyPr wrap="square" lIns="0" tIns="0" rIns="0" bIns="0" rtlCol="0" anchor="ctr">
            <a:normAutofit/>
          </a:bodyPr>
          <a:lstStyle/>
          <a:p>
            <a:pPr algn="ctr" indent="0" marL="0">
              <a:buNone/>
            </a:pPr>
            <a:r>
              <a:rPr lang="en-US" sz="1050" dirty="0">
                <a:solidFill>
                  <a:srgbClr val="D8C8A8"/>
                </a:solidFill>
              </a:rPr>
              <a:t>the fountain</a:t>
            </a:r>
            <a:endParaRPr lang="en-US" sz="1050" dirty="0"/>
          </a:p>
        </p:txBody>
      </p:sp>
      <p:sp>
        <p:nvSpPr>
          <p:cNvPr id="15" name="Shape 13"/>
          <p:cNvSpPr/>
          <p:nvPr/>
        </p:nvSpPr>
        <p:spPr>
          <a:xfrm>
            <a:off x="5623560" y="3959352"/>
            <a:ext cx="777240" cy="777240"/>
          </a:xfrm>
          <a:prstGeom prst="ellipse">
            <a:avLst/>
          </a:prstGeom>
          <a:solidFill>
            <a:srgbClr val="B68B45"/>
          </a:solidFill>
          <a:ln w="12700">
            <a:solidFill>
              <a:srgbClr val="F8F0DF">
                <a:alpha val="65000"/>
              </a:srgbClr>
            </a:solidFill>
            <a:prstDash val="solid"/>
          </a:ln>
        </p:spPr>
      </p:sp>
      <p:sp>
        <p:nvSpPr>
          <p:cNvPr id="16" name="Text 14"/>
          <p:cNvSpPr/>
          <p:nvPr/>
        </p:nvSpPr>
        <p:spPr>
          <a:xfrm>
            <a:off x="5879592" y="4160520"/>
            <a:ext cx="228600" cy="137160"/>
          </a:xfrm>
          <a:prstGeom prst="rect">
            <a:avLst/>
          </a:prstGeom>
          <a:noFill/>
          <a:ln/>
        </p:spPr>
        <p:txBody>
          <a:bodyPr wrap="square" lIns="0" tIns="0" rIns="0" bIns="0" rtlCol="0" anchor="ctr"/>
          <a:lstStyle/>
          <a:p>
            <a:pPr algn="ctr" indent="0" marL="0">
              <a:buNone/>
            </a:pPr>
            <a:r>
              <a:rPr lang="en-US" sz="1200" b="1" dirty="0">
                <a:solidFill>
                  <a:srgbClr val="171821"/>
                </a:solidFill>
              </a:rPr>
              <a:t>3</a:t>
            </a:r>
            <a:endParaRPr lang="en-US" sz="1200" dirty="0"/>
          </a:p>
        </p:txBody>
      </p:sp>
      <p:sp>
        <p:nvSpPr>
          <p:cNvPr id="17" name="Text 15"/>
          <p:cNvSpPr/>
          <p:nvPr/>
        </p:nvSpPr>
        <p:spPr>
          <a:xfrm>
            <a:off x="5394960" y="4892040"/>
            <a:ext cx="1234440" cy="228600"/>
          </a:xfrm>
          <a:prstGeom prst="rect">
            <a:avLst/>
          </a:prstGeom>
          <a:noFill/>
          <a:ln/>
        </p:spPr>
        <p:txBody>
          <a:bodyPr wrap="square" lIns="0" tIns="0" rIns="0" bIns="0" rtlCol="0" anchor="ctr"/>
          <a:lstStyle/>
          <a:p>
            <a:pPr algn="ctr" indent="0" marL="0">
              <a:buNone/>
            </a:pPr>
            <a:r>
              <a:rPr lang="en-US" sz="1200" b="1" dirty="0">
                <a:solidFill>
                  <a:srgbClr val="F8F0DF"/>
                </a:solidFill>
              </a:rPr>
              <a:t>Trace</a:t>
            </a:r>
            <a:endParaRPr lang="en-US" sz="1200" dirty="0"/>
          </a:p>
        </p:txBody>
      </p:sp>
      <p:sp>
        <p:nvSpPr>
          <p:cNvPr id="18" name="Text 16"/>
          <p:cNvSpPr/>
          <p:nvPr/>
        </p:nvSpPr>
        <p:spPr>
          <a:xfrm>
            <a:off x="5257800" y="5193792"/>
            <a:ext cx="1508760" cy="256032"/>
          </a:xfrm>
          <a:prstGeom prst="rect">
            <a:avLst/>
          </a:prstGeom>
          <a:noFill/>
          <a:ln/>
        </p:spPr>
        <p:txBody>
          <a:bodyPr wrap="square" lIns="0" tIns="0" rIns="0" bIns="0" rtlCol="0" anchor="ctr">
            <a:normAutofit/>
          </a:bodyPr>
          <a:lstStyle/>
          <a:p>
            <a:pPr algn="ctr" indent="0" marL="0">
              <a:buNone/>
            </a:pPr>
            <a:r>
              <a:rPr lang="en-US" sz="1050" dirty="0">
                <a:solidFill>
                  <a:srgbClr val="D8C8A8"/>
                </a:solidFill>
              </a:rPr>
              <a:t>the cross</a:t>
            </a:r>
            <a:endParaRPr lang="en-US" sz="1050" dirty="0"/>
          </a:p>
        </p:txBody>
      </p:sp>
      <p:sp>
        <p:nvSpPr>
          <p:cNvPr id="19" name="Shape 17"/>
          <p:cNvSpPr/>
          <p:nvPr/>
        </p:nvSpPr>
        <p:spPr>
          <a:xfrm>
            <a:off x="7955280" y="3959352"/>
            <a:ext cx="777240" cy="777240"/>
          </a:xfrm>
          <a:prstGeom prst="ellipse">
            <a:avLst/>
          </a:prstGeom>
          <a:solidFill>
            <a:srgbClr val="B68B45"/>
          </a:solidFill>
          <a:ln w="12700">
            <a:solidFill>
              <a:srgbClr val="F8F0DF">
                <a:alpha val="65000"/>
              </a:srgbClr>
            </a:solidFill>
            <a:prstDash val="solid"/>
          </a:ln>
        </p:spPr>
      </p:sp>
      <p:sp>
        <p:nvSpPr>
          <p:cNvPr id="20" name="Text 18"/>
          <p:cNvSpPr/>
          <p:nvPr/>
        </p:nvSpPr>
        <p:spPr>
          <a:xfrm>
            <a:off x="8211312" y="4160520"/>
            <a:ext cx="228600" cy="137160"/>
          </a:xfrm>
          <a:prstGeom prst="rect">
            <a:avLst/>
          </a:prstGeom>
          <a:noFill/>
          <a:ln/>
        </p:spPr>
        <p:txBody>
          <a:bodyPr wrap="square" lIns="0" tIns="0" rIns="0" bIns="0" rtlCol="0" anchor="ctr"/>
          <a:lstStyle/>
          <a:p>
            <a:pPr algn="ctr" indent="0" marL="0">
              <a:buNone/>
            </a:pPr>
            <a:r>
              <a:rPr lang="en-US" sz="1200" b="1" dirty="0">
                <a:solidFill>
                  <a:srgbClr val="171821"/>
                </a:solidFill>
              </a:rPr>
              <a:t>4</a:t>
            </a:r>
            <a:endParaRPr lang="en-US" sz="1200" dirty="0"/>
          </a:p>
        </p:txBody>
      </p:sp>
      <p:sp>
        <p:nvSpPr>
          <p:cNvPr id="21" name="Text 19"/>
          <p:cNvSpPr/>
          <p:nvPr/>
        </p:nvSpPr>
        <p:spPr>
          <a:xfrm>
            <a:off x="7726680" y="4892040"/>
            <a:ext cx="1234440" cy="228600"/>
          </a:xfrm>
          <a:prstGeom prst="rect">
            <a:avLst/>
          </a:prstGeom>
          <a:noFill/>
          <a:ln/>
        </p:spPr>
        <p:txBody>
          <a:bodyPr wrap="square" lIns="0" tIns="0" rIns="0" bIns="0" rtlCol="0" anchor="ctr"/>
          <a:lstStyle/>
          <a:p>
            <a:pPr algn="ctr" indent="0" marL="0">
              <a:buNone/>
            </a:pPr>
            <a:r>
              <a:rPr lang="en-US" sz="1200" b="1" dirty="0">
                <a:solidFill>
                  <a:srgbClr val="F8F0DF"/>
                </a:solidFill>
              </a:rPr>
              <a:t>Discuss</a:t>
            </a:r>
            <a:endParaRPr lang="en-US" sz="1200" dirty="0"/>
          </a:p>
        </p:txBody>
      </p:sp>
      <p:sp>
        <p:nvSpPr>
          <p:cNvPr id="22" name="Text 20"/>
          <p:cNvSpPr/>
          <p:nvPr/>
        </p:nvSpPr>
        <p:spPr>
          <a:xfrm>
            <a:off x="7589520" y="5193792"/>
            <a:ext cx="1508760" cy="256032"/>
          </a:xfrm>
          <a:prstGeom prst="rect">
            <a:avLst/>
          </a:prstGeom>
          <a:noFill/>
          <a:ln/>
        </p:spPr>
        <p:txBody>
          <a:bodyPr wrap="square" lIns="0" tIns="0" rIns="0" bIns="0" rtlCol="0" anchor="ctr">
            <a:normAutofit/>
          </a:bodyPr>
          <a:lstStyle/>
          <a:p>
            <a:pPr algn="ctr" indent="0" marL="0">
              <a:buNone/>
            </a:pPr>
            <a:r>
              <a:rPr lang="en-US" sz="1050" dirty="0">
                <a:solidFill>
                  <a:srgbClr val="D8C8A8"/>
                </a:solidFill>
              </a:rPr>
              <a:t>assurance</a:t>
            </a:r>
            <a:endParaRPr lang="en-US" sz="1050" dirty="0"/>
          </a:p>
        </p:txBody>
      </p:sp>
      <p:sp>
        <p:nvSpPr>
          <p:cNvPr id="23" name="Shape 21"/>
          <p:cNvSpPr/>
          <p:nvPr/>
        </p:nvSpPr>
        <p:spPr>
          <a:xfrm>
            <a:off x="10287000" y="3959352"/>
            <a:ext cx="777240" cy="777240"/>
          </a:xfrm>
          <a:prstGeom prst="ellipse">
            <a:avLst/>
          </a:prstGeom>
          <a:solidFill>
            <a:srgbClr val="B68B45"/>
          </a:solidFill>
          <a:ln w="12700">
            <a:solidFill>
              <a:srgbClr val="F8F0DF">
                <a:alpha val="65000"/>
              </a:srgbClr>
            </a:solidFill>
            <a:prstDash val="solid"/>
          </a:ln>
        </p:spPr>
      </p:sp>
      <p:sp>
        <p:nvSpPr>
          <p:cNvPr id="24" name="Text 22"/>
          <p:cNvSpPr/>
          <p:nvPr/>
        </p:nvSpPr>
        <p:spPr>
          <a:xfrm>
            <a:off x="10543032" y="4160520"/>
            <a:ext cx="228600" cy="137160"/>
          </a:xfrm>
          <a:prstGeom prst="rect">
            <a:avLst/>
          </a:prstGeom>
          <a:noFill/>
          <a:ln/>
        </p:spPr>
        <p:txBody>
          <a:bodyPr wrap="square" lIns="0" tIns="0" rIns="0" bIns="0" rtlCol="0" anchor="ctr"/>
          <a:lstStyle/>
          <a:p>
            <a:pPr algn="ctr" indent="0" marL="0">
              <a:buNone/>
            </a:pPr>
            <a:r>
              <a:rPr lang="en-US" sz="1200" b="1" dirty="0">
                <a:solidFill>
                  <a:srgbClr val="171821"/>
                </a:solidFill>
              </a:rPr>
              <a:t>5</a:t>
            </a:r>
            <a:endParaRPr lang="en-US" sz="1200" dirty="0"/>
          </a:p>
        </p:txBody>
      </p:sp>
      <p:sp>
        <p:nvSpPr>
          <p:cNvPr id="25" name="Text 23"/>
          <p:cNvSpPr/>
          <p:nvPr/>
        </p:nvSpPr>
        <p:spPr>
          <a:xfrm>
            <a:off x="10058400" y="4892040"/>
            <a:ext cx="1234440" cy="228600"/>
          </a:xfrm>
          <a:prstGeom prst="rect">
            <a:avLst/>
          </a:prstGeom>
          <a:noFill/>
          <a:ln/>
        </p:spPr>
        <p:txBody>
          <a:bodyPr wrap="square" lIns="0" tIns="0" rIns="0" bIns="0" rtlCol="0" anchor="ctr"/>
          <a:lstStyle/>
          <a:p>
            <a:pPr algn="ctr" indent="0" marL="0">
              <a:buNone/>
            </a:pPr>
            <a:r>
              <a:rPr lang="en-US" sz="1200" b="1" dirty="0">
                <a:solidFill>
                  <a:srgbClr val="F8F0DF"/>
                </a:solidFill>
              </a:rPr>
              <a:t>Pray</a:t>
            </a:r>
            <a:endParaRPr lang="en-US" sz="1200" dirty="0"/>
          </a:p>
        </p:txBody>
      </p:sp>
      <p:sp>
        <p:nvSpPr>
          <p:cNvPr id="26" name="Text 24"/>
          <p:cNvSpPr/>
          <p:nvPr/>
        </p:nvSpPr>
        <p:spPr>
          <a:xfrm>
            <a:off x="9921240" y="5193792"/>
            <a:ext cx="1508760" cy="256032"/>
          </a:xfrm>
          <a:prstGeom prst="rect">
            <a:avLst/>
          </a:prstGeom>
          <a:noFill/>
          <a:ln/>
        </p:spPr>
        <p:txBody>
          <a:bodyPr wrap="square" lIns="0" tIns="0" rIns="0" bIns="0" rtlCol="0" anchor="ctr">
            <a:normAutofit/>
          </a:bodyPr>
          <a:lstStyle/>
          <a:p>
            <a:pPr algn="ctr" indent="0" marL="0">
              <a:buNone/>
            </a:pPr>
            <a:r>
              <a:rPr lang="en-US" sz="1050" dirty="0">
                <a:solidFill>
                  <a:srgbClr val="D8C8A8"/>
                </a:solidFill>
              </a:rPr>
              <a:t>gratitude</a:t>
            </a:r>
            <a:endParaRPr lang="en-US" sz="1050" dirty="0"/>
          </a:p>
        </p:txBody>
      </p:sp>
      <p:sp>
        <p:nvSpPr>
          <p:cNvPr id="27" name="Shape 25"/>
          <p:cNvSpPr/>
          <p:nvPr/>
        </p:nvSpPr>
        <p:spPr>
          <a:xfrm>
            <a:off x="777240" y="1737360"/>
            <a:ext cx="4937760" cy="1508760"/>
          </a:xfrm>
          <a:prstGeom prst="roundRect">
            <a:avLst>
              <a:gd name="adj" fmla="val 7273"/>
            </a:avLst>
          </a:prstGeom>
          <a:solidFill>
            <a:srgbClr val="F8F0DF">
              <a:alpha val="95000"/>
            </a:srgbClr>
          </a:solidFill>
          <a:ln w="12700">
            <a:solidFill>
              <a:srgbClr val="B68B45">
                <a:alpha val="65000"/>
              </a:srgbClr>
            </a:solidFill>
            <a:prstDash val="solid"/>
          </a:ln>
        </p:spPr>
      </p:sp>
      <p:sp>
        <p:nvSpPr>
          <p:cNvPr id="28" name="Text 26"/>
          <p:cNvSpPr/>
          <p:nvPr/>
        </p:nvSpPr>
        <p:spPr>
          <a:xfrm>
            <a:off x="1024128" y="2039112"/>
            <a:ext cx="4434840" cy="868680"/>
          </a:xfrm>
          <a:prstGeom prst="rect">
            <a:avLst/>
          </a:prstGeom>
          <a:noFill/>
          <a:ln/>
        </p:spPr>
        <p:txBody>
          <a:bodyPr wrap="square" lIns="381" tIns="381" rIns="381" bIns="381" rtlCol="0" anchor="ctr">
            <a:normAutofit/>
          </a:bodyPr>
          <a:lstStyle/>
          <a:p>
            <a:pPr indent="0" marL="0">
              <a:buNone/>
            </a:pPr>
            <a:r>
              <a:rPr lang="en-US" sz="1450" dirty="0">
                <a:solidFill>
                  <a:srgbClr val="26211E"/>
                </a:solidFill>
              </a:rPr>
              <a:t>30 minutes: Scripture, hymn story, two stanza studies, prayer.</a:t>
            </a:r>
            <a:endParaRPr lang="en-US" sz="1450" dirty="0"/>
          </a:p>
          <a:p>
            <a:pPr indent="0" marL="0">
              <a:buNone/>
            </a:pPr>
            <a:r>
              <a:rPr lang="en-US" sz="1450" dirty="0">
                <a:solidFill>
                  <a:srgbClr val="26211E"/>
                </a:solidFill>
              </a:rPr>
              <a:t>60 minutes: Add full stanza study, table discussion, and worship planning application.</a:t>
            </a:r>
            <a:endParaRPr lang="en-US" sz="1450" dirty="0"/>
          </a:p>
        </p:txBody>
      </p:sp>
      <p:sp>
        <p:nvSpPr>
          <p:cNvPr id="29" name="Text 27"/>
          <p:cNvSpPr/>
          <p:nvPr/>
        </p:nvSpPr>
        <p:spPr>
          <a:xfrm>
            <a:off x="411480" y="6528816"/>
            <a:ext cx="5943600" cy="164592"/>
          </a:xfrm>
          <a:prstGeom prst="rect">
            <a:avLst/>
          </a:prstGeom>
          <a:noFill/>
          <a:ln/>
        </p:spPr>
        <p:txBody>
          <a:bodyPr wrap="square" lIns="0" tIns="0" rIns="0" bIns="0" rtlCol="0" anchor="ctr"/>
          <a:lstStyle/>
          <a:p>
            <a:pPr indent="0" marL="0">
              <a:buNone/>
            </a:pPr>
            <a:r>
              <a:rPr lang="en-US" sz="750" dirty="0">
                <a:solidFill>
                  <a:srgbClr val="E6D8C8"/>
                </a:solidFill>
                <a:latin typeface="Aptos" pitchFamily="34" charset="0"/>
                <a:ea typeface="Aptos" pitchFamily="34" charset="-122"/>
                <a:cs typeface="Aptos" pitchFamily="34" charset="-120"/>
              </a:rPr>
              <a:t>Prepared for teaching and small group use - hymninfo.com</a:t>
            </a:r>
            <a:endParaRPr lang="en-US" sz="75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spTree>
      <p:nvGrpSpPr>
        <p:cNvPr id="1" name=""/>
        <p:cNvGrpSpPr/>
        <p:nvPr/>
      </p:nvGrpSpPr>
      <p:grpSpPr>
        <a:xfrm>
          <a:off x="0" y="0"/>
          <a:ext cx="0" cy="0"/>
          <a:chOff x="0" y="0"/>
          <a:chExt cx="0" cy="0"/>
        </a:xfrm>
      </p:grpSpPr>
      <p:pic>
        <p:nvPicPr>
          <p:cNvPr id="2" name="Image 0" descr="/mnt/data/fountain_work_assets/visual3.jpg">    </p:cNvPr>
          <p:cNvPicPr>
            <a:picLocks noChangeAspect="1"/>
          </p:cNvPicPr>
          <p:nvPr/>
        </p:nvPicPr>
        <p:blipFill>
          <a:blip r:embed="rId1"/>
          <a:stretch>
            <a:fillRect/>
          </a:stretch>
        </p:blipFill>
        <p:spPr>
          <a:xfrm>
            <a:off x="0" y="0"/>
            <a:ext cx="12191695" cy="6858000"/>
          </a:xfrm>
          <a:prstGeom prst="rect">
            <a:avLst/>
          </a:prstGeom>
        </p:spPr>
      </p:pic>
      <p:sp>
        <p:nvSpPr>
          <p:cNvPr id="3" name="Shape 0"/>
          <p:cNvSpPr/>
          <p:nvPr/>
        </p:nvSpPr>
        <p:spPr>
          <a:xfrm>
            <a:off x="0" y="0"/>
            <a:ext cx="12191695" cy="6858000"/>
          </a:xfrm>
          <a:prstGeom prst="rect">
            <a:avLst/>
          </a:prstGeom>
          <a:solidFill>
            <a:srgbClr val="120909">
              <a:alpha val="64000"/>
            </a:srgbClr>
          </a:solidFill>
          <a:ln w="12700">
            <a:solidFill>
              <a:srgbClr val="120909">
                <a:alpha val="0"/>
              </a:srgbClr>
            </a:solidFill>
            <a:prstDash val="solid"/>
          </a:ln>
        </p:spPr>
      </p:sp>
      <p:sp>
        <p:nvSpPr>
          <p:cNvPr id="4" name="Text 1"/>
          <p:cNvSpPr/>
          <p:nvPr/>
        </p:nvSpPr>
        <p:spPr>
          <a:xfrm>
            <a:off x="685800" y="713232"/>
            <a:ext cx="6400800" cy="502920"/>
          </a:xfrm>
          <a:prstGeom prst="rect">
            <a:avLst/>
          </a:prstGeom>
          <a:noFill/>
          <a:ln/>
        </p:spPr>
        <p:txBody>
          <a:bodyPr wrap="square" lIns="0" tIns="0" rIns="0" bIns="0" rtlCol="0" anchor="ctr">
            <a:normAutofit/>
          </a:bodyPr>
          <a:lstStyle/>
          <a:p>
            <a:pPr indent="0" marL="0">
              <a:buNone/>
            </a:pPr>
            <a:r>
              <a:rPr lang="en-US" sz="3100" b="1" dirty="0">
                <a:solidFill>
                  <a:srgbClr val="F8F0DF"/>
                </a:solidFill>
                <a:latin typeface="Georgia" pitchFamily="34" charset="0"/>
                <a:ea typeface="Georgia" pitchFamily="34" charset="-122"/>
                <a:cs typeface="Georgia" pitchFamily="34" charset="-120"/>
              </a:rPr>
              <a:t>Closing Summary and Prayer</a:t>
            </a:r>
            <a:endParaRPr lang="en-US" sz="3100" dirty="0"/>
          </a:p>
        </p:txBody>
      </p:sp>
      <p:sp>
        <p:nvSpPr>
          <p:cNvPr id="5" name="Shape 2"/>
          <p:cNvSpPr/>
          <p:nvPr/>
        </p:nvSpPr>
        <p:spPr>
          <a:xfrm>
            <a:off x="777240" y="1572768"/>
            <a:ext cx="5669280" cy="3200400"/>
          </a:xfrm>
          <a:prstGeom prst="roundRect">
            <a:avLst>
              <a:gd name="adj" fmla="val 3429"/>
            </a:avLst>
          </a:prstGeom>
          <a:solidFill>
            <a:srgbClr val="F8F0DF">
              <a:alpha val="96000"/>
            </a:srgbClr>
          </a:solidFill>
          <a:ln w="12700">
            <a:solidFill>
              <a:srgbClr val="B68B45">
                <a:alpha val="65000"/>
              </a:srgbClr>
            </a:solidFill>
            <a:prstDash val="solid"/>
          </a:ln>
        </p:spPr>
      </p:sp>
      <p:sp>
        <p:nvSpPr>
          <p:cNvPr id="6" name="Text 3"/>
          <p:cNvSpPr/>
          <p:nvPr/>
        </p:nvSpPr>
        <p:spPr>
          <a:xfrm>
            <a:off x="1060704" y="1874520"/>
            <a:ext cx="5074920" cy="896112"/>
          </a:xfrm>
          <a:prstGeom prst="rect">
            <a:avLst/>
          </a:prstGeom>
          <a:noFill/>
          <a:ln/>
        </p:spPr>
        <p:txBody>
          <a:bodyPr wrap="square" lIns="508" tIns="508" rIns="508" bIns="508" rtlCol="0" anchor="ctr">
            <a:normAutofit/>
          </a:bodyPr>
          <a:lstStyle/>
          <a:p>
            <a:pPr indent="0" marL="0">
              <a:buNone/>
            </a:pPr>
            <a:r>
              <a:rPr lang="en-US" sz="1600" dirty="0">
                <a:solidFill>
                  <a:srgbClr val="26211E"/>
                </a:solidFill>
              </a:rPr>
              <a:t>Christ has opened cleansing grace for sinners. The hymn leads the church from guilt to mercy, from testimony to worship, and from earthly weakness to eternal praise.</a:t>
            </a:r>
            <a:endParaRPr lang="en-US" sz="1600" dirty="0"/>
          </a:p>
        </p:txBody>
      </p:sp>
      <p:sp>
        <p:nvSpPr>
          <p:cNvPr id="7" name="Text 4"/>
          <p:cNvSpPr/>
          <p:nvPr/>
        </p:nvSpPr>
        <p:spPr>
          <a:xfrm>
            <a:off x="1060704" y="3154680"/>
            <a:ext cx="5074920" cy="960120"/>
          </a:xfrm>
          <a:prstGeom prst="rect">
            <a:avLst/>
          </a:prstGeom>
          <a:noFill/>
          <a:ln/>
        </p:spPr>
        <p:txBody>
          <a:bodyPr wrap="square" lIns="508" tIns="508" rIns="508" bIns="508" rtlCol="0" anchor="ctr">
            <a:normAutofit/>
          </a:bodyPr>
          <a:lstStyle/>
          <a:p>
            <a:pPr indent="0" marL="0">
              <a:buNone/>
            </a:pPr>
            <a:r>
              <a:rPr lang="en-US" sz="1520" i="1" dirty="0">
                <a:solidFill>
                  <a:srgbClr val="5E1720"/>
                </a:solidFill>
              </a:rPr>
              <a:t>Lord Jesus Christ, Lamb of God, cleanse us from sin, teach us humble repentance, and make redeeming love our song until we join the fuller praise of your redeemed people. Amen.</a:t>
            </a:r>
            <a:endParaRPr lang="en-US" sz="1520" dirty="0"/>
          </a:p>
        </p:txBody>
      </p:sp>
      <p:sp>
        <p:nvSpPr>
          <p:cNvPr id="8" name="Text 5"/>
          <p:cNvSpPr/>
          <p:nvPr/>
        </p:nvSpPr>
        <p:spPr>
          <a:xfrm>
            <a:off x="731520" y="6053328"/>
            <a:ext cx="10652760" cy="292608"/>
          </a:xfrm>
          <a:prstGeom prst="rect">
            <a:avLst/>
          </a:prstGeom>
          <a:noFill/>
          <a:ln/>
        </p:spPr>
        <p:txBody>
          <a:bodyPr wrap="square" lIns="0" tIns="0" rIns="0" bIns="0" rtlCol="0" anchor="ctr">
            <a:normAutofit/>
          </a:bodyPr>
          <a:lstStyle/>
          <a:p>
            <a:pPr algn="ctr" indent="0" marL="0">
              <a:buNone/>
            </a:pPr>
            <a:r>
              <a:rPr lang="en-US" sz="780" dirty="0">
                <a:solidFill>
                  <a:srgbClr val="E7D9C4"/>
                </a:solidFill>
              </a:rPr>
              <a:t>© HymnInfo.com. Free for personal, church, classroom, and small-group teaching use. Please do not sell, repost, or redistribute as downloadable files without permission.</a:t>
            </a:r>
            <a:endParaRPr lang="en-US" sz="780" dirty="0"/>
          </a:p>
        </p:txBody>
      </p:sp>
      <p:sp>
        <p:nvSpPr>
          <p:cNvPr id="9" name="Text 6"/>
          <p:cNvSpPr/>
          <p:nvPr/>
        </p:nvSpPr>
        <p:spPr>
          <a:xfrm>
            <a:off x="411480" y="6528816"/>
            <a:ext cx="5943600" cy="164592"/>
          </a:xfrm>
          <a:prstGeom prst="rect">
            <a:avLst/>
          </a:prstGeom>
          <a:noFill/>
          <a:ln/>
        </p:spPr>
        <p:txBody>
          <a:bodyPr wrap="square" lIns="0" tIns="0" rIns="0" bIns="0" rtlCol="0" anchor="ctr"/>
          <a:lstStyle/>
          <a:p>
            <a:pPr indent="0" marL="0">
              <a:buNone/>
            </a:pPr>
            <a:r>
              <a:rPr lang="en-US" sz="750" dirty="0">
                <a:solidFill>
                  <a:srgbClr val="E6D8C8"/>
                </a:solidFill>
                <a:latin typeface="Aptos" pitchFamily="34" charset="0"/>
                <a:ea typeface="Aptos" pitchFamily="34" charset="-122"/>
                <a:cs typeface="Aptos" pitchFamily="34" charset="-120"/>
              </a:rPr>
              <a:t>Prepared for teaching and small group use - hymninfo.com</a:t>
            </a:r>
            <a:endParaRPr lang="en-US" sz="7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171821"/>
        </a:solidFill>
      </p:bgPr>
    </p:bg>
    <p:spTree>
      <p:nvGrpSpPr>
        <p:cNvPr id="1" name=""/>
        <p:cNvGrpSpPr/>
        <p:nvPr/>
      </p:nvGrpSpPr>
      <p:grpSpPr>
        <a:xfrm>
          <a:off x="0" y="0"/>
          <a:ext cx="0" cy="0"/>
          <a:chOff x="0" y="0"/>
          <a:chExt cx="0" cy="0"/>
        </a:xfrm>
      </p:grpSpPr>
      <p:sp>
        <p:nvSpPr>
          <p:cNvPr id="2" name="Shape 0"/>
          <p:cNvSpPr/>
          <p:nvPr/>
        </p:nvSpPr>
        <p:spPr>
          <a:xfrm>
            <a:off x="502920" y="402336"/>
            <a:ext cx="2423160" cy="292608"/>
          </a:xfrm>
          <a:prstGeom prst="rect">
            <a:avLst/>
          </a:prstGeom>
          <a:solidFill>
            <a:srgbClr val="B68B45"/>
          </a:solidFill>
          <a:ln w="12700">
            <a:solidFill>
              <a:srgbClr val="B68B45"/>
            </a:solidFill>
            <a:prstDash val="solid"/>
          </a:ln>
        </p:spPr>
      </p:sp>
      <p:sp>
        <p:nvSpPr>
          <p:cNvPr id="3" name="Text 1"/>
          <p:cNvSpPr/>
          <p:nvPr/>
        </p:nvSpPr>
        <p:spPr>
          <a:xfrm>
            <a:off x="594360" y="461772"/>
            <a:ext cx="2240280" cy="137160"/>
          </a:xfrm>
          <a:prstGeom prst="rect">
            <a:avLst/>
          </a:prstGeom>
          <a:noFill/>
          <a:ln/>
        </p:spPr>
        <p:txBody>
          <a:bodyPr wrap="square" lIns="0" tIns="0" rIns="0" bIns="0" rtlCol="0" anchor="ctr">
            <a:normAutofit/>
          </a:bodyPr>
          <a:lstStyle/>
          <a:p>
            <a:pPr indent="0" marL="0">
              <a:buNone/>
            </a:pPr>
            <a:r>
              <a:rPr lang="en-US" sz="800" b="1" dirty="0">
                <a:solidFill>
                  <a:srgbClr val="171821"/>
                </a:solidFill>
              </a:rPr>
              <a:t>HYMN STUDY</a:t>
            </a:r>
            <a:endParaRPr lang="en-US" sz="800" dirty="0"/>
          </a:p>
        </p:txBody>
      </p:sp>
      <p:sp>
        <p:nvSpPr>
          <p:cNvPr id="4" name="Text 2"/>
          <p:cNvSpPr/>
          <p:nvPr/>
        </p:nvSpPr>
        <p:spPr>
          <a:xfrm>
            <a:off x="502920" y="822960"/>
            <a:ext cx="6400800" cy="457200"/>
          </a:xfrm>
          <a:prstGeom prst="rect">
            <a:avLst/>
          </a:prstGeom>
          <a:noFill/>
          <a:ln/>
        </p:spPr>
        <p:txBody>
          <a:bodyPr wrap="square" lIns="254" tIns="254" rIns="254" bIns="254" rtlCol="0" anchor="ctr">
            <a:normAutofit/>
          </a:bodyPr>
          <a:lstStyle/>
          <a:p>
            <a:pPr indent="0" marL="0">
              <a:buNone/>
            </a:pPr>
            <a:r>
              <a:rPr lang="en-US" sz="2400" b="1" dirty="0">
                <a:solidFill>
                  <a:srgbClr val="F8F0DF"/>
                </a:solidFill>
                <a:latin typeface="Georgia" pitchFamily="34" charset="0"/>
                <a:ea typeface="Georgia" pitchFamily="34" charset="-122"/>
                <a:cs typeface="Georgia" pitchFamily="34" charset="-120"/>
              </a:rPr>
              <a:t>Teaching Aim</a:t>
            </a:r>
            <a:endParaRPr lang="en-US" sz="2400" dirty="0"/>
          </a:p>
        </p:txBody>
      </p:sp>
      <p:sp>
        <p:nvSpPr>
          <p:cNvPr id="5" name="Text 3"/>
          <p:cNvSpPr/>
          <p:nvPr/>
        </p:nvSpPr>
        <p:spPr>
          <a:xfrm>
            <a:off x="512064" y="1325880"/>
            <a:ext cx="6126480" cy="292608"/>
          </a:xfrm>
          <a:prstGeom prst="rect">
            <a:avLst/>
          </a:prstGeom>
          <a:noFill/>
          <a:ln/>
        </p:spPr>
        <p:txBody>
          <a:bodyPr wrap="square" lIns="0" tIns="0" rIns="0" bIns="0" rtlCol="0" anchor="ctr">
            <a:normAutofit/>
          </a:bodyPr>
          <a:lstStyle/>
          <a:p>
            <a:pPr indent="0" marL="0">
              <a:buNone/>
            </a:pPr>
            <a:r>
              <a:rPr lang="en-US" sz="1150" dirty="0">
                <a:solidFill>
                  <a:srgbClr val="D8C8A8"/>
                </a:solidFill>
              </a:rPr>
              <a:t>Lead learners from biblical image to gospel assurance and grateful response.</a:t>
            </a:r>
            <a:endParaRPr lang="en-US" sz="1150" dirty="0"/>
          </a:p>
        </p:txBody>
      </p:sp>
      <p:pic>
        <p:nvPicPr>
          <p:cNvPr id="6" name="Image 0" descr="/mnt/data/fountain_work_assets/visual2.jpg">    </p:cNvPr>
          <p:cNvPicPr>
            <a:picLocks noChangeAspect="1"/>
          </p:cNvPicPr>
          <p:nvPr/>
        </p:nvPicPr>
        <p:blipFill>
          <a:blip r:embed="rId1"/>
          <a:srcRect l="30575" r="30575" t="0" b="0"/>
          <a:stretch/>
        </p:blipFill>
        <p:spPr>
          <a:xfrm>
            <a:off x="7452360" y="0"/>
            <a:ext cx="4736592" cy="6858000"/>
          </a:xfrm>
          <a:prstGeom prst="rect">
            <a:avLst/>
          </a:prstGeom>
        </p:spPr>
      </p:pic>
      <p:sp>
        <p:nvSpPr>
          <p:cNvPr id="7" name="Shape 4"/>
          <p:cNvSpPr/>
          <p:nvPr/>
        </p:nvSpPr>
        <p:spPr>
          <a:xfrm>
            <a:off x="7452360" y="0"/>
            <a:ext cx="4736592" cy="6858000"/>
          </a:xfrm>
          <a:prstGeom prst="rect">
            <a:avLst/>
          </a:prstGeom>
          <a:solidFill>
            <a:srgbClr val="000000">
              <a:alpha val="0"/>
            </a:srgbClr>
          </a:solidFill>
          <a:ln w="15240">
            <a:solidFill>
              <a:srgbClr val="B68B45">
                <a:alpha val="75000"/>
              </a:srgbClr>
            </a:solidFill>
            <a:prstDash val="solid"/>
          </a:ln>
        </p:spPr>
      </p:sp>
      <p:sp>
        <p:nvSpPr>
          <p:cNvPr id="8" name="Shape 5"/>
          <p:cNvSpPr/>
          <p:nvPr/>
        </p:nvSpPr>
        <p:spPr>
          <a:xfrm>
            <a:off x="0" y="0"/>
            <a:ext cx="12191695" cy="6858000"/>
          </a:xfrm>
          <a:prstGeom prst="rect">
            <a:avLst/>
          </a:prstGeom>
          <a:solidFill>
            <a:srgbClr val="000000">
              <a:alpha val="30000"/>
            </a:srgbClr>
          </a:solidFill>
          <a:ln w="12700">
            <a:solidFill>
              <a:srgbClr val="000000">
                <a:alpha val="0"/>
              </a:srgbClr>
            </a:solidFill>
            <a:prstDash val="solid"/>
          </a:ln>
        </p:spPr>
      </p:sp>
      <p:sp>
        <p:nvSpPr>
          <p:cNvPr id="9" name="Shape 6"/>
          <p:cNvSpPr/>
          <p:nvPr/>
        </p:nvSpPr>
        <p:spPr>
          <a:xfrm>
            <a:off x="914400" y="2057400"/>
            <a:ext cx="841248" cy="841248"/>
          </a:xfrm>
          <a:prstGeom prst="ellipse">
            <a:avLst/>
          </a:prstGeom>
          <a:solidFill>
            <a:srgbClr val="B68B45">
              <a:alpha val="92000"/>
            </a:srgbClr>
          </a:solidFill>
          <a:ln w="12700">
            <a:solidFill>
              <a:srgbClr val="F8F0DF">
                <a:alpha val="60000"/>
              </a:srgbClr>
            </a:solidFill>
            <a:prstDash val="solid"/>
          </a:ln>
        </p:spPr>
      </p:sp>
      <p:sp>
        <p:nvSpPr>
          <p:cNvPr id="10" name="Text 7"/>
          <p:cNvSpPr/>
          <p:nvPr/>
        </p:nvSpPr>
        <p:spPr>
          <a:xfrm>
            <a:off x="1078992" y="2212848"/>
            <a:ext cx="502920" cy="457200"/>
          </a:xfrm>
          <a:prstGeom prst="rect">
            <a:avLst/>
          </a:prstGeom>
          <a:noFill/>
          <a:ln/>
        </p:spPr>
        <p:txBody>
          <a:bodyPr wrap="square" lIns="0" tIns="0" rIns="0" bIns="0" rtlCol="0" anchor="ctr"/>
          <a:lstStyle/>
          <a:p>
            <a:pPr algn="ctr" indent="0" marL="0">
              <a:buNone/>
            </a:pPr>
            <a:r>
              <a:rPr lang="en-US" sz="2200" b="1" dirty="0">
                <a:solidFill>
                  <a:srgbClr val="171821"/>
                </a:solidFill>
                <a:latin typeface="Georgia" pitchFamily="34" charset="0"/>
                <a:ea typeface="Georgia" pitchFamily="34" charset="-122"/>
                <a:cs typeface="Georgia" pitchFamily="34" charset="-120"/>
              </a:rPr>
              <a:t>✦</a:t>
            </a:r>
            <a:endParaRPr lang="en-US" sz="2200" dirty="0"/>
          </a:p>
        </p:txBody>
      </p:sp>
      <p:sp>
        <p:nvSpPr>
          <p:cNvPr id="11" name="Text 8"/>
          <p:cNvSpPr/>
          <p:nvPr/>
        </p:nvSpPr>
        <p:spPr>
          <a:xfrm>
            <a:off x="685800" y="2990088"/>
            <a:ext cx="1298448" cy="228600"/>
          </a:xfrm>
          <a:prstGeom prst="rect">
            <a:avLst/>
          </a:prstGeom>
          <a:noFill/>
          <a:ln/>
        </p:spPr>
        <p:txBody>
          <a:bodyPr wrap="square" lIns="0" tIns="0" rIns="0" bIns="0" rtlCol="0" anchor="ctr">
            <a:normAutofit/>
          </a:bodyPr>
          <a:lstStyle/>
          <a:p>
            <a:pPr algn="ctr" indent="0" marL="0">
              <a:buNone/>
            </a:pPr>
            <a:r>
              <a:rPr lang="en-US" sz="1050" b="1" dirty="0">
                <a:solidFill>
                  <a:srgbClr val="F8F0DF"/>
                </a:solidFill>
              </a:rPr>
              <a:t>Understand</a:t>
            </a:r>
            <a:endParaRPr lang="en-US" sz="1050" dirty="0"/>
          </a:p>
        </p:txBody>
      </p:sp>
      <p:sp>
        <p:nvSpPr>
          <p:cNvPr id="12" name="Shape 9"/>
          <p:cNvSpPr/>
          <p:nvPr/>
        </p:nvSpPr>
        <p:spPr>
          <a:xfrm>
            <a:off x="2788920" y="2057400"/>
            <a:ext cx="841248" cy="841248"/>
          </a:xfrm>
          <a:prstGeom prst="ellipse">
            <a:avLst/>
          </a:prstGeom>
          <a:solidFill>
            <a:srgbClr val="B68B45">
              <a:alpha val="92000"/>
            </a:srgbClr>
          </a:solidFill>
          <a:ln w="12700">
            <a:solidFill>
              <a:srgbClr val="F8F0DF">
                <a:alpha val="60000"/>
              </a:srgbClr>
            </a:solidFill>
            <a:prstDash val="solid"/>
          </a:ln>
        </p:spPr>
      </p:sp>
      <p:sp>
        <p:nvSpPr>
          <p:cNvPr id="13" name="Text 10"/>
          <p:cNvSpPr/>
          <p:nvPr/>
        </p:nvSpPr>
        <p:spPr>
          <a:xfrm>
            <a:off x="2953512" y="2212848"/>
            <a:ext cx="502920" cy="457200"/>
          </a:xfrm>
          <a:prstGeom prst="rect">
            <a:avLst/>
          </a:prstGeom>
          <a:noFill/>
          <a:ln/>
        </p:spPr>
        <p:txBody>
          <a:bodyPr wrap="square" lIns="0" tIns="0" rIns="0" bIns="0" rtlCol="0" anchor="ctr"/>
          <a:lstStyle/>
          <a:p>
            <a:pPr algn="ctr" indent="0" marL="0">
              <a:buNone/>
            </a:pPr>
            <a:r>
              <a:rPr lang="en-US" sz="2200" b="1" dirty="0">
                <a:solidFill>
                  <a:srgbClr val="171821"/>
                </a:solidFill>
                <a:latin typeface="Georgia" pitchFamily="34" charset="0"/>
                <a:ea typeface="Georgia" pitchFamily="34" charset="-122"/>
                <a:cs typeface="Georgia" pitchFamily="34" charset="-120"/>
              </a:rPr>
              <a:t>♥</a:t>
            </a:r>
            <a:endParaRPr lang="en-US" sz="2200" dirty="0"/>
          </a:p>
        </p:txBody>
      </p:sp>
      <p:sp>
        <p:nvSpPr>
          <p:cNvPr id="14" name="Text 11"/>
          <p:cNvSpPr/>
          <p:nvPr/>
        </p:nvSpPr>
        <p:spPr>
          <a:xfrm>
            <a:off x="2560320" y="2990088"/>
            <a:ext cx="1298448" cy="228600"/>
          </a:xfrm>
          <a:prstGeom prst="rect">
            <a:avLst/>
          </a:prstGeom>
          <a:noFill/>
          <a:ln/>
        </p:spPr>
        <p:txBody>
          <a:bodyPr wrap="square" lIns="0" tIns="0" rIns="0" bIns="0" rtlCol="0" anchor="ctr">
            <a:normAutofit/>
          </a:bodyPr>
          <a:lstStyle/>
          <a:p>
            <a:pPr algn="ctr" indent="0" marL="0">
              <a:buNone/>
            </a:pPr>
            <a:r>
              <a:rPr lang="en-US" sz="1050" b="1" dirty="0">
                <a:solidFill>
                  <a:srgbClr val="F8F0DF"/>
                </a:solidFill>
              </a:rPr>
              <a:t>Feel</a:t>
            </a:r>
            <a:endParaRPr lang="en-US" sz="1050" dirty="0"/>
          </a:p>
        </p:txBody>
      </p:sp>
      <p:sp>
        <p:nvSpPr>
          <p:cNvPr id="15" name="Shape 12"/>
          <p:cNvSpPr/>
          <p:nvPr/>
        </p:nvSpPr>
        <p:spPr>
          <a:xfrm>
            <a:off x="4663440" y="2057400"/>
            <a:ext cx="841248" cy="841248"/>
          </a:xfrm>
          <a:prstGeom prst="ellipse">
            <a:avLst/>
          </a:prstGeom>
          <a:solidFill>
            <a:srgbClr val="B68B45">
              <a:alpha val="92000"/>
            </a:srgbClr>
          </a:solidFill>
          <a:ln w="12700">
            <a:solidFill>
              <a:srgbClr val="F8F0DF">
                <a:alpha val="60000"/>
              </a:srgbClr>
            </a:solidFill>
            <a:prstDash val="solid"/>
          </a:ln>
        </p:spPr>
      </p:sp>
      <p:sp>
        <p:nvSpPr>
          <p:cNvPr id="16" name="Text 13"/>
          <p:cNvSpPr/>
          <p:nvPr/>
        </p:nvSpPr>
        <p:spPr>
          <a:xfrm>
            <a:off x="4828032" y="2212848"/>
            <a:ext cx="502920" cy="457200"/>
          </a:xfrm>
          <a:prstGeom prst="rect">
            <a:avLst/>
          </a:prstGeom>
          <a:noFill/>
          <a:ln/>
        </p:spPr>
        <p:txBody>
          <a:bodyPr wrap="square" lIns="0" tIns="0" rIns="0" bIns="0" rtlCol="0" anchor="ctr"/>
          <a:lstStyle/>
          <a:p>
            <a:pPr algn="ctr" indent="0" marL="0">
              <a:buNone/>
            </a:pPr>
            <a:r>
              <a:rPr lang="en-US" sz="2200" b="1" dirty="0">
                <a:solidFill>
                  <a:srgbClr val="171821"/>
                </a:solidFill>
                <a:latin typeface="Georgia" pitchFamily="34" charset="0"/>
                <a:ea typeface="Georgia" pitchFamily="34" charset="-122"/>
                <a:cs typeface="Georgia" pitchFamily="34" charset="-120"/>
              </a:rPr>
              <a:t>✓</a:t>
            </a:r>
            <a:endParaRPr lang="en-US" sz="2200" dirty="0"/>
          </a:p>
        </p:txBody>
      </p:sp>
      <p:sp>
        <p:nvSpPr>
          <p:cNvPr id="17" name="Text 14"/>
          <p:cNvSpPr/>
          <p:nvPr/>
        </p:nvSpPr>
        <p:spPr>
          <a:xfrm>
            <a:off x="4434840" y="2990088"/>
            <a:ext cx="1298448" cy="228600"/>
          </a:xfrm>
          <a:prstGeom prst="rect">
            <a:avLst/>
          </a:prstGeom>
          <a:noFill/>
          <a:ln/>
        </p:spPr>
        <p:txBody>
          <a:bodyPr wrap="square" lIns="0" tIns="0" rIns="0" bIns="0" rtlCol="0" anchor="ctr">
            <a:normAutofit/>
          </a:bodyPr>
          <a:lstStyle/>
          <a:p>
            <a:pPr algn="ctr" indent="0" marL="0">
              <a:buNone/>
            </a:pPr>
            <a:r>
              <a:rPr lang="en-US" sz="1050" b="1" dirty="0">
                <a:solidFill>
                  <a:srgbClr val="F8F0DF"/>
                </a:solidFill>
              </a:rPr>
              <a:t>Practice</a:t>
            </a:r>
            <a:endParaRPr lang="en-US" sz="1050" dirty="0"/>
          </a:p>
        </p:txBody>
      </p:sp>
      <p:sp>
        <p:nvSpPr>
          <p:cNvPr id="18" name="Text 15"/>
          <p:cNvSpPr/>
          <p:nvPr/>
        </p:nvSpPr>
        <p:spPr>
          <a:xfrm>
            <a:off x="777240" y="3703320"/>
            <a:ext cx="5669280" cy="1417320"/>
          </a:xfrm>
          <a:prstGeom prst="rect">
            <a:avLst/>
          </a:prstGeom>
          <a:noFill/>
          <a:ln/>
        </p:spPr>
        <p:txBody>
          <a:bodyPr wrap="square" lIns="1016" tIns="1016" rIns="1016" bIns="1016" rtlCol="0" anchor="ctr">
            <a:normAutofit/>
          </a:bodyPr>
          <a:lstStyle/>
          <a:p>
            <a:pPr indent="0" marL="0">
              <a:buNone/>
            </a:pPr>
            <a:r>
              <a:rPr lang="en-US" sz="1700" dirty="0">
                <a:solidFill>
                  <a:srgbClr val="F8F0DF"/>
                </a:solidFill>
                <a:latin typeface="Aptos" pitchFamily="34" charset="0"/>
                <a:ea typeface="Aptos" pitchFamily="34" charset="-122"/>
                <a:cs typeface="Aptos" pitchFamily="34" charset="-120"/>
              </a:rPr>
              <a:t>• Understand the fountain image from Zechariah and the cross of Christ.</a:t>
            </a:r>
            <a:endParaRPr lang="en-US" sz="1700" dirty="0"/>
          </a:p>
          <a:p>
            <a:pPr indent="0" marL="0">
              <a:buNone/>
            </a:pPr>
            <a:r>
              <a:rPr lang="en-US" sz="1700" dirty="0">
                <a:solidFill>
                  <a:srgbClr val="F8F0DF"/>
                </a:solidFill>
                <a:latin typeface="Aptos" pitchFamily="34" charset="0"/>
                <a:ea typeface="Aptos" pitchFamily="34" charset="-122"/>
                <a:cs typeface="Aptos" pitchFamily="34" charset="-120"/>
              </a:rPr>
              <a:t>• Feel the weight of sin answered by the mercy of God.</a:t>
            </a:r>
            <a:endParaRPr lang="en-US" sz="1700" dirty="0"/>
          </a:p>
          <a:p>
            <a:pPr indent="0" marL="0">
              <a:buNone/>
            </a:pPr>
            <a:r>
              <a:rPr lang="en-US" sz="1700" dirty="0">
                <a:solidFill>
                  <a:srgbClr val="F8F0DF"/>
                </a:solidFill>
                <a:latin typeface="Aptos" pitchFamily="34" charset="0"/>
                <a:ea typeface="Aptos" pitchFamily="34" charset="-122"/>
                <a:cs typeface="Aptos" pitchFamily="34" charset="-120"/>
              </a:rPr>
              <a:t>• Practice repentance, assurance, and praise shaped by redeeming love.</a:t>
            </a:r>
            <a:endParaRPr lang="en-US" sz="1700" dirty="0"/>
          </a:p>
        </p:txBody>
      </p:sp>
      <p:sp>
        <p:nvSpPr>
          <p:cNvPr id="19" name="Text 16"/>
          <p:cNvSpPr/>
          <p:nvPr/>
        </p:nvSpPr>
        <p:spPr>
          <a:xfrm>
            <a:off x="411480" y="6528816"/>
            <a:ext cx="5943600" cy="164592"/>
          </a:xfrm>
          <a:prstGeom prst="rect">
            <a:avLst/>
          </a:prstGeom>
          <a:noFill/>
          <a:ln/>
        </p:spPr>
        <p:txBody>
          <a:bodyPr wrap="square" lIns="0" tIns="0" rIns="0" bIns="0" rtlCol="0" anchor="ctr"/>
          <a:lstStyle/>
          <a:p>
            <a:pPr indent="0" marL="0">
              <a:buNone/>
            </a:pPr>
            <a:r>
              <a:rPr lang="en-US" sz="750" dirty="0">
                <a:solidFill>
                  <a:srgbClr val="E6D8C8"/>
                </a:solidFill>
                <a:latin typeface="Aptos" pitchFamily="34" charset="0"/>
                <a:ea typeface="Aptos" pitchFamily="34" charset="-122"/>
                <a:cs typeface="Aptos" pitchFamily="34" charset="-120"/>
              </a:rPr>
              <a:t>Prepared for teaching and small group use - hymninfo.com</a:t>
            </a:r>
            <a:endParaRPr lang="en-US" sz="7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261E1A"/>
        </a:solidFill>
      </p:bgPr>
    </p:bg>
    <p:spTree>
      <p:nvGrpSpPr>
        <p:cNvPr id="1" name=""/>
        <p:cNvGrpSpPr/>
        <p:nvPr/>
      </p:nvGrpSpPr>
      <p:grpSpPr>
        <a:xfrm>
          <a:off x="0" y="0"/>
          <a:ext cx="0" cy="0"/>
          <a:chOff x="0" y="0"/>
          <a:chExt cx="0" cy="0"/>
        </a:xfrm>
      </p:grpSpPr>
      <p:sp>
        <p:nvSpPr>
          <p:cNvPr id="2" name="Shape 0"/>
          <p:cNvSpPr/>
          <p:nvPr/>
        </p:nvSpPr>
        <p:spPr>
          <a:xfrm>
            <a:off x="502920" y="402336"/>
            <a:ext cx="2423160" cy="292608"/>
          </a:xfrm>
          <a:prstGeom prst="rect">
            <a:avLst/>
          </a:prstGeom>
          <a:solidFill>
            <a:srgbClr val="B68B45"/>
          </a:solidFill>
          <a:ln w="12700">
            <a:solidFill>
              <a:srgbClr val="B68B45"/>
            </a:solidFill>
            <a:prstDash val="solid"/>
          </a:ln>
        </p:spPr>
      </p:sp>
      <p:sp>
        <p:nvSpPr>
          <p:cNvPr id="3" name="Text 1"/>
          <p:cNvSpPr/>
          <p:nvPr/>
        </p:nvSpPr>
        <p:spPr>
          <a:xfrm>
            <a:off x="594360" y="461772"/>
            <a:ext cx="2240280" cy="137160"/>
          </a:xfrm>
          <a:prstGeom prst="rect">
            <a:avLst/>
          </a:prstGeom>
          <a:noFill/>
          <a:ln/>
        </p:spPr>
        <p:txBody>
          <a:bodyPr wrap="square" lIns="0" tIns="0" rIns="0" bIns="0" rtlCol="0" anchor="ctr">
            <a:normAutofit/>
          </a:bodyPr>
          <a:lstStyle/>
          <a:p>
            <a:pPr indent="0" marL="0">
              <a:buNone/>
            </a:pPr>
            <a:r>
              <a:rPr lang="en-US" sz="800" b="1" dirty="0">
                <a:solidFill>
                  <a:srgbClr val="171821"/>
                </a:solidFill>
              </a:rPr>
              <a:t>HYMN STUDY</a:t>
            </a:r>
            <a:endParaRPr lang="en-US" sz="800" dirty="0"/>
          </a:p>
        </p:txBody>
      </p:sp>
      <p:sp>
        <p:nvSpPr>
          <p:cNvPr id="4" name="Text 2"/>
          <p:cNvSpPr/>
          <p:nvPr/>
        </p:nvSpPr>
        <p:spPr>
          <a:xfrm>
            <a:off x="502920" y="822960"/>
            <a:ext cx="6400800" cy="457200"/>
          </a:xfrm>
          <a:prstGeom prst="rect">
            <a:avLst/>
          </a:prstGeom>
          <a:noFill/>
          <a:ln/>
        </p:spPr>
        <p:txBody>
          <a:bodyPr wrap="square" lIns="254" tIns="254" rIns="254" bIns="254" rtlCol="0" anchor="ctr">
            <a:normAutofit/>
          </a:bodyPr>
          <a:lstStyle/>
          <a:p>
            <a:pPr indent="0" marL="0">
              <a:buNone/>
            </a:pPr>
            <a:r>
              <a:rPr lang="en-US" sz="2400" b="1" dirty="0">
                <a:solidFill>
                  <a:srgbClr val="F8F0DF"/>
                </a:solidFill>
                <a:latin typeface="Georgia" pitchFamily="34" charset="0"/>
                <a:ea typeface="Georgia" pitchFamily="34" charset="-122"/>
                <a:cs typeface="Georgia" pitchFamily="34" charset="-120"/>
              </a:rPr>
              <a:t>Hymn Identity</a:t>
            </a:r>
            <a:endParaRPr lang="en-US" sz="2400" dirty="0"/>
          </a:p>
        </p:txBody>
      </p:sp>
      <p:sp>
        <p:nvSpPr>
          <p:cNvPr id="5" name="Text 3"/>
          <p:cNvSpPr/>
          <p:nvPr/>
        </p:nvSpPr>
        <p:spPr>
          <a:xfrm>
            <a:off x="512064" y="1325880"/>
            <a:ext cx="6126480" cy="292608"/>
          </a:xfrm>
          <a:prstGeom prst="rect">
            <a:avLst/>
          </a:prstGeom>
          <a:noFill/>
          <a:ln/>
        </p:spPr>
        <p:txBody>
          <a:bodyPr wrap="square" lIns="0" tIns="0" rIns="0" bIns="0" rtlCol="0" anchor="ctr">
            <a:normAutofit/>
          </a:bodyPr>
          <a:lstStyle/>
          <a:p>
            <a:pPr indent="0" marL="0">
              <a:buNone/>
            </a:pPr>
            <a:r>
              <a:rPr lang="en-US" sz="1150" dirty="0">
                <a:solidFill>
                  <a:srgbClr val="D8C8A8"/>
                </a:solidFill>
              </a:rPr>
              <a:t>Key details for teachers and worship planners.</a:t>
            </a:r>
            <a:endParaRPr lang="en-US" sz="1150" dirty="0"/>
          </a:p>
        </p:txBody>
      </p:sp>
      <p:sp>
        <p:nvSpPr>
          <p:cNvPr id="6" name="Shape 4"/>
          <p:cNvSpPr/>
          <p:nvPr/>
        </p:nvSpPr>
        <p:spPr>
          <a:xfrm>
            <a:off x="502920" y="5257800"/>
            <a:ext cx="11155680" cy="822960"/>
          </a:xfrm>
          <a:prstGeom prst="rect">
            <a:avLst/>
          </a:prstGeom>
          <a:solidFill>
            <a:srgbClr val="5E1720">
              <a:alpha val="92000"/>
            </a:srgbClr>
          </a:solidFill>
          <a:ln w="12700">
            <a:solidFill>
              <a:srgbClr val="B68B45">
                <a:alpha val="30000"/>
              </a:srgbClr>
            </a:solidFill>
            <a:prstDash val="solid"/>
          </a:ln>
        </p:spPr>
      </p:sp>
      <p:sp>
        <p:nvSpPr>
          <p:cNvPr id="7" name="Shape 5"/>
          <p:cNvSpPr/>
          <p:nvPr/>
        </p:nvSpPr>
        <p:spPr>
          <a:xfrm>
            <a:off x="612648" y="5486400"/>
            <a:ext cx="10936224" cy="0"/>
          </a:xfrm>
          <a:prstGeom prst="line">
            <a:avLst/>
          </a:prstGeom>
          <a:noFill/>
          <a:ln w="6350">
            <a:solidFill>
              <a:srgbClr val="B68B45">
                <a:alpha val="28000"/>
              </a:srgbClr>
            </a:solidFill>
            <a:prstDash val="solid"/>
          </a:ln>
        </p:spPr>
      </p:sp>
      <p:sp>
        <p:nvSpPr>
          <p:cNvPr id="8" name="Shape 6"/>
          <p:cNvSpPr/>
          <p:nvPr/>
        </p:nvSpPr>
        <p:spPr>
          <a:xfrm>
            <a:off x="612648" y="5650992"/>
            <a:ext cx="10936224" cy="0"/>
          </a:xfrm>
          <a:prstGeom prst="line">
            <a:avLst/>
          </a:prstGeom>
          <a:noFill/>
          <a:ln w="6350">
            <a:solidFill>
              <a:srgbClr val="B68B45">
                <a:alpha val="28000"/>
              </a:srgbClr>
            </a:solidFill>
            <a:prstDash val="solid"/>
          </a:ln>
        </p:spPr>
      </p:sp>
      <p:sp>
        <p:nvSpPr>
          <p:cNvPr id="9" name="Shape 7"/>
          <p:cNvSpPr/>
          <p:nvPr/>
        </p:nvSpPr>
        <p:spPr>
          <a:xfrm>
            <a:off x="612648" y="5815584"/>
            <a:ext cx="10936224" cy="0"/>
          </a:xfrm>
          <a:prstGeom prst="line">
            <a:avLst/>
          </a:prstGeom>
          <a:noFill/>
          <a:ln w="6350">
            <a:solidFill>
              <a:srgbClr val="B68B45">
                <a:alpha val="28000"/>
              </a:srgbClr>
            </a:solidFill>
            <a:prstDash val="solid"/>
          </a:ln>
        </p:spPr>
      </p:sp>
      <p:sp>
        <p:nvSpPr>
          <p:cNvPr id="10" name="Shape 8"/>
          <p:cNvSpPr/>
          <p:nvPr/>
        </p:nvSpPr>
        <p:spPr>
          <a:xfrm>
            <a:off x="612648" y="5980176"/>
            <a:ext cx="10936224" cy="0"/>
          </a:xfrm>
          <a:prstGeom prst="line">
            <a:avLst/>
          </a:prstGeom>
          <a:noFill/>
          <a:ln w="6350">
            <a:solidFill>
              <a:srgbClr val="B68B45">
                <a:alpha val="28000"/>
              </a:srgbClr>
            </a:solidFill>
            <a:prstDash val="solid"/>
          </a:ln>
        </p:spPr>
      </p:sp>
      <p:sp>
        <p:nvSpPr>
          <p:cNvPr id="11" name="Shape 9"/>
          <p:cNvSpPr/>
          <p:nvPr/>
        </p:nvSpPr>
        <p:spPr>
          <a:xfrm>
            <a:off x="612648" y="6144768"/>
            <a:ext cx="10936224" cy="0"/>
          </a:xfrm>
          <a:prstGeom prst="line">
            <a:avLst/>
          </a:prstGeom>
          <a:noFill/>
          <a:ln w="6350">
            <a:solidFill>
              <a:srgbClr val="B68B45">
                <a:alpha val="28000"/>
              </a:srgbClr>
            </a:solidFill>
            <a:prstDash val="solid"/>
          </a:ln>
        </p:spPr>
      </p:sp>
      <p:sp>
        <p:nvSpPr>
          <p:cNvPr id="12" name="Shape 10"/>
          <p:cNvSpPr/>
          <p:nvPr/>
        </p:nvSpPr>
        <p:spPr>
          <a:xfrm>
            <a:off x="11114349" y="5486400"/>
            <a:ext cx="117043" cy="731520"/>
          </a:xfrm>
          <a:prstGeom prst="rect">
            <a:avLst/>
          </a:prstGeom>
          <a:solidFill>
            <a:srgbClr val="B68B45">
              <a:alpha val="72000"/>
            </a:srgbClr>
          </a:solidFill>
          <a:ln w="12700">
            <a:solidFill>
              <a:srgbClr val="B68B45">
                <a:alpha val="0"/>
              </a:srgbClr>
            </a:solidFill>
            <a:prstDash val="solid"/>
          </a:ln>
        </p:spPr>
      </p:sp>
      <p:sp>
        <p:nvSpPr>
          <p:cNvPr id="13" name="Shape 11"/>
          <p:cNvSpPr/>
          <p:nvPr/>
        </p:nvSpPr>
        <p:spPr>
          <a:xfrm>
            <a:off x="10927080" y="5691226"/>
            <a:ext cx="491581" cy="117043"/>
          </a:xfrm>
          <a:prstGeom prst="rect">
            <a:avLst/>
          </a:prstGeom>
          <a:solidFill>
            <a:srgbClr val="B68B45">
              <a:alpha val="72000"/>
            </a:srgbClr>
          </a:solidFill>
          <a:ln w="12700">
            <a:solidFill>
              <a:srgbClr val="B68B45">
                <a:alpha val="0"/>
              </a:srgbClr>
            </a:solidFill>
            <a:prstDash val="solid"/>
          </a:ln>
        </p:spPr>
      </p:sp>
      <p:sp>
        <p:nvSpPr>
          <p:cNvPr id="14" name="Shape 12"/>
          <p:cNvSpPr/>
          <p:nvPr/>
        </p:nvSpPr>
        <p:spPr>
          <a:xfrm>
            <a:off x="685800" y="1828800"/>
            <a:ext cx="3108960" cy="2423160"/>
          </a:xfrm>
          <a:prstGeom prst="roundRect">
            <a:avLst>
              <a:gd name="adj" fmla="val 4528"/>
            </a:avLst>
          </a:prstGeom>
          <a:solidFill>
            <a:srgbClr val="F8F0DF"/>
          </a:solidFill>
          <a:ln w="12700">
            <a:solidFill>
              <a:srgbClr val="B68B45">
                <a:alpha val="65000"/>
              </a:srgbClr>
            </a:solidFill>
            <a:prstDash val="solid"/>
          </a:ln>
        </p:spPr>
      </p:sp>
      <p:sp>
        <p:nvSpPr>
          <p:cNvPr id="15" name="Shape 13"/>
          <p:cNvSpPr/>
          <p:nvPr/>
        </p:nvSpPr>
        <p:spPr>
          <a:xfrm>
            <a:off x="4069080" y="1828800"/>
            <a:ext cx="3154680" cy="2423160"/>
          </a:xfrm>
          <a:prstGeom prst="roundRect">
            <a:avLst>
              <a:gd name="adj" fmla="val 4528"/>
            </a:avLst>
          </a:prstGeom>
          <a:solidFill>
            <a:srgbClr val="F8F0DF"/>
          </a:solidFill>
          <a:ln w="12700">
            <a:solidFill>
              <a:srgbClr val="B68B45">
                <a:alpha val="65000"/>
              </a:srgbClr>
            </a:solidFill>
            <a:prstDash val="solid"/>
          </a:ln>
        </p:spPr>
      </p:sp>
      <p:sp>
        <p:nvSpPr>
          <p:cNvPr id="16" name="Shape 14"/>
          <p:cNvSpPr/>
          <p:nvPr/>
        </p:nvSpPr>
        <p:spPr>
          <a:xfrm>
            <a:off x="7452360" y="1828800"/>
            <a:ext cx="3566160" cy="2423160"/>
          </a:xfrm>
          <a:prstGeom prst="roundRect">
            <a:avLst>
              <a:gd name="adj" fmla="val 4528"/>
            </a:avLst>
          </a:prstGeom>
          <a:solidFill>
            <a:srgbClr val="F8F0DF"/>
          </a:solidFill>
          <a:ln w="12700">
            <a:solidFill>
              <a:srgbClr val="B68B45">
                <a:alpha val="65000"/>
              </a:srgbClr>
            </a:solidFill>
            <a:prstDash val="solid"/>
          </a:ln>
        </p:spPr>
      </p:sp>
      <p:sp>
        <p:nvSpPr>
          <p:cNvPr id="17" name="Text 15"/>
          <p:cNvSpPr/>
          <p:nvPr/>
        </p:nvSpPr>
        <p:spPr>
          <a:xfrm>
            <a:off x="914400" y="2057400"/>
            <a:ext cx="1280160" cy="228600"/>
          </a:xfrm>
          <a:prstGeom prst="rect">
            <a:avLst/>
          </a:prstGeom>
          <a:noFill/>
          <a:ln/>
        </p:spPr>
        <p:txBody>
          <a:bodyPr wrap="square" lIns="0" tIns="0" rIns="0" bIns="0" rtlCol="0" anchor="ctr"/>
          <a:lstStyle/>
          <a:p>
            <a:pPr indent="0" marL="0">
              <a:buNone/>
            </a:pPr>
            <a:r>
              <a:rPr lang="en-US" sz="1200" b="1" dirty="0">
                <a:solidFill>
                  <a:srgbClr val="5E1720"/>
                </a:solidFill>
              </a:rPr>
              <a:t>Text</a:t>
            </a:r>
            <a:endParaRPr lang="en-US" sz="1200" dirty="0"/>
          </a:p>
        </p:txBody>
      </p:sp>
      <p:sp>
        <p:nvSpPr>
          <p:cNvPr id="18" name="Text 16"/>
          <p:cNvSpPr/>
          <p:nvPr/>
        </p:nvSpPr>
        <p:spPr>
          <a:xfrm>
            <a:off x="914400" y="2423160"/>
            <a:ext cx="2606040" cy="1188720"/>
          </a:xfrm>
          <a:prstGeom prst="rect">
            <a:avLst/>
          </a:prstGeom>
          <a:noFill/>
          <a:ln/>
        </p:spPr>
        <p:txBody>
          <a:bodyPr wrap="square" lIns="254" tIns="254" rIns="254" bIns="254" rtlCol="0" anchor="ctr">
            <a:normAutofit/>
          </a:bodyPr>
          <a:lstStyle/>
          <a:p>
            <a:pPr indent="0" marL="0">
              <a:buNone/>
            </a:pPr>
            <a:r>
              <a:rPr lang="en-US" sz="1500" dirty="0">
                <a:solidFill>
                  <a:srgbClr val="26211E"/>
                </a:solidFill>
              </a:rPr>
              <a:t>William Cowper</a:t>
            </a:r>
            <a:endParaRPr lang="en-US" sz="1500" dirty="0"/>
          </a:p>
          <a:p>
            <a:pPr indent="0" marL="0">
              <a:buNone/>
            </a:pPr>
            <a:r>
              <a:rPr lang="en-US" sz="1500" dirty="0">
                <a:solidFill>
                  <a:srgbClr val="26211E"/>
                </a:solidFill>
              </a:rPr>
              <a:t>Written in 1772</a:t>
            </a:r>
            <a:endParaRPr lang="en-US" sz="1500" dirty="0"/>
          </a:p>
          <a:p>
            <a:pPr indent="0" marL="0">
              <a:buNone/>
            </a:pPr>
            <a:r>
              <a:rPr lang="en-US" sz="1500" dirty="0">
                <a:solidFill>
                  <a:srgbClr val="26211E"/>
                </a:solidFill>
              </a:rPr>
              <a:t>Included in Olney Hymns, 1779</a:t>
            </a:r>
            <a:endParaRPr lang="en-US" sz="1500" dirty="0"/>
          </a:p>
        </p:txBody>
      </p:sp>
      <p:sp>
        <p:nvSpPr>
          <p:cNvPr id="19" name="Text 17"/>
          <p:cNvSpPr/>
          <p:nvPr/>
        </p:nvSpPr>
        <p:spPr>
          <a:xfrm>
            <a:off x="4297680" y="2057400"/>
            <a:ext cx="1280160" cy="228600"/>
          </a:xfrm>
          <a:prstGeom prst="rect">
            <a:avLst/>
          </a:prstGeom>
          <a:noFill/>
          <a:ln/>
        </p:spPr>
        <p:txBody>
          <a:bodyPr wrap="square" lIns="0" tIns="0" rIns="0" bIns="0" rtlCol="0" anchor="ctr"/>
          <a:lstStyle/>
          <a:p>
            <a:pPr indent="0" marL="0">
              <a:buNone/>
            </a:pPr>
            <a:r>
              <a:rPr lang="en-US" sz="1200" b="1" dirty="0">
                <a:solidFill>
                  <a:srgbClr val="5E1720"/>
                </a:solidFill>
              </a:rPr>
              <a:t>Tune</a:t>
            </a:r>
            <a:endParaRPr lang="en-US" sz="1200" dirty="0"/>
          </a:p>
        </p:txBody>
      </p:sp>
      <p:sp>
        <p:nvSpPr>
          <p:cNvPr id="20" name="Text 18"/>
          <p:cNvSpPr/>
          <p:nvPr/>
        </p:nvSpPr>
        <p:spPr>
          <a:xfrm>
            <a:off x="4297680" y="2423160"/>
            <a:ext cx="2651760" cy="1325880"/>
          </a:xfrm>
          <a:prstGeom prst="rect">
            <a:avLst/>
          </a:prstGeom>
          <a:noFill/>
          <a:ln/>
        </p:spPr>
        <p:txBody>
          <a:bodyPr wrap="square" lIns="254" tIns="254" rIns="254" bIns="254" rtlCol="0" anchor="ctr">
            <a:normAutofit/>
          </a:bodyPr>
          <a:lstStyle/>
          <a:p>
            <a:pPr indent="0" marL="0">
              <a:buNone/>
            </a:pPr>
            <a:r>
              <a:rPr lang="en-US" sz="1350" dirty="0">
                <a:solidFill>
                  <a:srgbClr val="26211E"/>
                </a:solidFill>
              </a:rPr>
              <a:t>CLEANSING FOUNTAIN</a:t>
            </a:r>
            <a:endParaRPr lang="en-US" sz="1350" dirty="0"/>
          </a:p>
          <a:p>
            <a:pPr indent="0" marL="0">
              <a:buNone/>
            </a:pPr>
            <a:r>
              <a:rPr lang="en-US" sz="1350" dirty="0">
                <a:solidFill>
                  <a:srgbClr val="26211E"/>
                </a:solidFill>
              </a:rPr>
              <a:t>Often associated with Lowell Mason; some references describe Mason as arranger or harmonizer.</a:t>
            </a:r>
            <a:endParaRPr lang="en-US" sz="1350" dirty="0"/>
          </a:p>
        </p:txBody>
      </p:sp>
      <p:sp>
        <p:nvSpPr>
          <p:cNvPr id="21" name="Text 19"/>
          <p:cNvSpPr/>
          <p:nvPr/>
        </p:nvSpPr>
        <p:spPr>
          <a:xfrm>
            <a:off x="7680960" y="2057400"/>
            <a:ext cx="1737360" cy="228600"/>
          </a:xfrm>
          <a:prstGeom prst="rect">
            <a:avLst/>
          </a:prstGeom>
          <a:noFill/>
          <a:ln/>
        </p:spPr>
        <p:txBody>
          <a:bodyPr wrap="square" lIns="0" tIns="0" rIns="0" bIns="0" rtlCol="0" anchor="ctr"/>
          <a:lstStyle/>
          <a:p>
            <a:pPr indent="0" marL="0">
              <a:buNone/>
            </a:pPr>
            <a:r>
              <a:rPr lang="en-US" sz="1200" b="1" dirty="0">
                <a:solidFill>
                  <a:srgbClr val="5E1720"/>
                </a:solidFill>
              </a:rPr>
              <a:t>Primary Scripture</a:t>
            </a:r>
            <a:endParaRPr lang="en-US" sz="1200" dirty="0"/>
          </a:p>
        </p:txBody>
      </p:sp>
      <p:sp>
        <p:nvSpPr>
          <p:cNvPr id="22" name="Text 20"/>
          <p:cNvSpPr/>
          <p:nvPr/>
        </p:nvSpPr>
        <p:spPr>
          <a:xfrm>
            <a:off x="7680960" y="2423160"/>
            <a:ext cx="2926080" cy="868680"/>
          </a:xfrm>
          <a:prstGeom prst="rect">
            <a:avLst/>
          </a:prstGeom>
          <a:noFill/>
          <a:ln/>
        </p:spPr>
        <p:txBody>
          <a:bodyPr wrap="square" lIns="254" tIns="254" rIns="254" bIns="254" rtlCol="0" anchor="ctr">
            <a:normAutofit/>
          </a:bodyPr>
          <a:lstStyle/>
          <a:p>
            <a:pPr indent="0" marL="0">
              <a:buNone/>
            </a:pPr>
            <a:r>
              <a:rPr lang="en-US" sz="1500" dirty="0">
                <a:solidFill>
                  <a:srgbClr val="26211E"/>
                </a:solidFill>
              </a:rPr>
              <a:t>Zechariah 13:1</a:t>
            </a:r>
            <a:endParaRPr lang="en-US" sz="1500" dirty="0"/>
          </a:p>
          <a:p>
            <a:pPr indent="0" marL="0">
              <a:buNone/>
            </a:pPr>
            <a:r>
              <a:rPr lang="en-US" sz="1500" dirty="0">
                <a:solidFill>
                  <a:srgbClr val="26211E"/>
                </a:solidFill>
              </a:rPr>
              <a:t>A spring opened for sin and uncleanness.</a:t>
            </a:r>
            <a:endParaRPr lang="en-US" sz="1500" dirty="0"/>
          </a:p>
        </p:txBody>
      </p:sp>
      <p:sp>
        <p:nvSpPr>
          <p:cNvPr id="23" name="Shape 21"/>
          <p:cNvSpPr/>
          <p:nvPr/>
        </p:nvSpPr>
        <p:spPr>
          <a:xfrm>
            <a:off x="10149840" y="3246120"/>
            <a:ext cx="411480" cy="526694"/>
          </a:xfrm>
          <a:prstGeom prst="teardrop">
            <a:avLst/>
          </a:prstGeom>
          <a:solidFill>
            <a:srgbClr val="5E1720">
              <a:alpha val="92000"/>
            </a:srgbClr>
          </a:solidFill>
          <a:ln w="12700">
            <a:solidFill>
              <a:srgbClr val="5E1720">
                <a:alpha val="0"/>
              </a:srgbClr>
            </a:solidFill>
            <a:prstDash val="solid"/>
          </a:ln>
        </p:spPr>
      </p:sp>
      <p:sp>
        <p:nvSpPr>
          <p:cNvPr id="24" name="Text 22"/>
          <p:cNvSpPr/>
          <p:nvPr/>
        </p:nvSpPr>
        <p:spPr>
          <a:xfrm>
            <a:off x="411480" y="6528816"/>
            <a:ext cx="5943600" cy="164592"/>
          </a:xfrm>
          <a:prstGeom prst="rect">
            <a:avLst/>
          </a:prstGeom>
          <a:noFill/>
          <a:ln/>
        </p:spPr>
        <p:txBody>
          <a:bodyPr wrap="square" lIns="0" tIns="0" rIns="0" bIns="0" rtlCol="0" anchor="ctr"/>
          <a:lstStyle/>
          <a:p>
            <a:pPr indent="0" marL="0">
              <a:buNone/>
            </a:pPr>
            <a:r>
              <a:rPr lang="en-US" sz="750" dirty="0">
                <a:solidFill>
                  <a:srgbClr val="E6D8C8"/>
                </a:solidFill>
                <a:latin typeface="Aptos" pitchFamily="34" charset="0"/>
                <a:ea typeface="Aptos" pitchFamily="34" charset="-122"/>
                <a:cs typeface="Aptos" pitchFamily="34" charset="-120"/>
              </a:rPr>
              <a:t>Prepared for teaching and small group use - hymninfo.com</a:t>
            </a:r>
            <a:endParaRPr lang="en-US" sz="7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33251C"/>
        </a:solidFill>
      </p:bgPr>
    </p:bg>
    <p:spTree>
      <p:nvGrpSpPr>
        <p:cNvPr id="1" name=""/>
        <p:cNvGrpSpPr/>
        <p:nvPr/>
      </p:nvGrpSpPr>
      <p:grpSpPr>
        <a:xfrm>
          <a:off x="0" y="0"/>
          <a:ext cx="0" cy="0"/>
          <a:chOff x="0" y="0"/>
          <a:chExt cx="0" cy="0"/>
        </a:xfrm>
      </p:grpSpPr>
      <p:sp>
        <p:nvSpPr>
          <p:cNvPr id="2" name="Shape 0"/>
          <p:cNvSpPr/>
          <p:nvPr/>
        </p:nvSpPr>
        <p:spPr>
          <a:xfrm>
            <a:off x="502920" y="402336"/>
            <a:ext cx="2423160" cy="292608"/>
          </a:xfrm>
          <a:prstGeom prst="rect">
            <a:avLst/>
          </a:prstGeom>
          <a:solidFill>
            <a:srgbClr val="B68B45"/>
          </a:solidFill>
          <a:ln w="12700">
            <a:solidFill>
              <a:srgbClr val="B68B45"/>
            </a:solidFill>
            <a:prstDash val="solid"/>
          </a:ln>
        </p:spPr>
      </p:sp>
      <p:sp>
        <p:nvSpPr>
          <p:cNvPr id="3" name="Text 1"/>
          <p:cNvSpPr/>
          <p:nvPr/>
        </p:nvSpPr>
        <p:spPr>
          <a:xfrm>
            <a:off x="594360" y="461772"/>
            <a:ext cx="2240280" cy="137160"/>
          </a:xfrm>
          <a:prstGeom prst="rect">
            <a:avLst/>
          </a:prstGeom>
          <a:noFill/>
          <a:ln/>
        </p:spPr>
        <p:txBody>
          <a:bodyPr wrap="square" lIns="0" tIns="0" rIns="0" bIns="0" rtlCol="0" anchor="ctr">
            <a:normAutofit/>
          </a:bodyPr>
          <a:lstStyle/>
          <a:p>
            <a:pPr indent="0" marL="0">
              <a:buNone/>
            </a:pPr>
            <a:r>
              <a:rPr lang="en-US" sz="800" b="1" dirty="0">
                <a:solidFill>
                  <a:srgbClr val="171821"/>
                </a:solidFill>
              </a:rPr>
              <a:t>HYMN STUDY</a:t>
            </a:r>
            <a:endParaRPr lang="en-US" sz="800" dirty="0"/>
          </a:p>
        </p:txBody>
      </p:sp>
      <p:sp>
        <p:nvSpPr>
          <p:cNvPr id="4" name="Text 2"/>
          <p:cNvSpPr/>
          <p:nvPr/>
        </p:nvSpPr>
        <p:spPr>
          <a:xfrm>
            <a:off x="502920" y="822960"/>
            <a:ext cx="6400800" cy="457200"/>
          </a:xfrm>
          <a:prstGeom prst="rect">
            <a:avLst/>
          </a:prstGeom>
          <a:noFill/>
          <a:ln/>
        </p:spPr>
        <p:txBody>
          <a:bodyPr wrap="square" lIns="254" tIns="254" rIns="254" bIns="254" rtlCol="0" anchor="ctr">
            <a:normAutofit/>
          </a:bodyPr>
          <a:lstStyle/>
          <a:p>
            <a:pPr indent="0" marL="0">
              <a:buNone/>
            </a:pPr>
            <a:r>
              <a:rPr lang="en-US" sz="2400" b="1" dirty="0">
                <a:solidFill>
                  <a:srgbClr val="F8F0DF"/>
                </a:solidFill>
                <a:latin typeface="Georgia" pitchFamily="34" charset="0"/>
                <a:ea typeface="Georgia" pitchFamily="34" charset="-122"/>
                <a:cs typeface="Georgia" pitchFamily="34" charset="-120"/>
              </a:rPr>
              <a:t>Historical Background</a:t>
            </a:r>
            <a:endParaRPr lang="en-US" sz="2400" dirty="0"/>
          </a:p>
        </p:txBody>
      </p:sp>
      <p:sp>
        <p:nvSpPr>
          <p:cNvPr id="5" name="Text 3"/>
          <p:cNvSpPr/>
          <p:nvPr/>
        </p:nvSpPr>
        <p:spPr>
          <a:xfrm>
            <a:off x="512064" y="1325880"/>
            <a:ext cx="6126480" cy="292608"/>
          </a:xfrm>
          <a:prstGeom prst="rect">
            <a:avLst/>
          </a:prstGeom>
          <a:noFill/>
          <a:ln/>
        </p:spPr>
        <p:txBody>
          <a:bodyPr wrap="square" lIns="0" tIns="0" rIns="0" bIns="0" rtlCol="0" anchor="ctr">
            <a:normAutofit/>
          </a:bodyPr>
          <a:lstStyle/>
          <a:p>
            <a:pPr indent="0" marL="0">
              <a:buNone/>
            </a:pPr>
            <a:r>
              <a:rPr lang="en-US" sz="1150" dirty="0">
                <a:solidFill>
                  <a:srgbClr val="D8C8A8"/>
                </a:solidFill>
              </a:rPr>
              <a:t>A hymn from the Cowper-Newton circle at Olney.</a:t>
            </a:r>
            <a:endParaRPr lang="en-US" sz="1150" dirty="0"/>
          </a:p>
        </p:txBody>
      </p:sp>
      <p:pic>
        <p:nvPicPr>
          <p:cNvPr id="6" name="Image 0" descr="/mnt/data/fountain_work_assets/visual3.jpg">    </p:cNvPr>
          <p:cNvPicPr>
            <a:picLocks noChangeAspect="1"/>
          </p:cNvPicPr>
          <p:nvPr/>
        </p:nvPicPr>
        <p:blipFill>
          <a:blip r:embed="rId1"/>
          <a:srcRect l="29075" r="29075" t="0" b="0"/>
          <a:stretch/>
        </p:blipFill>
        <p:spPr>
          <a:xfrm>
            <a:off x="7086600" y="0"/>
            <a:ext cx="5102352" cy="6858000"/>
          </a:xfrm>
          <a:prstGeom prst="rect">
            <a:avLst/>
          </a:prstGeom>
        </p:spPr>
      </p:pic>
      <p:sp>
        <p:nvSpPr>
          <p:cNvPr id="7" name="Shape 4"/>
          <p:cNvSpPr/>
          <p:nvPr/>
        </p:nvSpPr>
        <p:spPr>
          <a:xfrm>
            <a:off x="7086600" y="0"/>
            <a:ext cx="5102352" cy="6858000"/>
          </a:xfrm>
          <a:prstGeom prst="rect">
            <a:avLst/>
          </a:prstGeom>
          <a:solidFill>
            <a:srgbClr val="000000">
              <a:alpha val="0"/>
            </a:srgbClr>
          </a:solidFill>
          <a:ln w="15240">
            <a:solidFill>
              <a:srgbClr val="B68B45">
                <a:alpha val="75000"/>
              </a:srgbClr>
            </a:solidFill>
            <a:prstDash val="solid"/>
          </a:ln>
        </p:spPr>
      </p:sp>
      <p:sp>
        <p:nvSpPr>
          <p:cNvPr id="8" name="Shape 5"/>
          <p:cNvSpPr/>
          <p:nvPr/>
        </p:nvSpPr>
        <p:spPr>
          <a:xfrm>
            <a:off x="0" y="0"/>
            <a:ext cx="12191695" cy="6858000"/>
          </a:xfrm>
          <a:prstGeom prst="rect">
            <a:avLst/>
          </a:prstGeom>
          <a:solidFill>
            <a:srgbClr val="000000">
              <a:alpha val="30000"/>
            </a:srgbClr>
          </a:solidFill>
          <a:ln w="12700">
            <a:solidFill>
              <a:srgbClr val="000000">
                <a:alpha val="0"/>
              </a:srgbClr>
            </a:solidFill>
            <a:prstDash val="solid"/>
          </a:ln>
        </p:spPr>
      </p:sp>
      <p:sp>
        <p:nvSpPr>
          <p:cNvPr id="9" name="Shape 6"/>
          <p:cNvSpPr/>
          <p:nvPr/>
        </p:nvSpPr>
        <p:spPr>
          <a:xfrm>
            <a:off x="777240" y="1874520"/>
            <a:ext cx="5394960" cy="3337560"/>
          </a:xfrm>
          <a:prstGeom prst="roundRect">
            <a:avLst>
              <a:gd name="adj" fmla="val 3288"/>
            </a:avLst>
          </a:prstGeom>
          <a:solidFill>
            <a:srgbClr val="EADCC2"/>
          </a:solidFill>
          <a:ln w="12700">
            <a:solidFill>
              <a:srgbClr val="B68B45">
                <a:alpha val="65000"/>
              </a:srgbClr>
            </a:solidFill>
            <a:prstDash val="solid"/>
          </a:ln>
        </p:spPr>
      </p:sp>
      <p:sp>
        <p:nvSpPr>
          <p:cNvPr id="10" name="Text 7"/>
          <p:cNvSpPr/>
          <p:nvPr/>
        </p:nvSpPr>
        <p:spPr>
          <a:xfrm>
            <a:off x="1005840" y="2148840"/>
            <a:ext cx="4892040" cy="2560320"/>
          </a:xfrm>
          <a:prstGeom prst="rect">
            <a:avLst/>
          </a:prstGeom>
          <a:noFill/>
          <a:ln/>
        </p:spPr>
        <p:txBody>
          <a:bodyPr wrap="square" lIns="1016" tIns="1016" rIns="1016" bIns="1016" rtlCol="0" anchor="ctr">
            <a:normAutofit/>
          </a:bodyPr>
          <a:lstStyle/>
          <a:p>
            <a:pPr indent="0" marL="0">
              <a:buNone/>
            </a:pPr>
            <a:r>
              <a:rPr lang="en-US" sz="1420" dirty="0">
                <a:solidFill>
                  <a:srgbClr val="26211E"/>
                </a:solidFill>
                <a:latin typeface="Aptos" pitchFamily="34" charset="0"/>
                <a:ea typeface="Aptos" pitchFamily="34" charset="-122"/>
                <a:cs typeface="Aptos" pitchFamily="34" charset="-120"/>
              </a:rPr>
              <a:t>• Cowper was an English poet and hymn writer whose work joined literary grace with evangelical conviction.</a:t>
            </a:r>
            <a:endParaRPr lang="en-US" sz="1420" dirty="0"/>
          </a:p>
          <a:p>
            <a:pPr indent="0" marL="0">
              <a:buNone/>
            </a:pPr>
            <a:r>
              <a:rPr lang="en-US" sz="1420" dirty="0">
                <a:solidFill>
                  <a:srgbClr val="26211E"/>
                </a:solidFill>
                <a:latin typeface="Aptos" pitchFamily="34" charset="0"/>
                <a:ea typeface="Aptos" pitchFamily="34" charset="-122"/>
                <a:cs typeface="Aptos" pitchFamily="34" charset="-120"/>
              </a:rPr>
              <a:t>• John Newton encouraged Cowper's writing, and Olney Hymns became a landmark collection.</a:t>
            </a:r>
            <a:endParaRPr lang="en-US" sz="1420" dirty="0"/>
          </a:p>
          <a:p>
            <a:pPr indent="0" marL="0">
              <a:buNone/>
            </a:pPr>
            <a:r>
              <a:rPr lang="en-US" sz="1420" dirty="0">
                <a:solidFill>
                  <a:srgbClr val="26211E"/>
                </a:solidFill>
                <a:latin typeface="Aptos" pitchFamily="34" charset="0"/>
                <a:ea typeface="Aptos" pitchFamily="34" charset="-122"/>
                <a:cs typeface="Aptos" pitchFamily="34" charset="-120"/>
              </a:rPr>
              <a:t>• The hymn was headed Praise for the Fountain Opened and connected with Zechariah 13:1.</a:t>
            </a:r>
            <a:endParaRPr lang="en-US" sz="1420" dirty="0"/>
          </a:p>
          <a:p>
            <a:pPr indent="0" marL="0">
              <a:buNone/>
            </a:pPr>
            <a:r>
              <a:rPr lang="en-US" sz="1420" dirty="0">
                <a:solidFill>
                  <a:srgbClr val="26211E"/>
                </a:solidFill>
                <a:latin typeface="Aptos" pitchFamily="34" charset="0"/>
                <a:ea typeface="Aptos" pitchFamily="34" charset="-122"/>
                <a:cs typeface="Aptos" pitchFamily="34" charset="-120"/>
              </a:rPr>
              <a:t>• Its wide use carried the hymn into many English-language worship traditions.</a:t>
            </a:r>
            <a:endParaRPr lang="en-US" sz="1420" dirty="0"/>
          </a:p>
        </p:txBody>
      </p:sp>
      <p:sp>
        <p:nvSpPr>
          <p:cNvPr id="11" name="Text 8"/>
          <p:cNvSpPr/>
          <p:nvPr/>
        </p:nvSpPr>
        <p:spPr>
          <a:xfrm>
            <a:off x="411480" y="6528816"/>
            <a:ext cx="5943600" cy="164592"/>
          </a:xfrm>
          <a:prstGeom prst="rect">
            <a:avLst/>
          </a:prstGeom>
          <a:noFill/>
          <a:ln/>
        </p:spPr>
        <p:txBody>
          <a:bodyPr wrap="square" lIns="0" tIns="0" rIns="0" bIns="0" rtlCol="0" anchor="ctr"/>
          <a:lstStyle/>
          <a:p>
            <a:pPr indent="0" marL="0">
              <a:buNone/>
            </a:pPr>
            <a:r>
              <a:rPr lang="en-US" sz="750" dirty="0">
                <a:solidFill>
                  <a:srgbClr val="E6D8C8"/>
                </a:solidFill>
                <a:latin typeface="Aptos" pitchFamily="34" charset="0"/>
                <a:ea typeface="Aptos" pitchFamily="34" charset="-122"/>
                <a:cs typeface="Aptos" pitchFamily="34" charset="-120"/>
              </a:rPr>
              <a:t>Prepared for teaching and small group use - hymninfo.com</a:t>
            </a:r>
            <a:endParaRPr lang="en-US" sz="7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5E1720"/>
        </a:solidFill>
      </p:bgPr>
    </p:bg>
    <p:spTree>
      <p:nvGrpSpPr>
        <p:cNvPr id="1" name=""/>
        <p:cNvGrpSpPr/>
        <p:nvPr/>
      </p:nvGrpSpPr>
      <p:grpSpPr>
        <a:xfrm>
          <a:off x="0" y="0"/>
          <a:ext cx="0" cy="0"/>
          <a:chOff x="0" y="0"/>
          <a:chExt cx="0" cy="0"/>
        </a:xfrm>
      </p:grpSpPr>
      <p:sp>
        <p:nvSpPr>
          <p:cNvPr id="2" name="Shape 0"/>
          <p:cNvSpPr/>
          <p:nvPr/>
        </p:nvSpPr>
        <p:spPr>
          <a:xfrm>
            <a:off x="502920" y="402336"/>
            <a:ext cx="2423160" cy="292608"/>
          </a:xfrm>
          <a:prstGeom prst="rect">
            <a:avLst/>
          </a:prstGeom>
          <a:solidFill>
            <a:srgbClr val="B68B45"/>
          </a:solidFill>
          <a:ln w="12700">
            <a:solidFill>
              <a:srgbClr val="B68B45"/>
            </a:solidFill>
            <a:prstDash val="solid"/>
          </a:ln>
        </p:spPr>
      </p:sp>
      <p:sp>
        <p:nvSpPr>
          <p:cNvPr id="3" name="Text 1"/>
          <p:cNvSpPr/>
          <p:nvPr/>
        </p:nvSpPr>
        <p:spPr>
          <a:xfrm>
            <a:off x="594360" y="461772"/>
            <a:ext cx="2240280" cy="137160"/>
          </a:xfrm>
          <a:prstGeom prst="rect">
            <a:avLst/>
          </a:prstGeom>
          <a:noFill/>
          <a:ln/>
        </p:spPr>
        <p:txBody>
          <a:bodyPr wrap="square" lIns="0" tIns="0" rIns="0" bIns="0" rtlCol="0" anchor="ctr">
            <a:normAutofit/>
          </a:bodyPr>
          <a:lstStyle/>
          <a:p>
            <a:pPr indent="0" marL="0">
              <a:buNone/>
            </a:pPr>
            <a:r>
              <a:rPr lang="en-US" sz="800" b="1" dirty="0">
                <a:solidFill>
                  <a:srgbClr val="171821"/>
                </a:solidFill>
              </a:rPr>
              <a:t>HYMN STUDY</a:t>
            </a:r>
            <a:endParaRPr lang="en-US" sz="800" dirty="0"/>
          </a:p>
        </p:txBody>
      </p:sp>
      <p:sp>
        <p:nvSpPr>
          <p:cNvPr id="4" name="Text 2"/>
          <p:cNvSpPr/>
          <p:nvPr/>
        </p:nvSpPr>
        <p:spPr>
          <a:xfrm>
            <a:off x="502920" y="822960"/>
            <a:ext cx="6400800" cy="457200"/>
          </a:xfrm>
          <a:prstGeom prst="rect">
            <a:avLst/>
          </a:prstGeom>
          <a:noFill/>
          <a:ln/>
        </p:spPr>
        <p:txBody>
          <a:bodyPr wrap="square" lIns="254" tIns="254" rIns="254" bIns="254" rtlCol="0" anchor="ctr">
            <a:normAutofit/>
          </a:bodyPr>
          <a:lstStyle/>
          <a:p>
            <a:pPr indent="0" marL="0">
              <a:buNone/>
            </a:pPr>
            <a:r>
              <a:rPr lang="en-US" sz="2400" b="1" dirty="0">
                <a:solidFill>
                  <a:srgbClr val="F8F0DF"/>
                </a:solidFill>
                <a:latin typeface="Georgia" pitchFamily="34" charset="0"/>
                <a:ea typeface="Georgia" pitchFamily="34" charset="-122"/>
                <a:cs typeface="Georgia" pitchFamily="34" charset="-120"/>
              </a:rPr>
              <a:t>Why This Hymn Matters Today</a:t>
            </a:r>
            <a:endParaRPr lang="en-US" sz="2400" dirty="0"/>
          </a:p>
        </p:txBody>
      </p:sp>
      <p:sp>
        <p:nvSpPr>
          <p:cNvPr id="5" name="Text 3"/>
          <p:cNvSpPr/>
          <p:nvPr/>
        </p:nvSpPr>
        <p:spPr>
          <a:xfrm>
            <a:off x="512064" y="1325880"/>
            <a:ext cx="6126480" cy="292608"/>
          </a:xfrm>
          <a:prstGeom prst="rect">
            <a:avLst/>
          </a:prstGeom>
          <a:noFill/>
          <a:ln/>
        </p:spPr>
        <p:txBody>
          <a:bodyPr wrap="square" lIns="0" tIns="0" rIns="0" bIns="0" rtlCol="0" anchor="ctr">
            <a:normAutofit/>
          </a:bodyPr>
          <a:lstStyle/>
          <a:p>
            <a:pPr indent="0" marL="0">
              <a:buNone/>
            </a:pPr>
            <a:r>
              <a:rPr lang="en-US" sz="1150" dirty="0">
                <a:solidFill>
                  <a:srgbClr val="D8C8A8"/>
                </a:solidFill>
              </a:rPr>
              <a:t>It gives the church words for sin, mercy, and assurance.</a:t>
            </a:r>
            <a:endParaRPr lang="en-US" sz="1150" dirty="0"/>
          </a:p>
        </p:txBody>
      </p:sp>
      <p:sp>
        <p:nvSpPr>
          <p:cNvPr id="6" name="Shape 4"/>
          <p:cNvSpPr/>
          <p:nvPr/>
        </p:nvSpPr>
        <p:spPr>
          <a:xfrm>
            <a:off x="10159716" y="731520"/>
            <a:ext cx="263347" cy="1645920"/>
          </a:xfrm>
          <a:prstGeom prst="rect">
            <a:avLst/>
          </a:prstGeom>
          <a:solidFill>
            <a:srgbClr val="B68B45">
              <a:alpha val="70000"/>
            </a:srgbClr>
          </a:solidFill>
          <a:ln w="12700">
            <a:solidFill>
              <a:srgbClr val="B68B45">
                <a:alpha val="0"/>
              </a:srgbClr>
            </a:solidFill>
            <a:prstDash val="solid"/>
          </a:ln>
        </p:spPr>
      </p:sp>
      <p:sp>
        <p:nvSpPr>
          <p:cNvPr id="7" name="Shape 5"/>
          <p:cNvSpPr/>
          <p:nvPr/>
        </p:nvSpPr>
        <p:spPr>
          <a:xfrm>
            <a:off x="9738360" y="1192378"/>
            <a:ext cx="1106058" cy="263347"/>
          </a:xfrm>
          <a:prstGeom prst="rect">
            <a:avLst/>
          </a:prstGeom>
          <a:solidFill>
            <a:srgbClr val="B68B45">
              <a:alpha val="70000"/>
            </a:srgbClr>
          </a:solidFill>
          <a:ln w="12700">
            <a:solidFill>
              <a:srgbClr val="B68B45">
                <a:alpha val="0"/>
              </a:srgbClr>
            </a:solidFill>
            <a:prstDash val="solid"/>
          </a:ln>
        </p:spPr>
      </p:sp>
      <p:sp>
        <p:nvSpPr>
          <p:cNvPr id="8" name="Shape 6"/>
          <p:cNvSpPr/>
          <p:nvPr/>
        </p:nvSpPr>
        <p:spPr>
          <a:xfrm>
            <a:off x="8686800" y="3108960"/>
            <a:ext cx="777240" cy="1371600"/>
          </a:xfrm>
          <a:prstGeom prst="arc">
            <a:avLst/>
          </a:prstGeom>
          <a:solidFill>
            <a:srgbClr val="F1E4CC">
              <a:alpha val="0"/>
            </a:srgbClr>
          </a:solidFill>
          <a:ln w="20320">
            <a:solidFill>
              <a:srgbClr val="F1E4CC">
                <a:alpha val="45000"/>
              </a:srgbClr>
            </a:solidFill>
            <a:prstDash val="solid"/>
          </a:ln>
        </p:spPr>
      </p:sp>
      <p:sp>
        <p:nvSpPr>
          <p:cNvPr id="9" name="Shape 7"/>
          <p:cNvSpPr/>
          <p:nvPr/>
        </p:nvSpPr>
        <p:spPr>
          <a:xfrm>
            <a:off x="9235440" y="3127248"/>
            <a:ext cx="777240" cy="1371600"/>
          </a:xfrm>
          <a:prstGeom prst="arc">
            <a:avLst/>
          </a:prstGeom>
          <a:solidFill>
            <a:srgbClr val="F1E4CC">
              <a:alpha val="0"/>
            </a:srgbClr>
          </a:solidFill>
          <a:ln w="20320">
            <a:solidFill>
              <a:srgbClr val="F1E4CC">
                <a:alpha val="45000"/>
              </a:srgbClr>
            </a:solidFill>
            <a:prstDash val="solid"/>
          </a:ln>
        </p:spPr>
      </p:sp>
      <p:sp>
        <p:nvSpPr>
          <p:cNvPr id="10" name="Shape 8"/>
          <p:cNvSpPr/>
          <p:nvPr/>
        </p:nvSpPr>
        <p:spPr>
          <a:xfrm>
            <a:off x="9784080" y="3145536"/>
            <a:ext cx="777240" cy="1371600"/>
          </a:xfrm>
          <a:prstGeom prst="arc">
            <a:avLst/>
          </a:prstGeom>
          <a:solidFill>
            <a:srgbClr val="F1E4CC">
              <a:alpha val="0"/>
            </a:srgbClr>
          </a:solidFill>
          <a:ln w="20320">
            <a:solidFill>
              <a:srgbClr val="F1E4CC">
                <a:alpha val="45000"/>
              </a:srgbClr>
            </a:solidFill>
            <a:prstDash val="solid"/>
          </a:ln>
        </p:spPr>
      </p:sp>
      <p:sp>
        <p:nvSpPr>
          <p:cNvPr id="11" name="Shape 9"/>
          <p:cNvSpPr/>
          <p:nvPr/>
        </p:nvSpPr>
        <p:spPr>
          <a:xfrm>
            <a:off x="10332720" y="3163824"/>
            <a:ext cx="777240" cy="1371600"/>
          </a:xfrm>
          <a:prstGeom prst="arc">
            <a:avLst/>
          </a:prstGeom>
          <a:solidFill>
            <a:srgbClr val="F1E4CC">
              <a:alpha val="0"/>
            </a:srgbClr>
          </a:solidFill>
          <a:ln w="20320">
            <a:solidFill>
              <a:srgbClr val="F1E4CC">
                <a:alpha val="45000"/>
              </a:srgbClr>
            </a:solidFill>
            <a:prstDash val="solid"/>
          </a:ln>
        </p:spPr>
      </p:sp>
      <p:sp>
        <p:nvSpPr>
          <p:cNvPr id="12" name="Shape 10"/>
          <p:cNvSpPr/>
          <p:nvPr/>
        </p:nvSpPr>
        <p:spPr>
          <a:xfrm>
            <a:off x="10881360" y="3182112"/>
            <a:ext cx="777240" cy="1371600"/>
          </a:xfrm>
          <a:prstGeom prst="arc">
            <a:avLst/>
          </a:prstGeom>
          <a:solidFill>
            <a:srgbClr val="F1E4CC">
              <a:alpha val="0"/>
            </a:srgbClr>
          </a:solidFill>
          <a:ln w="20320">
            <a:solidFill>
              <a:srgbClr val="F1E4CC">
                <a:alpha val="45000"/>
              </a:srgbClr>
            </a:solidFill>
            <a:prstDash val="solid"/>
          </a:ln>
        </p:spPr>
      </p:sp>
      <p:sp>
        <p:nvSpPr>
          <p:cNvPr id="13" name="Shape 11"/>
          <p:cNvSpPr/>
          <p:nvPr/>
        </p:nvSpPr>
        <p:spPr>
          <a:xfrm>
            <a:off x="822960" y="2057400"/>
            <a:ext cx="4206240" cy="1005840"/>
          </a:xfrm>
          <a:prstGeom prst="roundRect">
            <a:avLst>
              <a:gd name="adj" fmla="val 10909"/>
            </a:avLst>
          </a:prstGeom>
          <a:solidFill>
            <a:srgbClr val="F8F0DF">
              <a:alpha val="95000"/>
            </a:srgbClr>
          </a:solidFill>
          <a:ln w="12700">
            <a:solidFill>
              <a:srgbClr val="B68B45">
                <a:alpha val="65000"/>
              </a:srgbClr>
            </a:solidFill>
            <a:prstDash val="solid"/>
          </a:ln>
        </p:spPr>
      </p:sp>
      <p:sp>
        <p:nvSpPr>
          <p:cNvPr id="14" name="Text 12"/>
          <p:cNvSpPr/>
          <p:nvPr/>
        </p:nvSpPr>
        <p:spPr>
          <a:xfrm>
            <a:off x="1078992" y="2231136"/>
            <a:ext cx="1234440" cy="228600"/>
          </a:xfrm>
          <a:prstGeom prst="rect">
            <a:avLst/>
          </a:prstGeom>
          <a:noFill/>
          <a:ln/>
        </p:spPr>
        <p:txBody>
          <a:bodyPr wrap="square" lIns="0" tIns="0" rIns="0" bIns="0" rtlCol="0" anchor="ctr"/>
          <a:lstStyle/>
          <a:p>
            <a:pPr indent="0" marL="0">
              <a:buNone/>
            </a:pPr>
            <a:r>
              <a:rPr lang="en-US" sz="1200" b="1" dirty="0">
                <a:solidFill>
                  <a:srgbClr val="5E1720"/>
                </a:solidFill>
              </a:rPr>
              <a:t>Pastoral</a:t>
            </a:r>
            <a:endParaRPr lang="en-US" sz="1200" dirty="0"/>
          </a:p>
        </p:txBody>
      </p:sp>
      <p:sp>
        <p:nvSpPr>
          <p:cNvPr id="15" name="Text 13"/>
          <p:cNvSpPr/>
          <p:nvPr/>
        </p:nvSpPr>
        <p:spPr>
          <a:xfrm>
            <a:off x="1078992" y="2542032"/>
            <a:ext cx="3520440" cy="228600"/>
          </a:xfrm>
          <a:prstGeom prst="rect">
            <a:avLst/>
          </a:prstGeom>
          <a:noFill/>
          <a:ln/>
        </p:spPr>
        <p:txBody>
          <a:bodyPr wrap="square" lIns="0" tIns="0" rIns="0" bIns="0" rtlCol="0" anchor="ctr">
            <a:normAutofit/>
          </a:bodyPr>
          <a:lstStyle/>
          <a:p>
            <a:pPr indent="0" marL="0">
              <a:buNone/>
            </a:pPr>
            <a:r>
              <a:rPr lang="en-US" sz="1500" dirty="0">
                <a:solidFill>
                  <a:srgbClr val="26211E"/>
                </a:solidFill>
              </a:rPr>
              <a:t>For burdened consciences</a:t>
            </a:r>
            <a:endParaRPr lang="en-US" sz="1500" dirty="0"/>
          </a:p>
        </p:txBody>
      </p:sp>
      <p:sp>
        <p:nvSpPr>
          <p:cNvPr id="16" name="Shape 14"/>
          <p:cNvSpPr/>
          <p:nvPr/>
        </p:nvSpPr>
        <p:spPr>
          <a:xfrm>
            <a:off x="4434840" y="2286000"/>
            <a:ext cx="256032" cy="327721"/>
          </a:xfrm>
          <a:prstGeom prst="teardrop">
            <a:avLst/>
          </a:prstGeom>
          <a:solidFill>
            <a:srgbClr val="5E1720">
              <a:alpha val="94000"/>
            </a:srgbClr>
          </a:solidFill>
          <a:ln w="12700">
            <a:solidFill>
              <a:srgbClr val="5E1720">
                <a:alpha val="0"/>
              </a:srgbClr>
            </a:solidFill>
            <a:prstDash val="solid"/>
          </a:ln>
        </p:spPr>
      </p:sp>
      <p:sp>
        <p:nvSpPr>
          <p:cNvPr id="17" name="Shape 15"/>
          <p:cNvSpPr/>
          <p:nvPr/>
        </p:nvSpPr>
        <p:spPr>
          <a:xfrm>
            <a:off x="5669280" y="2057400"/>
            <a:ext cx="4206240" cy="1005840"/>
          </a:xfrm>
          <a:prstGeom prst="roundRect">
            <a:avLst>
              <a:gd name="adj" fmla="val 10909"/>
            </a:avLst>
          </a:prstGeom>
          <a:solidFill>
            <a:srgbClr val="F8F0DF">
              <a:alpha val="95000"/>
            </a:srgbClr>
          </a:solidFill>
          <a:ln w="12700">
            <a:solidFill>
              <a:srgbClr val="B68B45">
                <a:alpha val="65000"/>
              </a:srgbClr>
            </a:solidFill>
            <a:prstDash val="solid"/>
          </a:ln>
        </p:spPr>
      </p:sp>
      <p:sp>
        <p:nvSpPr>
          <p:cNvPr id="18" name="Text 16"/>
          <p:cNvSpPr/>
          <p:nvPr/>
        </p:nvSpPr>
        <p:spPr>
          <a:xfrm>
            <a:off x="5925312" y="2231136"/>
            <a:ext cx="1234440" cy="228600"/>
          </a:xfrm>
          <a:prstGeom prst="rect">
            <a:avLst/>
          </a:prstGeom>
          <a:noFill/>
          <a:ln/>
        </p:spPr>
        <p:txBody>
          <a:bodyPr wrap="square" lIns="0" tIns="0" rIns="0" bIns="0" rtlCol="0" anchor="ctr"/>
          <a:lstStyle/>
          <a:p>
            <a:pPr indent="0" marL="0">
              <a:buNone/>
            </a:pPr>
            <a:r>
              <a:rPr lang="en-US" sz="1200" b="1" dirty="0">
                <a:solidFill>
                  <a:srgbClr val="5E1720"/>
                </a:solidFill>
              </a:rPr>
              <a:t>Worship</a:t>
            </a:r>
            <a:endParaRPr lang="en-US" sz="1200" dirty="0"/>
          </a:p>
        </p:txBody>
      </p:sp>
      <p:sp>
        <p:nvSpPr>
          <p:cNvPr id="19" name="Text 17"/>
          <p:cNvSpPr/>
          <p:nvPr/>
        </p:nvSpPr>
        <p:spPr>
          <a:xfrm>
            <a:off x="5925312" y="2542032"/>
            <a:ext cx="3520440" cy="228600"/>
          </a:xfrm>
          <a:prstGeom prst="rect">
            <a:avLst/>
          </a:prstGeom>
          <a:noFill/>
          <a:ln/>
        </p:spPr>
        <p:txBody>
          <a:bodyPr wrap="square" lIns="0" tIns="0" rIns="0" bIns="0" rtlCol="0" anchor="ctr">
            <a:normAutofit/>
          </a:bodyPr>
          <a:lstStyle/>
          <a:p>
            <a:pPr indent="0" marL="0">
              <a:buNone/>
            </a:pPr>
            <a:r>
              <a:rPr lang="en-US" sz="1500" dirty="0">
                <a:solidFill>
                  <a:srgbClr val="26211E"/>
                </a:solidFill>
              </a:rPr>
              <a:t>For communion and the cross</a:t>
            </a:r>
            <a:endParaRPr lang="en-US" sz="1500" dirty="0"/>
          </a:p>
        </p:txBody>
      </p:sp>
      <p:sp>
        <p:nvSpPr>
          <p:cNvPr id="20" name="Shape 18"/>
          <p:cNvSpPr/>
          <p:nvPr/>
        </p:nvSpPr>
        <p:spPr>
          <a:xfrm>
            <a:off x="9281160" y="2286000"/>
            <a:ext cx="256032" cy="327721"/>
          </a:xfrm>
          <a:prstGeom prst="teardrop">
            <a:avLst/>
          </a:prstGeom>
          <a:solidFill>
            <a:srgbClr val="5E1720">
              <a:alpha val="94000"/>
            </a:srgbClr>
          </a:solidFill>
          <a:ln w="12700">
            <a:solidFill>
              <a:srgbClr val="5E1720">
                <a:alpha val="0"/>
              </a:srgbClr>
            </a:solidFill>
            <a:prstDash val="solid"/>
          </a:ln>
        </p:spPr>
      </p:sp>
      <p:sp>
        <p:nvSpPr>
          <p:cNvPr id="21" name="Shape 19"/>
          <p:cNvSpPr/>
          <p:nvPr/>
        </p:nvSpPr>
        <p:spPr>
          <a:xfrm>
            <a:off x="822960" y="3474720"/>
            <a:ext cx="4206240" cy="1005840"/>
          </a:xfrm>
          <a:prstGeom prst="roundRect">
            <a:avLst>
              <a:gd name="adj" fmla="val 10909"/>
            </a:avLst>
          </a:prstGeom>
          <a:solidFill>
            <a:srgbClr val="F8F0DF">
              <a:alpha val="95000"/>
            </a:srgbClr>
          </a:solidFill>
          <a:ln w="12700">
            <a:solidFill>
              <a:srgbClr val="B68B45">
                <a:alpha val="65000"/>
              </a:srgbClr>
            </a:solidFill>
            <a:prstDash val="solid"/>
          </a:ln>
        </p:spPr>
      </p:sp>
      <p:sp>
        <p:nvSpPr>
          <p:cNvPr id="22" name="Text 20"/>
          <p:cNvSpPr/>
          <p:nvPr/>
        </p:nvSpPr>
        <p:spPr>
          <a:xfrm>
            <a:off x="1078992" y="3648456"/>
            <a:ext cx="1234440" cy="228600"/>
          </a:xfrm>
          <a:prstGeom prst="rect">
            <a:avLst/>
          </a:prstGeom>
          <a:noFill/>
          <a:ln/>
        </p:spPr>
        <p:txBody>
          <a:bodyPr wrap="square" lIns="0" tIns="0" rIns="0" bIns="0" rtlCol="0" anchor="ctr"/>
          <a:lstStyle/>
          <a:p>
            <a:pPr indent="0" marL="0">
              <a:buNone/>
            </a:pPr>
            <a:r>
              <a:rPr lang="en-US" sz="1200" b="1" dirty="0">
                <a:solidFill>
                  <a:srgbClr val="5E1720"/>
                </a:solidFill>
              </a:rPr>
              <a:t>Teaching</a:t>
            </a:r>
            <a:endParaRPr lang="en-US" sz="1200" dirty="0"/>
          </a:p>
        </p:txBody>
      </p:sp>
      <p:sp>
        <p:nvSpPr>
          <p:cNvPr id="23" name="Text 21"/>
          <p:cNvSpPr/>
          <p:nvPr/>
        </p:nvSpPr>
        <p:spPr>
          <a:xfrm>
            <a:off x="1078992" y="3959352"/>
            <a:ext cx="3520440" cy="228600"/>
          </a:xfrm>
          <a:prstGeom prst="rect">
            <a:avLst/>
          </a:prstGeom>
          <a:noFill/>
          <a:ln/>
        </p:spPr>
        <p:txBody>
          <a:bodyPr wrap="square" lIns="0" tIns="0" rIns="0" bIns="0" rtlCol="0" anchor="ctr">
            <a:normAutofit/>
          </a:bodyPr>
          <a:lstStyle/>
          <a:p>
            <a:pPr indent="0" marL="0">
              <a:buNone/>
            </a:pPr>
            <a:r>
              <a:rPr lang="en-US" sz="1500" dirty="0">
                <a:solidFill>
                  <a:srgbClr val="26211E"/>
                </a:solidFill>
              </a:rPr>
              <a:t>For atonement and assurance</a:t>
            </a:r>
            <a:endParaRPr lang="en-US" sz="1500" dirty="0"/>
          </a:p>
        </p:txBody>
      </p:sp>
      <p:sp>
        <p:nvSpPr>
          <p:cNvPr id="24" name="Shape 22"/>
          <p:cNvSpPr/>
          <p:nvPr/>
        </p:nvSpPr>
        <p:spPr>
          <a:xfrm>
            <a:off x="4434840" y="3703320"/>
            <a:ext cx="256032" cy="327721"/>
          </a:xfrm>
          <a:prstGeom prst="teardrop">
            <a:avLst/>
          </a:prstGeom>
          <a:solidFill>
            <a:srgbClr val="5E1720">
              <a:alpha val="94000"/>
            </a:srgbClr>
          </a:solidFill>
          <a:ln w="12700">
            <a:solidFill>
              <a:srgbClr val="5E1720">
                <a:alpha val="0"/>
              </a:srgbClr>
            </a:solidFill>
            <a:prstDash val="solid"/>
          </a:ln>
        </p:spPr>
      </p:sp>
      <p:sp>
        <p:nvSpPr>
          <p:cNvPr id="25" name="Shape 23"/>
          <p:cNvSpPr/>
          <p:nvPr/>
        </p:nvSpPr>
        <p:spPr>
          <a:xfrm>
            <a:off x="5669280" y="3474720"/>
            <a:ext cx="4206240" cy="1005840"/>
          </a:xfrm>
          <a:prstGeom prst="roundRect">
            <a:avLst>
              <a:gd name="adj" fmla="val 10909"/>
            </a:avLst>
          </a:prstGeom>
          <a:solidFill>
            <a:srgbClr val="F8F0DF">
              <a:alpha val="95000"/>
            </a:srgbClr>
          </a:solidFill>
          <a:ln w="12700">
            <a:solidFill>
              <a:srgbClr val="B68B45">
                <a:alpha val="65000"/>
              </a:srgbClr>
            </a:solidFill>
            <a:prstDash val="solid"/>
          </a:ln>
        </p:spPr>
      </p:sp>
      <p:sp>
        <p:nvSpPr>
          <p:cNvPr id="26" name="Text 24"/>
          <p:cNvSpPr/>
          <p:nvPr/>
        </p:nvSpPr>
        <p:spPr>
          <a:xfrm>
            <a:off x="5925312" y="3648456"/>
            <a:ext cx="1234440" cy="228600"/>
          </a:xfrm>
          <a:prstGeom prst="rect">
            <a:avLst/>
          </a:prstGeom>
          <a:noFill/>
          <a:ln/>
        </p:spPr>
        <p:txBody>
          <a:bodyPr wrap="square" lIns="0" tIns="0" rIns="0" bIns="0" rtlCol="0" anchor="ctr"/>
          <a:lstStyle/>
          <a:p>
            <a:pPr indent="0" marL="0">
              <a:buNone/>
            </a:pPr>
            <a:r>
              <a:rPr lang="en-US" sz="1200" b="1" dirty="0">
                <a:solidFill>
                  <a:srgbClr val="5E1720"/>
                </a:solidFill>
              </a:rPr>
              <a:t>Devotion</a:t>
            </a:r>
            <a:endParaRPr lang="en-US" sz="1200" dirty="0"/>
          </a:p>
        </p:txBody>
      </p:sp>
      <p:sp>
        <p:nvSpPr>
          <p:cNvPr id="27" name="Text 25"/>
          <p:cNvSpPr/>
          <p:nvPr/>
        </p:nvSpPr>
        <p:spPr>
          <a:xfrm>
            <a:off x="5925312" y="3959352"/>
            <a:ext cx="3520440" cy="228600"/>
          </a:xfrm>
          <a:prstGeom prst="rect">
            <a:avLst/>
          </a:prstGeom>
          <a:noFill/>
          <a:ln/>
        </p:spPr>
        <p:txBody>
          <a:bodyPr wrap="square" lIns="0" tIns="0" rIns="0" bIns="0" rtlCol="0" anchor="ctr">
            <a:normAutofit/>
          </a:bodyPr>
          <a:lstStyle/>
          <a:p>
            <a:pPr indent="0" marL="0">
              <a:buNone/>
            </a:pPr>
            <a:r>
              <a:rPr lang="en-US" sz="1500" dirty="0">
                <a:solidFill>
                  <a:srgbClr val="26211E"/>
                </a:solidFill>
              </a:rPr>
              <a:t>For grateful repentance</a:t>
            </a:r>
            <a:endParaRPr lang="en-US" sz="1500" dirty="0"/>
          </a:p>
        </p:txBody>
      </p:sp>
      <p:sp>
        <p:nvSpPr>
          <p:cNvPr id="28" name="Shape 26"/>
          <p:cNvSpPr/>
          <p:nvPr/>
        </p:nvSpPr>
        <p:spPr>
          <a:xfrm>
            <a:off x="9281160" y="3703320"/>
            <a:ext cx="256032" cy="327721"/>
          </a:xfrm>
          <a:prstGeom prst="teardrop">
            <a:avLst/>
          </a:prstGeom>
          <a:solidFill>
            <a:srgbClr val="5E1720">
              <a:alpha val="94000"/>
            </a:srgbClr>
          </a:solidFill>
          <a:ln w="12700">
            <a:solidFill>
              <a:srgbClr val="5E1720">
                <a:alpha val="0"/>
              </a:srgbClr>
            </a:solidFill>
            <a:prstDash val="solid"/>
          </a:ln>
        </p:spPr>
      </p:sp>
      <p:sp>
        <p:nvSpPr>
          <p:cNvPr id="29" name="Text 27"/>
          <p:cNvSpPr/>
          <p:nvPr/>
        </p:nvSpPr>
        <p:spPr>
          <a:xfrm>
            <a:off x="411480" y="6528816"/>
            <a:ext cx="5943600" cy="164592"/>
          </a:xfrm>
          <a:prstGeom prst="rect">
            <a:avLst/>
          </a:prstGeom>
          <a:noFill/>
          <a:ln/>
        </p:spPr>
        <p:txBody>
          <a:bodyPr wrap="square" lIns="0" tIns="0" rIns="0" bIns="0" rtlCol="0" anchor="ctr"/>
          <a:lstStyle/>
          <a:p>
            <a:pPr indent="0" marL="0">
              <a:buNone/>
            </a:pPr>
            <a:r>
              <a:rPr lang="en-US" sz="750" dirty="0">
                <a:solidFill>
                  <a:srgbClr val="E6D8C8"/>
                </a:solidFill>
                <a:latin typeface="Aptos" pitchFamily="34" charset="0"/>
                <a:ea typeface="Aptos" pitchFamily="34" charset="-122"/>
                <a:cs typeface="Aptos" pitchFamily="34" charset="-120"/>
              </a:rPr>
              <a:t>Prepared for teaching and small group use - hymninfo.com</a:t>
            </a:r>
            <a:endParaRPr lang="en-US" sz="7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pic>
        <p:nvPicPr>
          <p:cNvPr id="2" name="Image 0" descr="/mnt/data/fountain_work_assets/visual2.jpg">    </p:cNvPr>
          <p:cNvPicPr>
            <a:picLocks noChangeAspect="1"/>
          </p:cNvPicPr>
          <p:nvPr/>
        </p:nvPicPr>
        <p:blipFill>
          <a:blip r:embed="rId1"/>
          <a:stretch>
            <a:fillRect/>
          </a:stretch>
        </p:blipFill>
        <p:spPr>
          <a:xfrm>
            <a:off x="0" y="0"/>
            <a:ext cx="12191695" cy="6858000"/>
          </a:xfrm>
          <a:prstGeom prst="rect">
            <a:avLst/>
          </a:prstGeom>
        </p:spPr>
      </p:pic>
      <p:sp>
        <p:nvSpPr>
          <p:cNvPr id="3" name="Shape 0"/>
          <p:cNvSpPr/>
          <p:nvPr/>
        </p:nvSpPr>
        <p:spPr>
          <a:xfrm>
            <a:off x="0" y="0"/>
            <a:ext cx="12191695" cy="6858000"/>
          </a:xfrm>
          <a:prstGeom prst="rect">
            <a:avLst/>
          </a:prstGeom>
          <a:solidFill>
            <a:srgbClr val="120A0A">
              <a:alpha val="48000"/>
            </a:srgbClr>
          </a:solidFill>
          <a:ln w="12700">
            <a:solidFill>
              <a:srgbClr val="120A0A">
                <a:alpha val="0"/>
              </a:srgbClr>
            </a:solidFill>
            <a:prstDash val="solid"/>
          </a:ln>
        </p:spPr>
      </p:sp>
      <p:sp>
        <p:nvSpPr>
          <p:cNvPr id="4" name="Shape 1"/>
          <p:cNvSpPr/>
          <p:nvPr/>
        </p:nvSpPr>
        <p:spPr>
          <a:xfrm>
            <a:off x="502920" y="402336"/>
            <a:ext cx="2423160" cy="292608"/>
          </a:xfrm>
          <a:prstGeom prst="rect">
            <a:avLst/>
          </a:prstGeom>
          <a:solidFill>
            <a:srgbClr val="B68B45"/>
          </a:solidFill>
          <a:ln w="12700">
            <a:solidFill>
              <a:srgbClr val="B68B45"/>
            </a:solidFill>
            <a:prstDash val="solid"/>
          </a:ln>
        </p:spPr>
      </p:sp>
      <p:sp>
        <p:nvSpPr>
          <p:cNvPr id="5" name="Text 2"/>
          <p:cNvSpPr/>
          <p:nvPr/>
        </p:nvSpPr>
        <p:spPr>
          <a:xfrm>
            <a:off x="594360" y="461772"/>
            <a:ext cx="2240280" cy="137160"/>
          </a:xfrm>
          <a:prstGeom prst="rect">
            <a:avLst/>
          </a:prstGeom>
          <a:noFill/>
          <a:ln/>
        </p:spPr>
        <p:txBody>
          <a:bodyPr wrap="square" lIns="0" tIns="0" rIns="0" bIns="0" rtlCol="0" anchor="ctr">
            <a:normAutofit/>
          </a:bodyPr>
          <a:lstStyle/>
          <a:p>
            <a:pPr indent="0" marL="0">
              <a:buNone/>
            </a:pPr>
            <a:r>
              <a:rPr lang="en-US" sz="800" b="1" dirty="0">
                <a:solidFill>
                  <a:srgbClr val="171821"/>
                </a:solidFill>
              </a:rPr>
              <a:t>HYMN STUDY</a:t>
            </a:r>
            <a:endParaRPr lang="en-US" sz="800" dirty="0"/>
          </a:p>
        </p:txBody>
      </p:sp>
      <p:sp>
        <p:nvSpPr>
          <p:cNvPr id="6" name="Text 3"/>
          <p:cNvSpPr/>
          <p:nvPr/>
        </p:nvSpPr>
        <p:spPr>
          <a:xfrm>
            <a:off x="502920" y="822960"/>
            <a:ext cx="6400800" cy="457200"/>
          </a:xfrm>
          <a:prstGeom prst="rect">
            <a:avLst/>
          </a:prstGeom>
          <a:noFill/>
          <a:ln/>
        </p:spPr>
        <p:txBody>
          <a:bodyPr wrap="square" lIns="254" tIns="254" rIns="254" bIns="254" rtlCol="0" anchor="ctr">
            <a:normAutofit/>
          </a:bodyPr>
          <a:lstStyle/>
          <a:p>
            <a:pPr indent="0" marL="0">
              <a:buNone/>
            </a:pPr>
            <a:r>
              <a:rPr lang="en-US" sz="2400" b="1" dirty="0">
                <a:solidFill>
                  <a:srgbClr val="F8F0DF"/>
                </a:solidFill>
                <a:latin typeface="Georgia" pitchFamily="34" charset="0"/>
                <a:ea typeface="Georgia" pitchFamily="34" charset="-122"/>
                <a:cs typeface="Georgia" pitchFamily="34" charset="-120"/>
              </a:rPr>
              <a:t>Biblical Foundation</a:t>
            </a:r>
            <a:endParaRPr lang="en-US" sz="2400" dirty="0"/>
          </a:p>
        </p:txBody>
      </p:sp>
      <p:sp>
        <p:nvSpPr>
          <p:cNvPr id="7" name="Text 4"/>
          <p:cNvSpPr/>
          <p:nvPr/>
        </p:nvSpPr>
        <p:spPr>
          <a:xfrm>
            <a:off x="512064" y="1325880"/>
            <a:ext cx="6126480" cy="292608"/>
          </a:xfrm>
          <a:prstGeom prst="rect">
            <a:avLst/>
          </a:prstGeom>
          <a:noFill/>
          <a:ln/>
        </p:spPr>
        <p:txBody>
          <a:bodyPr wrap="square" lIns="0" tIns="0" rIns="0" bIns="0" rtlCol="0" anchor="ctr">
            <a:normAutofit/>
          </a:bodyPr>
          <a:lstStyle/>
          <a:p>
            <a:pPr indent="0" marL="0">
              <a:buNone/>
            </a:pPr>
            <a:r>
              <a:rPr lang="en-US" sz="1150" dirty="0">
                <a:solidFill>
                  <a:srgbClr val="D8C8A8"/>
                </a:solidFill>
              </a:rPr>
              <a:t>The hymn reads Zechariah through the cross of Christ.</a:t>
            </a:r>
            <a:endParaRPr lang="en-US" sz="1150" dirty="0"/>
          </a:p>
        </p:txBody>
      </p:sp>
      <p:sp>
        <p:nvSpPr>
          <p:cNvPr id="8" name="Shape 5"/>
          <p:cNvSpPr/>
          <p:nvPr/>
        </p:nvSpPr>
        <p:spPr>
          <a:xfrm>
            <a:off x="685800" y="2011680"/>
            <a:ext cx="3200400" cy="1280160"/>
          </a:xfrm>
          <a:prstGeom prst="roundRect">
            <a:avLst>
              <a:gd name="adj" fmla="val 8571"/>
            </a:avLst>
          </a:prstGeom>
          <a:solidFill>
            <a:srgbClr val="F8F0DF">
              <a:alpha val="93000"/>
            </a:srgbClr>
          </a:solidFill>
          <a:ln w="12700">
            <a:solidFill>
              <a:srgbClr val="B68B45">
                <a:alpha val="65000"/>
              </a:srgbClr>
            </a:solidFill>
            <a:prstDash val="solid"/>
          </a:ln>
        </p:spPr>
      </p:sp>
      <p:sp>
        <p:nvSpPr>
          <p:cNvPr id="9" name="Text 6"/>
          <p:cNvSpPr/>
          <p:nvPr/>
        </p:nvSpPr>
        <p:spPr>
          <a:xfrm>
            <a:off x="850392" y="2148840"/>
            <a:ext cx="2871216" cy="228600"/>
          </a:xfrm>
          <a:prstGeom prst="rect">
            <a:avLst/>
          </a:prstGeom>
          <a:noFill/>
          <a:ln/>
        </p:spPr>
        <p:txBody>
          <a:bodyPr wrap="square" lIns="0" tIns="0" rIns="0" bIns="0" rtlCol="0" anchor="ctr"/>
          <a:lstStyle/>
          <a:p>
            <a:pPr indent="0" marL="0">
              <a:buNone/>
            </a:pPr>
            <a:r>
              <a:rPr lang="en-US" sz="1050" b="1" dirty="0">
                <a:solidFill>
                  <a:srgbClr val="5E1720"/>
                </a:solidFill>
              </a:rPr>
              <a:t>Zechariah 13:1</a:t>
            </a:r>
            <a:endParaRPr lang="en-US" sz="1050" dirty="0"/>
          </a:p>
        </p:txBody>
      </p:sp>
      <p:sp>
        <p:nvSpPr>
          <p:cNvPr id="10" name="Text 7"/>
          <p:cNvSpPr/>
          <p:nvPr/>
        </p:nvSpPr>
        <p:spPr>
          <a:xfrm>
            <a:off x="850392" y="2450592"/>
            <a:ext cx="2880360" cy="749808"/>
          </a:xfrm>
          <a:prstGeom prst="rect">
            <a:avLst/>
          </a:prstGeom>
          <a:noFill/>
          <a:ln/>
        </p:spPr>
        <p:txBody>
          <a:bodyPr wrap="square" lIns="254" tIns="254" rIns="254" bIns="254" rtlCol="0" anchor="ctr">
            <a:normAutofit/>
          </a:bodyPr>
          <a:lstStyle/>
          <a:p>
            <a:pPr indent="0" marL="0">
              <a:buNone/>
            </a:pPr>
            <a:r>
              <a:rPr lang="en-US" sz="1050" dirty="0">
                <a:solidFill>
                  <a:srgbClr val="26211E"/>
                </a:solidFill>
              </a:rPr>
              <a:t>God opens cleansing for sin and uncleanness.</a:t>
            </a:r>
            <a:endParaRPr lang="en-US" sz="1050" dirty="0"/>
          </a:p>
        </p:txBody>
      </p:sp>
      <p:sp>
        <p:nvSpPr>
          <p:cNvPr id="11" name="Shape 8"/>
          <p:cNvSpPr/>
          <p:nvPr/>
        </p:nvSpPr>
        <p:spPr>
          <a:xfrm>
            <a:off x="4480560" y="2011680"/>
            <a:ext cx="3200400" cy="1280160"/>
          </a:xfrm>
          <a:prstGeom prst="roundRect">
            <a:avLst>
              <a:gd name="adj" fmla="val 8571"/>
            </a:avLst>
          </a:prstGeom>
          <a:solidFill>
            <a:srgbClr val="F8F0DF">
              <a:alpha val="93000"/>
            </a:srgbClr>
          </a:solidFill>
          <a:ln w="12700">
            <a:solidFill>
              <a:srgbClr val="B68B45">
                <a:alpha val="65000"/>
              </a:srgbClr>
            </a:solidFill>
            <a:prstDash val="solid"/>
          </a:ln>
        </p:spPr>
      </p:sp>
      <p:sp>
        <p:nvSpPr>
          <p:cNvPr id="12" name="Text 9"/>
          <p:cNvSpPr/>
          <p:nvPr/>
        </p:nvSpPr>
        <p:spPr>
          <a:xfrm>
            <a:off x="4645152" y="2148840"/>
            <a:ext cx="2871216" cy="228600"/>
          </a:xfrm>
          <a:prstGeom prst="rect">
            <a:avLst/>
          </a:prstGeom>
          <a:noFill/>
          <a:ln/>
        </p:spPr>
        <p:txBody>
          <a:bodyPr wrap="square" lIns="0" tIns="0" rIns="0" bIns="0" rtlCol="0" anchor="ctr"/>
          <a:lstStyle/>
          <a:p>
            <a:pPr indent="0" marL="0">
              <a:buNone/>
            </a:pPr>
            <a:r>
              <a:rPr lang="en-US" sz="1050" b="1" dirty="0">
                <a:solidFill>
                  <a:srgbClr val="5E1720"/>
                </a:solidFill>
              </a:rPr>
              <a:t>1 John 1:7</a:t>
            </a:r>
            <a:endParaRPr lang="en-US" sz="1050" dirty="0"/>
          </a:p>
        </p:txBody>
      </p:sp>
      <p:sp>
        <p:nvSpPr>
          <p:cNvPr id="13" name="Text 10"/>
          <p:cNvSpPr/>
          <p:nvPr/>
        </p:nvSpPr>
        <p:spPr>
          <a:xfrm>
            <a:off x="4645152" y="2450592"/>
            <a:ext cx="2880360" cy="749808"/>
          </a:xfrm>
          <a:prstGeom prst="rect">
            <a:avLst/>
          </a:prstGeom>
          <a:noFill/>
          <a:ln/>
        </p:spPr>
        <p:txBody>
          <a:bodyPr wrap="square" lIns="254" tIns="254" rIns="254" bIns="254" rtlCol="0" anchor="ctr">
            <a:normAutofit/>
          </a:bodyPr>
          <a:lstStyle/>
          <a:p>
            <a:pPr indent="0" marL="0">
              <a:buNone/>
            </a:pPr>
            <a:r>
              <a:rPr lang="en-US" sz="1050" dirty="0">
                <a:solidFill>
                  <a:srgbClr val="26211E"/>
                </a:solidFill>
              </a:rPr>
              <a:t>The blood of Jesus cleanses from all sin.</a:t>
            </a:r>
            <a:endParaRPr lang="en-US" sz="1050" dirty="0"/>
          </a:p>
        </p:txBody>
      </p:sp>
      <p:sp>
        <p:nvSpPr>
          <p:cNvPr id="14" name="Shape 11"/>
          <p:cNvSpPr/>
          <p:nvPr/>
        </p:nvSpPr>
        <p:spPr>
          <a:xfrm>
            <a:off x="685800" y="3794760"/>
            <a:ext cx="3200400" cy="1280160"/>
          </a:xfrm>
          <a:prstGeom prst="roundRect">
            <a:avLst>
              <a:gd name="adj" fmla="val 8571"/>
            </a:avLst>
          </a:prstGeom>
          <a:solidFill>
            <a:srgbClr val="F8F0DF">
              <a:alpha val="93000"/>
            </a:srgbClr>
          </a:solidFill>
          <a:ln w="12700">
            <a:solidFill>
              <a:srgbClr val="B68B45">
                <a:alpha val="65000"/>
              </a:srgbClr>
            </a:solidFill>
            <a:prstDash val="solid"/>
          </a:ln>
        </p:spPr>
      </p:sp>
      <p:sp>
        <p:nvSpPr>
          <p:cNvPr id="15" name="Text 12"/>
          <p:cNvSpPr/>
          <p:nvPr/>
        </p:nvSpPr>
        <p:spPr>
          <a:xfrm>
            <a:off x="850392" y="3931920"/>
            <a:ext cx="2871216" cy="228600"/>
          </a:xfrm>
          <a:prstGeom prst="rect">
            <a:avLst/>
          </a:prstGeom>
          <a:noFill/>
          <a:ln/>
        </p:spPr>
        <p:txBody>
          <a:bodyPr wrap="square" lIns="0" tIns="0" rIns="0" bIns="0" rtlCol="0" anchor="ctr"/>
          <a:lstStyle/>
          <a:p>
            <a:pPr indent="0" marL="0">
              <a:buNone/>
            </a:pPr>
            <a:r>
              <a:rPr lang="en-US" sz="1050" b="1" dirty="0">
                <a:solidFill>
                  <a:srgbClr val="5E1720"/>
                </a:solidFill>
              </a:rPr>
              <a:t>1 Peter 1:18-19</a:t>
            </a:r>
            <a:endParaRPr lang="en-US" sz="1050" dirty="0"/>
          </a:p>
        </p:txBody>
      </p:sp>
      <p:sp>
        <p:nvSpPr>
          <p:cNvPr id="16" name="Text 13"/>
          <p:cNvSpPr/>
          <p:nvPr/>
        </p:nvSpPr>
        <p:spPr>
          <a:xfrm>
            <a:off x="850392" y="4233672"/>
            <a:ext cx="2880360" cy="749808"/>
          </a:xfrm>
          <a:prstGeom prst="rect">
            <a:avLst/>
          </a:prstGeom>
          <a:noFill/>
          <a:ln/>
        </p:spPr>
        <p:txBody>
          <a:bodyPr wrap="square" lIns="254" tIns="254" rIns="254" bIns="254" rtlCol="0" anchor="ctr">
            <a:normAutofit/>
          </a:bodyPr>
          <a:lstStyle/>
          <a:p>
            <a:pPr indent="0" marL="0">
              <a:buNone/>
            </a:pPr>
            <a:r>
              <a:rPr lang="en-US" sz="1050" dirty="0">
                <a:solidFill>
                  <a:srgbClr val="26211E"/>
                </a:solidFill>
              </a:rPr>
              <a:t>Believers are redeemed by the precious blood of Christ.</a:t>
            </a:r>
            <a:endParaRPr lang="en-US" sz="1050" dirty="0"/>
          </a:p>
        </p:txBody>
      </p:sp>
      <p:sp>
        <p:nvSpPr>
          <p:cNvPr id="17" name="Shape 14"/>
          <p:cNvSpPr/>
          <p:nvPr/>
        </p:nvSpPr>
        <p:spPr>
          <a:xfrm>
            <a:off x="4480560" y="3794760"/>
            <a:ext cx="3200400" cy="1280160"/>
          </a:xfrm>
          <a:prstGeom prst="roundRect">
            <a:avLst>
              <a:gd name="adj" fmla="val 8571"/>
            </a:avLst>
          </a:prstGeom>
          <a:solidFill>
            <a:srgbClr val="F8F0DF">
              <a:alpha val="93000"/>
            </a:srgbClr>
          </a:solidFill>
          <a:ln w="12700">
            <a:solidFill>
              <a:srgbClr val="B68B45">
                <a:alpha val="65000"/>
              </a:srgbClr>
            </a:solidFill>
            <a:prstDash val="solid"/>
          </a:ln>
        </p:spPr>
      </p:sp>
      <p:sp>
        <p:nvSpPr>
          <p:cNvPr id="18" name="Text 15"/>
          <p:cNvSpPr/>
          <p:nvPr/>
        </p:nvSpPr>
        <p:spPr>
          <a:xfrm>
            <a:off x="4645152" y="3931920"/>
            <a:ext cx="2871216" cy="228600"/>
          </a:xfrm>
          <a:prstGeom prst="rect">
            <a:avLst/>
          </a:prstGeom>
          <a:noFill/>
          <a:ln/>
        </p:spPr>
        <p:txBody>
          <a:bodyPr wrap="square" lIns="0" tIns="0" rIns="0" bIns="0" rtlCol="0" anchor="ctr"/>
          <a:lstStyle/>
          <a:p>
            <a:pPr indent="0" marL="0">
              <a:buNone/>
            </a:pPr>
            <a:r>
              <a:rPr lang="en-US" sz="1050" b="1" dirty="0">
                <a:solidFill>
                  <a:srgbClr val="5E1720"/>
                </a:solidFill>
              </a:rPr>
              <a:t>Romans 5:9</a:t>
            </a:r>
            <a:endParaRPr lang="en-US" sz="1050" dirty="0"/>
          </a:p>
        </p:txBody>
      </p:sp>
      <p:sp>
        <p:nvSpPr>
          <p:cNvPr id="19" name="Text 16"/>
          <p:cNvSpPr/>
          <p:nvPr/>
        </p:nvSpPr>
        <p:spPr>
          <a:xfrm>
            <a:off x="4645152" y="4233672"/>
            <a:ext cx="2880360" cy="749808"/>
          </a:xfrm>
          <a:prstGeom prst="rect">
            <a:avLst/>
          </a:prstGeom>
          <a:noFill/>
          <a:ln/>
        </p:spPr>
        <p:txBody>
          <a:bodyPr wrap="square" lIns="254" tIns="254" rIns="254" bIns="254" rtlCol="0" anchor="ctr">
            <a:normAutofit/>
          </a:bodyPr>
          <a:lstStyle/>
          <a:p>
            <a:pPr indent="0" marL="0">
              <a:buNone/>
            </a:pPr>
            <a:r>
              <a:rPr lang="en-US" sz="1050" dirty="0">
                <a:solidFill>
                  <a:srgbClr val="26211E"/>
                </a:solidFill>
              </a:rPr>
              <a:t>God justifies through Christ's blood.</a:t>
            </a:r>
            <a:endParaRPr lang="en-US" sz="1050" dirty="0"/>
          </a:p>
        </p:txBody>
      </p:sp>
      <p:sp>
        <p:nvSpPr>
          <p:cNvPr id="20" name="Shape 17"/>
          <p:cNvSpPr/>
          <p:nvPr/>
        </p:nvSpPr>
        <p:spPr>
          <a:xfrm>
            <a:off x="10296876" y="2148840"/>
            <a:ext cx="263347" cy="1645920"/>
          </a:xfrm>
          <a:prstGeom prst="rect">
            <a:avLst/>
          </a:prstGeom>
          <a:solidFill>
            <a:srgbClr val="B68B45">
              <a:alpha val="95000"/>
            </a:srgbClr>
          </a:solidFill>
          <a:ln w="12700">
            <a:solidFill>
              <a:srgbClr val="B68B45">
                <a:alpha val="0"/>
              </a:srgbClr>
            </a:solidFill>
            <a:prstDash val="solid"/>
          </a:ln>
        </p:spPr>
      </p:sp>
      <p:sp>
        <p:nvSpPr>
          <p:cNvPr id="21" name="Shape 18"/>
          <p:cNvSpPr/>
          <p:nvPr/>
        </p:nvSpPr>
        <p:spPr>
          <a:xfrm>
            <a:off x="9875520" y="2609698"/>
            <a:ext cx="1106058" cy="263347"/>
          </a:xfrm>
          <a:prstGeom prst="rect">
            <a:avLst/>
          </a:prstGeom>
          <a:solidFill>
            <a:srgbClr val="B68B45">
              <a:alpha val="95000"/>
            </a:srgbClr>
          </a:solidFill>
          <a:ln w="12700">
            <a:solidFill>
              <a:srgbClr val="B68B45">
                <a:alpha val="0"/>
              </a:srgbClr>
            </a:solidFill>
            <a:prstDash val="solid"/>
          </a:ln>
        </p:spPr>
      </p:sp>
      <p:sp>
        <p:nvSpPr>
          <p:cNvPr id="22" name="Text 19"/>
          <p:cNvSpPr/>
          <p:nvPr/>
        </p:nvSpPr>
        <p:spPr>
          <a:xfrm>
            <a:off x="411480" y="6528816"/>
            <a:ext cx="5943600" cy="164592"/>
          </a:xfrm>
          <a:prstGeom prst="rect">
            <a:avLst/>
          </a:prstGeom>
          <a:noFill/>
          <a:ln/>
        </p:spPr>
        <p:txBody>
          <a:bodyPr wrap="square" lIns="0" tIns="0" rIns="0" bIns="0" rtlCol="0" anchor="ctr"/>
          <a:lstStyle/>
          <a:p>
            <a:pPr indent="0" marL="0">
              <a:buNone/>
            </a:pPr>
            <a:r>
              <a:rPr lang="en-US" sz="750" dirty="0">
                <a:solidFill>
                  <a:srgbClr val="E6D8C8"/>
                </a:solidFill>
                <a:latin typeface="Aptos" pitchFamily="34" charset="0"/>
                <a:ea typeface="Aptos" pitchFamily="34" charset="-122"/>
                <a:cs typeface="Aptos" pitchFamily="34" charset="-120"/>
              </a:rPr>
              <a:t>Prepared for teaching and small group use - hymninfo.com</a:t>
            </a:r>
            <a:endParaRPr lang="en-US" sz="7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pic>
        <p:nvPicPr>
          <p:cNvPr id="2" name="Image 0" descr="/mnt/data/fountain_work_assets/visual4.jpg">    </p:cNvPr>
          <p:cNvPicPr>
            <a:picLocks noChangeAspect="1"/>
          </p:cNvPicPr>
          <p:nvPr/>
        </p:nvPicPr>
        <p:blipFill>
          <a:blip r:embed="rId1"/>
          <a:stretch>
            <a:fillRect/>
          </a:stretch>
        </p:blipFill>
        <p:spPr>
          <a:xfrm>
            <a:off x="0" y="0"/>
            <a:ext cx="12191695" cy="6858000"/>
          </a:xfrm>
          <a:prstGeom prst="rect">
            <a:avLst/>
          </a:prstGeom>
        </p:spPr>
      </p:pic>
      <p:sp>
        <p:nvSpPr>
          <p:cNvPr id="3" name="Shape 0"/>
          <p:cNvSpPr/>
          <p:nvPr/>
        </p:nvSpPr>
        <p:spPr>
          <a:xfrm>
            <a:off x="0" y="0"/>
            <a:ext cx="12191695" cy="6858000"/>
          </a:xfrm>
          <a:prstGeom prst="rect">
            <a:avLst/>
          </a:prstGeom>
          <a:solidFill>
            <a:srgbClr val="2D1613">
              <a:alpha val="80000"/>
            </a:srgbClr>
          </a:solidFill>
          <a:ln w="12700">
            <a:solidFill>
              <a:srgbClr val="2D1613">
                <a:alpha val="0"/>
              </a:srgbClr>
            </a:solidFill>
            <a:prstDash val="solid"/>
          </a:ln>
        </p:spPr>
      </p:sp>
      <p:sp>
        <p:nvSpPr>
          <p:cNvPr id="4" name="Text 1"/>
          <p:cNvSpPr/>
          <p:nvPr/>
        </p:nvSpPr>
        <p:spPr>
          <a:xfrm>
            <a:off x="777240" y="1097280"/>
            <a:ext cx="7772400" cy="685800"/>
          </a:xfrm>
          <a:prstGeom prst="rect">
            <a:avLst/>
          </a:prstGeom>
          <a:noFill/>
          <a:ln/>
        </p:spPr>
        <p:txBody>
          <a:bodyPr wrap="square" lIns="0" tIns="0" rIns="0" bIns="0" rtlCol="0" anchor="ctr">
            <a:normAutofit/>
          </a:bodyPr>
          <a:lstStyle/>
          <a:p>
            <a:pPr indent="0" marL="0">
              <a:buNone/>
            </a:pPr>
            <a:r>
              <a:rPr lang="en-US" sz="4000" b="1" dirty="0">
                <a:solidFill>
                  <a:srgbClr val="F8F0DF"/>
                </a:solidFill>
                <a:latin typeface="Georgia" pitchFamily="34" charset="0"/>
                <a:ea typeface="Georgia" pitchFamily="34" charset="-122"/>
                <a:cs typeface="Georgia" pitchFamily="34" charset="-120"/>
              </a:rPr>
              <a:t>The Fountain Opened</a:t>
            </a:r>
            <a:endParaRPr lang="en-US" sz="4000" dirty="0"/>
          </a:p>
        </p:txBody>
      </p:sp>
      <p:sp>
        <p:nvSpPr>
          <p:cNvPr id="5" name="Text 2"/>
          <p:cNvSpPr/>
          <p:nvPr/>
        </p:nvSpPr>
        <p:spPr>
          <a:xfrm>
            <a:off x="822960" y="1920240"/>
            <a:ext cx="5669280" cy="365760"/>
          </a:xfrm>
          <a:prstGeom prst="rect">
            <a:avLst/>
          </a:prstGeom>
          <a:noFill/>
          <a:ln/>
        </p:spPr>
        <p:txBody>
          <a:bodyPr wrap="square" lIns="0" tIns="0" rIns="0" bIns="0" rtlCol="0" anchor="ctr">
            <a:normAutofit/>
          </a:bodyPr>
          <a:lstStyle/>
          <a:p>
            <a:pPr indent="0" marL="0">
              <a:buNone/>
            </a:pPr>
            <a:r>
              <a:rPr lang="en-US" sz="1500" dirty="0">
                <a:solidFill>
                  <a:srgbClr val="F2D6B3"/>
                </a:solidFill>
              </a:rPr>
              <a:t>Stanza studies for cleansing grace and redeeming love</a:t>
            </a:r>
            <a:endParaRPr lang="en-US" sz="1500" dirty="0"/>
          </a:p>
        </p:txBody>
      </p:sp>
      <p:sp>
        <p:nvSpPr>
          <p:cNvPr id="6" name="Shape 3"/>
          <p:cNvSpPr/>
          <p:nvPr/>
        </p:nvSpPr>
        <p:spPr>
          <a:xfrm>
            <a:off x="914400" y="2788920"/>
            <a:ext cx="502920" cy="643738"/>
          </a:xfrm>
          <a:prstGeom prst="teardrop">
            <a:avLst/>
          </a:prstGeom>
          <a:solidFill>
            <a:srgbClr val="5E1720"/>
          </a:solidFill>
          <a:ln w="12700">
            <a:solidFill>
              <a:srgbClr val="5E1720">
                <a:alpha val="0"/>
              </a:srgbClr>
            </a:solidFill>
            <a:prstDash val="solid"/>
          </a:ln>
        </p:spPr>
      </p:sp>
      <p:sp>
        <p:nvSpPr>
          <p:cNvPr id="7" name="Shape 4"/>
          <p:cNvSpPr/>
          <p:nvPr/>
        </p:nvSpPr>
        <p:spPr>
          <a:xfrm>
            <a:off x="1600200" y="2971800"/>
            <a:ext cx="347472" cy="444764"/>
          </a:xfrm>
          <a:prstGeom prst="teardrop">
            <a:avLst/>
          </a:prstGeom>
          <a:solidFill>
            <a:srgbClr val="B68B45">
              <a:alpha val="90000"/>
            </a:srgbClr>
          </a:solidFill>
          <a:ln w="12700">
            <a:solidFill>
              <a:srgbClr val="B68B45">
                <a:alpha val="0"/>
              </a:srgbClr>
            </a:solidFill>
            <a:prstDash val="solid"/>
          </a:ln>
        </p:spPr>
      </p:sp>
      <p:sp>
        <p:nvSpPr>
          <p:cNvPr id="8" name="Text 5"/>
          <p:cNvSpPr/>
          <p:nvPr/>
        </p:nvSpPr>
        <p:spPr>
          <a:xfrm>
            <a:off x="411480" y="6528816"/>
            <a:ext cx="5943600" cy="164592"/>
          </a:xfrm>
          <a:prstGeom prst="rect">
            <a:avLst/>
          </a:prstGeom>
          <a:noFill/>
          <a:ln/>
        </p:spPr>
        <p:txBody>
          <a:bodyPr wrap="square" lIns="0" tIns="0" rIns="0" bIns="0" rtlCol="0" anchor="ctr"/>
          <a:lstStyle/>
          <a:p>
            <a:pPr indent="0" marL="0">
              <a:buNone/>
            </a:pPr>
            <a:r>
              <a:rPr lang="en-US" sz="750" dirty="0">
                <a:solidFill>
                  <a:srgbClr val="E6D8C8"/>
                </a:solidFill>
                <a:latin typeface="Aptos" pitchFamily="34" charset="0"/>
                <a:ea typeface="Aptos" pitchFamily="34" charset="-122"/>
                <a:cs typeface="Aptos" pitchFamily="34" charset="-120"/>
              </a:rPr>
              <a:t>Prepared for teaching and small group use - hymninfo.com</a:t>
            </a:r>
            <a:endParaRPr lang="en-US" sz="7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171821"/>
        </a:solidFill>
      </p:bgPr>
    </p:bg>
    <p:spTree>
      <p:nvGrpSpPr>
        <p:cNvPr id="1" name=""/>
        <p:cNvGrpSpPr/>
        <p:nvPr/>
      </p:nvGrpSpPr>
      <p:grpSpPr>
        <a:xfrm>
          <a:off x="0" y="0"/>
          <a:ext cx="0" cy="0"/>
          <a:chOff x="0" y="0"/>
          <a:chExt cx="0" cy="0"/>
        </a:xfrm>
      </p:grpSpPr>
      <p:sp>
        <p:nvSpPr>
          <p:cNvPr id="2" name="Shape 0"/>
          <p:cNvSpPr/>
          <p:nvPr/>
        </p:nvSpPr>
        <p:spPr>
          <a:xfrm>
            <a:off x="502920" y="402336"/>
            <a:ext cx="2423160" cy="292608"/>
          </a:xfrm>
          <a:prstGeom prst="rect">
            <a:avLst/>
          </a:prstGeom>
          <a:solidFill>
            <a:srgbClr val="B68B45"/>
          </a:solidFill>
          <a:ln w="12700">
            <a:solidFill>
              <a:srgbClr val="B68B45"/>
            </a:solidFill>
            <a:prstDash val="solid"/>
          </a:ln>
        </p:spPr>
      </p:sp>
      <p:sp>
        <p:nvSpPr>
          <p:cNvPr id="3" name="Text 1"/>
          <p:cNvSpPr/>
          <p:nvPr/>
        </p:nvSpPr>
        <p:spPr>
          <a:xfrm>
            <a:off x="594360" y="461772"/>
            <a:ext cx="2240280" cy="137160"/>
          </a:xfrm>
          <a:prstGeom prst="rect">
            <a:avLst/>
          </a:prstGeom>
          <a:noFill/>
          <a:ln/>
        </p:spPr>
        <p:txBody>
          <a:bodyPr wrap="square" lIns="0" tIns="0" rIns="0" bIns="0" rtlCol="0" anchor="ctr">
            <a:normAutofit/>
          </a:bodyPr>
          <a:lstStyle/>
          <a:p>
            <a:pPr indent="0" marL="0">
              <a:buNone/>
            </a:pPr>
            <a:r>
              <a:rPr lang="en-US" sz="800" b="1" dirty="0">
                <a:solidFill>
                  <a:srgbClr val="171821"/>
                </a:solidFill>
              </a:rPr>
              <a:t>HYMN STUDY</a:t>
            </a:r>
            <a:endParaRPr lang="en-US" sz="800" dirty="0"/>
          </a:p>
        </p:txBody>
      </p:sp>
      <p:sp>
        <p:nvSpPr>
          <p:cNvPr id="4" name="Text 2"/>
          <p:cNvSpPr/>
          <p:nvPr/>
        </p:nvSpPr>
        <p:spPr>
          <a:xfrm>
            <a:off x="502920" y="822960"/>
            <a:ext cx="6400800" cy="457200"/>
          </a:xfrm>
          <a:prstGeom prst="rect">
            <a:avLst/>
          </a:prstGeom>
          <a:noFill/>
          <a:ln/>
        </p:spPr>
        <p:txBody>
          <a:bodyPr wrap="square" lIns="254" tIns="254" rIns="254" bIns="254" rtlCol="0" anchor="ctr">
            <a:normAutofit/>
          </a:bodyPr>
          <a:lstStyle/>
          <a:p>
            <a:pPr indent="0" marL="0">
              <a:buNone/>
            </a:pPr>
            <a:r>
              <a:rPr lang="en-US" sz="2400" b="1" dirty="0">
                <a:solidFill>
                  <a:srgbClr val="F8F0DF"/>
                </a:solidFill>
                <a:latin typeface="Georgia" pitchFamily="34" charset="0"/>
                <a:ea typeface="Georgia" pitchFamily="34" charset="-122"/>
                <a:cs typeface="Georgia" pitchFamily="34" charset="-120"/>
              </a:rPr>
              <a:t>Stanza 1: Cleansing for the Guilty</a:t>
            </a:r>
            <a:endParaRPr lang="en-US" sz="2400" dirty="0"/>
          </a:p>
        </p:txBody>
      </p:sp>
      <p:sp>
        <p:nvSpPr>
          <p:cNvPr id="5" name="Text 3"/>
          <p:cNvSpPr/>
          <p:nvPr/>
        </p:nvSpPr>
        <p:spPr>
          <a:xfrm>
            <a:off x="512064" y="1325880"/>
            <a:ext cx="6126480" cy="292608"/>
          </a:xfrm>
          <a:prstGeom prst="rect">
            <a:avLst/>
          </a:prstGeom>
          <a:noFill/>
          <a:ln/>
        </p:spPr>
        <p:txBody>
          <a:bodyPr wrap="square" lIns="0" tIns="0" rIns="0" bIns="0" rtlCol="0" anchor="ctr">
            <a:normAutofit/>
          </a:bodyPr>
          <a:lstStyle/>
          <a:p>
            <a:pPr indent="0" marL="0">
              <a:buNone/>
            </a:pPr>
            <a:r>
              <a:rPr lang="en-US" sz="1150" dirty="0">
                <a:solidFill>
                  <a:srgbClr val="D8C8A8"/>
                </a:solidFill>
              </a:rPr>
              <a:t>The hymn begins with the opened fountain.</a:t>
            </a:r>
            <a:endParaRPr lang="en-US" sz="1150" dirty="0"/>
          </a:p>
        </p:txBody>
      </p:sp>
      <p:pic>
        <p:nvPicPr>
          <p:cNvPr id="6" name="Image 0" descr="/mnt/data/fountain_work_assets/visual1.jpg">    </p:cNvPr>
          <p:cNvPicPr>
            <a:picLocks noChangeAspect="1"/>
          </p:cNvPicPr>
          <p:nvPr/>
        </p:nvPicPr>
        <p:blipFill>
          <a:blip r:embed="rId1"/>
          <a:srcRect l="25657" r="25657" t="0" b="0"/>
          <a:stretch/>
        </p:blipFill>
        <p:spPr>
          <a:xfrm>
            <a:off x="6720840" y="594360"/>
            <a:ext cx="4709160" cy="5440680"/>
          </a:xfrm>
          <a:prstGeom prst="rect">
            <a:avLst/>
          </a:prstGeom>
        </p:spPr>
      </p:pic>
      <p:sp>
        <p:nvSpPr>
          <p:cNvPr id="7" name="Shape 4"/>
          <p:cNvSpPr/>
          <p:nvPr/>
        </p:nvSpPr>
        <p:spPr>
          <a:xfrm>
            <a:off x="6720840" y="594360"/>
            <a:ext cx="4709160" cy="5440680"/>
          </a:xfrm>
          <a:prstGeom prst="rect">
            <a:avLst/>
          </a:prstGeom>
          <a:solidFill>
            <a:srgbClr val="000000">
              <a:alpha val="0"/>
            </a:srgbClr>
          </a:solidFill>
          <a:ln w="15240">
            <a:solidFill>
              <a:srgbClr val="B68B45">
                <a:alpha val="75000"/>
              </a:srgbClr>
            </a:solidFill>
            <a:prstDash val="solid"/>
          </a:ln>
        </p:spPr>
      </p:sp>
      <p:sp>
        <p:nvSpPr>
          <p:cNvPr id="8" name="Shape 5"/>
          <p:cNvSpPr/>
          <p:nvPr/>
        </p:nvSpPr>
        <p:spPr>
          <a:xfrm>
            <a:off x="777240" y="1874520"/>
            <a:ext cx="5303520" cy="3154680"/>
          </a:xfrm>
          <a:prstGeom prst="roundRect">
            <a:avLst>
              <a:gd name="adj" fmla="val 3478"/>
            </a:avLst>
          </a:prstGeom>
          <a:solidFill>
            <a:srgbClr val="F8F0DF">
              <a:alpha val="96000"/>
            </a:srgbClr>
          </a:solidFill>
          <a:ln w="12700">
            <a:solidFill>
              <a:srgbClr val="B68B45">
                <a:alpha val="65000"/>
              </a:srgbClr>
            </a:solidFill>
            <a:prstDash val="solid"/>
          </a:ln>
        </p:spPr>
      </p:sp>
      <p:sp>
        <p:nvSpPr>
          <p:cNvPr id="9" name="Text 6"/>
          <p:cNvSpPr/>
          <p:nvPr/>
        </p:nvSpPr>
        <p:spPr>
          <a:xfrm>
            <a:off x="1024128" y="2148840"/>
            <a:ext cx="4754880" cy="2331720"/>
          </a:xfrm>
          <a:prstGeom prst="rect">
            <a:avLst/>
          </a:prstGeom>
          <a:noFill/>
          <a:ln/>
        </p:spPr>
        <p:txBody>
          <a:bodyPr wrap="square" lIns="1016" tIns="1016" rIns="1016" bIns="1016" rtlCol="0" anchor="ctr">
            <a:normAutofit/>
          </a:bodyPr>
          <a:lstStyle/>
          <a:p>
            <a:pPr indent="0" marL="0">
              <a:buNone/>
            </a:pPr>
            <a:r>
              <a:rPr lang="en-US" sz="1600" dirty="0">
                <a:solidFill>
                  <a:srgbClr val="26211E"/>
                </a:solidFill>
                <a:latin typeface="Aptos" pitchFamily="34" charset="0"/>
                <a:ea typeface="Aptos" pitchFamily="34" charset="-122"/>
                <a:cs typeface="Aptos" pitchFamily="34" charset="-120"/>
              </a:rPr>
              <a:t>• The central image is a God-given fountain for sin and uncleanness.</a:t>
            </a:r>
            <a:endParaRPr lang="en-US" sz="1600" dirty="0"/>
          </a:p>
          <a:p>
            <a:pPr indent="0" marL="0">
              <a:buNone/>
            </a:pPr>
            <a:r>
              <a:rPr lang="en-US" sz="1600" dirty="0">
                <a:solidFill>
                  <a:srgbClr val="26211E"/>
                </a:solidFill>
                <a:latin typeface="Aptos" pitchFamily="34" charset="0"/>
                <a:ea typeface="Aptos" pitchFamily="34" charset="-122"/>
                <a:cs typeface="Aptos" pitchFamily="34" charset="-120"/>
              </a:rPr>
              <a:t>• The hymn applies Zechariah's promise to the blood of Christ.</a:t>
            </a:r>
            <a:endParaRPr lang="en-US" sz="1600" dirty="0"/>
          </a:p>
          <a:p>
            <a:pPr indent="0" marL="0">
              <a:buNone/>
            </a:pPr>
            <a:r>
              <a:rPr lang="en-US" sz="1600" dirty="0">
                <a:solidFill>
                  <a:srgbClr val="26211E"/>
                </a:solidFill>
                <a:latin typeface="Aptos" pitchFamily="34" charset="0"/>
                <a:ea typeface="Aptos" pitchFamily="34" charset="-122"/>
                <a:cs typeface="Aptos" pitchFamily="34" charset="-120"/>
              </a:rPr>
              <a:t>• Teaching emphasis: salvation begins with God's provision, not human self-cleansing.</a:t>
            </a:r>
            <a:endParaRPr lang="en-US" sz="1600" dirty="0"/>
          </a:p>
        </p:txBody>
      </p:sp>
      <p:sp>
        <p:nvSpPr>
          <p:cNvPr id="10" name="Text 7"/>
          <p:cNvSpPr/>
          <p:nvPr/>
        </p:nvSpPr>
        <p:spPr>
          <a:xfrm>
            <a:off x="411480" y="6528816"/>
            <a:ext cx="5943600" cy="164592"/>
          </a:xfrm>
          <a:prstGeom prst="rect">
            <a:avLst/>
          </a:prstGeom>
          <a:noFill/>
          <a:ln/>
        </p:spPr>
        <p:txBody>
          <a:bodyPr wrap="square" lIns="0" tIns="0" rIns="0" bIns="0" rtlCol="0" anchor="ctr"/>
          <a:lstStyle/>
          <a:p>
            <a:pPr indent="0" marL="0">
              <a:buNone/>
            </a:pPr>
            <a:r>
              <a:rPr lang="en-US" sz="750" dirty="0">
                <a:solidFill>
                  <a:srgbClr val="E6D8C8"/>
                </a:solidFill>
                <a:latin typeface="Aptos" pitchFamily="34" charset="0"/>
                <a:ea typeface="Aptos" pitchFamily="34" charset="-122"/>
                <a:cs typeface="Aptos" pitchFamily="34" charset="-120"/>
              </a:rPr>
              <a:t>Prepared for teaching and small group use - hymninfo.com</a:t>
            </a:r>
            <a:endParaRPr lang="en-US" sz="7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201515"/>
        </a:solidFill>
      </p:bgPr>
    </p:bg>
    <p:spTree>
      <p:nvGrpSpPr>
        <p:cNvPr id="1" name=""/>
        <p:cNvGrpSpPr/>
        <p:nvPr/>
      </p:nvGrpSpPr>
      <p:grpSpPr>
        <a:xfrm>
          <a:off x="0" y="0"/>
          <a:ext cx="0" cy="0"/>
          <a:chOff x="0" y="0"/>
          <a:chExt cx="0" cy="0"/>
        </a:xfrm>
      </p:grpSpPr>
      <p:sp>
        <p:nvSpPr>
          <p:cNvPr id="2" name="Shape 0"/>
          <p:cNvSpPr/>
          <p:nvPr/>
        </p:nvSpPr>
        <p:spPr>
          <a:xfrm>
            <a:off x="502920" y="402336"/>
            <a:ext cx="2423160" cy="292608"/>
          </a:xfrm>
          <a:prstGeom prst="rect">
            <a:avLst/>
          </a:prstGeom>
          <a:solidFill>
            <a:srgbClr val="B68B45"/>
          </a:solidFill>
          <a:ln w="12700">
            <a:solidFill>
              <a:srgbClr val="B68B45"/>
            </a:solidFill>
            <a:prstDash val="solid"/>
          </a:ln>
        </p:spPr>
      </p:sp>
      <p:sp>
        <p:nvSpPr>
          <p:cNvPr id="3" name="Text 1"/>
          <p:cNvSpPr/>
          <p:nvPr/>
        </p:nvSpPr>
        <p:spPr>
          <a:xfrm>
            <a:off x="594360" y="461772"/>
            <a:ext cx="2240280" cy="137160"/>
          </a:xfrm>
          <a:prstGeom prst="rect">
            <a:avLst/>
          </a:prstGeom>
          <a:noFill/>
          <a:ln/>
        </p:spPr>
        <p:txBody>
          <a:bodyPr wrap="square" lIns="0" tIns="0" rIns="0" bIns="0" rtlCol="0" anchor="ctr">
            <a:normAutofit/>
          </a:bodyPr>
          <a:lstStyle/>
          <a:p>
            <a:pPr indent="0" marL="0">
              <a:buNone/>
            </a:pPr>
            <a:r>
              <a:rPr lang="en-US" sz="800" b="1" dirty="0">
                <a:solidFill>
                  <a:srgbClr val="171821"/>
                </a:solidFill>
              </a:rPr>
              <a:t>HYMN STUDY</a:t>
            </a:r>
            <a:endParaRPr lang="en-US" sz="800" dirty="0"/>
          </a:p>
        </p:txBody>
      </p:sp>
      <p:sp>
        <p:nvSpPr>
          <p:cNvPr id="4" name="Text 2"/>
          <p:cNvSpPr/>
          <p:nvPr/>
        </p:nvSpPr>
        <p:spPr>
          <a:xfrm>
            <a:off x="502920" y="822960"/>
            <a:ext cx="6400800" cy="457200"/>
          </a:xfrm>
          <a:prstGeom prst="rect">
            <a:avLst/>
          </a:prstGeom>
          <a:noFill/>
          <a:ln/>
        </p:spPr>
        <p:txBody>
          <a:bodyPr wrap="square" lIns="254" tIns="254" rIns="254" bIns="254" rtlCol="0" anchor="ctr">
            <a:normAutofit/>
          </a:bodyPr>
          <a:lstStyle/>
          <a:p>
            <a:pPr indent="0" marL="0">
              <a:buNone/>
            </a:pPr>
            <a:r>
              <a:rPr lang="en-US" sz="2400" b="1" dirty="0">
                <a:solidFill>
                  <a:srgbClr val="F8F0DF"/>
                </a:solidFill>
                <a:latin typeface="Georgia" pitchFamily="34" charset="0"/>
                <a:ea typeface="Georgia" pitchFamily="34" charset="-122"/>
                <a:cs typeface="Georgia" pitchFamily="34" charset="-120"/>
              </a:rPr>
              <a:t>Stanza 2: Mercy for the Dying Thief</a:t>
            </a:r>
            <a:endParaRPr lang="en-US" sz="2400" dirty="0"/>
          </a:p>
        </p:txBody>
      </p:sp>
      <p:sp>
        <p:nvSpPr>
          <p:cNvPr id="5" name="Text 3"/>
          <p:cNvSpPr/>
          <p:nvPr/>
        </p:nvSpPr>
        <p:spPr>
          <a:xfrm>
            <a:off x="512064" y="1325880"/>
            <a:ext cx="6126480" cy="292608"/>
          </a:xfrm>
          <a:prstGeom prst="rect">
            <a:avLst/>
          </a:prstGeom>
          <a:noFill/>
          <a:ln/>
        </p:spPr>
        <p:txBody>
          <a:bodyPr wrap="square" lIns="0" tIns="0" rIns="0" bIns="0" rtlCol="0" anchor="ctr">
            <a:normAutofit/>
          </a:bodyPr>
          <a:lstStyle/>
          <a:p>
            <a:pPr indent="0" marL="0">
              <a:buNone/>
            </a:pPr>
            <a:r>
              <a:rPr lang="en-US" sz="1150" dirty="0">
                <a:solidFill>
                  <a:srgbClr val="D8C8A8"/>
                </a:solidFill>
              </a:rPr>
              <a:t>Grace reaches even the person with nothing to offer.</a:t>
            </a:r>
            <a:endParaRPr lang="en-US" sz="1150" dirty="0"/>
          </a:p>
        </p:txBody>
      </p:sp>
      <p:sp>
        <p:nvSpPr>
          <p:cNvPr id="6" name="Shape 4"/>
          <p:cNvSpPr/>
          <p:nvPr/>
        </p:nvSpPr>
        <p:spPr>
          <a:xfrm>
            <a:off x="731520" y="1874520"/>
            <a:ext cx="5120640" cy="3200400"/>
          </a:xfrm>
          <a:prstGeom prst="roundRect">
            <a:avLst>
              <a:gd name="adj" fmla="val 3429"/>
            </a:avLst>
          </a:prstGeom>
          <a:solidFill>
            <a:srgbClr val="F8F0DF">
              <a:alpha val="96000"/>
            </a:srgbClr>
          </a:solidFill>
          <a:ln w="12700">
            <a:solidFill>
              <a:srgbClr val="B68B45">
                <a:alpha val="65000"/>
              </a:srgbClr>
            </a:solidFill>
            <a:prstDash val="solid"/>
          </a:ln>
        </p:spPr>
      </p:sp>
      <p:sp>
        <p:nvSpPr>
          <p:cNvPr id="7" name="Text 5"/>
          <p:cNvSpPr/>
          <p:nvPr/>
        </p:nvSpPr>
        <p:spPr>
          <a:xfrm>
            <a:off x="987552" y="2148840"/>
            <a:ext cx="4572000" cy="2377440"/>
          </a:xfrm>
          <a:prstGeom prst="rect">
            <a:avLst/>
          </a:prstGeom>
          <a:noFill/>
          <a:ln/>
        </p:spPr>
        <p:txBody>
          <a:bodyPr wrap="square" lIns="1016" tIns="1016" rIns="1016" bIns="1016" rtlCol="0" anchor="ctr">
            <a:normAutofit/>
          </a:bodyPr>
          <a:lstStyle/>
          <a:p>
            <a:pPr indent="0" marL="0">
              <a:buNone/>
            </a:pPr>
            <a:r>
              <a:rPr lang="en-US" sz="1550" dirty="0">
                <a:solidFill>
                  <a:srgbClr val="26211E"/>
                </a:solidFill>
                <a:latin typeface="Aptos" pitchFamily="34" charset="0"/>
                <a:ea typeface="Aptos" pitchFamily="34" charset="-122"/>
                <a:cs typeface="Aptos" pitchFamily="34" charset="-120"/>
              </a:rPr>
              <a:t>• The dying thief becomes a witness to last-hour mercy.</a:t>
            </a:r>
            <a:endParaRPr lang="en-US" sz="1550" dirty="0"/>
          </a:p>
          <a:p>
            <a:pPr indent="0" marL="0">
              <a:buNone/>
            </a:pPr>
            <a:r>
              <a:rPr lang="en-US" sz="1550" dirty="0">
                <a:solidFill>
                  <a:srgbClr val="26211E"/>
                </a:solidFill>
                <a:latin typeface="Aptos" pitchFamily="34" charset="0"/>
                <a:ea typeface="Aptos" pitchFamily="34" charset="-122"/>
                <a:cs typeface="Aptos" pitchFamily="34" charset="-120"/>
              </a:rPr>
              <a:t>• The hymn joins biblical memory with personal confession.</a:t>
            </a:r>
            <a:endParaRPr lang="en-US" sz="1550" dirty="0"/>
          </a:p>
          <a:p>
            <a:pPr indent="0" marL="0">
              <a:buNone/>
            </a:pPr>
            <a:r>
              <a:rPr lang="en-US" sz="1550" dirty="0">
                <a:solidFill>
                  <a:srgbClr val="26211E"/>
                </a:solidFill>
                <a:latin typeface="Aptos" pitchFamily="34" charset="0"/>
                <a:ea typeface="Aptos" pitchFamily="34" charset="-122"/>
                <a:cs typeface="Aptos" pitchFamily="34" charset="-120"/>
              </a:rPr>
              <a:t>• Teaching emphasis: repentance is not a transaction; it is faith turning to the crucified King.</a:t>
            </a:r>
            <a:endParaRPr lang="en-US" sz="1550" dirty="0"/>
          </a:p>
        </p:txBody>
      </p:sp>
      <p:sp>
        <p:nvSpPr>
          <p:cNvPr id="8" name="Shape 6"/>
          <p:cNvSpPr/>
          <p:nvPr/>
        </p:nvSpPr>
        <p:spPr>
          <a:xfrm>
            <a:off x="8840419" y="1554480"/>
            <a:ext cx="438912" cy="2743200"/>
          </a:xfrm>
          <a:prstGeom prst="rect">
            <a:avLst/>
          </a:prstGeom>
          <a:solidFill>
            <a:srgbClr val="B68B45">
              <a:alpha val="92000"/>
            </a:srgbClr>
          </a:solidFill>
          <a:ln w="12700">
            <a:solidFill>
              <a:srgbClr val="B68B45">
                <a:alpha val="0"/>
              </a:srgbClr>
            </a:solidFill>
            <a:prstDash val="solid"/>
          </a:ln>
        </p:spPr>
      </p:sp>
      <p:sp>
        <p:nvSpPr>
          <p:cNvPr id="9" name="Shape 7"/>
          <p:cNvSpPr/>
          <p:nvPr/>
        </p:nvSpPr>
        <p:spPr>
          <a:xfrm>
            <a:off x="8138160" y="2322576"/>
            <a:ext cx="1843430" cy="438912"/>
          </a:xfrm>
          <a:prstGeom prst="rect">
            <a:avLst/>
          </a:prstGeom>
          <a:solidFill>
            <a:srgbClr val="B68B45">
              <a:alpha val="92000"/>
            </a:srgbClr>
          </a:solidFill>
          <a:ln w="12700">
            <a:solidFill>
              <a:srgbClr val="B68B45">
                <a:alpha val="0"/>
              </a:srgbClr>
            </a:solidFill>
            <a:prstDash val="solid"/>
          </a:ln>
        </p:spPr>
      </p:sp>
      <p:sp>
        <p:nvSpPr>
          <p:cNvPr id="10" name="Shape 8"/>
          <p:cNvSpPr/>
          <p:nvPr/>
        </p:nvSpPr>
        <p:spPr>
          <a:xfrm>
            <a:off x="7132320" y="4572000"/>
            <a:ext cx="3886200" cy="0"/>
          </a:xfrm>
          <a:prstGeom prst="line">
            <a:avLst/>
          </a:prstGeom>
          <a:noFill/>
          <a:ln w="25400">
            <a:solidFill>
              <a:srgbClr val="B68B45">
                <a:alpha val="55000"/>
              </a:srgbClr>
            </a:solidFill>
            <a:prstDash val="solid"/>
          </a:ln>
        </p:spPr>
      </p:sp>
      <p:sp>
        <p:nvSpPr>
          <p:cNvPr id="11" name="Shape 9"/>
          <p:cNvSpPr/>
          <p:nvPr/>
        </p:nvSpPr>
        <p:spPr>
          <a:xfrm>
            <a:off x="9738360" y="3749040"/>
            <a:ext cx="384048" cy="491581"/>
          </a:xfrm>
          <a:prstGeom prst="teardrop">
            <a:avLst/>
          </a:prstGeom>
          <a:solidFill>
            <a:srgbClr val="5E1720">
              <a:alpha val="96000"/>
            </a:srgbClr>
          </a:solidFill>
          <a:ln w="12700">
            <a:solidFill>
              <a:srgbClr val="5E1720">
                <a:alpha val="0"/>
              </a:srgbClr>
            </a:solidFill>
            <a:prstDash val="solid"/>
          </a:ln>
        </p:spPr>
      </p:sp>
      <p:sp>
        <p:nvSpPr>
          <p:cNvPr id="12" name="Text 10"/>
          <p:cNvSpPr/>
          <p:nvPr/>
        </p:nvSpPr>
        <p:spPr>
          <a:xfrm>
            <a:off x="411480" y="6528816"/>
            <a:ext cx="5943600" cy="164592"/>
          </a:xfrm>
          <a:prstGeom prst="rect">
            <a:avLst/>
          </a:prstGeom>
          <a:noFill/>
          <a:ln/>
        </p:spPr>
        <p:txBody>
          <a:bodyPr wrap="square" lIns="0" tIns="0" rIns="0" bIns="0" rtlCol="0" anchor="ctr"/>
          <a:lstStyle/>
          <a:p>
            <a:pPr indent="0" marL="0">
              <a:buNone/>
            </a:pPr>
            <a:r>
              <a:rPr lang="en-US" sz="750" dirty="0">
                <a:solidFill>
                  <a:srgbClr val="E6D8C8"/>
                </a:solidFill>
                <a:latin typeface="Aptos" pitchFamily="34" charset="0"/>
                <a:ea typeface="Aptos" pitchFamily="34" charset="-122"/>
                <a:cs typeface="Aptos" pitchFamily="34" charset="-120"/>
              </a:rPr>
              <a:t>Prepared for teaching and small group use - hymninfo.com</a:t>
            </a:r>
            <a:endParaRPr lang="en-US" sz="7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ptos Display"/>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18</Slides>
  <Notes>18</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18</vt:i4>
      </vt:variant>
    </vt:vector>
  </HeadingPairs>
  <TitlesOfParts>
    <vt:vector size="21"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vector>
  </TitlesOfParts>
  <Company>HymnInfo.com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There Is a Fountain Filled with Blood Teaching Guide</dc:title>
  <dc:subject>Hymn study guide</dc:subject>
  <dc:creator>HymnInfo.com</dc:creator>
  <cp:lastModifiedBy>HymnInfo.com</cp:lastModifiedBy>
  <cp:revision>1</cp:revision>
  <dcterms:created xsi:type="dcterms:W3CDTF">2026-07-08T04:06:19Z</dcterms:created>
  <dcterms:modified xsi:type="dcterms:W3CDTF">2026-07-08T04:06:19Z</dcterms:modified>
</cp:coreProperties>
</file>