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Default Extension="svg" ContentType="image/svg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viewProps.xml" ContentType="application/vnd.openxmlformats-officedocument.presentationml.viewProps+xml"/>
  <Override PartName="/docProps/app.xml" ContentType="application/vnd.openxmlformats-officedocument.extended-properties+xml"/>
  <Override PartName="/docProps/core.xml" ContentType="application/vnd.openxmlformats-package.core-properties+xml"/>
  <Override PartName="/ppt/slideMasters/slideMaster1.xml" ContentType="application/vnd.openxmlformats-officedocument.presentationml.slideMaster+xml"/>
  <Override PartName="/ppt/theme/theme1.xml" ContentType="application/vnd.openxmlformats-officedocument.theme+xml"/>
  <Override PartName="/ppt/slideLayouts/slideLayout1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Default Extension="gif" ContentType="image/gif"/>
  <Default Extension="jpg" ContentType="image/jpeg"/>
  <Default Extension="jpeg" ContentType="image/jpeg"/>
  <Default Extension="png" ContentType="image/png"/>
  <Default Extension="xlsx" ContentType="application/vnd.openxmlformats-officedocument.spreadsheetml.sheet"/>
</Types>
</file>

<file path=_rels/.rels><?xml version="1.0" encoding="UTF-8" standalone="yes"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package/2006/relationships/metadata/core-properties" Target="docProps/core.xml"/><Relationship Id="rId3" Type="http://schemas.openxmlformats.org/officeDocument/2006/relationships/extended-properties" Target="docProps/app.xml"/></Relationships>
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3"/>
    <p:sldId id="257" r:id="rId4"/>
    <p:sldId id="258" r:id="rId5"/>
    <p:sldId id="259" r:id="rId6"/>
    <p:sldId id="260" r:id="rId7"/>
  </p:sldIdLst>
  <p:sldSz cx="9144000" cy="5143500" type="screen16x9"/>
  <p:notesSz cx="6858000" cy="9144000"/>
  <p:defaultTextStyle>
    <a:defPPr>
      <a:defRPr lang="fr-FR"/>
    </a:defPPr>
    <a:lvl1pPr algn="l" defTabSz="914400" eaLnBrk="1" hangingPunct="1" latinLnBrk="0" marL="0" rtl="0">
      <a:defRPr kern="1200" sz="1800">
        <a:solidFill>
          <a:schemeClr val="tx1"/>
        </a:solidFill>
        <a:latin typeface="+mn-lt"/>
        <a:ea typeface="+mn-ea"/>
        <a:cs typeface="+mn-cs"/>
      </a:defRPr>
    </a:lvl1pPr>
    <a:lvl2pPr algn="l" defTabSz="914400" eaLnBrk="1" hangingPunct="1" latinLnBrk="0" marL="457200" rtl="0">
      <a:defRPr kern="1200" sz="1800">
        <a:solidFill>
          <a:schemeClr val="tx1"/>
        </a:solidFill>
        <a:latin typeface="+mn-lt"/>
        <a:ea typeface="+mn-ea"/>
        <a:cs typeface="+mn-cs"/>
      </a:defRPr>
    </a:lvl2pPr>
    <a:lvl3pPr algn="l" defTabSz="914400" eaLnBrk="1" hangingPunct="1" latinLnBrk="0" marL="914400" rtl="0">
      <a:defRPr kern="1200" sz="1800">
        <a:solidFill>
          <a:schemeClr val="tx1"/>
        </a:solidFill>
        <a:latin typeface="+mn-lt"/>
        <a:ea typeface="+mn-ea"/>
        <a:cs typeface="+mn-cs"/>
      </a:defRPr>
    </a:lvl3pPr>
    <a:lvl4pPr algn="l" defTabSz="914400" eaLnBrk="1" hangingPunct="1" latinLnBrk="0" marL="1371600" rtl="0">
      <a:defRPr kern="1200" sz="1800">
        <a:solidFill>
          <a:schemeClr val="tx1"/>
        </a:solidFill>
        <a:latin typeface="+mn-lt"/>
        <a:ea typeface="+mn-ea"/>
        <a:cs typeface="+mn-cs"/>
      </a:defRPr>
    </a:lvl4pPr>
    <a:lvl5pPr algn="l" defTabSz="914400" eaLnBrk="1" hangingPunct="1" latinLnBrk="0" marL="1828800" rtl="0">
      <a:defRPr kern="1200" sz="1800">
        <a:solidFill>
          <a:schemeClr val="tx1"/>
        </a:solidFill>
        <a:latin typeface="+mn-lt"/>
        <a:ea typeface="+mn-ea"/>
        <a:cs typeface="+mn-cs"/>
      </a:defRPr>
    </a:lvl5pPr>
    <a:lvl6pPr algn="l" defTabSz="914400" eaLnBrk="1" hangingPunct="1" latinLnBrk="0" marL="2286000" rtl="0">
      <a:defRPr kern="1200" sz="18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kern="1200" sz="18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kern="1200" sz="18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kern="1200" sz="18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>
    <p:present/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showComments="0" lastView="sldView">
  <p:slideViewPr>
    <p:cSldViewPr>
      <p:cViewPr>
        <p:scale>
          <a:sx d="100" n="100"/>
          <a:sy d="100" n="100"/>
        </p:scale>
        <p:origin x="0" y="0"/>
      </p:cViewPr>
    </p:cSldViewPr>
  </p:slideViewPr>
</p:viewPr>
</file>

<file path=ppt/_rels/presentation.xml.rels><?xml version="1.0" encoding="UTF-8" standalone="yes"?>
<Relationships xmlns="http://schemas.openxmlformats.org/package/2006/relationships">
  <Relationship Id="rId1" Type="http://schemas.openxmlformats.org/officeDocument/2006/relationships/slideMaster" Target="slideMasters/slideMaster1.xml"/>
  <Relationship Id="rId2" Type="http://schemas.openxmlformats.org/officeDocument/2006/relationships/theme" Target="theme/theme1.xml"/>
  <Relationship Id="rId3" Type="http://schemas.openxmlformats.org/officeDocument/2006/relationships/slide" Target="slides/slide1.xml"/>
  <Relationship Id="rId4" Type="http://schemas.openxmlformats.org/officeDocument/2006/relationships/slide" Target="slides/slide2.xml"/>
  <Relationship Id="rId5" Type="http://schemas.openxmlformats.org/officeDocument/2006/relationships/slide" Target="slides/slide3.xml"/>
  <Relationship Id="rId6" Type="http://schemas.openxmlformats.org/officeDocument/2006/relationships/slide" Target="slides/slide4.xml"/>
  <Relationship Id="rId7" Type="http://schemas.openxmlformats.org/officeDocument/2006/relationships/slide" Target="slides/slide5.xml"/>
  <Relationship Id="rId8" Type="http://schemas.openxmlformats.org/officeDocument/2006/relationships/presProps" Target="presProps.xml"/>
  <Relationship Id="rId9" Type="http://schemas.openxmlformats.org/officeDocument/2006/relationships/viewProps" Target="viewProps.xml"/>
  <Relationship Id="rId10" Type="http://schemas.openxmlformats.org/officeDocument/2006/relationships/tableStyles" Target="tableStyles.xml"/>
</Relationships>

</file>

<file path=ppt/slideLayouts/_rels/slideLayout1.xml.rels><?xml version="1.0" encoding="UTF-8" standalone="yes"?>
<Relationships xmlns="http://schemas.openxmlformats.org/package/2006/relationships">
  <Relationship Id="rId1" Type="http://schemas.openxmlformats.org/officeDocument/2006/relationships/slideMaster" Target="../slideMasters/slideMaster1.xml"/>
</Relationships>
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theme" Target="../theme/theme1.xml"/>
</Relationships>
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481016568" r:id="rId1"/>
  </p:sldLayoutIdLst>
  <p:txStyles>
    <p:titleStyle>
      <a:lvl1pPr algn="ctr">
        <a:defRPr sz="4400" kern="1200">
          <a:solidFill>
            <a:schemeClr val="lt1"/>
          </a:solidFill>
        </a:defRPr>
      </a:lvl1pPr>
      <a:extLst/>
    </p:titleStyle>
    <p:bodyStyle>
      <a:lvl1pPr algn="ctr" indent="-342900">
        <a:defRPr sz="3200" kern="1200">
          <a:solidFill>
            <a:schemeClr val="tx1"/>
          </a:solidFill>
        </a:defRPr>
      </a:lvl1pPr>
      <a:extLst/>
    </p:bodyStyle>
    <p:otherStyle>
      <a:defPPr algn="ctr">
        <a:defRPr kern="1200">
          <a:solidFill>
            <a:schemeClr val="tx1"/>
          </a:solidFill>
        </a:defRPr>
      </a:defPPr>
      <a:extLst/>
    </p:otherStyle>
  </p:txStyles>
</p:sldMaster>
</file>

<file path=ppt/slides/_rels/slide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9144000" cy="5143500"/>
          <a:chOff x="0" y="0"/>
          <a:chExt cx="9144000" cy="5143500"/>
        </a:xfrm>
      </p:grpSpPr>
      <p:sp>
        <p:nvSpPr>
          <p:cNvPr id="2" name="" descr=""/>
          <p:cNvSpPr/>
          <p:nvPr/>
        </p:nvSpPr>
        <p:spPr>
          <a:xfrm>
            <a:off x="0" y="0"/>
            <a:ext cx="9144000" cy="5143500"/>
          </a:xfrm>
          <a:prstGeom prst="rect">
            <a:avLst/>
          </a:prstGeom>
          <a:solidFill>
            <a:srgbClr val="1E3A5F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3" name="" descr=""/>
          <p:cNvSpPr/>
          <p:nvPr/>
        </p:nvSpPr>
        <p:spPr>
          <a:xfrm>
            <a:off x="447675" y="495300"/>
            <a:ext cx="57150" cy="3943350"/>
          </a:xfrm>
          <a:prstGeom prst="rect">
            <a:avLst/>
          </a:prstGeom>
          <a:solidFill>
            <a:srgbClr val="C8A951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 descr=""/>
          <p:cNvSpPr/>
          <p:nvPr/>
        </p:nvSpPr>
        <p:spPr>
          <a:xfrm>
            <a:off x="7391400" y="723900"/>
            <a:ext cx="161925" cy="3190875"/>
          </a:xfrm>
          <a:prstGeom prst="rect">
            <a:avLst/>
          </a:prstGeom>
          <a:solidFill>
            <a:srgbClr val="C8A951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5" name="" descr=""/>
          <p:cNvSpPr/>
          <p:nvPr/>
        </p:nvSpPr>
        <p:spPr>
          <a:xfrm>
            <a:off x="6619875" y="1504950"/>
            <a:ext cx="1714500" cy="161925"/>
          </a:xfrm>
          <a:prstGeom prst="rect">
            <a:avLst/>
          </a:prstGeom>
          <a:solidFill>
            <a:srgbClr val="C8A951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6" name=""/>
          <p:cNvSpPr txBox="1"/>
          <p:nvPr/>
        </p:nvSpPr>
        <p:spPr>
          <a:xfrm>
            <a:off x="685800" y="1133475"/>
            <a:ext cx="5553075" cy="1028700"/>
          </a:xfrm>
          <a:prstGeom prst="rect">
            <a:avLst/>
          </a:prstGeom>
          <a:noFill/>
        </p:spPr>
        <p:txBody>
          <a:bodyPr anchorCtr="1" rtlCol="0" vertOverflow="clip" vert="horz" bIns="38100" lIns="57150" rIns="57150" tIns="3810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Calibri"/>
              </a:rPr>
              <a:t><![CDATA[While Shepherds Watched Their Flocks By Night]]></a:t>
            </a:r>
          </a:p>
        </p:txBody>
      </p:sp>
      <p:sp>
        <p:nvSpPr>
          <p:cNvPr id="7" name=""/>
          <p:cNvSpPr txBox="1"/>
          <p:nvPr/>
        </p:nvSpPr>
        <p:spPr>
          <a:xfrm>
            <a:off x="685800" y="2228850"/>
            <a:ext cx="5276850" cy="409575"/>
          </a:xfrm>
          <a:prstGeom prst="rect">
            <a:avLst/>
          </a:prstGeom>
          <a:noFill/>
        </p:spPr>
        <p:txBody>
          <a:bodyPr anchorCtr="1" rtlCol="0" vertOverflow="clip" vert="horz" bIns="38100" lIns="57150" rIns="57150" tIns="3810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i="1" strike="noStrike" sz="2000" spc="0" u="none" cap="none">
                <a:solidFill>
                  <a:srgbClr val="C8A951">
                    <a:alpha val="100000"/>
                  </a:srgbClr>
                </a:solidFill>
                <a:latin typeface="Calibri"/>
              </a:rPr>
              <a:t><![CDATA[Teaching Guide]]></a:t>
            </a:r>
          </a:p>
        </p:txBody>
      </p:sp>
      <p:sp>
        <p:nvSpPr>
          <p:cNvPr id="8" name="" descr=""/>
          <p:cNvSpPr/>
          <p:nvPr/>
        </p:nvSpPr>
        <p:spPr>
          <a:xfrm>
            <a:off x="0" y="4733925"/>
            <a:ext cx="9144000" cy="409575"/>
          </a:xfrm>
          <a:prstGeom prst="rect">
            <a:avLst/>
          </a:prstGeom>
          <a:solidFill>
            <a:srgbClr val="C8A951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9" name=""/>
          <p:cNvSpPr txBox="1"/>
          <p:nvPr/>
        </p:nvSpPr>
        <p:spPr>
          <a:xfrm>
            <a:off x="304800" y="4791075"/>
            <a:ext cx="8524875" cy="257175"/>
          </a:xfrm>
          <a:prstGeom prst="rect">
            <a:avLst/>
          </a:prstGeom>
          <a:noFill/>
        </p:spPr>
        <p:txBody>
          <a:bodyPr anchorCtr="1" rtlCol="0" vertOverflow="clip" vert="horz" bIns="38100" lIns="57150" rIns="57150" tIns="38100">
            <a:spAutoFit/>
          </a:bodyPr>
          <a:lstStyle/>
          <a:p>
            <a:pPr algn="ct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900" spc="0" u="none" cap="none">
                <a:solidFill>
                  <a:srgbClr val="1E3A5F">
                    <a:alpha val="100000"/>
                  </a:srgbClr>
                </a:solidFill>
                <a:latin typeface="Calibri"/>
              </a:rPr>
              <a:t><![CDATA[Prepared for teaching and small group use - hymninfo.com]]>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9144000" cy="5143500"/>
          <a:chOff x="0" y="0"/>
          <a:chExt cx="9144000" cy="5143500"/>
        </a:xfrm>
      </p:grpSpPr>
      <p:sp>
        <p:nvSpPr>
          <p:cNvPr id="2" name="" descr=""/>
          <p:cNvSpPr/>
          <p:nvPr/>
        </p:nvSpPr>
        <p:spPr>
          <a:xfrm>
            <a:off x="0" y="0"/>
            <a:ext cx="9144000" cy="5143500"/>
          </a:xfrm>
          <a:prstGeom prst="rect">
            <a:avLst/>
          </a:prstGeom>
          <a:solidFill>
            <a:srgbClr val="EEF3FA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3" name="" descr=""/>
          <p:cNvSpPr/>
          <p:nvPr/>
        </p:nvSpPr>
        <p:spPr>
          <a:xfrm>
            <a:off x="0" y="0"/>
            <a:ext cx="9144000" cy="771525"/>
          </a:xfrm>
          <a:prstGeom prst="rect">
            <a:avLst/>
          </a:prstGeom>
          <a:solidFill>
            <a:srgbClr val="1E3A5F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/>
          <p:cNvSpPr txBox="1"/>
          <p:nvPr/>
        </p:nvSpPr>
        <p:spPr>
          <a:xfrm>
            <a:off x="495300" y="57150"/>
            <a:ext cx="8162925" cy="628650"/>
          </a:xfrm>
          <a:prstGeom prst="rect">
            <a:avLst/>
          </a:prstGeom>
          <a:noFill/>
        </p:spPr>
        <p:txBody>
          <a:bodyPr anchorCtr="1" rtlCol="0" vertOverflow="clip" vert="horz" bIns="38100" lIns="57150" rIns="57150" tIns="3810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200" spc="0" u="none" cap="none">
                <a:solidFill>
                  <a:srgbClr val="FFFFFF">
                    <a:alpha val="100000"/>
                  </a:srgbClr>
                </a:solidFill>
                <a:latin typeface="Calibri"/>
              </a:rPr>
              <a:t><![CDATA[Overview]]></a:t>
            </a:r>
          </a:p>
        </p:txBody>
      </p:sp>
      <p:sp>
        <p:nvSpPr>
          <p:cNvPr id="5" name="" descr=""/>
          <p:cNvSpPr/>
          <p:nvPr/>
        </p:nvSpPr>
        <p:spPr>
          <a:xfrm>
            <a:off x="533400" y="1019175"/>
            <a:ext cx="8077200" cy="3514725"/>
          </a:xfrm>
          <a:prstGeom prst="rect">
            <a:avLst/>
          </a:prstGeom>
          <a:solidFill>
            <a:srgbClr val="FFFFFF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6" name="" descr=""/>
          <p:cNvSpPr/>
          <p:nvPr/>
        </p:nvSpPr>
        <p:spPr>
          <a:xfrm>
            <a:off x="533400" y="1019175"/>
            <a:ext cx="85725" cy="3514725"/>
          </a:xfrm>
          <a:prstGeom prst="rect">
            <a:avLst/>
          </a:prstGeom>
          <a:solidFill>
            <a:srgbClr val="C8A951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7" name=""/>
          <p:cNvSpPr txBox="1"/>
          <p:nvPr/>
        </p:nvSpPr>
        <p:spPr>
          <a:xfrm>
            <a:off x="790575" y="1200150"/>
            <a:ext cx="7439025" cy="3124200"/>
          </a:xfrm>
          <a:prstGeom prst="rect">
            <a:avLst/>
          </a:prstGeom>
          <a:noFill/>
        </p:spPr>
        <p:txBody>
          <a:bodyPr anchorCtr="0" rtlCol="0" vertOverflow="clip" vert="horz" bIns="38100" lIns="57150" rIns="57150" tIns="38100">
            <a:spAutoFit/>
          </a:bodyPr>
          <a:lstStyle/>
          <a:p>
            <a:pPr algn="l" rtl="0" fontAlgn="base" marL="171450" marR="0" indent="-171450" lvl="0">
              <a:lnSpc>
                <a:spcPct val="100000"/>
              </a:lnSpc>
              <a:spcBef>
                <a:spcPts val="0"/>
              </a:spcBef>
              <a:spcAft>
                <a:spcPts val="800"/>
              </a:spcAft>
              <a:buClr>
                <a:srgbClr val="1A1A2E">
                  <a:alpha val="100000"/>
                </a:srgbClr>
              </a:buClr>
              <a:buFont typeface="Calibri"/>
              <a:buChar char="•"/>
            </a:pPr>
            <a:r>
              <a:rPr lang="en-US" strike="noStrike" sz="1600" spc="0" u="none" cap="none">
                <a:solidFill>
                  <a:srgbClr val="1A1A2E">
                    <a:alpha val="100000"/>
                  </a:srgbClr>
                </a:solidFill>
                <a:latin typeface="Calibri"/>
              </a:rPr>
              <a:t><![CDATA[While Shepherds Watched Their Flocks By Night is unusual among familiar Christmas hymns because its strength lies not in imaginative expansion of the Nativity but in disciplined retelling.]]></a:t>
            </a:r>
          </a:p>
          <a:p>
            <a:pPr algn="l" rtl="0" fontAlgn="base" marL="171450" marR="0" indent="-171450" lvl="0">
              <a:lnSpc>
                <a:spcPct val="100000"/>
              </a:lnSpc>
              <a:spcBef>
                <a:spcPts val="0"/>
              </a:spcBef>
              <a:spcAft>
                <a:spcPts val="800"/>
              </a:spcAft>
              <a:buClr>
                <a:srgbClr val="1A1A2E">
                  <a:alpha val="100000"/>
                </a:srgbClr>
              </a:buClr>
              <a:buFont typeface="Calibri"/>
              <a:buChar char="•"/>
            </a:pPr>
            <a:r>
              <a:rPr lang="en-US" strike="noStrike" sz="1600" spc="0" u="none" cap="none">
                <a:solidFill>
                  <a:srgbClr val="1A1A2E">
                    <a:alpha val="100000"/>
                  </a:srgbClr>
                </a:solidFill>
                <a:latin typeface="Calibri"/>
              </a:rPr>
              <a:t><![CDATA[The text follows Luke 2:8–15 with remarkable closeness, moving from the shepherds' night watch to angelic glory, fear, the announcement of a Savior, the sign of the child in the manger, and the heavenly song of praise and peace.]]></a:t>
            </a:r>
          </a:p>
          <a:p>
            <a:pPr algn="l" rtl="0" fontAlgn="base" marL="171450" marR="0" indent="-171450" lvl="0">
              <a:lnSpc>
                <a:spcPct val="100000"/>
              </a:lnSpc>
              <a:spcBef>
                <a:spcPts val="0"/>
              </a:spcBef>
              <a:spcAft>
                <a:spcPts val="800"/>
              </a:spcAft>
              <a:buClr>
                <a:srgbClr val="1A1A2E">
                  <a:alpha val="100000"/>
                </a:srgbClr>
              </a:buClr>
              <a:buFont typeface="Calibri"/>
              <a:buChar char="•"/>
            </a:pPr>
            <a:r>
              <a:rPr lang="en-US" strike="noStrike" sz="1600" spc="0" u="none" cap="none">
                <a:solidFill>
                  <a:srgbClr val="1A1A2E">
                    <a:alpha val="100000"/>
                  </a:srgbClr>
                </a:solidFill>
                <a:latin typeface="Calibri"/>
              </a:rPr>
              <a:t><![CDATA[That narrative shape gives the hymn a clear pastoral movement.]]></a:t>
            </a:r>
          </a:p>
          <a:p>
            <a:pPr algn="l" rtl="0" fontAlgn="base" marL="171450" marR="0" indent="-171450" lvl="0">
              <a:lnSpc>
                <a:spcPct val="100000"/>
              </a:lnSpc>
              <a:spcBef>
                <a:spcPts val="0"/>
              </a:spcBef>
              <a:spcAft>
                <a:spcPts val="800"/>
              </a:spcAft>
              <a:buClr>
                <a:srgbClr val="1A1A2E">
                  <a:alpha val="100000"/>
                </a:srgbClr>
              </a:buClr>
              <a:buFont typeface="Calibri"/>
              <a:buChar char="•"/>
            </a:pPr>
            <a:r>
              <a:rPr lang="en-US" strike="noStrike" sz="1600" spc="0" u="none" cap="none">
                <a:solidFill>
                  <a:srgbClr val="1A1A2E">
                    <a:alpha val="100000"/>
                  </a:srgbClr>
                </a:solidFill>
                <a:latin typeface="Calibri"/>
              </a:rPr>
              <a:t><![CDATA[Fear is answered by good news; an ordinary night is interrupted by divine revelation; the promised Savior is identified as Christ the Lord; and the scene widens from a single messenger to a multitude praising God.]]></a:t>
            </a:r>
          </a:p>
          <a:p>
            <a:pPr algn="l" rtl="0" fontAlgn="base" marL="171450" marR="0" indent="-171450" lvl="0">
              <a:lnSpc>
                <a:spcPct val="100000"/>
              </a:lnSpc>
              <a:spcBef>
                <a:spcPts val="0"/>
              </a:spcBef>
              <a:spcAft>
                <a:spcPts val="800"/>
              </a:spcAft>
              <a:buClr>
                <a:srgbClr val="1A1A2E">
                  <a:alpha val="100000"/>
                </a:srgbClr>
              </a:buClr>
              <a:buFont typeface="Calibri"/>
              <a:buChar char="•"/>
            </a:pPr>
            <a:r>
              <a:rPr lang="en-US" strike="noStrike" sz="1600" spc="0" u="none" cap="none">
                <a:solidFill>
                  <a:srgbClr val="1A1A2E">
                    <a:alpha val="100000"/>
                  </a:srgbClr>
                </a:solidFill>
                <a:latin typeface="Calibri"/>
              </a:rPr>
              <a:t><![CDATA[The hymn therefore works especially well when worship leaders want the congregation to sing the Christmas Gospel itself rather than a later devotional meditation on it.]]></a:t>
            </a:r>
          </a:p>
        </p:txBody>
      </p:sp>
      <p:sp>
        <p:nvSpPr>
          <p:cNvPr id="8" name="" descr=""/>
          <p:cNvSpPr/>
          <p:nvPr/>
        </p:nvSpPr>
        <p:spPr>
          <a:xfrm>
            <a:off x="0" y="4733925"/>
            <a:ext cx="9144000" cy="409575"/>
          </a:xfrm>
          <a:prstGeom prst="rect">
            <a:avLst/>
          </a:prstGeom>
          <a:solidFill>
            <a:srgbClr val="C8A951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9" name=""/>
          <p:cNvSpPr txBox="1"/>
          <p:nvPr/>
        </p:nvSpPr>
        <p:spPr>
          <a:xfrm>
            <a:off x="304800" y="4791075"/>
            <a:ext cx="8524875" cy="257175"/>
          </a:xfrm>
          <a:prstGeom prst="rect">
            <a:avLst/>
          </a:prstGeom>
          <a:noFill/>
        </p:spPr>
        <p:txBody>
          <a:bodyPr anchorCtr="1" rtlCol="0" vertOverflow="clip" vert="horz" bIns="38100" lIns="57150" rIns="57150" tIns="38100">
            <a:spAutoFit/>
          </a:bodyPr>
          <a:lstStyle/>
          <a:p>
            <a:pPr algn="ct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900" spc="0" u="none" cap="none">
                <a:solidFill>
                  <a:srgbClr val="1E3A5F">
                    <a:alpha val="100000"/>
                  </a:srgbClr>
                </a:solidFill>
                <a:latin typeface="Calibri"/>
              </a:rPr>
              <a:t><![CDATA[Prepared for teaching and small group use - hymninfo.com]]>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9144000" cy="5143500"/>
          <a:chOff x="0" y="0"/>
          <a:chExt cx="9144000" cy="5143500"/>
        </a:xfrm>
      </p:grpSpPr>
      <p:sp>
        <p:nvSpPr>
          <p:cNvPr id="2" name="" descr=""/>
          <p:cNvSpPr/>
          <p:nvPr/>
        </p:nvSpPr>
        <p:spPr>
          <a:xfrm>
            <a:off x="0" y="0"/>
            <a:ext cx="9144000" cy="5143500"/>
          </a:xfrm>
          <a:prstGeom prst="rect">
            <a:avLst/>
          </a:prstGeom>
          <a:solidFill>
            <a:srgbClr val="EEF3FA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3" name="" descr=""/>
          <p:cNvSpPr/>
          <p:nvPr/>
        </p:nvSpPr>
        <p:spPr>
          <a:xfrm>
            <a:off x="0" y="0"/>
            <a:ext cx="9144000" cy="771525"/>
          </a:xfrm>
          <a:prstGeom prst="rect">
            <a:avLst/>
          </a:prstGeom>
          <a:solidFill>
            <a:srgbClr val="1E3A5F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/>
          <p:cNvSpPr txBox="1"/>
          <p:nvPr/>
        </p:nvSpPr>
        <p:spPr>
          <a:xfrm>
            <a:off x="495300" y="57150"/>
            <a:ext cx="8162925" cy="628650"/>
          </a:xfrm>
          <a:prstGeom prst="rect">
            <a:avLst/>
          </a:prstGeom>
          <a:noFill/>
        </p:spPr>
        <p:txBody>
          <a:bodyPr anchorCtr="1" rtlCol="0" vertOverflow="clip" vert="horz" bIns="38100" lIns="57150" rIns="57150" tIns="3810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200" spc="0" u="none" cap="none">
                <a:solidFill>
                  <a:srgbClr val="FFFFFF">
                    <a:alpha val="100000"/>
                  </a:srgbClr>
                </a:solidFill>
                <a:latin typeface="Calibri"/>
              </a:rPr>
              <a:t><![CDATA[Theological Reflection]]></a:t>
            </a:r>
          </a:p>
        </p:txBody>
      </p:sp>
      <p:sp>
        <p:nvSpPr>
          <p:cNvPr id="5" name="" descr=""/>
          <p:cNvSpPr/>
          <p:nvPr/>
        </p:nvSpPr>
        <p:spPr>
          <a:xfrm>
            <a:off x="533400" y="1019175"/>
            <a:ext cx="8077200" cy="3514725"/>
          </a:xfrm>
          <a:prstGeom prst="rect">
            <a:avLst/>
          </a:prstGeom>
          <a:solidFill>
            <a:srgbClr val="FFFFFF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6" name="" descr=""/>
          <p:cNvSpPr/>
          <p:nvPr/>
        </p:nvSpPr>
        <p:spPr>
          <a:xfrm>
            <a:off x="533400" y="1019175"/>
            <a:ext cx="85725" cy="3514725"/>
          </a:xfrm>
          <a:prstGeom prst="rect">
            <a:avLst/>
          </a:prstGeom>
          <a:solidFill>
            <a:srgbClr val="C8A951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7" name=""/>
          <p:cNvSpPr txBox="1"/>
          <p:nvPr/>
        </p:nvSpPr>
        <p:spPr>
          <a:xfrm>
            <a:off x="790575" y="1200150"/>
            <a:ext cx="7439025" cy="3124200"/>
          </a:xfrm>
          <a:prstGeom prst="rect">
            <a:avLst/>
          </a:prstGeom>
          <a:noFill/>
        </p:spPr>
        <p:txBody>
          <a:bodyPr anchorCtr="0" rtlCol="0" vertOverflow="clip" vert="horz" bIns="38100" lIns="57150" rIns="57150" tIns="38100">
            <a:spAutoFit/>
          </a:bodyPr>
          <a:lstStyle/>
          <a:p>
            <a:pPr algn="l" rtl="0" fontAlgn="base" marL="171450" marR="0" indent="-171450" lvl="0">
              <a:lnSpc>
                <a:spcPct val="100000"/>
              </a:lnSpc>
              <a:spcBef>
                <a:spcPts val="0"/>
              </a:spcBef>
              <a:spcAft>
                <a:spcPts val="800"/>
              </a:spcAft>
              <a:buClr>
                <a:srgbClr val="1A1A2E">
                  <a:alpha val="100000"/>
                </a:srgbClr>
              </a:buClr>
              <a:buFont typeface="Calibri"/>
              <a:buChar char="•"/>
            </a:pPr>
            <a:r>
              <a:rPr lang="en-US" strike="noStrike" sz="1600" spc="0" u="none" cap="none">
                <a:solidFill>
                  <a:srgbClr val="1A1A2E">
                    <a:alpha val="100000"/>
                  </a:srgbClr>
                </a:solidFill>
                <a:latin typeface="Calibri"/>
              </a:rPr>
              <a:t><![CDATA[The hymn's theology is carried by titles and narrative rather than abstract explanation.]]></a:t>
            </a:r>
          </a:p>
          <a:p>
            <a:pPr algn="l" rtl="0" fontAlgn="base" marL="171450" marR="0" indent="-171450" lvl="0">
              <a:lnSpc>
                <a:spcPct val="100000"/>
              </a:lnSpc>
              <a:spcBef>
                <a:spcPts val="0"/>
              </a:spcBef>
              <a:spcAft>
                <a:spcPts val="800"/>
              </a:spcAft>
              <a:buClr>
                <a:srgbClr val="1A1A2E">
                  <a:alpha val="100000"/>
                </a:srgbClr>
              </a:buClr>
              <a:buFont typeface="Calibri"/>
              <a:buChar char="•"/>
            </a:pPr>
            <a:r>
              <a:rPr lang="en-US" strike="noStrike" sz="1600" spc="0" u="none" cap="none">
                <a:solidFill>
                  <a:srgbClr val="1A1A2E">
                    <a:alpha val="100000"/>
                  </a:srgbClr>
                </a:solidFill>
                <a:latin typeface="Calibri"/>
              </a:rPr>
              <a:t><![CDATA[The child announced to the shepherds is identified as Savior, Christ, and Lord.]]></a:t>
            </a:r>
          </a:p>
          <a:p>
            <a:pPr algn="l" rtl="0" fontAlgn="base" marL="171450" marR="0" indent="-171450" lvl="0">
              <a:lnSpc>
                <a:spcPct val="100000"/>
              </a:lnSpc>
              <a:spcBef>
                <a:spcPts val="0"/>
              </a:spcBef>
              <a:spcAft>
                <a:spcPts val="800"/>
              </a:spcAft>
              <a:buClr>
                <a:srgbClr val="1A1A2E">
                  <a:alpha val="100000"/>
                </a:srgbClr>
              </a:buClr>
              <a:buFont typeface="Calibri"/>
              <a:buChar char="•"/>
            </a:pPr>
            <a:r>
              <a:rPr lang="en-US" strike="noStrike" sz="1600" spc="0" u="none" cap="none">
                <a:solidFill>
                  <a:srgbClr val="1A1A2E">
                    <a:alpha val="100000"/>
                  </a:srgbClr>
                </a:solidFill>
                <a:latin typeface="Calibri"/>
              </a:rPr>
              <a:t><![CDATA[Those three titles gather together salvation, messianic fulfillment, and divine authority within the concrete scene of a newborn lying in a manger.]]></a:t>
            </a:r>
          </a:p>
          <a:p>
            <a:pPr algn="l" rtl="0" fontAlgn="base" marL="171450" marR="0" indent="-171450" lvl="0">
              <a:lnSpc>
                <a:spcPct val="100000"/>
              </a:lnSpc>
              <a:spcBef>
                <a:spcPts val="0"/>
              </a:spcBef>
              <a:spcAft>
                <a:spcPts val="800"/>
              </a:spcAft>
              <a:buClr>
                <a:srgbClr val="1A1A2E">
                  <a:alpha val="100000"/>
                </a:srgbClr>
              </a:buClr>
              <a:buFont typeface="Calibri"/>
              <a:buChar char="•"/>
            </a:pPr>
            <a:r>
              <a:rPr lang="en-US" strike="noStrike" sz="1600" spc="0" u="none" cap="none">
                <a:solidFill>
                  <a:srgbClr val="1A1A2E">
                    <a:alpha val="100000"/>
                  </a:srgbClr>
                </a:solidFill>
                <a:latin typeface="Calibri"/>
              </a:rPr>
              <a:t><![CDATA[A second theme is revelation.]]></a:t>
            </a:r>
          </a:p>
          <a:p>
            <a:pPr algn="l" rtl="0" fontAlgn="base" marL="171450" marR="0" indent="-171450" lvl="0">
              <a:lnSpc>
                <a:spcPct val="100000"/>
              </a:lnSpc>
              <a:spcBef>
                <a:spcPts val="0"/>
              </a:spcBef>
              <a:spcAft>
                <a:spcPts val="800"/>
              </a:spcAft>
              <a:buClr>
                <a:srgbClr val="1A1A2E">
                  <a:alpha val="100000"/>
                </a:srgbClr>
              </a:buClr>
              <a:buFont typeface="Calibri"/>
              <a:buChar char="•"/>
            </a:pPr>
            <a:r>
              <a:rPr lang="en-US" strike="noStrike" sz="1600" spc="0" u="none" cap="none">
                <a:solidFill>
                  <a:srgbClr val="1A1A2E">
                    <a:alpha val="100000"/>
                  </a:srgbClr>
                </a:solidFill>
                <a:latin typeface="Calibri"/>
              </a:rPr>
              <a:t><![CDATA[The shepherds do not discover the meaning of the birth by observation alone; it is declared to them.]]></a:t>
            </a:r>
          </a:p>
        </p:txBody>
      </p:sp>
      <p:sp>
        <p:nvSpPr>
          <p:cNvPr id="8" name="" descr=""/>
          <p:cNvSpPr/>
          <p:nvPr/>
        </p:nvSpPr>
        <p:spPr>
          <a:xfrm>
            <a:off x="0" y="4733925"/>
            <a:ext cx="9144000" cy="409575"/>
          </a:xfrm>
          <a:prstGeom prst="rect">
            <a:avLst/>
          </a:prstGeom>
          <a:solidFill>
            <a:srgbClr val="C8A951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9" name=""/>
          <p:cNvSpPr txBox="1"/>
          <p:nvPr/>
        </p:nvSpPr>
        <p:spPr>
          <a:xfrm>
            <a:off x="304800" y="4791075"/>
            <a:ext cx="8524875" cy="257175"/>
          </a:xfrm>
          <a:prstGeom prst="rect">
            <a:avLst/>
          </a:prstGeom>
          <a:noFill/>
        </p:spPr>
        <p:txBody>
          <a:bodyPr anchorCtr="1" rtlCol="0" vertOverflow="clip" vert="horz" bIns="38100" lIns="57150" rIns="57150" tIns="38100">
            <a:spAutoFit/>
          </a:bodyPr>
          <a:lstStyle/>
          <a:p>
            <a:pPr algn="ct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900" spc="0" u="none" cap="none">
                <a:solidFill>
                  <a:srgbClr val="1E3A5F">
                    <a:alpha val="100000"/>
                  </a:srgbClr>
                </a:solidFill>
                <a:latin typeface="Calibri"/>
              </a:rPr>
              <a:t><![CDATA[Prepared for teaching and small group use - hymninfo.com]]>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9144000" cy="5143500"/>
          <a:chOff x="0" y="0"/>
          <a:chExt cx="9144000" cy="5143500"/>
        </a:xfrm>
      </p:grpSpPr>
      <p:sp>
        <p:nvSpPr>
          <p:cNvPr id="2" name="" descr=""/>
          <p:cNvSpPr/>
          <p:nvPr/>
        </p:nvSpPr>
        <p:spPr>
          <a:xfrm>
            <a:off x="0" y="0"/>
            <a:ext cx="9144000" cy="5143500"/>
          </a:xfrm>
          <a:prstGeom prst="rect">
            <a:avLst/>
          </a:prstGeom>
          <a:solidFill>
            <a:srgbClr val="EEF3FA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3" name="" descr=""/>
          <p:cNvSpPr/>
          <p:nvPr/>
        </p:nvSpPr>
        <p:spPr>
          <a:xfrm>
            <a:off x="0" y="0"/>
            <a:ext cx="9144000" cy="771525"/>
          </a:xfrm>
          <a:prstGeom prst="rect">
            <a:avLst/>
          </a:prstGeom>
          <a:solidFill>
            <a:srgbClr val="1E3A5F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/>
          <p:cNvSpPr txBox="1"/>
          <p:nvPr/>
        </p:nvSpPr>
        <p:spPr>
          <a:xfrm>
            <a:off x="495300" y="57150"/>
            <a:ext cx="8162925" cy="628650"/>
          </a:xfrm>
          <a:prstGeom prst="rect">
            <a:avLst/>
          </a:prstGeom>
          <a:noFill/>
        </p:spPr>
        <p:txBody>
          <a:bodyPr anchorCtr="1" rtlCol="0" vertOverflow="clip" vert="horz" bIns="38100" lIns="57150" rIns="57150" tIns="3810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200" spc="0" u="none" cap="none">
                <a:solidFill>
                  <a:srgbClr val="FFFFFF">
                    <a:alpha val="100000"/>
                  </a:srgbClr>
                </a:solidFill>
                <a:latin typeface="Calibri"/>
              </a:rPr>
              <a:t><![CDATA[Application]]></a:t>
            </a:r>
          </a:p>
        </p:txBody>
      </p:sp>
      <p:sp>
        <p:nvSpPr>
          <p:cNvPr id="5" name="" descr=""/>
          <p:cNvSpPr/>
          <p:nvPr/>
        </p:nvSpPr>
        <p:spPr>
          <a:xfrm>
            <a:off x="533400" y="1019175"/>
            <a:ext cx="8077200" cy="3514725"/>
          </a:xfrm>
          <a:prstGeom prst="rect">
            <a:avLst/>
          </a:prstGeom>
          <a:solidFill>
            <a:srgbClr val="FFFFFF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6" name="" descr=""/>
          <p:cNvSpPr/>
          <p:nvPr/>
        </p:nvSpPr>
        <p:spPr>
          <a:xfrm>
            <a:off x="533400" y="1019175"/>
            <a:ext cx="85725" cy="3514725"/>
          </a:xfrm>
          <a:prstGeom prst="rect">
            <a:avLst/>
          </a:prstGeom>
          <a:solidFill>
            <a:srgbClr val="C8A951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7" name=""/>
          <p:cNvSpPr txBox="1"/>
          <p:nvPr/>
        </p:nvSpPr>
        <p:spPr>
          <a:xfrm>
            <a:off x="790575" y="1200150"/>
            <a:ext cx="7439025" cy="3124200"/>
          </a:xfrm>
          <a:prstGeom prst="rect">
            <a:avLst/>
          </a:prstGeom>
          <a:noFill/>
        </p:spPr>
        <p:txBody>
          <a:bodyPr anchorCtr="0" rtlCol="0" vertOverflow="clip" vert="horz" bIns="38100" lIns="57150" rIns="57150" tIns="38100">
            <a:spAutoFit/>
          </a:bodyPr>
          <a:lstStyle/>
          <a:p>
            <a:pPr algn="l" rtl="0" fontAlgn="base" marL="171450" marR="0" indent="-171450" lvl="0">
              <a:lnSpc>
                <a:spcPct val="100000"/>
              </a:lnSpc>
              <a:spcBef>
                <a:spcPts val="0"/>
              </a:spcBef>
              <a:spcAft>
                <a:spcPts val="800"/>
              </a:spcAft>
              <a:buClr>
                <a:srgbClr val="1A1A2E">
                  <a:alpha val="100000"/>
                </a:srgbClr>
              </a:buClr>
              <a:buFont typeface="Calibri"/>
              <a:buChar char="•"/>
            </a:pPr>
            <a:r>
              <a:rPr lang="en-US" strike="noStrike" sz="1600" spc="0" u="none" cap="none">
                <a:solidFill>
                  <a:srgbClr val="1A1A2E">
                    <a:alpha val="100000"/>
                  </a:srgbClr>
                </a:solidFill>
                <a:latin typeface="Calibri"/>
              </a:rPr>
              <a:t><![CDATA[Hear the Christmas story as proclamation before turning it into sentiment: the hymn begins with news about who Christ is and what God has done.]]></a:t>
            </a:r>
          </a:p>
          <a:p>
            <a:pPr algn="l" rtl="0" fontAlgn="base" marL="171450" marR="0" indent="-171450" lvl="0">
              <a:lnSpc>
                <a:spcPct val="100000"/>
              </a:lnSpc>
              <a:spcBef>
                <a:spcPts val="0"/>
              </a:spcBef>
              <a:spcAft>
                <a:spcPts val="800"/>
              </a:spcAft>
              <a:buClr>
                <a:srgbClr val="1A1A2E">
                  <a:alpha val="100000"/>
                </a:srgbClr>
              </a:buClr>
              <a:buFont typeface="Calibri"/>
              <a:buChar char="•"/>
            </a:pPr>
            <a:r>
              <a:rPr lang="en-US" strike="noStrike" sz="1600" spc="0" u="none" cap="none">
                <a:solidFill>
                  <a:srgbClr val="1A1A2E">
                    <a:alpha val="100000"/>
                  </a:srgbClr>
                </a:solidFill>
                <a:latin typeface="Calibri"/>
              </a:rPr>
              <a:t><![CDATA[Let the movement from fear to joy shape prayer during seasons of anxiety, remembering that the angel's first response to frightened hearers is reassurance joined to good news.]]></a:t>
            </a:r>
          </a:p>
          <a:p>
            <a:pPr algn="l" rtl="0" fontAlgn="base" marL="171450" marR="0" indent="-171450" lvl="0">
              <a:lnSpc>
                <a:spcPct val="100000"/>
              </a:lnSpc>
              <a:spcBef>
                <a:spcPts val="0"/>
              </a:spcBef>
              <a:spcAft>
                <a:spcPts val="800"/>
              </a:spcAft>
              <a:buClr>
                <a:srgbClr val="1A1A2E">
                  <a:alpha val="100000"/>
                </a:srgbClr>
              </a:buClr>
              <a:buFont typeface="Calibri"/>
              <a:buChar char="•"/>
            </a:pPr>
            <a:r>
              <a:rPr lang="en-US" strike="noStrike" sz="1600" spc="0" u="none" cap="none">
                <a:solidFill>
                  <a:srgbClr val="1A1A2E">
                    <a:alpha val="100000"/>
                  </a:srgbClr>
                </a:solidFill>
                <a:latin typeface="Calibri"/>
              </a:rPr>
              <a:t><![CDATA[Use the hymn to teach the biblical titles Savior, Christ, and Lord and to explore how each contributes to Christian understanding of Jesus.]]></a:t>
            </a:r>
          </a:p>
          <a:p>
            <a:pPr algn="l" rtl="0" fontAlgn="base" marL="171450" marR="0" indent="-171450" lvl="0">
              <a:lnSpc>
                <a:spcPct val="100000"/>
              </a:lnSpc>
              <a:spcBef>
                <a:spcPts val="0"/>
              </a:spcBef>
              <a:spcAft>
                <a:spcPts val="800"/>
              </a:spcAft>
              <a:buClr>
                <a:srgbClr val="1A1A2E">
                  <a:alpha val="100000"/>
                </a:srgbClr>
              </a:buClr>
              <a:buFont typeface="Calibri"/>
              <a:buChar char="•"/>
            </a:pPr>
            <a:r>
              <a:rPr lang="en-US" strike="noStrike" sz="1600" spc="0" u="none" cap="none">
                <a:solidFill>
                  <a:srgbClr val="1A1A2E">
                    <a:alpha val="100000"/>
                  </a:srgbClr>
                </a:solidFill>
                <a:latin typeface="Calibri"/>
              </a:rPr>
              <a:t><![CDATA[Notice the contrast between the humility of the manger and the glory surrounding the announcement, and let that contrast deepen reflection on the incarnation.]]></a:t>
            </a:r>
          </a:p>
          <a:p>
            <a:pPr algn="l" rtl="0" fontAlgn="base" marL="171450" marR="0" indent="-171450" lvl="0">
              <a:lnSpc>
                <a:spcPct val="100000"/>
              </a:lnSpc>
              <a:spcBef>
                <a:spcPts val="0"/>
              </a:spcBef>
              <a:spcAft>
                <a:spcPts val="800"/>
              </a:spcAft>
              <a:buClr>
                <a:srgbClr val="1A1A2E">
                  <a:alpha val="100000"/>
                </a:srgbClr>
              </a:buClr>
              <a:buFont typeface="Calibri"/>
              <a:buChar char="•"/>
            </a:pPr>
            <a:r>
              <a:rPr lang="en-US" strike="noStrike" sz="1600" spc="0" u="none" cap="none">
                <a:solidFill>
                  <a:srgbClr val="1A1A2E">
                    <a:alpha val="100000"/>
                  </a:srgbClr>
                </a:solidFill>
                <a:latin typeface="Calibri"/>
              </a:rPr>
              <a:t><![CDATA[Join the final movement of the hymn as a congregational act of praise, connecting earthly worship with the angelic doxology of Luke 2.]]></a:t>
            </a:r>
          </a:p>
        </p:txBody>
      </p:sp>
      <p:sp>
        <p:nvSpPr>
          <p:cNvPr id="8" name="" descr=""/>
          <p:cNvSpPr/>
          <p:nvPr/>
        </p:nvSpPr>
        <p:spPr>
          <a:xfrm>
            <a:off x="0" y="4733925"/>
            <a:ext cx="9144000" cy="409575"/>
          </a:xfrm>
          <a:prstGeom prst="rect">
            <a:avLst/>
          </a:prstGeom>
          <a:solidFill>
            <a:srgbClr val="C8A951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9" name=""/>
          <p:cNvSpPr txBox="1"/>
          <p:nvPr/>
        </p:nvSpPr>
        <p:spPr>
          <a:xfrm>
            <a:off x="304800" y="4791075"/>
            <a:ext cx="8524875" cy="257175"/>
          </a:xfrm>
          <a:prstGeom prst="rect">
            <a:avLst/>
          </a:prstGeom>
          <a:noFill/>
        </p:spPr>
        <p:txBody>
          <a:bodyPr anchorCtr="1" rtlCol="0" vertOverflow="clip" vert="horz" bIns="38100" lIns="57150" rIns="57150" tIns="38100">
            <a:spAutoFit/>
          </a:bodyPr>
          <a:lstStyle/>
          <a:p>
            <a:pPr algn="ct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900" spc="0" u="none" cap="none">
                <a:solidFill>
                  <a:srgbClr val="1E3A5F">
                    <a:alpha val="100000"/>
                  </a:srgbClr>
                </a:solidFill>
                <a:latin typeface="Calibri"/>
              </a:rPr>
              <a:t><![CDATA[Prepared for teaching and small group use - hymninfo.com]]>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9144000" cy="5143500"/>
          <a:chOff x="0" y="0"/>
          <a:chExt cx="9144000" cy="5143500"/>
        </a:xfrm>
      </p:grpSpPr>
      <p:sp>
        <p:nvSpPr>
          <p:cNvPr id="2" name="" descr=""/>
          <p:cNvSpPr/>
          <p:nvPr/>
        </p:nvSpPr>
        <p:spPr>
          <a:xfrm>
            <a:off x="0" y="0"/>
            <a:ext cx="9144000" cy="5143500"/>
          </a:xfrm>
          <a:prstGeom prst="rect">
            <a:avLst/>
          </a:prstGeom>
          <a:solidFill>
            <a:srgbClr val="1E3A5F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3" name="" descr=""/>
          <p:cNvSpPr/>
          <p:nvPr/>
        </p:nvSpPr>
        <p:spPr>
          <a:xfrm>
            <a:off x="723900" y="723900"/>
            <a:ext cx="7705725" cy="3733800"/>
          </a:xfrm>
          <a:prstGeom prst="rect">
            <a:avLst/>
          </a:prstGeom>
          <a:solidFill>
            <a:srgbClr val="1E3A5F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 descr=""/>
          <p:cNvSpPr/>
          <p:nvPr/>
        </p:nvSpPr>
        <p:spPr>
          <a:xfrm>
            <a:off x="1409700" y="1181100"/>
            <a:ext cx="57150" cy="2676525"/>
          </a:xfrm>
          <a:prstGeom prst="rect">
            <a:avLst/>
          </a:prstGeom>
          <a:solidFill>
            <a:srgbClr val="C8A951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5" name=""/>
          <p:cNvSpPr txBox="1"/>
          <p:nvPr/>
        </p:nvSpPr>
        <p:spPr>
          <a:xfrm>
            <a:off x="1752600" y="1181100"/>
            <a:ext cx="5619750" cy="619125"/>
          </a:xfrm>
          <a:prstGeom prst="rect">
            <a:avLst/>
          </a:prstGeom>
          <a:noFill/>
        </p:spPr>
        <p:txBody>
          <a:bodyPr anchorCtr="1" rtlCol="0" vertOverflow="clip" vert="horz" bIns="38100" lIns="57150" rIns="57150" tIns="3810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C8A951">
                    <a:alpha val="100000"/>
                  </a:srgbClr>
                </a:solidFill>
                <a:latin typeface="Calibri"/>
              </a:rPr>
              <a:t><![CDATA[Use & Share with Care]]></a:t>
            </a:r>
          </a:p>
        </p:txBody>
      </p:sp>
      <p:sp>
        <p:nvSpPr>
          <p:cNvPr id="6" name=""/>
          <p:cNvSpPr txBox="1"/>
          <p:nvPr/>
        </p:nvSpPr>
        <p:spPr>
          <a:xfrm>
            <a:off x="1752600" y="1933575"/>
            <a:ext cx="5619750" cy="1609725"/>
          </a:xfrm>
          <a:prstGeom prst="rect">
            <a:avLst/>
          </a:prstGeom>
          <a:noFill/>
        </p:spPr>
        <p:txBody>
          <a:bodyPr anchorCtr="1" rtlCol="0" vertOverflow="clip" vert="horz" bIns="38100" lIns="57150" rIns="57150" tIns="3810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800" spc="0" u="none" cap="none">
                <a:solidFill>
                  <a:srgbClr val="FFFFFF">
                    <a:alpha val="100000"/>
                  </a:srgbClr>
                </a:solidFill>
                <a:latin typeface="Calibri"/>
              </a:rPr>
              <a:t><![CDATA[© HymnInfo.com. Free for personal, church, classroom, and small-group teaching use. Please do not sell, repost, or redistribute as downloadable files without permission.]]></a:t>
            </a:r>
          </a:p>
        </p:txBody>
      </p:sp>
      <p:sp>
        <p:nvSpPr>
          <p:cNvPr id="7" name="" descr=""/>
          <p:cNvSpPr/>
          <p:nvPr/>
        </p:nvSpPr>
        <p:spPr>
          <a:xfrm>
            <a:off x="0" y="4733925"/>
            <a:ext cx="9144000" cy="409575"/>
          </a:xfrm>
          <a:prstGeom prst="rect">
            <a:avLst/>
          </a:prstGeom>
          <a:solidFill>
            <a:srgbClr val="C8A951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8" name=""/>
          <p:cNvSpPr txBox="1"/>
          <p:nvPr/>
        </p:nvSpPr>
        <p:spPr>
          <a:xfrm>
            <a:off x="304800" y="4791075"/>
            <a:ext cx="8524875" cy="257175"/>
          </a:xfrm>
          <a:prstGeom prst="rect">
            <a:avLst/>
          </a:prstGeom>
          <a:noFill/>
        </p:spPr>
        <p:txBody>
          <a:bodyPr anchorCtr="1" rtlCol="0" vertOverflow="clip" vert="horz" bIns="38100" lIns="57150" rIns="57150" tIns="38100">
            <a:spAutoFit/>
          </a:bodyPr>
          <a:lstStyle/>
          <a:p>
            <a:pPr algn="ct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900" spc="0" u="none" cap="none">
                <a:solidFill>
                  <a:srgbClr val="1E3A5F">
                    <a:alpha val="100000"/>
                  </a:srgbClr>
                </a:solidFill>
                <a:latin typeface="Calibri"/>
              </a:rPr>
              <a:t><![CDATA[Prepared for teaching and small group use - hymninfo.com]]>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Theme47">
  <a:themeElements>
    <a:clrScheme name="Theme47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Theme47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Theme47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r="5400000" dist="2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dir="t" rig="threePt">
              <a:rot lat="0" lon="0" rev="1200000"/>
            </a:lightRig>
          </a:scene3d>
          <a:sp3d>
            <a:bevelT h="25400" w="635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b="180000" l="50000" r="50000" t="-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b="50000" l="50000" r="50000" t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Application>Microsoft Office PowerPoint</Application>
  <Slides>5</Slide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1" baseType="lpstr">
      <vt:lpstr>Office Theme</vt:lpstr>
    </vt:vector>
  </TitlesOfParts>
  <Company>HymnInfo.com</Company>
  <LinksUpToDate>false</LinksUpToDate>
  <SharedDoc>false</SharedDoc>
  <HyperlinksChanged>false</HyperlinksChanged>
  <AppVersion>12.0000</AppVersion>
  <Manager/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>HymnInfo.com</dc:creator>
  <cp:lastModifiedBy>HymnInfo.com</cp:lastModifiedBy>
  <dcterms:created xsi:type="dcterms:W3CDTF">2026-10-14T17:51:35Z</dcterms:created>
  <dcterms:modified xsi:type="dcterms:W3CDTF">2026-10-14T17:51:35Z</dcterms:modified>
  <dc:title>While Shepherds Watched Their Flocks By Night Teaching Guide</dc:title>
  <dc:description>Hymn study resource prepared by HymnInfo.com.</dc:description>
  <dc:subject>Hymn study resource</dc:subject>
  <cp:keywords>hymn study, Christian worship, church teaching, HymnInfo</cp:keywords>
  <cp:category/>
  <cp:revision/>
  <cp:contentStatus/>
</cp:coreProperties>
</file>