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fairest_lord_jesus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3840480"/>
            <a:ext cx="9692640" cy="777240"/>
          </a:xfrm>
          <a:prstGeom prst="rect">
            <a:avLst/>
          </a:prstGeom>
          <a:noFill/>
          <a:ln/>
        </p:spPr>
        <p:txBody>
          <a:bodyPr wrap="square" lIns="254" tIns="254" rIns="254" bIns="254" rtlCol="0" anchor="ctr">
            <a:normAutofit/>
          </a:bodyPr>
          <a:lstStyle/>
          <a:p>
            <a:pPr indent="0" marL="0">
              <a:buNone/>
            </a:pPr>
            <a:r>
              <a:rPr lang="en-US" sz="4600" b="1" dirty="0">
                <a:solidFill>
                  <a:srgbClr val="F8F4E8"/>
                </a:solidFill>
                <a:latin typeface="Aptos Display" pitchFamily="34" charset="0"/>
                <a:ea typeface="Aptos Display" pitchFamily="34" charset="-122"/>
                <a:cs typeface="Aptos Display" pitchFamily="34" charset="-120"/>
              </a:rPr>
              <a:t>Fairest Lord Jesus</a:t>
            </a:r>
            <a:endParaRPr lang="en-US" sz="4600" dirty="0"/>
          </a:p>
        </p:txBody>
      </p:sp>
      <p:sp>
        <p:nvSpPr>
          <p:cNvPr id="4" name="Text 1"/>
          <p:cNvSpPr/>
          <p:nvPr/>
        </p:nvSpPr>
        <p:spPr>
          <a:xfrm>
            <a:off x="658368" y="4663440"/>
            <a:ext cx="9692640" cy="502920"/>
          </a:xfrm>
          <a:prstGeom prst="rect">
            <a:avLst/>
          </a:prstGeom>
          <a:noFill/>
          <a:ln/>
        </p:spPr>
        <p:txBody>
          <a:bodyPr wrap="square" lIns="254" tIns="254" rIns="254" bIns="254" rtlCol="0" anchor="ctr">
            <a:normAutofit/>
          </a:bodyPr>
          <a:lstStyle/>
          <a:p>
            <a:pPr indent="0" marL="0">
              <a:buNone/>
            </a:pPr>
            <a:r>
              <a:rPr lang="en-US" sz="1600" dirty="0">
                <a:solidFill>
                  <a:srgbClr val="E3E7DA"/>
                </a:solidFill>
                <a:latin typeface="Aptos" pitchFamily="34" charset="0"/>
                <a:ea typeface="Aptos" pitchFamily="34" charset="-122"/>
                <a:cs typeface="Aptos" pitchFamily="34" charset="-120"/>
              </a:rPr>
              <a:t>Ruler of all nature · ST. ELIZABETH · Colossians 1:15-17</a:t>
            </a:r>
            <a:endParaRPr lang="en-US" sz="1600" dirty="0"/>
          </a:p>
        </p:txBody>
      </p:sp>
      <p:sp>
        <p:nvSpPr>
          <p:cNvPr id="5" name="Text 2"/>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fairest_lord_jesus_work_assets/visual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10058400" cy="777240"/>
          </a:xfrm>
          <a:prstGeom prst="rect">
            <a:avLst/>
          </a:prstGeom>
          <a:noFill/>
          <a:ln/>
        </p:spPr>
        <p:txBody>
          <a:bodyPr wrap="square" lIns="254" tIns="254" rIns="254" bIns="254" rtlCol="0" anchor="ctr">
            <a:normAutofit/>
          </a:bodyPr>
          <a:lstStyle/>
          <a:p>
            <a:pPr indent="0" marL="0">
              <a:buNone/>
            </a:pPr>
            <a:r>
              <a:rPr lang="en-US" sz="3100" b="1" dirty="0">
                <a:solidFill>
                  <a:srgbClr val="F8F4E8"/>
                </a:solidFill>
                <a:latin typeface="Aptos Display" pitchFamily="34" charset="0"/>
                <a:ea typeface="Aptos Display" pitchFamily="34" charset="-122"/>
                <a:cs typeface="Aptos Display" pitchFamily="34" charset="-120"/>
              </a:rPr>
              <a:t>Section Study 3</a:t>
            </a:r>
            <a:endParaRPr lang="en-US" sz="3100" dirty="0"/>
          </a:p>
        </p:txBody>
      </p:sp>
      <p:sp>
        <p:nvSpPr>
          <p:cNvPr id="4" name="Text 1"/>
          <p:cNvSpPr/>
          <p:nvPr/>
        </p:nvSpPr>
        <p:spPr>
          <a:xfrm>
            <a:off x="658368" y="1325880"/>
            <a:ext cx="100584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Sun, moon, stars, and the brighter glory of Christ</a:t>
            </a:r>
            <a:endParaRPr lang="en-US" sz="1700" dirty="0"/>
          </a:p>
        </p:txBody>
      </p:sp>
      <p:sp>
        <p:nvSpPr>
          <p:cNvPr id="5" name="Text 2"/>
          <p:cNvSpPr/>
          <p:nvPr/>
        </p:nvSpPr>
        <p:spPr>
          <a:xfrm>
            <a:off x="777240" y="187452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The hymn climbs from earth to the heavens.</a:t>
            </a:r>
            <a:endParaRPr lang="en-US" sz="1900" dirty="0"/>
          </a:p>
        </p:txBody>
      </p:sp>
      <p:sp>
        <p:nvSpPr>
          <p:cNvPr id="6" name="Text 3"/>
          <p:cNvSpPr/>
          <p:nvPr/>
        </p:nvSpPr>
        <p:spPr>
          <a:xfrm>
            <a:off x="777240" y="242316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Even celestial beauty and angelic glory are lesser than the glory of Jesus.</a:t>
            </a:r>
            <a:endParaRPr lang="en-US" sz="1900" dirty="0"/>
          </a:p>
        </p:txBody>
      </p:sp>
      <p:sp>
        <p:nvSpPr>
          <p:cNvPr id="7" name="Text 4"/>
          <p:cNvSpPr/>
          <p:nvPr/>
        </p:nvSpPr>
        <p:spPr>
          <a:xfrm>
            <a:off x="777240" y="297180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Teaching emphasis: every created light is borrowed; Christ is the radiance of God’s glory.</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fairest_lord_jesus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0120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Section Study 4</a:t>
            </a:r>
            <a:endParaRPr lang="en-US" sz="3400" dirty="0"/>
          </a:p>
        </p:txBody>
      </p:sp>
      <p:sp>
        <p:nvSpPr>
          <p:cNvPr id="4" name="Text 1"/>
          <p:cNvSpPr/>
          <p:nvPr/>
        </p:nvSpPr>
        <p:spPr>
          <a:xfrm>
            <a:off x="658368" y="1325880"/>
            <a:ext cx="96012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Beautiful Savior, Lord of the nations</a:t>
            </a:r>
            <a:endParaRPr lang="en-US" sz="1700" dirty="0"/>
          </a:p>
        </p:txBody>
      </p:sp>
      <p:sp>
        <p:nvSpPr>
          <p:cNvPr id="5" name="Text 2"/>
          <p:cNvSpPr/>
          <p:nvPr/>
        </p:nvSpPr>
        <p:spPr>
          <a:xfrm>
            <a:off x="777240" y="187452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The hymn ends in direct doxology.</a:t>
            </a:r>
            <a:endParaRPr lang="en-US" sz="1900" dirty="0"/>
          </a:p>
        </p:txBody>
      </p:sp>
      <p:sp>
        <p:nvSpPr>
          <p:cNvPr id="6" name="Text 3"/>
          <p:cNvSpPr/>
          <p:nvPr/>
        </p:nvSpPr>
        <p:spPr>
          <a:xfrm>
            <a:off x="777240" y="242316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The final praise belongs to Christ now and forever.</a:t>
            </a:r>
            <a:endParaRPr lang="en-US" sz="1900" dirty="0"/>
          </a:p>
        </p:txBody>
      </p:sp>
      <p:sp>
        <p:nvSpPr>
          <p:cNvPr id="7" name="Text 4"/>
          <p:cNvSpPr/>
          <p:nvPr/>
        </p:nvSpPr>
        <p:spPr>
          <a:xfrm>
            <a:off x="777240" y="297180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Teaching emphasis: Christian beauty does not end in mood; it ends in worship.</a:t>
            </a:r>
            <a:endParaRPr lang="en-US" sz="1900" dirty="0"/>
          </a:p>
        </p:txBody>
      </p:sp>
      <p:sp>
        <p:nvSpPr>
          <p:cNvPr id="8" name="Text 5"/>
          <p:cNvSpPr/>
          <p:nvPr/>
        </p:nvSpPr>
        <p:spPr>
          <a:xfrm>
            <a:off x="777240" y="4800600"/>
            <a:ext cx="7772400" cy="548640"/>
          </a:xfrm>
          <a:prstGeom prst="rect">
            <a:avLst/>
          </a:prstGeom>
          <a:noFill/>
          <a:ln/>
        </p:spPr>
        <p:txBody>
          <a:bodyPr wrap="square" lIns="0" tIns="0" rIns="0" bIns="0" rtlCol="0" anchor="ctr">
            <a:normAutofit/>
          </a:bodyPr>
          <a:lstStyle/>
          <a:p>
            <a:pPr indent="0" marL="0">
              <a:buNone/>
            </a:pPr>
            <a:r>
              <a:rPr lang="en-US" sz="2200" i="1" dirty="0">
                <a:solidFill>
                  <a:srgbClr val="E9C86A"/>
                </a:solidFill>
                <a:latin typeface="Georgia" pitchFamily="34" charset="0"/>
                <a:ea typeface="Georgia" pitchFamily="34" charset="-122"/>
                <a:cs typeface="Georgia" pitchFamily="34" charset="-120"/>
              </a:rPr>
              <a:t>Glory, honor, praise, and adoration belong to Christ.</a:t>
            </a:r>
            <a:endParaRPr lang="en-US" sz="220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fairest_lord_jesus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49808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Theological Themes</a:t>
            </a:r>
            <a:endParaRPr lang="en-US" sz="3400" dirty="0"/>
          </a:p>
        </p:txBody>
      </p:sp>
      <p:sp>
        <p:nvSpPr>
          <p:cNvPr id="4" name="Text 1"/>
          <p:cNvSpPr/>
          <p:nvPr/>
        </p:nvSpPr>
        <p:spPr>
          <a:xfrm>
            <a:off x="658368" y="1325880"/>
            <a:ext cx="749808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The truths beneath the poetry</a:t>
            </a:r>
            <a:endParaRPr lang="en-US" sz="1700" dirty="0"/>
          </a:p>
        </p:txBody>
      </p:sp>
      <p:sp>
        <p:nvSpPr>
          <p:cNvPr id="5" name="Text 2"/>
          <p:cNvSpPr/>
          <p:nvPr/>
        </p:nvSpPr>
        <p:spPr>
          <a:xfrm>
            <a:off x="758952" y="2057400"/>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Christology: Jesus is Son of God and Son of Man.</a:t>
            </a:r>
            <a:endParaRPr lang="en-US" sz="1800" dirty="0"/>
          </a:p>
        </p:txBody>
      </p:sp>
      <p:sp>
        <p:nvSpPr>
          <p:cNvPr id="6" name="Text 3"/>
          <p:cNvSpPr/>
          <p:nvPr/>
        </p:nvSpPr>
        <p:spPr>
          <a:xfrm>
            <a:off x="758952" y="2551176"/>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Creation: all beauty exists through and for Christ.</a:t>
            </a:r>
            <a:endParaRPr lang="en-US" sz="1800" dirty="0"/>
          </a:p>
        </p:txBody>
      </p:sp>
      <p:sp>
        <p:nvSpPr>
          <p:cNvPr id="7" name="Text 4"/>
          <p:cNvSpPr/>
          <p:nvPr/>
        </p:nvSpPr>
        <p:spPr>
          <a:xfrm>
            <a:off x="758952" y="3044952"/>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Incarnation: the Word made flesh reveals divine glory.</a:t>
            </a:r>
            <a:endParaRPr lang="en-US" sz="1800" dirty="0"/>
          </a:p>
        </p:txBody>
      </p:sp>
      <p:sp>
        <p:nvSpPr>
          <p:cNvPr id="8" name="Text 5"/>
          <p:cNvSpPr/>
          <p:nvPr/>
        </p:nvSpPr>
        <p:spPr>
          <a:xfrm>
            <a:off x="6537960" y="2057400"/>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Redemption: Christ brings joy to the woeful heart.</a:t>
            </a:r>
            <a:endParaRPr lang="en-US" sz="1800" dirty="0"/>
          </a:p>
        </p:txBody>
      </p:sp>
      <p:sp>
        <p:nvSpPr>
          <p:cNvPr id="9" name="Text 6"/>
          <p:cNvSpPr/>
          <p:nvPr/>
        </p:nvSpPr>
        <p:spPr>
          <a:xfrm>
            <a:off x="6537960" y="2551176"/>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Doxology: worship is the right answer to glory.</a:t>
            </a:r>
            <a:endParaRPr lang="en-US" sz="1800" dirty="0"/>
          </a:p>
        </p:txBody>
      </p:sp>
      <p:sp>
        <p:nvSpPr>
          <p:cNvPr id="10" name="Text 7"/>
          <p:cNvSpPr/>
          <p:nvPr/>
        </p:nvSpPr>
        <p:spPr>
          <a:xfrm>
            <a:off x="6537960" y="3044952"/>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Eschatology: present praise anticipates eternal adoration.</a:t>
            </a:r>
            <a:endParaRPr lang="en-US" sz="1800" dirty="0"/>
          </a:p>
        </p:txBody>
      </p:sp>
      <p:sp>
        <p:nvSpPr>
          <p:cNvPr id="11" name="Text 8"/>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fairest_lord_jesus_work_assets/visual6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418320" cy="777240"/>
          </a:xfrm>
          <a:prstGeom prst="rect">
            <a:avLst/>
          </a:prstGeom>
          <a:noFill/>
          <a:ln/>
        </p:spPr>
        <p:txBody>
          <a:bodyPr wrap="square" lIns="254" tIns="254" rIns="254" bIns="254" rtlCol="0" anchor="ctr">
            <a:normAutofit/>
          </a:bodyPr>
          <a:lstStyle/>
          <a:p>
            <a:pPr indent="0" marL="0">
              <a:buNone/>
            </a:pPr>
            <a:r>
              <a:rPr lang="en-US" sz="3200" b="1" dirty="0">
                <a:solidFill>
                  <a:srgbClr val="F8F4E8"/>
                </a:solidFill>
                <a:latin typeface="Aptos Display" pitchFamily="34" charset="0"/>
                <a:ea typeface="Aptos Display" pitchFamily="34" charset="-122"/>
                <a:cs typeface="Aptos Display" pitchFamily="34" charset="-120"/>
              </a:rPr>
              <a:t>Literary and Musical Observations</a:t>
            </a:r>
            <a:endParaRPr lang="en-US" sz="3200" dirty="0"/>
          </a:p>
        </p:txBody>
      </p:sp>
      <p:sp>
        <p:nvSpPr>
          <p:cNvPr id="4" name="Text 1"/>
          <p:cNvSpPr/>
          <p:nvPr/>
        </p:nvSpPr>
        <p:spPr>
          <a:xfrm>
            <a:off x="658368" y="1325880"/>
            <a:ext cx="941832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A graceful hymn that teaches through comparison</a:t>
            </a:r>
            <a:endParaRPr lang="en-US" sz="1700" dirty="0"/>
          </a:p>
        </p:txBody>
      </p:sp>
      <p:sp>
        <p:nvSpPr>
          <p:cNvPr id="5" name="Text 2"/>
          <p:cNvSpPr/>
          <p:nvPr/>
        </p:nvSpPr>
        <p:spPr>
          <a:xfrm>
            <a:off x="777240" y="1874520"/>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The hymn moves from nature to heaven to doxology.</a:t>
            </a:r>
            <a:endParaRPr lang="en-US" sz="1850" dirty="0"/>
          </a:p>
        </p:txBody>
      </p:sp>
      <p:sp>
        <p:nvSpPr>
          <p:cNvPr id="6" name="Text 3"/>
          <p:cNvSpPr/>
          <p:nvPr/>
        </p:nvSpPr>
        <p:spPr>
          <a:xfrm>
            <a:off x="777240" y="2386584"/>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Repeated comparisons make the theology memorable.</a:t>
            </a:r>
            <a:endParaRPr lang="en-US" sz="1850" dirty="0"/>
          </a:p>
        </p:txBody>
      </p:sp>
      <p:sp>
        <p:nvSpPr>
          <p:cNvPr id="7" name="Text 4"/>
          <p:cNvSpPr/>
          <p:nvPr/>
        </p:nvSpPr>
        <p:spPr>
          <a:xfrm>
            <a:off x="777240" y="2898648"/>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ST. ELIZABETH has a gentle contour suited to reverent praise.</a:t>
            </a:r>
            <a:endParaRPr lang="en-US" sz="1850" dirty="0"/>
          </a:p>
        </p:txBody>
      </p:sp>
      <p:sp>
        <p:nvSpPr>
          <p:cNvPr id="8" name="Text 5"/>
          <p:cNvSpPr/>
          <p:nvPr/>
        </p:nvSpPr>
        <p:spPr>
          <a:xfrm>
            <a:off x="777240" y="3410712"/>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A moderate tempo preserves dignity and avoids sentimentality.</a:t>
            </a:r>
            <a:endParaRPr lang="en-US" sz="185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fairest_lord_jesus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41248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Pastoral and Worship Use</a:t>
            </a:r>
            <a:endParaRPr lang="en-US" sz="3400" dirty="0"/>
          </a:p>
        </p:txBody>
      </p:sp>
      <p:sp>
        <p:nvSpPr>
          <p:cNvPr id="4" name="Text 1"/>
          <p:cNvSpPr/>
          <p:nvPr/>
        </p:nvSpPr>
        <p:spPr>
          <a:xfrm>
            <a:off x="658368" y="1325880"/>
            <a:ext cx="841248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Where the hymn serves well</a:t>
            </a:r>
            <a:endParaRPr lang="en-US" sz="1700" dirty="0"/>
          </a:p>
        </p:txBody>
      </p:sp>
      <p:sp>
        <p:nvSpPr>
          <p:cNvPr id="5" name="Text 2"/>
          <p:cNvSpPr/>
          <p:nvPr/>
        </p:nvSpPr>
        <p:spPr>
          <a:xfrm>
            <a:off x="777240" y="1874520"/>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Epiphany or Transfiguration: Christ’s glory revealed.</a:t>
            </a:r>
            <a:endParaRPr lang="en-US" sz="1850" dirty="0"/>
          </a:p>
        </p:txBody>
      </p:sp>
      <p:sp>
        <p:nvSpPr>
          <p:cNvPr id="6" name="Text 3"/>
          <p:cNvSpPr/>
          <p:nvPr/>
        </p:nvSpPr>
        <p:spPr>
          <a:xfrm>
            <a:off x="777240" y="2368296"/>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Creation-focused services, when centered clearly on Christ.</a:t>
            </a:r>
            <a:endParaRPr lang="en-US" sz="1850" dirty="0"/>
          </a:p>
        </p:txBody>
      </p:sp>
      <p:sp>
        <p:nvSpPr>
          <p:cNvPr id="7" name="Text 4"/>
          <p:cNvSpPr/>
          <p:nvPr/>
        </p:nvSpPr>
        <p:spPr>
          <a:xfrm>
            <a:off x="777240" y="2862072"/>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Christ the King and general praise.</a:t>
            </a:r>
            <a:endParaRPr lang="en-US" sz="1850" dirty="0"/>
          </a:p>
        </p:txBody>
      </p:sp>
      <p:sp>
        <p:nvSpPr>
          <p:cNvPr id="8" name="Text 5"/>
          <p:cNvSpPr/>
          <p:nvPr/>
        </p:nvSpPr>
        <p:spPr>
          <a:xfrm>
            <a:off x="777240" y="3355848"/>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Children’s teaching on worship, nature, and Jesus’ glory.</a:t>
            </a:r>
            <a:endParaRPr lang="en-US" sz="1850" dirty="0"/>
          </a:p>
        </p:txBody>
      </p:sp>
      <p:sp>
        <p:nvSpPr>
          <p:cNvPr id="9" name="Text 6"/>
          <p:cNvSpPr/>
          <p:nvPr/>
        </p:nvSpPr>
        <p:spPr>
          <a:xfrm>
            <a:off x="777240" y="3849624"/>
            <a:ext cx="804672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Choir or congregational singing that emphasizes clear, warm phrasing.</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fairest_lord_jesus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49808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Teaching Questions</a:t>
            </a:r>
            <a:endParaRPr lang="en-US" sz="3400" dirty="0"/>
          </a:p>
        </p:txBody>
      </p:sp>
      <p:sp>
        <p:nvSpPr>
          <p:cNvPr id="4" name="Text 1"/>
          <p:cNvSpPr/>
          <p:nvPr/>
        </p:nvSpPr>
        <p:spPr>
          <a:xfrm>
            <a:off x="658368" y="1325880"/>
            <a:ext cx="749808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Lead learners toward worship</a:t>
            </a:r>
            <a:endParaRPr lang="en-US" sz="1700" dirty="0"/>
          </a:p>
        </p:txBody>
      </p:sp>
      <p:sp>
        <p:nvSpPr>
          <p:cNvPr id="5" name="Text 2"/>
          <p:cNvSpPr/>
          <p:nvPr/>
        </p:nvSpPr>
        <p:spPr>
          <a:xfrm>
            <a:off x="777240" y="1828800"/>
            <a:ext cx="8412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What makes Jesus “fairer” than creation’s beauty?</a:t>
            </a:r>
            <a:endParaRPr lang="en-US" sz="1850" dirty="0"/>
          </a:p>
        </p:txBody>
      </p:sp>
      <p:sp>
        <p:nvSpPr>
          <p:cNvPr id="6" name="Text 3"/>
          <p:cNvSpPr/>
          <p:nvPr/>
        </p:nvSpPr>
        <p:spPr>
          <a:xfrm>
            <a:off x="777240" y="2331720"/>
            <a:ext cx="8412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How does Colossians 1 reshape the way we see nature?</a:t>
            </a:r>
            <a:endParaRPr lang="en-US" sz="1850" dirty="0"/>
          </a:p>
        </p:txBody>
      </p:sp>
      <p:sp>
        <p:nvSpPr>
          <p:cNvPr id="7" name="Text 4"/>
          <p:cNvSpPr/>
          <p:nvPr/>
        </p:nvSpPr>
        <p:spPr>
          <a:xfrm>
            <a:off x="777240" y="2834640"/>
            <a:ext cx="8412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Why does the hymn move from meadows to stars to doxology?</a:t>
            </a:r>
            <a:endParaRPr lang="en-US" sz="1850" dirty="0"/>
          </a:p>
        </p:txBody>
      </p:sp>
      <p:sp>
        <p:nvSpPr>
          <p:cNvPr id="8" name="Text 5"/>
          <p:cNvSpPr/>
          <p:nvPr/>
        </p:nvSpPr>
        <p:spPr>
          <a:xfrm>
            <a:off x="777240" y="3337560"/>
            <a:ext cx="8412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How does Christ make the woeful heart sing?</a:t>
            </a:r>
            <a:endParaRPr lang="en-US" sz="1850" dirty="0"/>
          </a:p>
        </p:txBody>
      </p:sp>
      <p:sp>
        <p:nvSpPr>
          <p:cNvPr id="9" name="Text 6"/>
          <p:cNvSpPr/>
          <p:nvPr/>
        </p:nvSpPr>
        <p:spPr>
          <a:xfrm>
            <a:off x="777240" y="3840480"/>
            <a:ext cx="8412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What created beauty can become a prompt for prayer this week?</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68680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Application</a:t>
            </a:r>
            <a:endParaRPr lang="en-US" sz="3400" dirty="0"/>
          </a:p>
        </p:txBody>
      </p:sp>
      <p:sp>
        <p:nvSpPr>
          <p:cNvPr id="4" name="Text 1"/>
          <p:cNvSpPr/>
          <p:nvPr/>
        </p:nvSpPr>
        <p:spPr>
          <a:xfrm>
            <a:off x="658368" y="1325880"/>
            <a:ext cx="86868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Practice seeing through creation to Christ</a:t>
            </a:r>
            <a:endParaRPr lang="en-US" sz="1700" dirty="0"/>
          </a:p>
        </p:txBody>
      </p:sp>
      <p:sp>
        <p:nvSpPr>
          <p:cNvPr id="5" name="Text 2"/>
          <p:cNvSpPr/>
          <p:nvPr/>
        </p:nvSpPr>
        <p:spPr>
          <a:xfrm>
            <a:off x="777240" y="192024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Receive beauty gratefully, but do not worship the gift.</a:t>
            </a:r>
            <a:endParaRPr lang="en-US" sz="1900" dirty="0"/>
          </a:p>
        </p:txBody>
      </p:sp>
      <p:sp>
        <p:nvSpPr>
          <p:cNvPr id="6" name="Text 3"/>
          <p:cNvSpPr/>
          <p:nvPr/>
        </p:nvSpPr>
        <p:spPr>
          <a:xfrm>
            <a:off x="777240" y="2450592"/>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Let ordinary splendor become a call to praise.</a:t>
            </a:r>
            <a:endParaRPr lang="en-US" sz="1900" dirty="0"/>
          </a:p>
        </p:txBody>
      </p:sp>
      <p:sp>
        <p:nvSpPr>
          <p:cNvPr id="7" name="Text 4"/>
          <p:cNvSpPr/>
          <p:nvPr/>
        </p:nvSpPr>
        <p:spPr>
          <a:xfrm>
            <a:off x="777240" y="2980944"/>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Bring sorrow to the Savior who makes the heart sing.</a:t>
            </a:r>
            <a:endParaRPr lang="en-US" sz="1900" dirty="0"/>
          </a:p>
        </p:txBody>
      </p:sp>
      <p:sp>
        <p:nvSpPr>
          <p:cNvPr id="8" name="Text 5"/>
          <p:cNvSpPr/>
          <p:nvPr/>
        </p:nvSpPr>
        <p:spPr>
          <a:xfrm>
            <a:off x="777240" y="3511296"/>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Sing doxology as preparation for eternal worship.</a:t>
            </a:r>
            <a:endParaRPr lang="en-US" sz="190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fairest_lord_jesus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49808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Suggested Lesson Flow</a:t>
            </a:r>
            <a:endParaRPr lang="en-US" sz="3400" dirty="0"/>
          </a:p>
        </p:txBody>
      </p:sp>
      <p:sp>
        <p:nvSpPr>
          <p:cNvPr id="4" name="Text 1"/>
          <p:cNvSpPr/>
          <p:nvPr/>
        </p:nvSpPr>
        <p:spPr>
          <a:xfrm>
            <a:off x="658368" y="1325880"/>
            <a:ext cx="749808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Two practical ways to teach the hymn</a:t>
            </a:r>
            <a:endParaRPr lang="en-US" sz="1700" dirty="0"/>
          </a:p>
        </p:txBody>
      </p:sp>
      <p:sp>
        <p:nvSpPr>
          <p:cNvPr id="5" name="Text 2"/>
          <p:cNvSpPr/>
          <p:nvPr/>
        </p:nvSpPr>
        <p:spPr>
          <a:xfrm>
            <a:off x="777240" y="1874520"/>
            <a:ext cx="2011680" cy="228600"/>
          </a:xfrm>
          <a:prstGeom prst="rect">
            <a:avLst/>
          </a:prstGeom>
          <a:noFill/>
          <a:ln/>
        </p:spPr>
        <p:txBody>
          <a:bodyPr wrap="square" lIns="0" tIns="0" rIns="0" bIns="0" rtlCol="0" anchor="ctr"/>
          <a:lstStyle/>
          <a:p>
            <a:pPr indent="0" marL="0">
              <a:buNone/>
            </a:pPr>
            <a:r>
              <a:rPr lang="en-US" sz="850" b="1" dirty="0">
                <a:solidFill>
                  <a:srgbClr val="E9C86A"/>
                </a:solidFill>
                <a:latin typeface="Aptos" pitchFamily="34" charset="0"/>
                <a:ea typeface="Aptos" pitchFamily="34" charset="-122"/>
                <a:cs typeface="Aptos" pitchFamily="34" charset="-120"/>
              </a:rPr>
              <a:t>30 MINUTES</a:t>
            </a:r>
            <a:endParaRPr lang="en-US" sz="850" dirty="0"/>
          </a:p>
        </p:txBody>
      </p:sp>
      <p:sp>
        <p:nvSpPr>
          <p:cNvPr id="6" name="Text 3"/>
          <p:cNvSpPr/>
          <p:nvPr/>
        </p:nvSpPr>
        <p:spPr>
          <a:xfrm>
            <a:off x="777240" y="2249424"/>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Read Colossians 1:15-17.</a:t>
            </a:r>
            <a:endParaRPr lang="en-US" sz="1750" dirty="0"/>
          </a:p>
        </p:txBody>
      </p:sp>
      <p:sp>
        <p:nvSpPr>
          <p:cNvPr id="7" name="Text 4"/>
          <p:cNvSpPr/>
          <p:nvPr/>
        </p:nvSpPr>
        <p:spPr>
          <a:xfrm>
            <a:off x="777240" y="2688336"/>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Teach the hymn’s movement: nature, heaven, doxology.</a:t>
            </a:r>
            <a:endParaRPr lang="en-US" sz="1750" dirty="0"/>
          </a:p>
        </p:txBody>
      </p:sp>
      <p:sp>
        <p:nvSpPr>
          <p:cNvPr id="8" name="Text 5"/>
          <p:cNvSpPr/>
          <p:nvPr/>
        </p:nvSpPr>
        <p:spPr>
          <a:xfrm>
            <a:off x="777240" y="3127248"/>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Discuss one image and one Scripture.</a:t>
            </a:r>
            <a:endParaRPr lang="en-US" sz="1750" dirty="0"/>
          </a:p>
        </p:txBody>
      </p:sp>
      <p:sp>
        <p:nvSpPr>
          <p:cNvPr id="9" name="Text 6"/>
          <p:cNvSpPr/>
          <p:nvPr/>
        </p:nvSpPr>
        <p:spPr>
          <a:xfrm>
            <a:off x="777240" y="3566160"/>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Close with worshipful prayer.</a:t>
            </a:r>
            <a:endParaRPr lang="en-US" sz="1750" dirty="0"/>
          </a:p>
        </p:txBody>
      </p:sp>
      <p:sp>
        <p:nvSpPr>
          <p:cNvPr id="10" name="Text 7"/>
          <p:cNvSpPr/>
          <p:nvPr/>
        </p:nvSpPr>
        <p:spPr>
          <a:xfrm>
            <a:off x="6400800" y="1874520"/>
            <a:ext cx="2011680" cy="228600"/>
          </a:xfrm>
          <a:prstGeom prst="rect">
            <a:avLst/>
          </a:prstGeom>
          <a:noFill/>
          <a:ln/>
        </p:spPr>
        <p:txBody>
          <a:bodyPr wrap="square" lIns="0" tIns="0" rIns="0" bIns="0" rtlCol="0" anchor="ctr"/>
          <a:lstStyle/>
          <a:p>
            <a:pPr indent="0" marL="0">
              <a:buNone/>
            </a:pPr>
            <a:r>
              <a:rPr lang="en-US" sz="850" b="1" dirty="0">
                <a:solidFill>
                  <a:srgbClr val="E9C86A"/>
                </a:solidFill>
                <a:latin typeface="Aptos" pitchFamily="34" charset="0"/>
                <a:ea typeface="Aptos" pitchFamily="34" charset="-122"/>
                <a:cs typeface="Aptos" pitchFamily="34" charset="-120"/>
              </a:rPr>
              <a:t>60 MINUTES</a:t>
            </a:r>
            <a:endParaRPr lang="en-US" sz="850" dirty="0"/>
          </a:p>
        </p:txBody>
      </p:sp>
      <p:sp>
        <p:nvSpPr>
          <p:cNvPr id="11" name="Text 8"/>
          <p:cNvSpPr/>
          <p:nvPr/>
        </p:nvSpPr>
        <p:spPr>
          <a:xfrm>
            <a:off x="6400800" y="2249424"/>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Add historical background and tune notes.</a:t>
            </a:r>
            <a:endParaRPr lang="en-US" sz="1750" dirty="0"/>
          </a:p>
        </p:txBody>
      </p:sp>
      <p:sp>
        <p:nvSpPr>
          <p:cNvPr id="12" name="Text 9"/>
          <p:cNvSpPr/>
          <p:nvPr/>
        </p:nvSpPr>
        <p:spPr>
          <a:xfrm>
            <a:off x="6400800" y="2688336"/>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Study each hymn section with Scripture.</a:t>
            </a:r>
            <a:endParaRPr lang="en-US" sz="1750" dirty="0"/>
          </a:p>
        </p:txBody>
      </p:sp>
      <p:sp>
        <p:nvSpPr>
          <p:cNvPr id="13" name="Text 10"/>
          <p:cNvSpPr/>
          <p:nvPr/>
        </p:nvSpPr>
        <p:spPr>
          <a:xfrm>
            <a:off x="6400800" y="3127248"/>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Name the theological themes.</a:t>
            </a:r>
            <a:endParaRPr lang="en-US" sz="1750" dirty="0"/>
          </a:p>
        </p:txBody>
      </p:sp>
      <p:sp>
        <p:nvSpPr>
          <p:cNvPr id="14" name="Text 11"/>
          <p:cNvSpPr/>
          <p:nvPr/>
        </p:nvSpPr>
        <p:spPr>
          <a:xfrm>
            <a:off x="6400800" y="3566160"/>
            <a:ext cx="4754880" cy="384048"/>
          </a:xfrm>
          <a:prstGeom prst="rect">
            <a:avLst/>
          </a:prstGeom>
          <a:noFill/>
          <a:ln/>
        </p:spPr>
        <p:txBody>
          <a:bodyPr wrap="square" lIns="254" tIns="254" rIns="254" bIns="254" rtlCol="0" anchor="ctr">
            <a:normAutofit/>
          </a:bodyPr>
          <a:lstStyle/>
          <a:p>
            <a:pPr indent="0" marL="0">
              <a:buNone/>
            </a:pPr>
            <a:r>
              <a:rPr lang="en-US" sz="1750" dirty="0">
                <a:solidFill>
                  <a:srgbClr val="F8F4E8"/>
                </a:solidFill>
                <a:latin typeface="Aptos" pitchFamily="34" charset="0"/>
                <a:ea typeface="Aptos" pitchFamily="34" charset="-122"/>
                <a:cs typeface="Aptos" pitchFamily="34" charset="-120"/>
              </a:rPr>
              <a:t>• Invite personal application and sung response.</a:t>
            </a:r>
            <a:endParaRPr lang="en-US" sz="1750" dirty="0"/>
          </a:p>
        </p:txBody>
      </p:sp>
      <p:sp>
        <p:nvSpPr>
          <p:cNvPr id="15" name="Text 12"/>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fairest_lord_jesus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14400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Closing Prayer</a:t>
            </a:r>
            <a:endParaRPr lang="en-US" sz="3400" dirty="0"/>
          </a:p>
        </p:txBody>
      </p:sp>
      <p:sp>
        <p:nvSpPr>
          <p:cNvPr id="4" name="Text 1"/>
          <p:cNvSpPr/>
          <p:nvPr/>
        </p:nvSpPr>
        <p:spPr>
          <a:xfrm>
            <a:off x="658368" y="1325880"/>
            <a:ext cx="91440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Beautiful Savior, receive our praise</a:t>
            </a:r>
            <a:endParaRPr lang="en-US" sz="1700" dirty="0"/>
          </a:p>
        </p:txBody>
      </p:sp>
      <p:sp>
        <p:nvSpPr>
          <p:cNvPr id="5" name="Text 2"/>
          <p:cNvSpPr/>
          <p:nvPr/>
        </p:nvSpPr>
        <p:spPr>
          <a:xfrm>
            <a:off x="777240" y="1920240"/>
            <a:ext cx="8412480" cy="1143000"/>
          </a:xfrm>
          <a:prstGeom prst="rect">
            <a:avLst/>
          </a:prstGeom>
          <a:noFill/>
          <a:ln/>
        </p:spPr>
        <p:txBody>
          <a:bodyPr wrap="square" lIns="254" tIns="254" rIns="254" bIns="254" rtlCol="0" anchor="ctr">
            <a:normAutofit/>
          </a:bodyPr>
          <a:lstStyle/>
          <a:p>
            <a:pPr indent="0" marL="0">
              <a:buNone/>
            </a:pPr>
            <a:r>
              <a:rPr lang="en-US" sz="2100" i="1" dirty="0">
                <a:solidFill>
                  <a:srgbClr val="F8F4E8"/>
                </a:solidFill>
                <a:latin typeface="Georgia" pitchFamily="34" charset="0"/>
                <a:ea typeface="Georgia" pitchFamily="34" charset="-122"/>
                <a:cs typeface="Georgia" pitchFamily="34" charset="-120"/>
              </a:rPr>
              <a:t>Lord Jesus Christ, Beautiful Savior, open our eyes to your glory. Teach us to cherish you above every created beauty, and receive our glory, honor, praise, and adoration now and forever. Amen.</a:t>
            </a:r>
            <a:endParaRPr lang="en-US" sz="2100" dirty="0"/>
          </a:p>
        </p:txBody>
      </p:sp>
      <p:sp>
        <p:nvSpPr>
          <p:cNvPr id="6" name="Text 3"/>
          <p:cNvSpPr/>
          <p:nvPr/>
        </p:nvSpPr>
        <p:spPr>
          <a:xfrm>
            <a:off x="777240" y="5650992"/>
            <a:ext cx="8046720" cy="320040"/>
          </a:xfrm>
          <a:prstGeom prst="rect">
            <a:avLst/>
          </a:prstGeom>
          <a:noFill/>
          <a:ln/>
        </p:spPr>
        <p:txBody>
          <a:bodyPr wrap="square" lIns="254" tIns="254" rIns="254" bIns="254" rtlCol="0" anchor="ctr">
            <a:normAutofit/>
          </a:bodyPr>
          <a:lstStyle/>
          <a:p>
            <a:pPr indent="0" marL="0">
              <a:buNone/>
            </a:pPr>
            <a:r>
              <a:rPr lang="en-US" sz="850" dirty="0">
                <a:solidFill>
                  <a:srgbClr val="DDD6C5"/>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850" dirty="0"/>
          </a:p>
        </p:txBody>
      </p:sp>
      <p:sp>
        <p:nvSpPr>
          <p:cNvPr id="7" name="Text 4"/>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10058400" cy="777240"/>
          </a:xfrm>
          <a:prstGeom prst="rect">
            <a:avLst/>
          </a:prstGeom>
          <a:noFill/>
          <a:ln/>
        </p:spPr>
        <p:txBody>
          <a:bodyPr wrap="square" lIns="254" tIns="254" rIns="254" bIns="254" rtlCol="0" anchor="ctr">
            <a:normAutofit/>
          </a:bodyPr>
          <a:lstStyle/>
          <a:p>
            <a:pPr indent="0" marL="0">
              <a:buNone/>
            </a:pPr>
            <a:r>
              <a:rPr lang="en-US" sz="3300" b="1" dirty="0">
                <a:solidFill>
                  <a:srgbClr val="F8F4E8"/>
                </a:solidFill>
                <a:latin typeface="Aptos Display" pitchFamily="34" charset="0"/>
                <a:ea typeface="Aptos Display" pitchFamily="34" charset="-122"/>
                <a:cs typeface="Aptos Display" pitchFamily="34" charset="-120"/>
              </a:rPr>
              <a:t>Teaching Aim</a:t>
            </a:r>
            <a:endParaRPr lang="en-US" sz="3300" dirty="0"/>
          </a:p>
        </p:txBody>
      </p:sp>
      <p:sp>
        <p:nvSpPr>
          <p:cNvPr id="4" name="Text 1"/>
          <p:cNvSpPr/>
          <p:nvPr/>
        </p:nvSpPr>
        <p:spPr>
          <a:xfrm>
            <a:off x="658368" y="1325880"/>
            <a:ext cx="100584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Understand Christ’s glory, delight in his beauty, practice doxology</a:t>
            </a:r>
            <a:endParaRPr lang="en-US" sz="1700" dirty="0"/>
          </a:p>
        </p:txBody>
      </p:sp>
      <p:sp>
        <p:nvSpPr>
          <p:cNvPr id="5" name="Text 2"/>
          <p:cNvSpPr/>
          <p:nvPr/>
        </p:nvSpPr>
        <p:spPr>
          <a:xfrm>
            <a:off x="777240" y="1920240"/>
            <a:ext cx="2011680" cy="228600"/>
          </a:xfrm>
          <a:prstGeom prst="rect">
            <a:avLst/>
          </a:prstGeom>
          <a:noFill/>
          <a:ln/>
        </p:spPr>
        <p:txBody>
          <a:bodyPr wrap="square" lIns="0" tIns="0" rIns="0" bIns="0" rtlCol="0" anchor="ctr"/>
          <a:lstStyle/>
          <a:p>
            <a:pPr indent="0" marL="0">
              <a:buNone/>
            </a:pPr>
            <a:r>
              <a:rPr lang="en-US" sz="850" b="1" dirty="0">
                <a:solidFill>
                  <a:srgbClr val="E9C86A"/>
                </a:solidFill>
                <a:latin typeface="Aptos" pitchFamily="34" charset="0"/>
                <a:ea typeface="Aptos" pitchFamily="34" charset="-122"/>
                <a:cs typeface="Aptos" pitchFamily="34" charset="-120"/>
              </a:rPr>
              <a:t>UNDERSTAND</a:t>
            </a:r>
            <a:endParaRPr lang="en-US" sz="850" dirty="0"/>
          </a:p>
        </p:txBody>
      </p:sp>
      <p:sp>
        <p:nvSpPr>
          <p:cNvPr id="6" name="Text 3"/>
          <p:cNvSpPr/>
          <p:nvPr/>
        </p:nvSpPr>
        <p:spPr>
          <a:xfrm>
            <a:off x="777240" y="2267712"/>
            <a:ext cx="3108960" cy="731520"/>
          </a:xfrm>
          <a:prstGeom prst="rect">
            <a:avLst/>
          </a:prstGeom>
          <a:noFill/>
          <a:ln/>
        </p:spPr>
        <p:txBody>
          <a:bodyPr wrap="square" lIns="254" tIns="254" rIns="254" bIns="254" rtlCol="0" anchor="ctr">
            <a:normAutofit/>
          </a:bodyPr>
          <a:lstStyle/>
          <a:p>
            <a:pPr indent="0" marL="0">
              <a:buNone/>
            </a:pPr>
            <a:r>
              <a:rPr lang="en-US" sz="2150" b="1" dirty="0">
                <a:solidFill>
                  <a:srgbClr val="F8F4E8"/>
                </a:solidFill>
              </a:rPr>
              <a:t>Creation’s beauty points beyond itself to Christ.</a:t>
            </a:r>
            <a:endParaRPr lang="en-US" sz="2150" dirty="0"/>
          </a:p>
        </p:txBody>
      </p:sp>
      <p:sp>
        <p:nvSpPr>
          <p:cNvPr id="7" name="Text 4"/>
          <p:cNvSpPr/>
          <p:nvPr/>
        </p:nvSpPr>
        <p:spPr>
          <a:xfrm>
            <a:off x="4480560" y="1920240"/>
            <a:ext cx="2011680" cy="228600"/>
          </a:xfrm>
          <a:prstGeom prst="rect">
            <a:avLst/>
          </a:prstGeom>
          <a:noFill/>
          <a:ln/>
        </p:spPr>
        <p:txBody>
          <a:bodyPr wrap="square" lIns="0" tIns="0" rIns="0" bIns="0" rtlCol="0" anchor="ctr"/>
          <a:lstStyle/>
          <a:p>
            <a:pPr indent="0" marL="0">
              <a:buNone/>
            </a:pPr>
            <a:r>
              <a:rPr lang="en-US" sz="850" b="1" dirty="0">
                <a:solidFill>
                  <a:srgbClr val="E9C86A"/>
                </a:solidFill>
                <a:latin typeface="Aptos" pitchFamily="34" charset="0"/>
                <a:ea typeface="Aptos" pitchFamily="34" charset="-122"/>
                <a:cs typeface="Aptos" pitchFamily="34" charset="-120"/>
              </a:rPr>
              <a:t>FEEL</a:t>
            </a:r>
            <a:endParaRPr lang="en-US" sz="850" dirty="0"/>
          </a:p>
        </p:txBody>
      </p:sp>
      <p:sp>
        <p:nvSpPr>
          <p:cNvPr id="8" name="Text 5"/>
          <p:cNvSpPr/>
          <p:nvPr/>
        </p:nvSpPr>
        <p:spPr>
          <a:xfrm>
            <a:off x="4480560" y="2267712"/>
            <a:ext cx="3108960" cy="731520"/>
          </a:xfrm>
          <a:prstGeom prst="rect">
            <a:avLst/>
          </a:prstGeom>
          <a:noFill/>
          <a:ln/>
        </p:spPr>
        <p:txBody>
          <a:bodyPr wrap="square" lIns="254" tIns="254" rIns="254" bIns="254" rtlCol="0" anchor="ctr">
            <a:normAutofit/>
          </a:bodyPr>
          <a:lstStyle/>
          <a:p>
            <a:pPr indent="0" marL="0">
              <a:buNone/>
            </a:pPr>
            <a:r>
              <a:rPr lang="en-US" sz="2150" b="1" dirty="0">
                <a:solidFill>
                  <a:srgbClr val="F8F4E8"/>
                </a:solidFill>
              </a:rPr>
              <a:t>Wonder, reverence, and renewed love for the Savior.</a:t>
            </a:r>
            <a:endParaRPr lang="en-US" sz="2150" dirty="0"/>
          </a:p>
        </p:txBody>
      </p:sp>
      <p:sp>
        <p:nvSpPr>
          <p:cNvPr id="9" name="Text 6"/>
          <p:cNvSpPr/>
          <p:nvPr/>
        </p:nvSpPr>
        <p:spPr>
          <a:xfrm>
            <a:off x="8183880" y="1920240"/>
            <a:ext cx="2011680" cy="228600"/>
          </a:xfrm>
          <a:prstGeom prst="rect">
            <a:avLst/>
          </a:prstGeom>
          <a:noFill/>
          <a:ln/>
        </p:spPr>
        <p:txBody>
          <a:bodyPr wrap="square" lIns="0" tIns="0" rIns="0" bIns="0" rtlCol="0" anchor="ctr"/>
          <a:lstStyle/>
          <a:p>
            <a:pPr indent="0" marL="0">
              <a:buNone/>
            </a:pPr>
            <a:r>
              <a:rPr lang="en-US" sz="850" b="1" dirty="0">
                <a:solidFill>
                  <a:srgbClr val="E9C86A"/>
                </a:solidFill>
                <a:latin typeface="Aptos" pitchFamily="34" charset="0"/>
                <a:ea typeface="Aptos" pitchFamily="34" charset="-122"/>
                <a:cs typeface="Aptos" pitchFamily="34" charset="-120"/>
              </a:rPr>
              <a:t>PRACTICE</a:t>
            </a:r>
            <a:endParaRPr lang="en-US" sz="850" dirty="0"/>
          </a:p>
        </p:txBody>
      </p:sp>
      <p:sp>
        <p:nvSpPr>
          <p:cNvPr id="10" name="Text 7"/>
          <p:cNvSpPr/>
          <p:nvPr/>
        </p:nvSpPr>
        <p:spPr>
          <a:xfrm>
            <a:off x="8183880" y="2267712"/>
            <a:ext cx="3108960" cy="731520"/>
          </a:xfrm>
          <a:prstGeom prst="rect">
            <a:avLst/>
          </a:prstGeom>
          <a:noFill/>
          <a:ln/>
        </p:spPr>
        <p:txBody>
          <a:bodyPr wrap="square" lIns="254" tIns="254" rIns="254" bIns="254" rtlCol="0" anchor="ctr">
            <a:normAutofit/>
          </a:bodyPr>
          <a:lstStyle/>
          <a:p>
            <a:pPr indent="0" marL="0">
              <a:buNone/>
            </a:pPr>
            <a:r>
              <a:rPr lang="en-US" sz="2150" b="1" dirty="0">
                <a:solidFill>
                  <a:srgbClr val="F8F4E8"/>
                </a:solidFill>
              </a:rPr>
              <a:t>Turn beauty into worship and daily praise.</a:t>
            </a:r>
            <a:endParaRPr lang="en-US" sz="2150" dirty="0"/>
          </a:p>
        </p:txBody>
      </p:sp>
      <p:sp>
        <p:nvSpPr>
          <p:cNvPr id="11" name="Text 8"/>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fairest_lord_jesus_work_assets/visual6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41832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Hymn Identity</a:t>
            </a:r>
            <a:endParaRPr lang="en-US" sz="3400" dirty="0"/>
          </a:p>
        </p:txBody>
      </p:sp>
      <p:sp>
        <p:nvSpPr>
          <p:cNvPr id="4" name="Text 1"/>
          <p:cNvSpPr/>
          <p:nvPr/>
        </p:nvSpPr>
        <p:spPr>
          <a:xfrm>
            <a:off x="658368" y="1325880"/>
            <a:ext cx="941832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A hymn of Christ-centered beauty and adoration</a:t>
            </a:r>
            <a:endParaRPr lang="en-US" sz="1700" dirty="0"/>
          </a:p>
        </p:txBody>
      </p:sp>
      <p:sp>
        <p:nvSpPr>
          <p:cNvPr id="5" name="Text 2"/>
          <p:cNvSpPr/>
          <p:nvPr/>
        </p:nvSpPr>
        <p:spPr>
          <a:xfrm>
            <a:off x="777240" y="1828800"/>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Title: Fairest Lord Jesus</a:t>
            </a:r>
            <a:endParaRPr lang="en-US" sz="1850" dirty="0"/>
          </a:p>
        </p:txBody>
      </p:sp>
      <p:sp>
        <p:nvSpPr>
          <p:cNvPr id="6" name="Text 3"/>
          <p:cNvSpPr/>
          <p:nvPr/>
        </p:nvSpPr>
        <p:spPr>
          <a:xfrm>
            <a:off x="777240" y="2322576"/>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First line: Fairest Lord Jesus, Ruler of all nature</a:t>
            </a:r>
            <a:endParaRPr lang="en-US" sz="1850" dirty="0"/>
          </a:p>
        </p:txBody>
      </p:sp>
      <p:sp>
        <p:nvSpPr>
          <p:cNvPr id="7" name="Text 4"/>
          <p:cNvSpPr/>
          <p:nvPr/>
        </p:nvSpPr>
        <p:spPr>
          <a:xfrm>
            <a:off x="777240" y="2816352"/>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Text: anonymous German, 1677</a:t>
            </a:r>
            <a:endParaRPr lang="en-US" sz="1850" dirty="0"/>
          </a:p>
        </p:txBody>
      </p:sp>
      <p:sp>
        <p:nvSpPr>
          <p:cNvPr id="8" name="Text 5"/>
          <p:cNvSpPr/>
          <p:nvPr/>
        </p:nvSpPr>
        <p:spPr>
          <a:xfrm>
            <a:off x="777240" y="3310128"/>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English tradition: Joseph A. Seiss</a:t>
            </a:r>
            <a:endParaRPr lang="en-US" sz="1850" dirty="0"/>
          </a:p>
        </p:txBody>
      </p:sp>
      <p:sp>
        <p:nvSpPr>
          <p:cNvPr id="9" name="Text 6"/>
          <p:cNvSpPr/>
          <p:nvPr/>
        </p:nvSpPr>
        <p:spPr>
          <a:xfrm>
            <a:off x="777240" y="3803904"/>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Tune: ST. ELIZABETH, Silesian folk melody</a:t>
            </a:r>
            <a:endParaRPr lang="en-US" sz="1850" dirty="0"/>
          </a:p>
        </p:txBody>
      </p:sp>
      <p:sp>
        <p:nvSpPr>
          <p:cNvPr id="10" name="Text 7"/>
          <p:cNvSpPr/>
          <p:nvPr/>
        </p:nvSpPr>
        <p:spPr>
          <a:xfrm>
            <a:off x="777240" y="4297680"/>
            <a:ext cx="612648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Meter: 11.8.11.8</a:t>
            </a:r>
            <a:endParaRPr lang="en-US" sz="1850" dirty="0"/>
          </a:p>
        </p:txBody>
      </p:sp>
      <p:sp>
        <p:nvSpPr>
          <p:cNvPr id="11" name="Text 8"/>
          <p:cNvSpPr/>
          <p:nvPr/>
        </p:nvSpPr>
        <p:spPr>
          <a:xfrm>
            <a:off x="777240" y="5074920"/>
            <a:ext cx="6583680" cy="548640"/>
          </a:xfrm>
          <a:prstGeom prst="rect">
            <a:avLst/>
          </a:prstGeom>
          <a:noFill/>
          <a:ln/>
        </p:spPr>
        <p:txBody>
          <a:bodyPr wrap="square" lIns="0" tIns="0" rIns="0" bIns="0" rtlCol="0" anchor="ctr">
            <a:normAutofit/>
          </a:bodyPr>
          <a:lstStyle/>
          <a:p>
            <a:pPr indent="0" marL="0">
              <a:buNone/>
            </a:pPr>
            <a:r>
              <a:rPr lang="en-US" sz="2200" i="1" dirty="0">
                <a:solidFill>
                  <a:srgbClr val="E9C86A"/>
                </a:solidFill>
                <a:latin typeface="Georgia" pitchFamily="34" charset="0"/>
                <a:ea typeface="Georgia" pitchFamily="34" charset="-122"/>
                <a:cs typeface="Georgia" pitchFamily="34" charset="-120"/>
              </a:rPr>
              <a:t>“Thou, my soul’s glory, joy, and crown.”</a:t>
            </a:r>
            <a:endParaRPr lang="en-US" sz="2200" dirty="0"/>
          </a:p>
        </p:txBody>
      </p:sp>
      <p:sp>
        <p:nvSpPr>
          <p:cNvPr id="12" name="Text 9"/>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fairest_lord_jesus_work_assets/visual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92640" cy="777240"/>
          </a:xfrm>
          <a:prstGeom prst="rect">
            <a:avLst/>
          </a:prstGeom>
          <a:noFill/>
          <a:ln/>
        </p:spPr>
        <p:txBody>
          <a:bodyPr wrap="square" lIns="254" tIns="254" rIns="254" bIns="254" rtlCol="0" anchor="ctr">
            <a:normAutofit/>
          </a:bodyPr>
          <a:lstStyle/>
          <a:p>
            <a:pPr indent="0" marL="0">
              <a:buNone/>
            </a:pPr>
            <a:r>
              <a:rPr lang="en-US" sz="3100" b="1" dirty="0">
                <a:solidFill>
                  <a:srgbClr val="F8F4E8"/>
                </a:solidFill>
                <a:latin typeface="Aptos Display" pitchFamily="34" charset="0"/>
                <a:ea typeface="Aptos Display" pitchFamily="34" charset="-122"/>
                <a:cs typeface="Aptos Display" pitchFamily="34" charset="-120"/>
              </a:rPr>
              <a:t>Historical Background</a:t>
            </a:r>
            <a:endParaRPr lang="en-US" sz="3100" dirty="0"/>
          </a:p>
        </p:txBody>
      </p:sp>
      <p:sp>
        <p:nvSpPr>
          <p:cNvPr id="4" name="Text 1"/>
          <p:cNvSpPr/>
          <p:nvPr/>
        </p:nvSpPr>
        <p:spPr>
          <a:xfrm>
            <a:off x="658368" y="1325880"/>
            <a:ext cx="969264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A German devotional hymn carried by a Silesian melody</a:t>
            </a:r>
            <a:endParaRPr lang="en-US" sz="1700" dirty="0"/>
          </a:p>
        </p:txBody>
      </p:sp>
      <p:sp>
        <p:nvSpPr>
          <p:cNvPr id="5" name="Text 2"/>
          <p:cNvSpPr/>
          <p:nvPr/>
        </p:nvSpPr>
        <p:spPr>
          <a:xfrm>
            <a:off x="777240" y="1828800"/>
            <a:ext cx="79552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The German text “Schönster Herr Jesu” appeared anonymously in 1677.</a:t>
            </a:r>
            <a:endParaRPr lang="en-US" sz="1800" dirty="0"/>
          </a:p>
        </p:txBody>
      </p:sp>
      <p:sp>
        <p:nvSpPr>
          <p:cNvPr id="6" name="Text 3"/>
          <p:cNvSpPr/>
          <p:nvPr/>
        </p:nvSpPr>
        <p:spPr>
          <a:xfrm>
            <a:off x="777240" y="2331720"/>
            <a:ext cx="79552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The tune ST. ELIZABETH was collected from the Silesian folk tradition in the nineteenth century.</a:t>
            </a:r>
            <a:endParaRPr lang="en-US" sz="1800" dirty="0"/>
          </a:p>
        </p:txBody>
      </p:sp>
      <p:sp>
        <p:nvSpPr>
          <p:cNvPr id="7" name="Text 4"/>
          <p:cNvSpPr/>
          <p:nvPr/>
        </p:nvSpPr>
        <p:spPr>
          <a:xfrm>
            <a:off x="777240" y="2834640"/>
            <a:ext cx="79552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The familiar “Crusaders’ Hymn” label is legendary rather than reliable history.</a:t>
            </a:r>
            <a:endParaRPr lang="en-US" sz="1800" dirty="0"/>
          </a:p>
        </p:txBody>
      </p:sp>
      <p:sp>
        <p:nvSpPr>
          <p:cNvPr id="8" name="Text 5"/>
          <p:cNvSpPr/>
          <p:nvPr/>
        </p:nvSpPr>
        <p:spPr>
          <a:xfrm>
            <a:off x="777240" y="3337560"/>
            <a:ext cx="79552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Joseph A. Seiss is associated with the English tradition and the doxological fourth stanza.</a:t>
            </a:r>
            <a:endParaRPr lang="en-US" sz="180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509760" cy="777240"/>
          </a:xfrm>
          <a:prstGeom prst="rect">
            <a:avLst/>
          </a:prstGeom>
          <a:noFill/>
          <a:ln/>
        </p:spPr>
        <p:txBody>
          <a:bodyPr wrap="square" lIns="254" tIns="254" rIns="254" bIns="254" rtlCol="0" anchor="ctr">
            <a:normAutofit/>
          </a:bodyPr>
          <a:lstStyle/>
          <a:p>
            <a:pPr indent="0" marL="0">
              <a:buNone/>
            </a:pPr>
            <a:r>
              <a:rPr lang="en-US" sz="3100" b="1" dirty="0">
                <a:solidFill>
                  <a:srgbClr val="F8F4E8"/>
                </a:solidFill>
                <a:latin typeface="Aptos Display" pitchFamily="34" charset="0"/>
                <a:ea typeface="Aptos Display" pitchFamily="34" charset="-122"/>
                <a:cs typeface="Aptos Display" pitchFamily="34" charset="-120"/>
              </a:rPr>
              <a:t>Why This Hymn Matters Today</a:t>
            </a:r>
            <a:endParaRPr lang="en-US" sz="3100" dirty="0"/>
          </a:p>
        </p:txBody>
      </p:sp>
      <p:sp>
        <p:nvSpPr>
          <p:cNvPr id="4" name="Text 1"/>
          <p:cNvSpPr/>
          <p:nvPr/>
        </p:nvSpPr>
        <p:spPr>
          <a:xfrm>
            <a:off x="658368" y="1325880"/>
            <a:ext cx="950976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It trains the church to move from admiration to adoration</a:t>
            </a:r>
            <a:endParaRPr lang="en-US" sz="1700" dirty="0"/>
          </a:p>
        </p:txBody>
      </p:sp>
      <p:sp>
        <p:nvSpPr>
          <p:cNvPr id="5" name="Text 2"/>
          <p:cNvSpPr/>
          <p:nvPr/>
        </p:nvSpPr>
        <p:spPr>
          <a:xfrm>
            <a:off x="758952" y="2057400"/>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receives creation’s beauty as a gift without making creation ultimate.</a:t>
            </a:r>
            <a:endParaRPr lang="en-US" sz="1800" dirty="0"/>
          </a:p>
        </p:txBody>
      </p:sp>
      <p:sp>
        <p:nvSpPr>
          <p:cNvPr id="6" name="Text 3"/>
          <p:cNvSpPr/>
          <p:nvPr/>
        </p:nvSpPr>
        <p:spPr>
          <a:xfrm>
            <a:off x="758952" y="2551176"/>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gives worshipers language for cherishing Christ above every lesser glory.</a:t>
            </a:r>
            <a:endParaRPr lang="en-US" sz="1800" dirty="0"/>
          </a:p>
        </p:txBody>
      </p:sp>
      <p:sp>
        <p:nvSpPr>
          <p:cNvPr id="7" name="Text 4"/>
          <p:cNvSpPr/>
          <p:nvPr/>
        </p:nvSpPr>
        <p:spPr>
          <a:xfrm>
            <a:off x="758952" y="3044952"/>
            <a:ext cx="498348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connects beauty with redemption: Christ makes the woeful heart sing.</a:t>
            </a:r>
            <a:endParaRPr lang="en-US" sz="1800" dirty="0"/>
          </a:p>
        </p:txBody>
      </p:sp>
      <p:sp>
        <p:nvSpPr>
          <p:cNvPr id="8" name="Text 5"/>
          <p:cNvSpPr/>
          <p:nvPr/>
        </p:nvSpPr>
        <p:spPr>
          <a:xfrm>
            <a:off x="6537960" y="2057400"/>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is simple enough for children and deep enough for mature believers.</a:t>
            </a:r>
            <a:endParaRPr lang="en-US" sz="1800" dirty="0"/>
          </a:p>
        </p:txBody>
      </p:sp>
      <p:sp>
        <p:nvSpPr>
          <p:cNvPr id="9" name="Text 6"/>
          <p:cNvSpPr/>
          <p:nvPr/>
        </p:nvSpPr>
        <p:spPr>
          <a:xfrm>
            <a:off x="6537960" y="2551176"/>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suits Epiphany, Transfiguration, Christ the King, and general praise.</a:t>
            </a:r>
            <a:endParaRPr lang="en-US" sz="1800" dirty="0"/>
          </a:p>
        </p:txBody>
      </p:sp>
      <p:sp>
        <p:nvSpPr>
          <p:cNvPr id="10" name="Text 7"/>
          <p:cNvSpPr/>
          <p:nvPr/>
        </p:nvSpPr>
        <p:spPr>
          <a:xfrm>
            <a:off x="6537960" y="3044952"/>
            <a:ext cx="4846320" cy="384048"/>
          </a:xfrm>
          <a:prstGeom prst="rect">
            <a:avLst/>
          </a:prstGeom>
          <a:noFill/>
          <a:ln/>
        </p:spPr>
        <p:txBody>
          <a:bodyPr wrap="square" lIns="254" tIns="254" rIns="254" bIns="254" rtlCol="0" anchor="ctr">
            <a:normAutofit/>
          </a:bodyPr>
          <a:lstStyle/>
          <a:p>
            <a:pPr indent="0" marL="0">
              <a:buNone/>
            </a:pPr>
            <a:r>
              <a:rPr lang="en-US" sz="1800" dirty="0">
                <a:solidFill>
                  <a:srgbClr val="F8F4E8"/>
                </a:solidFill>
                <a:latin typeface="Aptos" pitchFamily="34" charset="0"/>
                <a:ea typeface="Aptos" pitchFamily="34" charset="-122"/>
                <a:cs typeface="Aptos" pitchFamily="34" charset="-120"/>
              </a:rPr>
              <a:t>• It helps worship become both visual and doctrinal.</a:t>
            </a:r>
            <a:endParaRPr lang="en-US" sz="1800" dirty="0"/>
          </a:p>
        </p:txBody>
      </p:sp>
      <p:sp>
        <p:nvSpPr>
          <p:cNvPr id="11" name="Text 8"/>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fairest_lord_jesus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92640" cy="777240"/>
          </a:xfrm>
          <a:prstGeom prst="rect">
            <a:avLst/>
          </a:prstGeom>
          <a:noFill/>
          <a:ln/>
        </p:spPr>
        <p:txBody>
          <a:bodyPr wrap="square" lIns="254" tIns="254" rIns="254" bIns="254" rtlCol="0" anchor="ctr">
            <a:normAutofit/>
          </a:bodyPr>
          <a:lstStyle/>
          <a:p>
            <a:pPr indent="0" marL="0">
              <a:buNone/>
            </a:pPr>
            <a:r>
              <a:rPr lang="en-US" sz="3300" b="1" dirty="0">
                <a:solidFill>
                  <a:srgbClr val="F8F4E8"/>
                </a:solidFill>
                <a:latin typeface="Aptos Display" pitchFamily="34" charset="0"/>
                <a:ea typeface="Aptos Display" pitchFamily="34" charset="-122"/>
                <a:cs typeface="Aptos Display" pitchFamily="34" charset="-120"/>
              </a:rPr>
              <a:t>Biblical Foundation</a:t>
            </a:r>
            <a:endParaRPr lang="en-US" sz="3300" dirty="0"/>
          </a:p>
        </p:txBody>
      </p:sp>
      <p:sp>
        <p:nvSpPr>
          <p:cNvPr id="4" name="Text 1"/>
          <p:cNvSpPr/>
          <p:nvPr/>
        </p:nvSpPr>
        <p:spPr>
          <a:xfrm>
            <a:off x="658368" y="1325880"/>
            <a:ext cx="969264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All things were created through Christ and for Christ</a:t>
            </a:r>
            <a:endParaRPr lang="en-US" sz="1700" dirty="0"/>
          </a:p>
        </p:txBody>
      </p:sp>
      <p:sp>
        <p:nvSpPr>
          <p:cNvPr id="5" name="Text 2"/>
          <p:cNvSpPr/>
          <p:nvPr/>
        </p:nvSpPr>
        <p:spPr>
          <a:xfrm>
            <a:off x="777240" y="1901952"/>
            <a:ext cx="3291840" cy="320040"/>
          </a:xfrm>
          <a:prstGeom prst="rect">
            <a:avLst/>
          </a:prstGeom>
          <a:noFill/>
          <a:ln/>
        </p:spPr>
        <p:txBody>
          <a:bodyPr wrap="square" lIns="0" tIns="0" rIns="0" bIns="0" rtlCol="0" anchor="ctr"/>
          <a:lstStyle/>
          <a:p>
            <a:pPr indent="0" marL="0">
              <a:buNone/>
            </a:pPr>
            <a:r>
              <a:rPr lang="en-US" sz="1700" b="1" dirty="0">
                <a:solidFill>
                  <a:srgbClr val="E9C86A"/>
                </a:solidFill>
              </a:rPr>
              <a:t>Colossians 1:15-17</a:t>
            </a:r>
            <a:endParaRPr lang="en-US" sz="1700" dirty="0"/>
          </a:p>
        </p:txBody>
      </p:sp>
      <p:sp>
        <p:nvSpPr>
          <p:cNvPr id="6" name="Text 3"/>
          <p:cNvSpPr/>
          <p:nvPr/>
        </p:nvSpPr>
        <p:spPr>
          <a:xfrm>
            <a:off x="777240" y="2340864"/>
            <a:ext cx="7955280" cy="914400"/>
          </a:xfrm>
          <a:prstGeom prst="rect">
            <a:avLst/>
          </a:prstGeom>
          <a:noFill/>
          <a:ln/>
        </p:spPr>
        <p:txBody>
          <a:bodyPr wrap="square" lIns="381" tIns="381" rIns="381" bIns="381" rtlCol="0" anchor="ctr">
            <a:normAutofit/>
          </a:bodyPr>
          <a:lstStyle/>
          <a:p>
            <a:pPr indent="0" marL="0">
              <a:buNone/>
            </a:pPr>
            <a:r>
              <a:rPr lang="en-US" sz="2000" i="1" dirty="0">
                <a:solidFill>
                  <a:srgbClr val="F8F4E8"/>
                </a:solidFill>
                <a:latin typeface="Georgia" pitchFamily="34" charset="0"/>
                <a:ea typeface="Georgia" pitchFamily="34" charset="-122"/>
                <a:cs typeface="Georgia" pitchFamily="34" charset="-120"/>
              </a:rPr>
              <a:t>Christ is the image of the invisible God; all things visible and invisible have been created through him and for him.</a:t>
            </a:r>
            <a:endParaRPr lang="en-US" sz="2000" dirty="0"/>
          </a:p>
        </p:txBody>
      </p:sp>
      <p:sp>
        <p:nvSpPr>
          <p:cNvPr id="7" name="Text 4"/>
          <p:cNvSpPr/>
          <p:nvPr/>
        </p:nvSpPr>
        <p:spPr>
          <a:xfrm>
            <a:off x="777240" y="3730752"/>
            <a:ext cx="768096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Hebrews 1: the Son is the radiance of God’s glory.</a:t>
            </a:r>
            <a:endParaRPr lang="en-US" sz="1850" dirty="0"/>
          </a:p>
        </p:txBody>
      </p:sp>
      <p:sp>
        <p:nvSpPr>
          <p:cNvPr id="8" name="Text 5"/>
          <p:cNvSpPr/>
          <p:nvPr/>
        </p:nvSpPr>
        <p:spPr>
          <a:xfrm>
            <a:off x="777240" y="4224528"/>
            <a:ext cx="768096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John 1: the Word became flesh and revealed glory.</a:t>
            </a:r>
            <a:endParaRPr lang="en-US" sz="1850" dirty="0"/>
          </a:p>
        </p:txBody>
      </p:sp>
      <p:sp>
        <p:nvSpPr>
          <p:cNvPr id="9" name="Text 6"/>
          <p:cNvSpPr/>
          <p:nvPr/>
        </p:nvSpPr>
        <p:spPr>
          <a:xfrm>
            <a:off x="777240" y="4718304"/>
            <a:ext cx="7680960" cy="384048"/>
          </a:xfrm>
          <a:prstGeom prst="rect">
            <a:avLst/>
          </a:prstGeom>
          <a:noFill/>
          <a:ln/>
        </p:spPr>
        <p:txBody>
          <a:bodyPr wrap="square" lIns="254" tIns="254" rIns="254" bIns="254" rtlCol="0" anchor="ctr">
            <a:normAutofit/>
          </a:bodyPr>
          <a:lstStyle/>
          <a:p>
            <a:pPr indent="0" marL="0">
              <a:buNone/>
            </a:pPr>
            <a:r>
              <a:rPr lang="en-US" sz="1850" dirty="0">
                <a:solidFill>
                  <a:srgbClr val="F8F4E8"/>
                </a:solidFill>
                <a:latin typeface="Aptos" pitchFamily="34" charset="0"/>
                <a:ea typeface="Aptos" pitchFamily="34" charset="-122"/>
                <a:cs typeface="Aptos" pitchFamily="34" charset="-120"/>
              </a:rPr>
              <a:t>• Revelation 5: all creation joins the Lamb’s praise.</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2148840"/>
            <a:ext cx="8686800" cy="777240"/>
          </a:xfrm>
          <a:prstGeom prst="rect">
            <a:avLst/>
          </a:prstGeom>
          <a:noFill/>
          <a:ln/>
        </p:spPr>
        <p:txBody>
          <a:bodyPr wrap="square" lIns="254" tIns="254" rIns="254" bIns="254" rtlCol="0" anchor="ctr">
            <a:normAutofit/>
          </a:bodyPr>
          <a:lstStyle/>
          <a:p>
            <a:pPr indent="0" marL="0">
              <a:buNone/>
            </a:pPr>
            <a:r>
              <a:rPr lang="en-US" sz="4200" b="1" dirty="0">
                <a:solidFill>
                  <a:srgbClr val="F8F4E8"/>
                </a:solidFill>
                <a:latin typeface="Aptos Display" pitchFamily="34" charset="0"/>
                <a:ea typeface="Aptos Display" pitchFamily="34" charset="-122"/>
                <a:cs typeface="Aptos Display" pitchFamily="34" charset="-120"/>
              </a:rPr>
              <a:t>Creation as Signpost</a:t>
            </a:r>
            <a:endParaRPr lang="en-US" sz="4200" dirty="0"/>
          </a:p>
        </p:txBody>
      </p:sp>
      <p:sp>
        <p:nvSpPr>
          <p:cNvPr id="4" name="Text 1"/>
          <p:cNvSpPr/>
          <p:nvPr/>
        </p:nvSpPr>
        <p:spPr>
          <a:xfrm>
            <a:off x="685800" y="2971800"/>
            <a:ext cx="86868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The hymn begins with the goodness of the created world</a:t>
            </a:r>
            <a:endParaRPr lang="en-US" sz="1700" dirty="0"/>
          </a:p>
        </p:txBody>
      </p:sp>
      <p:sp>
        <p:nvSpPr>
          <p:cNvPr id="5" name="Text 2"/>
          <p:cNvSpPr/>
          <p:nvPr/>
        </p:nvSpPr>
        <p:spPr>
          <a:xfrm>
            <a:off x="713232" y="3657600"/>
            <a:ext cx="7955280" cy="548640"/>
          </a:xfrm>
          <a:prstGeom prst="rect">
            <a:avLst/>
          </a:prstGeom>
          <a:noFill/>
          <a:ln/>
        </p:spPr>
        <p:txBody>
          <a:bodyPr wrap="square" lIns="0" tIns="0" rIns="0" bIns="0" rtlCol="0" anchor="ctr">
            <a:normAutofit/>
          </a:bodyPr>
          <a:lstStyle/>
          <a:p>
            <a:pPr indent="0" marL="0">
              <a:buNone/>
            </a:pPr>
            <a:r>
              <a:rPr lang="en-US" sz="2200" i="1" dirty="0">
                <a:solidFill>
                  <a:srgbClr val="E9C86A"/>
                </a:solidFill>
                <a:latin typeface="Georgia" pitchFamily="34" charset="0"/>
                <a:ea typeface="Georgia" pitchFamily="34" charset="-122"/>
                <a:cs typeface="Georgia" pitchFamily="34" charset="-120"/>
              </a:rPr>
              <a:t>Creation is beautiful, but Christ is the fairest.</a:t>
            </a:r>
            <a:endParaRPr lang="en-US" sz="2200" dirty="0"/>
          </a:p>
        </p:txBody>
      </p:sp>
      <p:sp>
        <p:nvSpPr>
          <p:cNvPr id="6" name="Text 3"/>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14400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Section Study 1</a:t>
            </a:r>
            <a:endParaRPr lang="en-US" sz="3400" dirty="0"/>
          </a:p>
        </p:txBody>
      </p:sp>
      <p:sp>
        <p:nvSpPr>
          <p:cNvPr id="4" name="Text 1"/>
          <p:cNvSpPr/>
          <p:nvPr/>
        </p:nvSpPr>
        <p:spPr>
          <a:xfrm>
            <a:off x="658368" y="1325880"/>
            <a:ext cx="91440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Ruler of all nature, cherished by the soul</a:t>
            </a:r>
            <a:endParaRPr lang="en-US" sz="1700" dirty="0"/>
          </a:p>
        </p:txBody>
      </p:sp>
      <p:sp>
        <p:nvSpPr>
          <p:cNvPr id="5" name="Text 2"/>
          <p:cNvSpPr/>
          <p:nvPr/>
        </p:nvSpPr>
        <p:spPr>
          <a:xfrm>
            <a:off x="777240" y="187452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The opening section joins cosmic lordship with personal devotion.</a:t>
            </a:r>
            <a:endParaRPr lang="en-US" sz="1900" dirty="0"/>
          </a:p>
        </p:txBody>
      </p:sp>
      <p:sp>
        <p:nvSpPr>
          <p:cNvPr id="6" name="Text 3"/>
          <p:cNvSpPr/>
          <p:nvPr/>
        </p:nvSpPr>
        <p:spPr>
          <a:xfrm>
            <a:off x="777240" y="242316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Jesus is confessed as Son of God and Son of Man.</a:t>
            </a:r>
            <a:endParaRPr lang="en-US" sz="1900" dirty="0"/>
          </a:p>
        </p:txBody>
      </p:sp>
      <p:sp>
        <p:nvSpPr>
          <p:cNvPr id="7" name="Text 4"/>
          <p:cNvSpPr/>
          <p:nvPr/>
        </p:nvSpPr>
        <p:spPr>
          <a:xfrm>
            <a:off x="777240" y="2971800"/>
            <a:ext cx="795528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Teaching emphasis: the Lord over all nature is also the joy and crown of the worshiping heart.</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fairest_lord_jesus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144000" cy="777240"/>
          </a:xfrm>
          <a:prstGeom prst="rect">
            <a:avLst/>
          </a:prstGeom>
          <a:noFill/>
          <a:ln/>
        </p:spPr>
        <p:txBody>
          <a:bodyPr wrap="square" lIns="254" tIns="254" rIns="254" bIns="254" rtlCol="0" anchor="ctr">
            <a:normAutofit/>
          </a:bodyPr>
          <a:lstStyle/>
          <a:p>
            <a:pPr indent="0" marL="0">
              <a:buNone/>
            </a:pPr>
            <a:r>
              <a:rPr lang="en-US" sz="3400" b="1" dirty="0">
                <a:solidFill>
                  <a:srgbClr val="F8F4E8"/>
                </a:solidFill>
                <a:latin typeface="Aptos Display" pitchFamily="34" charset="0"/>
                <a:ea typeface="Aptos Display" pitchFamily="34" charset="-122"/>
                <a:cs typeface="Aptos Display" pitchFamily="34" charset="-120"/>
              </a:rPr>
              <a:t>Section Study 2</a:t>
            </a:r>
            <a:endParaRPr lang="en-US" sz="3400" dirty="0"/>
          </a:p>
        </p:txBody>
      </p:sp>
      <p:sp>
        <p:nvSpPr>
          <p:cNvPr id="4" name="Text 1"/>
          <p:cNvSpPr/>
          <p:nvPr/>
        </p:nvSpPr>
        <p:spPr>
          <a:xfrm>
            <a:off x="658368" y="1325880"/>
            <a:ext cx="9144000" cy="502920"/>
          </a:xfrm>
          <a:prstGeom prst="rect">
            <a:avLst/>
          </a:prstGeom>
          <a:noFill/>
          <a:ln/>
        </p:spPr>
        <p:txBody>
          <a:bodyPr wrap="square" lIns="254" tIns="254" rIns="254" bIns="254" rtlCol="0" anchor="ctr">
            <a:normAutofit/>
          </a:bodyPr>
          <a:lstStyle/>
          <a:p>
            <a:pPr indent="0" marL="0">
              <a:buNone/>
            </a:pPr>
            <a:r>
              <a:rPr lang="en-US" sz="1700" dirty="0">
                <a:solidFill>
                  <a:srgbClr val="E3E7DA"/>
                </a:solidFill>
                <a:latin typeface="Aptos" pitchFamily="34" charset="0"/>
                <a:ea typeface="Aptos" pitchFamily="34" charset="-122"/>
                <a:cs typeface="Aptos" pitchFamily="34" charset="-120"/>
              </a:rPr>
              <a:t>Fair are the meadows; Jesus is fairer</a:t>
            </a:r>
            <a:endParaRPr lang="en-US" sz="1700" dirty="0"/>
          </a:p>
        </p:txBody>
      </p:sp>
      <p:sp>
        <p:nvSpPr>
          <p:cNvPr id="5" name="Text 2"/>
          <p:cNvSpPr/>
          <p:nvPr/>
        </p:nvSpPr>
        <p:spPr>
          <a:xfrm>
            <a:off x="777240" y="187452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Earthly beauty is honored but not idolized.</a:t>
            </a:r>
            <a:endParaRPr lang="en-US" sz="1900" dirty="0"/>
          </a:p>
        </p:txBody>
      </p:sp>
      <p:sp>
        <p:nvSpPr>
          <p:cNvPr id="6" name="Text 3"/>
          <p:cNvSpPr/>
          <p:nvPr/>
        </p:nvSpPr>
        <p:spPr>
          <a:xfrm>
            <a:off x="777240" y="242316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The hymn’s comparison leads from springtime imagery to Christ’s purifying grace.</a:t>
            </a:r>
            <a:endParaRPr lang="en-US" sz="1900" dirty="0"/>
          </a:p>
        </p:txBody>
      </p:sp>
      <p:sp>
        <p:nvSpPr>
          <p:cNvPr id="7" name="Text 4"/>
          <p:cNvSpPr/>
          <p:nvPr/>
        </p:nvSpPr>
        <p:spPr>
          <a:xfrm>
            <a:off x="777240" y="2971800"/>
            <a:ext cx="8321040" cy="384048"/>
          </a:xfrm>
          <a:prstGeom prst="rect">
            <a:avLst/>
          </a:prstGeom>
          <a:noFill/>
          <a:ln/>
        </p:spPr>
        <p:txBody>
          <a:bodyPr wrap="square" lIns="254" tIns="254" rIns="254" bIns="254" rtlCol="0" anchor="ctr">
            <a:normAutofit/>
          </a:bodyPr>
          <a:lstStyle/>
          <a:p>
            <a:pPr indent="0" marL="0">
              <a:buNone/>
            </a:pPr>
            <a:r>
              <a:rPr lang="en-US" sz="1900" dirty="0">
                <a:solidFill>
                  <a:srgbClr val="F8F4E8"/>
                </a:solidFill>
                <a:latin typeface="Aptos" pitchFamily="34" charset="0"/>
                <a:ea typeface="Aptos" pitchFamily="34" charset="-122"/>
                <a:cs typeface="Aptos" pitchFamily="34" charset="-120"/>
              </a:rPr>
              <a:t>• Teaching emphasis: Christ’s beauty is saving beauty; he makes the woeful heart sing.</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DDD6C5"/>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Fairest Lord Jesus Teaching Guide</dc:title>
  <dc:subject>Hymn study resource</dc:subject>
  <dc:creator>HymnInfo.com</dc:creator>
  <cp:lastModifiedBy>HymnInfo.com</cp:lastModifiedBy>
  <cp:revision>1</cp:revision>
  <dcterms:created xsi:type="dcterms:W3CDTF">2026-07-11T01:27:40Z</dcterms:created>
  <dcterms:modified xsi:type="dcterms:W3CDTF">2026-07-11T01:27:40Z</dcterms:modified>
</cp:coreProperties>
</file>