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wide_cinematic_seascape_at_sunrise_sunset_a_storm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Eternal Father, Strong to Save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powerful teaching guide on trusting the Triune God in every storm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557784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1E4BE"/>
                </a:solidFill>
              </a:rPr>
              <a:t>Psalm 107:23-30  |  Tune: MELITA  |  William Whiting &amp; John Bacchus Dykes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30352" y="59893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 hear us when we cry to Thee, for those in peril on the sea.”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Theological Themes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1F5A8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rich hymn of providence, Trinity, intercession, and sober trust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516636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64592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Providence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14400" y="207568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81B2D"/>
                </a:solidFill>
              </a:rPr>
              <a:t>God governs creation and human vulnerability.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355080" y="1417320"/>
            <a:ext cx="516636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0" y="164592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Trinity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583680" y="207568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81B2D"/>
                </a:solidFill>
              </a:rPr>
              <a:t>Father, Son, and Spirit are addressed distinctly and worshiped as one.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85800" y="3429000"/>
            <a:ext cx="516636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65760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Intercession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914400" y="408736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81B2D"/>
                </a:solidFill>
              </a:rPr>
              <a:t>The church prays for others, not just for itself.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355080" y="3429000"/>
            <a:ext cx="516636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0" y="365760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Sober trust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583680" y="408736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81B2D"/>
                </a:solidFill>
              </a:rPr>
              <a:t>Prayer is not a guarantee of safety, but faithful entrusting.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822960" y="571500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1F5A8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Powerful insight: the hymn confesses that God is strong to save while refusing to pretend that danger is not real.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wide_cinematic_seascape_at_sunrise_sunset_a_storm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Balance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teach or preach the hymn with wisdom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85800" y="1298448"/>
            <a:ext cx="10744200" cy="4480560"/>
          </a:xfrm>
          <a:prstGeom prst="roundRect">
            <a:avLst>
              <a:gd name="adj" fmla="val 2857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60120" y="1691640"/>
            <a:ext cx="1010412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9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use the hymn as a promise that believers will never suffer loss.</a:t>
            </a:r>
            <a:endParaRPr lang="en-US" sz="1900" dirty="0"/>
          </a:p>
          <a:p>
            <a:r>
              <a:rPr lang="en-US" sz="19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teach that God’s presence and providence are deeper than every storm.</a:t>
            </a:r>
            <a:endParaRPr lang="en-US" sz="1900" dirty="0"/>
          </a:p>
          <a:p>
            <a:r>
              <a:rPr lang="en-US" sz="19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memorial settings, honor grief before offering hope.</a:t>
            </a:r>
            <a:endParaRPr lang="en-US" sz="1900" dirty="0"/>
          </a:p>
          <a:p>
            <a:r>
              <a:rPr lang="en-US" sz="19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the focus on Trinitarian intercession rather than military or national triumphalism.</a:t>
            </a:r>
            <a:endParaRPr lang="en-US" sz="1900" dirty="0"/>
          </a:p>
          <a:p>
            <a:r>
              <a:rPr lang="en-US" sz="19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Invite the congregation to pray for real people facing real danger.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960120" y="5230368"/>
            <a:ext cx="9966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phrase to remember: “We do not pray because life is safe; we pray because God is faithful.”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Notes: MELITA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1F5A8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tune supports the theology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5120640" cy="448056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4592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C49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character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005840" y="2103120"/>
            <a:ext cx="4434840" cy="20574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Composed by John Bacchus Dykes in 1861 specifically for this hymn.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8.8.8.8.8.8.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Wave-like melodic contour mirrors storm and sea.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phrase settles into calm, matching the prayer for protection.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400800" y="1554480"/>
            <a:ext cx="4526280" cy="3566160"/>
          </a:xfrm>
          <a:prstGeom prst="roundRect">
            <a:avLst>
              <a:gd name="adj" fmla="val 3590"/>
            </a:avLst>
          </a:prstGeom>
          <a:solidFill>
            <a:srgbClr val="0B2F4F">
              <a:alpha val="92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75120" y="18745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1D3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Performance guidance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6675120" y="2423160"/>
            <a:ext cx="3977640" cy="1371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FFFFF"/>
                </a:solidFill>
              </a:rPr>
              <a:t>Use a dignified, steady tempo. Let the tune retain movement and tension without becoming ponderous or militaristic.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a_dramatic_coastal_seascape_at_golden_hour_overal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Church Impact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this hymn continues to serve the church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85800" y="1417320"/>
            <a:ext cx="5303520" cy="4389120"/>
          </a:xfrm>
          <a:prstGeom prst="roundRect">
            <a:avLst>
              <a:gd name="adj" fmla="val 2917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60120" y="1783080"/>
            <a:ext cx="4800600" cy="25146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6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Known widely as the “Navy Hymn.”</a:t>
            </a:r>
            <a:endParaRPr lang="en-US" sz="1600" dirty="0"/>
          </a:p>
          <a:p>
            <a:r>
              <a:rPr lang="en-US" sz="16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Used at naval academies, shipboard services, funerals, memorials, Remembrance observances, and services for travelers.</a:t>
            </a:r>
            <a:endParaRPr lang="en-US" sz="1600" dirty="0"/>
          </a:p>
          <a:p>
            <a:r>
              <a:rPr lang="en-US" sz="16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Adapted for land, air, naval, military, submarine, aviation, and space contexts.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492240" y="1874520"/>
            <a:ext cx="4526280" cy="2971800"/>
          </a:xfrm>
          <a:prstGeom prst="roundRect">
            <a:avLst>
              <a:gd name="adj" fmla="val 4308"/>
            </a:avLst>
          </a:prstGeom>
          <a:solidFill>
            <a:srgbClr val="0B2F4F">
              <a:alpha val="90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12280" y="224028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1D3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Enduring value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812280" y="278892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</a:rPr>
              <a:t>It gives the church language for danger without panic, courage without denial, and trust without presumption.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Activity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1F5A8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15-minute group exercise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777240" y="1508760"/>
            <a:ext cx="2423160" cy="4160520"/>
          </a:xfrm>
          <a:prstGeom prst="roundRect">
            <a:avLst>
              <a:gd name="adj" fmla="val 5283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783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51560" y="2331720"/>
            <a:ext cx="187452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Read Psalm 107:23-30 aloud.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566160" y="1508760"/>
            <a:ext cx="2423160" cy="4160520"/>
          </a:xfrm>
          <a:prstGeom prst="roundRect">
            <a:avLst>
              <a:gd name="adj" fmla="val 5283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49040" y="1783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840480" y="2331720"/>
            <a:ext cx="187452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Underline every word in the hymn connected to danger, power, or protection.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355080" y="1508760"/>
            <a:ext cx="2423160" cy="4160520"/>
          </a:xfrm>
          <a:prstGeom prst="roundRect">
            <a:avLst>
              <a:gd name="adj" fmla="val 5283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7960" y="1783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629400" y="2331720"/>
            <a:ext cx="187452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Assign each stanza to Father, Son, Spirit, or Trinity.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9144000" y="1508760"/>
            <a:ext cx="2423160" cy="4160520"/>
          </a:xfrm>
          <a:prstGeom prst="roundRect">
            <a:avLst>
              <a:gd name="adj" fmla="val 5283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326880" y="1783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Pray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9418320" y="2331720"/>
            <a:ext cx="187452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Name people “in peril” and pray stanza by stanza.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914400" y="5897880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5A83"/>
                </a:solidFill>
              </a:rPr>
              <a:t>Leader tip: end by asking, “How does this hymn teach us to pray differently?”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a_cozy_still_life_indoor_scene_with_a_warm_contem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Sermon Bridge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hymn study to proclamation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85800" y="1325880"/>
            <a:ext cx="10789920" cy="4389120"/>
          </a:xfrm>
          <a:prstGeom prst="roundRect">
            <a:avLst>
              <a:gd name="adj" fmla="val 2917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05840" y="1627632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C49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Sermon Big Idea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005840" y="214884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Because the triune God rules creation, enters our storms, and brings peace from chaos, the church can trust Him deeply and intercede faithfully for those in peril.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143000" y="3337560"/>
            <a:ext cx="9601200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I. The Father rules the restless sea.</a:t>
            </a:r>
            <a:endParaRPr lang="en-US" sz="1750" dirty="0"/>
          </a:p>
          <a:p>
            <a:r>
              <a:rPr lang="en-US" sz="17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II. The Son is present and powerful in the storm.</a:t>
            </a:r>
            <a:endParaRPr lang="en-US" sz="1750" dirty="0"/>
          </a:p>
          <a:p>
            <a:r>
              <a:rPr lang="en-US" sz="17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III. The Spirit brings order, peace, and courage.</a:t>
            </a:r>
            <a:endParaRPr lang="en-US" sz="1750" dirty="0"/>
          </a:p>
          <a:p>
            <a:r>
              <a:rPr lang="en-US" sz="17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IV. The church intercedes for those in peril.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wide_cinematic_seascape_at_sunrise_sunset_a_storm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Prayer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response of trust and intercession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16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960120" y="1554480"/>
            <a:ext cx="10149840" cy="3566160"/>
          </a:xfrm>
          <a:prstGeom prst="roundRect">
            <a:avLst>
              <a:gd name="adj" fmla="val 3590"/>
            </a:avLst>
          </a:prstGeom>
          <a:solidFill>
            <a:srgbClr val="0B2F4F">
              <a:alpha val="97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463040" y="1920240"/>
            <a:ext cx="9144000" cy="2423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Trinity of love and power,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shield those in danger’s hour.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Rule our fears, guide our steps,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receive our praise from land and sea.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Amen.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2011680" y="5285232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i="1" dirty="0">
                <a:solidFill>
                  <a:srgbClr val="F1D3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“For those in peril on the sea.”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Roadmap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1F5A8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session designed for Bible study, Sunday school, worship training, and sermon preparation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512064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691640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49A4A"/>
                </a:solidFill>
              </a:rPr>
              <a:t>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17320" y="1691640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story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17320" y="2075688"/>
            <a:ext cx="4023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81B2D"/>
                </a:solidFill>
              </a:rPr>
              <a:t>Whiting, Dykes, MELITA, and the “Navy Hymn” tradition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309360" y="1508760"/>
            <a:ext cx="512064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0" y="1691640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49A4A"/>
                </a:solidFill>
              </a:rPr>
              <a:t>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086600" y="1691640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anchors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086600" y="2075688"/>
            <a:ext cx="4023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81B2D"/>
                </a:solidFill>
              </a:rPr>
              <a:t>Psalm 107, Job 38, Genesis 1, Mark 4, Isaiah 43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474720"/>
            <a:ext cx="512064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657600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49A4A"/>
                </a:solidFill>
              </a:rPr>
              <a:t>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417320" y="3657600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study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417320" y="4041648"/>
            <a:ext cx="4023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81B2D"/>
                </a:solidFill>
              </a:rPr>
              <a:t>Father, Son, Spirit, Trinity: a prayerful theology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309360" y="3474720"/>
            <a:ext cx="512064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3657600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49A4A"/>
                </a:solidFill>
              </a:rPr>
              <a:t>4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086600" y="3657600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response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086600" y="4041648"/>
            <a:ext cx="4023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81B2D"/>
                </a:solidFill>
              </a:rPr>
              <a:t>Intercession, trust, courage, and honest vulnerability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777240" y="5742432"/>
            <a:ext cx="106070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5A83"/>
                </a:solidFill>
              </a:rPr>
              <a:t>Outcome: learners will see the hymn not as sentimental tradition, but as a sturdy prayer of faith for real danger.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a_cozy_still_life_indoor_scene_with_a_warm_contem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an educator’s poem to a maritime hymn of intercession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94360" y="1417320"/>
            <a:ext cx="5120640" cy="4069080"/>
          </a:xfrm>
          <a:prstGeom prst="roundRect">
            <a:avLst>
              <a:gd name="adj" fmla="val 3146"/>
            </a:avLst>
          </a:prstGeom>
          <a:solidFill>
            <a:srgbClr val="FFF8EA">
              <a:alpha val="98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68680" y="169164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C49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historical points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68680" y="2148840"/>
            <a:ext cx="448056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William Whiting wrote the original hymn in 1860.</a:t>
            </a:r>
            <a:endParaRPr lang="en-US" sz="1450" dirty="0"/>
          </a:p>
          <a:p>
            <a:r>
              <a:rPr lang="en-US" sz="14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Hymns Ancient and Modern revised it for 1861 publication.</a:t>
            </a:r>
            <a:endParaRPr lang="en-US" sz="1450" dirty="0"/>
          </a:p>
          <a:p>
            <a:r>
              <a:rPr lang="en-US" sz="14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Bacchus Dykes composed MELITA specifically for this text.</a:t>
            </a:r>
            <a:endParaRPr lang="en-US" sz="1450" dirty="0"/>
          </a:p>
          <a:p>
            <a:r>
              <a:rPr lang="en-US" sz="14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MELITA recalls Malta, connected with Paul’s shipwreck in Acts 27-28.</a:t>
            </a:r>
            <a:endParaRPr lang="en-US" sz="1450" dirty="0"/>
          </a:p>
          <a:p>
            <a:r>
              <a:rPr lang="en-US" sz="14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became known as the “Navy Hymn.”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172200" y="1554480"/>
            <a:ext cx="5349240" cy="3520440"/>
          </a:xfrm>
          <a:prstGeom prst="roundRect">
            <a:avLst>
              <a:gd name="adj" fmla="val 3636"/>
            </a:avLst>
          </a:prstGeom>
          <a:solidFill>
            <a:srgbClr val="0B2F4F">
              <a:alpha val="94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92240" y="18745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1D3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emphasis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492240" y="2331720"/>
            <a:ext cx="470916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The familiar opening line was created through editorial rearrangement. This reminds us that hymn history often includes revision, reception, and liturgical use—not just a single moment of inspiration.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492240" y="3886200"/>
            <a:ext cx="46634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6E5F1"/>
                </a:solidFill>
              </a:rPr>
              <a:t>Powerful teaching move: show how God uses both authors and communities to shape worship language.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0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 at a Glance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1F5A8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facts that frame faithful interpretation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1554480" y="1417320"/>
            <a:ext cx="0" cy="640080"/>
          </a:xfrm>
          <a:prstGeom prst="line">
            <a:avLst/>
          </a:prstGeom>
          <a:noFill/>
          <a:ln w="12700">
            <a:solidFill>
              <a:srgbClr val="C49A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261872"/>
            <a:ext cx="502920" cy="502920"/>
          </a:xfrm>
          <a:prstGeom prst="ellipse">
            <a:avLst/>
          </a:prstGeom>
          <a:solidFill>
            <a:srgbClr val="0B2F4F"/>
          </a:solidFill>
          <a:ln w="12700">
            <a:solidFill>
              <a:srgbClr val="C49A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17320" y="1371600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057400" y="1216152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1860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297680" y="1252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Whiting writes original maritime hymn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1554480" y="2350008"/>
            <a:ext cx="0" cy="640080"/>
          </a:xfrm>
          <a:prstGeom prst="line">
            <a:avLst/>
          </a:prstGeom>
          <a:noFill/>
          <a:ln w="12700">
            <a:solidFill>
              <a:srgbClr val="C49A4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298448" y="2194560"/>
            <a:ext cx="502920" cy="502920"/>
          </a:xfrm>
          <a:prstGeom prst="ellipse">
            <a:avLst/>
          </a:prstGeom>
          <a:solidFill>
            <a:srgbClr val="0B2F4F"/>
          </a:solidFill>
          <a:ln w="12700">
            <a:solidFill>
              <a:srgbClr val="C49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17320" y="2304288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057400" y="214884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1861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297680" y="2185416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Text and tune published in Hymns Ancient and Modern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1554480" y="3282696"/>
            <a:ext cx="0" cy="640080"/>
          </a:xfrm>
          <a:prstGeom prst="line">
            <a:avLst/>
          </a:prstGeom>
          <a:noFill/>
          <a:ln w="12700">
            <a:solidFill>
              <a:srgbClr val="C49A4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298448" y="3127248"/>
            <a:ext cx="502920" cy="502920"/>
          </a:xfrm>
          <a:prstGeom prst="ellipse">
            <a:avLst/>
          </a:prstGeom>
          <a:solidFill>
            <a:srgbClr val="0B2F4F"/>
          </a:solidFill>
          <a:ln w="12700">
            <a:solidFill>
              <a:srgbClr val="C49A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236976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2057400" y="3081528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MELITA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297680" y="3118104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Tune by John Bacchus Dykes, named for Malta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1554480" y="4215384"/>
            <a:ext cx="0" cy="640080"/>
          </a:xfrm>
          <a:prstGeom prst="line">
            <a:avLst/>
          </a:prstGeom>
          <a:noFill/>
          <a:ln w="12700">
            <a:solidFill>
              <a:srgbClr val="C49A4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98448" y="4059936"/>
            <a:ext cx="502920" cy="502920"/>
          </a:xfrm>
          <a:prstGeom prst="ellipse">
            <a:avLst/>
          </a:prstGeom>
          <a:solidFill>
            <a:srgbClr val="0B2F4F"/>
          </a:solidFill>
          <a:ln w="12700">
            <a:solidFill>
              <a:srgbClr val="C49A4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417320" y="4169664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057400" y="4014216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8.8.8.8.8.8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297680" y="405079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Meter: six lines of eight syllables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1554480" y="5148072"/>
            <a:ext cx="0" cy="640080"/>
          </a:xfrm>
          <a:prstGeom prst="line">
            <a:avLst/>
          </a:prstGeom>
          <a:noFill/>
          <a:ln w="12700">
            <a:solidFill>
              <a:srgbClr val="C49A4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298448" y="4992624"/>
            <a:ext cx="502920" cy="502920"/>
          </a:xfrm>
          <a:prstGeom prst="ellipse">
            <a:avLst/>
          </a:prstGeom>
          <a:solidFill>
            <a:srgbClr val="0B2F4F"/>
          </a:solidFill>
          <a:ln w="12700">
            <a:solidFill>
              <a:srgbClr val="C49A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417320" y="5102352"/>
            <a:ext cx="256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2057400" y="4946904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Navy Hymn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4297680" y="498348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81B2D"/>
                </a:solidFill>
              </a:rPr>
              <a:t>Broadly adopted for maritime and memorial use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a_dramatic_coastal_seascape_at_golden_hour_overal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Foundations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is carried by Scripture’s storm, sea, and creation imagery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40080" y="1325880"/>
            <a:ext cx="3566160" cy="1828800"/>
          </a:xfrm>
          <a:prstGeom prst="roundRect">
            <a:avLst>
              <a:gd name="adj" fmla="val 7000"/>
            </a:avLst>
          </a:prstGeom>
          <a:solidFill>
            <a:srgbClr val="F7F0D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4672" y="1453896"/>
            <a:ext cx="32369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Psalm 107:23-30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04672" y="1764792"/>
            <a:ext cx="3236976" cy="1261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81B2D"/>
                </a:solidFill>
              </a:rPr>
              <a:t>Those who go down to the sea cry to the Lord; He makes the storm a calm, so that its waves are still.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4389120" y="1325880"/>
            <a:ext cx="3566160" cy="1828800"/>
          </a:xfrm>
          <a:prstGeom prst="roundRect">
            <a:avLst>
              <a:gd name="adj" fmla="val 7000"/>
            </a:avLst>
          </a:prstGeom>
          <a:solidFill>
            <a:srgbClr val="F7F0D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53712" y="1453896"/>
            <a:ext cx="32369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Job 38:8-11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4553712" y="1764792"/>
            <a:ext cx="3236976" cy="1261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81B2D"/>
                </a:solidFill>
              </a:rPr>
              <a:t>God sets doors and limits for the sea: “Here your proud waves shall be stayed.”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138160" y="1325880"/>
            <a:ext cx="3383280" cy="1828800"/>
          </a:xfrm>
          <a:prstGeom prst="roundRect">
            <a:avLst>
              <a:gd name="adj" fmla="val 7000"/>
            </a:avLst>
          </a:prstGeom>
          <a:solidFill>
            <a:srgbClr val="F7F0D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302752" y="1453896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 4:39-41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8302752" y="1764792"/>
            <a:ext cx="3054096" cy="12618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81B2D"/>
                </a:solidFill>
              </a:rPr>
              <a:t>Jesus rebukes the wind and says to the sea, “Peace! Be still!”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1508760" y="3794760"/>
            <a:ext cx="4389120" cy="1508760"/>
          </a:xfrm>
          <a:prstGeom prst="roundRect">
            <a:avLst>
              <a:gd name="adj" fmla="val 8485"/>
            </a:avLst>
          </a:prstGeom>
          <a:solidFill>
            <a:srgbClr val="F7F0D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673352" y="3922776"/>
            <a:ext cx="40599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Genesis 1:2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673352" y="4233672"/>
            <a:ext cx="4059936" cy="9418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81B2D"/>
                </a:solidFill>
              </a:rPr>
              <a:t>The Spirit of God hovers over the surface of the waters and brings order from chaos.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263640" y="3794760"/>
            <a:ext cx="4389120" cy="1508760"/>
          </a:xfrm>
          <a:prstGeom prst="roundRect">
            <a:avLst>
              <a:gd name="adj" fmla="val 8485"/>
            </a:avLst>
          </a:prstGeom>
          <a:solidFill>
            <a:srgbClr val="F7F0DF"/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28232" y="3922776"/>
            <a:ext cx="40599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Isaiah 43:2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428232" y="4233672"/>
            <a:ext cx="4059936" cy="9418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81B2D"/>
                </a:solidFill>
              </a:rPr>
              <a:t>“When you pass through the waters, I will be with you.”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wide_cinematic_seascape_at_sunrise_sunset_a_storm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1: The Father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Sovereign over creation, strong to save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40080" y="1389888"/>
            <a:ext cx="5212080" cy="4434840"/>
          </a:xfrm>
          <a:prstGeom prst="roundRect">
            <a:avLst>
              <a:gd name="adj" fmla="val 2887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14400" y="173736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“Eternal Father, strong to save,</a:t>
            </a:r>
            <a:endParaRPr lang="en-US" sz="2000" dirty="0"/>
          </a:p>
          <a:p>
            <a:pPr indent="0" marL="0">
              <a:buNone/>
            </a:pPr>
            <a:r>
              <a:rPr lang="en-US" sz="20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Whose arm hath bound the restless wave...”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960120" y="2834640"/>
            <a:ext cx="4572000" cy="1645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is eternal: He existed before the sea and every storm.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is sovereign: He sets limits on what feels limitless.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is approachable: the hymn teaches us to cry to Him.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400800" y="1874520"/>
            <a:ext cx="4754880" cy="3017520"/>
          </a:xfrm>
          <a:prstGeom prst="roundRect">
            <a:avLst>
              <a:gd name="adj" fmla="val 4242"/>
            </a:avLst>
          </a:prstGeom>
          <a:solidFill>
            <a:srgbClr val="0B2F4F">
              <a:alpha val="92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21488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1D3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Point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675120" y="2697480"/>
            <a:ext cx="4160520" cy="1508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FFFFF"/>
                </a:solidFill>
              </a:rPr>
              <a:t>The Father’s power is not abstract control; it becomes pastoral comfort when people face dangers they cannot command.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a_dramatic_coastal_seascape_at_golden_hour_overal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2: The Son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commands the storm and comes to His people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417320"/>
            <a:ext cx="4480560" cy="4526280"/>
          </a:xfrm>
          <a:prstGeom prst="roundRect">
            <a:avLst>
              <a:gd name="adj" fmla="val 2857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05840" y="1737360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 Savior, whose almighty word</a:t>
            </a:r>
            <a:endParaRPr lang="en-US" sz="1800" dirty="0"/>
          </a:p>
          <a:p>
            <a:pPr indent="0" marL="0">
              <a:buNone/>
            </a:pPr>
            <a:r>
              <a:rPr lang="en-US" sz="18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winds and waves submissive heard...”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24128" y="2788920"/>
            <a:ext cx="3886200" cy="15087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 4: He calms the storm.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Matthew 14: He walks on the waves.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disciples ask the right question: “Who then is this?”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989320" y="1874520"/>
            <a:ext cx="52120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does not merely explain fear; He enters it and reveals His authority inside it.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6080760" y="397764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1D390"/>
                </a:solidFill>
              </a:rPr>
              <a:t>Pastoral application: trust His presence before you understand His timing.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a_cozy_still_life_indoor_scene_with_a_warm_contem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3: The Spirit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brings peace out of chaos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58368" y="1389888"/>
            <a:ext cx="5440680" cy="4434840"/>
          </a:xfrm>
          <a:prstGeom prst="roundRect">
            <a:avLst>
              <a:gd name="adj" fmla="val 2887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50976" y="1719072"/>
            <a:ext cx="4800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 Holy Spirit, who didst brood</a:t>
            </a:r>
            <a:endParaRPr lang="en-US" sz="1900" dirty="0"/>
          </a:p>
          <a:p>
            <a:pPr indent="0" marL="0">
              <a:buNone/>
            </a:pPr>
            <a:r>
              <a:rPr lang="en-US" sz="19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Upon the chaos dark and rude...”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960120" y="2788920"/>
            <a:ext cx="4663440" cy="1645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6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Creation: the Spirit moves over the deep.</a:t>
            </a:r>
            <a:endParaRPr lang="en-US" sz="1600" dirty="0"/>
          </a:p>
          <a:p>
            <a:r>
              <a:rPr lang="en-US" sz="16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asks for peace where confusion rages.</a:t>
            </a:r>
            <a:endParaRPr lang="en-US" sz="1600" dirty="0"/>
          </a:p>
          <a:p>
            <a:r>
              <a:rPr lang="en-US" sz="160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Spirit’s work is both cosmic and personal.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537960" y="1600200"/>
            <a:ext cx="4434840" cy="3383280"/>
          </a:xfrm>
          <a:prstGeom prst="roundRect">
            <a:avLst>
              <a:gd name="adj" fmla="val 3784"/>
            </a:avLst>
          </a:prstGeom>
          <a:solidFill>
            <a:srgbClr val="0B2F4F">
              <a:alpha val="90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12280" y="18745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1D3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Discussion Starter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812280" y="2423160"/>
            <a:ext cx="3840480" cy="1371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</a:rPr>
              <a:t>Where do you need the Spirit to bring holy order, peace, courage, or clarity this week?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ark_a_cozy_indoor_living_room_study_scene_with_multi.jp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4: The Trinity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E7D3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stanza becomes intercession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58368" y="1261872"/>
            <a:ext cx="5303520" cy="4343400"/>
          </a:xfrm>
          <a:prstGeom prst="roundRect">
            <a:avLst>
              <a:gd name="adj" fmla="val 2947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60120" y="1627632"/>
            <a:ext cx="4663440" cy="7132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9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 Trinity of love and power,</a:t>
            </a:r>
            <a:endParaRPr lang="en-US" sz="1900" dirty="0"/>
          </a:p>
          <a:p>
            <a:pPr indent="0" marL="0">
              <a:buNone/>
            </a:pPr>
            <a:r>
              <a:rPr lang="en-US" sz="1900" i="1" dirty="0">
                <a:solidFill>
                  <a:srgbClr val="0B2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brethren shield in danger’s hour...”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960120" y="2697480"/>
            <a:ext cx="4617720" cy="1645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 moves outward: “for those in peril.”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carries vulnerable people before God.</a:t>
            </a:r>
            <a:endParaRPr lang="en-US" sz="1550" dirty="0"/>
          </a:p>
          <a:p>
            <a:r>
              <a:rPr lang="en-US" sz="1550" dirty="0">
                <a:solidFill>
                  <a:srgbClr val="081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Trinity is named as love and power, not power without mercy.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492240" y="1353312"/>
            <a:ext cx="4526280" cy="3886200"/>
          </a:xfrm>
          <a:prstGeom prst="roundRect">
            <a:avLst>
              <a:gd name="adj" fmla="val 3294"/>
            </a:avLst>
          </a:prstGeom>
          <a:solidFill>
            <a:srgbClr val="0B2F4F">
              <a:alpha val="92000"/>
            </a:srgbClr>
          </a:solidFill>
          <a:ln w="12700">
            <a:solidFill>
              <a:srgbClr val="D8CBAA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12280" y="1691640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1D3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is “in peril” today?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812280" y="2148840"/>
            <a:ext cx="3794760" cy="21031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Sailors and fishermen</a:t>
            </a:r>
            <a:endParaRPr lang="en-US" sz="1450" dirty="0"/>
          </a:p>
          <a:p>
            <a:r>
              <a:rPr lang="en-US" sz="14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Rescue and medical workers</a:t>
            </a:r>
            <a:endParaRPr lang="en-US" sz="1450" dirty="0"/>
          </a:p>
          <a:p>
            <a:r>
              <a:rPr lang="en-US" sz="14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Travelers and military personnel</a:t>
            </a:r>
            <a:endParaRPr lang="en-US" sz="1450" dirty="0"/>
          </a:p>
          <a:p>
            <a:r>
              <a:rPr lang="en-US" sz="14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Refugees and families in crisis</a:t>
            </a:r>
            <a:endParaRPr lang="en-US" sz="1450" dirty="0"/>
          </a:p>
          <a:p>
            <a:r>
              <a:rPr lang="en-US" sz="14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Anyone in storms beyond control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6E5F1"/>
                </a:solidFill>
              </a:rPr>
              <a:t>Eternal Father, Strong to Save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1384280" y="641908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D6E5F1"/>
                </a:solidFill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HymnInfo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Eternal Father Strong to Save Teaching Guide</dc:title>
  <dc:subject>Eternal Father Strong to Save Teaching Guide</dc:subject>
  <dc:creator>HymnInfo</dc:creator>
  <cp:lastModifiedBy>HymnInfo</cp:lastModifiedBy>
  <cp:revision>1</cp:revision>
  <dcterms:created xsi:type="dcterms:W3CDTF">2026-06-18T22:17:09Z</dcterms:created>
  <dcterms:modified xsi:type="dcterms:W3CDTF">2026-06-18T22:17:09Z</dcterms:modified>
</cp:coreProperties>
</file>