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hero.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3977639"/>
            <a:ext cx="12191999" cy="288036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977639"/>
            <a:ext cx="8046720" cy="749808"/>
          </a:xfrm>
          <a:prstGeom prst="rect">
            <a:avLst/>
          </a:prstGeom>
          <a:noFill/>
        </p:spPr>
        <p:txBody>
          <a:bodyPr wrap="none" lIns="45720" rIns="45720" tIns="18288" bIns="18288">
            <a:spAutoFit/>
          </a:bodyPr>
          <a:lstStyle/>
          <a:p>
            <a:pPr algn="l">
              <a:defRPr sz="3300" b="1">
                <a:solidFill>
                  <a:srgbClr val="FFF7E8"/>
                </a:solidFill>
                <a:latin typeface="Aptos"/>
              </a:defRPr>
            </a:pPr>
            <a:r>
              <a:t>You Satisfy the Hungry Heart</a:t>
            </a:r>
          </a:p>
        </p:txBody>
      </p:sp>
      <p:sp>
        <p:nvSpPr>
          <p:cNvPr id="5" name="TextBox 4"/>
          <p:cNvSpPr txBox="1"/>
          <p:nvPr/>
        </p:nvSpPr>
        <p:spPr>
          <a:xfrm>
            <a:off x="621792" y="4736592"/>
            <a:ext cx="3474720" cy="320040"/>
          </a:xfrm>
          <a:prstGeom prst="rect">
            <a:avLst/>
          </a:prstGeom>
          <a:noFill/>
        </p:spPr>
        <p:txBody>
          <a:bodyPr wrap="none" lIns="45720" rIns="45720" tIns="18288" bIns="18288">
            <a:spAutoFit/>
          </a:bodyPr>
          <a:lstStyle/>
          <a:p>
            <a:pPr algn="l">
              <a:defRPr sz="1800" b="0">
                <a:solidFill>
                  <a:srgbClr val="F0C86B"/>
                </a:solidFill>
                <a:latin typeface="Aptos"/>
              </a:defRPr>
            </a:pPr>
            <a:r>
              <a:t>Teaching Guide</a:t>
            </a:r>
          </a:p>
        </p:txBody>
      </p:sp>
      <p:sp>
        <p:nvSpPr>
          <p:cNvPr id="6" name="TextBox 5"/>
          <p:cNvSpPr txBox="1"/>
          <p:nvPr/>
        </p:nvSpPr>
        <p:spPr>
          <a:xfrm>
            <a:off x="630936" y="5166360"/>
            <a:ext cx="9052560" cy="868680"/>
          </a:xfrm>
          <a:prstGeom prst="rect">
            <a:avLst/>
          </a:prstGeom>
          <a:noFill/>
        </p:spPr>
        <p:txBody>
          <a:bodyPr wrap="none" lIns="73152" rIns="73152" tIns="36576" bIns="36576">
            <a:spAutoFit/>
          </a:bodyPr>
          <a:lstStyle/>
          <a:p>
            <a:pPr>
              <a:spcAft>
                <a:spcPts val="800"/>
              </a:spcAft>
              <a:defRPr sz="1400">
                <a:solidFill>
                  <a:srgbClr val="F7E9C6"/>
                </a:solidFill>
                <a:latin typeface="Aptos"/>
              </a:defRPr>
            </a:pPr>
            <a:r>
              <a:t>First line: As when the shepherd calls his sheep</a:t>
            </a:r>
          </a:p>
          <a:p>
            <a:pPr>
              <a:spcAft>
                <a:spcPts val="800"/>
              </a:spcAft>
              <a:defRPr sz="1400">
                <a:solidFill>
                  <a:srgbClr val="F7E9C6"/>
                </a:solidFill>
                <a:latin typeface="Aptos"/>
              </a:defRPr>
            </a:pPr>
            <a:r>
              <a:t>Words: Omer George Westendorf • Music: Robert Edward Kreutz</a:t>
            </a:r>
          </a:p>
          <a:p>
            <a:pPr>
              <a:spcAft>
                <a:spcPts val="800"/>
              </a:spcAft>
              <a:defRPr sz="1400">
                <a:solidFill>
                  <a:srgbClr val="F7E9C6"/>
                </a:solidFill>
                <a:latin typeface="Aptos"/>
              </a:defRPr>
            </a:pPr>
            <a:r>
              <a:t>1976 • Primary Scriptures: Psalm 81:16; John 6:35</a:t>
            </a:r>
          </a:p>
        </p:txBody>
      </p:sp>
      <p:sp>
        <p:nvSpPr>
          <p:cNvPr id="7" name="TextBox 6"/>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8" name="TextBox 7"/>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5EAD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bible_side.jpg"/>
          <p:cNvPicPr>
            <a:picLocks noChangeAspect="1"/>
          </p:cNvPicPr>
          <p:nvPr/>
        </p:nvPicPr>
        <p:blipFill>
          <a:blip r:embed="rId2"/>
          <a:stretch>
            <a:fillRect/>
          </a:stretch>
        </p:blipFill>
        <p:spPr>
          <a:xfrm>
            <a:off x="7955279" y="0"/>
            <a:ext cx="4233672" cy="6858000"/>
          </a:xfrm>
          <a:prstGeom prst="rect">
            <a:avLst/>
          </a:prstGeom>
        </p:spPr>
      </p:pic>
      <p:sp>
        <p:nvSpPr>
          <p:cNvPr id="4" name="Rectangle 3"/>
          <p:cNvSpPr/>
          <p:nvPr/>
        </p:nvSpPr>
        <p:spPr>
          <a:xfrm>
            <a:off x="7955279" y="0"/>
            <a:ext cx="423367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Christ the Bread of Life</a:t>
            </a:r>
          </a:p>
        </p:txBody>
      </p:sp>
      <p:sp>
        <p:nvSpPr>
          <p:cNvPr id="6" name="Rectangle 5"/>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John 6:35 gives the central claim</a:t>
            </a:r>
          </a:p>
        </p:txBody>
      </p:sp>
      <p:sp>
        <p:nvSpPr>
          <p:cNvPr id="8" name="TextBox 7"/>
          <p:cNvSpPr txBox="1"/>
          <p:nvPr/>
        </p:nvSpPr>
        <p:spPr>
          <a:xfrm>
            <a:off x="822960" y="1444752"/>
            <a:ext cx="6263640" cy="548640"/>
          </a:xfrm>
          <a:prstGeom prst="rect">
            <a:avLst/>
          </a:prstGeom>
          <a:noFill/>
        </p:spPr>
        <p:txBody>
          <a:bodyPr wrap="none" lIns="45720" rIns="45720" tIns="18288" bIns="18288">
            <a:spAutoFit/>
          </a:bodyPr>
          <a:lstStyle/>
          <a:p>
            <a:pPr algn="l">
              <a:defRPr sz="3000" b="1">
                <a:solidFill>
                  <a:srgbClr val="17212F"/>
                </a:solidFill>
                <a:latin typeface="Aptos"/>
              </a:defRPr>
            </a:pPr>
            <a:r>
              <a:t>“I am the bread of life.”</a:t>
            </a:r>
          </a:p>
        </p:txBody>
      </p:sp>
      <p:sp>
        <p:nvSpPr>
          <p:cNvPr id="9" name="TextBox 8"/>
          <p:cNvSpPr txBox="1"/>
          <p:nvPr/>
        </p:nvSpPr>
        <p:spPr>
          <a:xfrm>
            <a:off x="868680" y="2240280"/>
            <a:ext cx="6400800" cy="3108960"/>
          </a:xfrm>
          <a:prstGeom prst="rect">
            <a:avLst/>
          </a:prstGeom>
          <a:noFill/>
        </p:spPr>
        <p:txBody>
          <a:bodyPr wrap="none" lIns="73152" rIns="73152" tIns="36576" bIns="36576">
            <a:spAutoFit/>
          </a:bodyPr>
          <a:lstStyle/>
          <a:p>
            <a:pPr>
              <a:spcAft>
                <a:spcPts val="800"/>
              </a:spcAft>
              <a:defRPr sz="1700">
                <a:solidFill>
                  <a:srgbClr val="17212F"/>
                </a:solidFill>
                <a:latin typeface="Aptos"/>
              </a:defRPr>
            </a:pPr>
            <a:r>
              <a:t>The hymn’s hunger language is not merely emotional. It names a deep need only Christ can answer.</a:t>
            </a:r>
          </a:p>
          <a:p>
            <a:pPr>
              <a:spcAft>
                <a:spcPts val="800"/>
              </a:spcAft>
              <a:defRPr sz="1700">
                <a:solidFill>
                  <a:srgbClr val="17212F"/>
                </a:solidFill>
                <a:latin typeface="Aptos"/>
              </a:defRPr>
            </a:pPr>
            <a:r>
              <a:t>In John 6, Jesus does not only give bread; he is the bread given for the life of the world.</a:t>
            </a:r>
          </a:p>
          <a:p>
            <a:pPr>
              <a:spcAft>
                <a:spcPts val="800"/>
              </a:spcAft>
              <a:defRPr sz="1700">
                <a:solidFill>
                  <a:srgbClr val="17212F"/>
                </a:solidFill>
                <a:latin typeface="Aptos"/>
              </a:defRPr>
            </a:pPr>
            <a:r>
              <a:t>Teaching emphasis: Christ satisfies by giving himself, not simply by improving our circumstances.</a:t>
            </a:r>
          </a:p>
        </p:txBody>
      </p:sp>
      <p:sp>
        <p:nvSpPr>
          <p:cNvPr id="10" name="TextBox 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11" name="TextBox 1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table.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The Table of the New Covenant</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Luke 22:19-20</a:t>
            </a:r>
          </a:p>
        </p:txBody>
      </p:sp>
      <p:sp>
        <p:nvSpPr>
          <p:cNvPr id="7" name="Rectangle 6"/>
          <p:cNvSpPr/>
          <p:nvPr/>
        </p:nvSpPr>
        <p:spPr>
          <a:xfrm>
            <a:off x="6080760" y="1325880"/>
            <a:ext cx="5394960" cy="438912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0" y="1691640"/>
            <a:ext cx="4709160" cy="3611880"/>
          </a:xfrm>
          <a:prstGeom prst="rect">
            <a:avLst/>
          </a:prstGeom>
          <a:noFill/>
        </p:spPr>
        <p:txBody>
          <a:bodyPr wrap="none" lIns="73152" rIns="73152" tIns="36576" bIns="36576">
            <a:spAutoFit/>
          </a:bodyPr>
          <a:lstStyle/>
          <a:p>
            <a:pPr>
              <a:spcAft>
                <a:spcPts val="800"/>
              </a:spcAft>
              <a:defRPr sz="2000">
                <a:solidFill>
                  <a:srgbClr val="FFF7E8"/>
                </a:solidFill>
                <a:latin typeface="Aptos"/>
              </a:defRPr>
            </a:pPr>
            <a:r>
              <a:t>The bread and cup point to Christ’s self-giving love.</a:t>
            </a:r>
          </a:p>
          <a:p>
            <a:pPr>
              <a:spcAft>
                <a:spcPts val="800"/>
              </a:spcAft>
              <a:defRPr sz="2000">
                <a:solidFill>
                  <a:srgbClr val="FFF7E8"/>
                </a:solidFill>
                <a:latin typeface="Aptos"/>
              </a:defRPr>
            </a:pPr>
            <a:r>
              <a:t>Thanksgiving at the table is anchored in the Lord’s own gift.</a:t>
            </a:r>
          </a:p>
          <a:p>
            <a:pPr>
              <a:spcAft>
                <a:spcPts val="800"/>
              </a:spcAft>
              <a:defRPr sz="2000">
                <a:solidFill>
                  <a:srgbClr val="FFF7E8"/>
                </a:solidFill>
                <a:latin typeface="Aptos"/>
              </a:defRPr>
            </a:pPr>
            <a:r>
              <a:t>The hymn works well when the congregation is receiving, remembering, and responding together.</a:t>
            </a:r>
          </a:p>
        </p:txBody>
      </p:sp>
      <p:sp>
        <p:nvSpPr>
          <p:cNvPr id="9" name="TextBox 8"/>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0" name="TextBox 9"/>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unity.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One Bread, One Body</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1 Corinthians 10:16-17</a:t>
            </a:r>
          </a:p>
        </p:txBody>
      </p:sp>
      <p:sp>
        <p:nvSpPr>
          <p:cNvPr id="7" name="Rectangle 6"/>
          <p:cNvSpPr/>
          <p:nvPr/>
        </p:nvSpPr>
        <p:spPr>
          <a:xfrm>
            <a:off x="640080" y="4389120"/>
            <a:ext cx="10972800" cy="141732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4553712"/>
            <a:ext cx="9875520" cy="411480"/>
          </a:xfrm>
          <a:prstGeom prst="rect">
            <a:avLst/>
          </a:prstGeom>
          <a:noFill/>
        </p:spPr>
        <p:txBody>
          <a:bodyPr wrap="none" lIns="45720" rIns="45720" tIns="18288" bIns="18288">
            <a:spAutoFit/>
          </a:bodyPr>
          <a:lstStyle/>
          <a:p>
            <a:pPr algn="ctr">
              <a:defRPr sz="2400" b="1">
                <a:solidFill>
                  <a:srgbClr val="FFF7E8"/>
                </a:solidFill>
                <a:latin typeface="Aptos"/>
              </a:defRPr>
            </a:pPr>
            <a:r>
              <a:t>Communion is personal nourishment and shared participation.</a:t>
            </a:r>
          </a:p>
        </p:txBody>
      </p:sp>
      <p:sp>
        <p:nvSpPr>
          <p:cNvPr id="9" name="TextBox 8"/>
          <p:cNvSpPr txBox="1"/>
          <p:nvPr/>
        </p:nvSpPr>
        <p:spPr>
          <a:xfrm>
            <a:off x="914400" y="5074920"/>
            <a:ext cx="9875520" cy="411480"/>
          </a:xfrm>
          <a:prstGeom prst="rect">
            <a:avLst/>
          </a:prstGeom>
          <a:noFill/>
        </p:spPr>
        <p:txBody>
          <a:bodyPr wrap="none" lIns="45720" rIns="45720" tIns="18288" bIns="18288">
            <a:spAutoFit/>
          </a:bodyPr>
          <a:lstStyle/>
          <a:p>
            <a:pPr algn="ctr">
              <a:defRPr sz="1500" b="0">
                <a:solidFill>
                  <a:srgbClr val="F7E9C6"/>
                </a:solidFill>
                <a:latin typeface="Aptos"/>
              </a:defRPr>
            </a:pPr>
            <a:r>
              <a:t>The hymn’s table imagery teaches unity without flattening the gathered church into sameness.</a:t>
            </a:r>
          </a:p>
        </p:txBody>
      </p:sp>
      <p:sp>
        <p:nvSpPr>
          <p:cNvPr id="10" name="TextBox 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1" name="TextBox 1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shepherd.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4663440"/>
            <a:ext cx="12191999" cy="219456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709160"/>
            <a:ext cx="8686800" cy="658368"/>
          </a:xfrm>
          <a:prstGeom prst="rect">
            <a:avLst/>
          </a:prstGeom>
          <a:noFill/>
        </p:spPr>
        <p:txBody>
          <a:bodyPr wrap="none" lIns="45720" rIns="45720" tIns="18288" bIns="18288">
            <a:spAutoFit/>
          </a:bodyPr>
          <a:lstStyle/>
          <a:p>
            <a:pPr algn="l">
              <a:defRPr sz="3400" b="1">
                <a:solidFill>
                  <a:srgbClr val="FFF7E8"/>
                </a:solidFill>
                <a:latin typeface="Aptos"/>
              </a:defRPr>
            </a:pPr>
            <a:r>
              <a:t>Hymn-Section Study</a:t>
            </a:r>
          </a:p>
        </p:txBody>
      </p:sp>
      <p:sp>
        <p:nvSpPr>
          <p:cNvPr id="5" name="TextBox 4"/>
          <p:cNvSpPr txBox="1"/>
          <p:nvPr/>
        </p:nvSpPr>
        <p:spPr>
          <a:xfrm>
            <a:off x="749808" y="5440680"/>
            <a:ext cx="9875520" cy="457200"/>
          </a:xfrm>
          <a:prstGeom prst="rect">
            <a:avLst/>
          </a:prstGeom>
          <a:noFill/>
        </p:spPr>
        <p:txBody>
          <a:bodyPr wrap="none" lIns="45720" rIns="45720" tIns="18288" bIns="18288">
            <a:spAutoFit/>
          </a:bodyPr>
          <a:lstStyle/>
          <a:p>
            <a:pPr algn="l">
              <a:defRPr sz="1500" b="0">
                <a:solidFill>
                  <a:srgbClr val="F7E9C6"/>
                </a:solidFill>
                <a:latin typeface="Aptos"/>
              </a:defRPr>
            </a:pPr>
            <a:r>
              <a:t>Teaching the hymn by movement of thought rather than full lyric quotation</a:t>
            </a:r>
          </a:p>
        </p:txBody>
      </p:sp>
      <p:sp>
        <p:nvSpPr>
          <p:cNvPr id="6" name="TextBox 5"/>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7" name="TextBox 6"/>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The Hymn’s Movement</a:t>
            </a:r>
          </a:p>
        </p:txBody>
      </p:sp>
      <p:sp>
        <p:nvSpPr>
          <p:cNvPr id="4" name="Rectangle 3"/>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A simple map for teachers</a:t>
            </a:r>
          </a:p>
        </p:txBody>
      </p:sp>
      <p:sp>
        <p:nvSpPr>
          <p:cNvPr id="6" name="Oval 5"/>
          <p:cNvSpPr/>
          <p:nvPr/>
        </p:nvSpPr>
        <p:spPr>
          <a:xfrm>
            <a:off x="658368" y="2103120"/>
            <a:ext cx="1325880" cy="1325880"/>
          </a:xfrm>
          <a:prstGeom prst="ellipse">
            <a:avLst/>
          </a:prstGeom>
          <a:solidFill>
            <a:srgbClr val="F0C86B"/>
          </a:solidFill>
          <a:ln>
            <a:solidFill>
              <a:srgbClr val="FFF0C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8368" y="2432304"/>
            <a:ext cx="1325880" cy="384048"/>
          </a:xfrm>
          <a:prstGeom prst="rect">
            <a:avLst/>
          </a:prstGeom>
          <a:noFill/>
        </p:spPr>
        <p:txBody>
          <a:bodyPr wrap="none" lIns="45720" rIns="45720" tIns="18288" bIns="18288">
            <a:spAutoFit/>
          </a:bodyPr>
          <a:lstStyle/>
          <a:p>
            <a:pPr algn="ctr">
              <a:defRPr sz="2600" b="1">
                <a:solidFill>
                  <a:srgbClr val="17212F"/>
                </a:solidFill>
                <a:latin typeface="Aptos"/>
              </a:defRPr>
            </a:pPr>
            <a:r>
              <a:t>1</a:t>
            </a:r>
          </a:p>
        </p:txBody>
      </p:sp>
      <p:sp>
        <p:nvSpPr>
          <p:cNvPr id="8" name="TextBox 7"/>
          <p:cNvSpPr txBox="1"/>
          <p:nvPr/>
        </p:nvSpPr>
        <p:spPr>
          <a:xfrm>
            <a:off x="429768" y="3611880"/>
            <a:ext cx="1783080" cy="274320"/>
          </a:xfrm>
          <a:prstGeom prst="rect">
            <a:avLst/>
          </a:prstGeom>
          <a:noFill/>
        </p:spPr>
        <p:txBody>
          <a:bodyPr wrap="none" lIns="45720" rIns="45720" tIns="18288" bIns="18288">
            <a:spAutoFit/>
          </a:bodyPr>
          <a:lstStyle/>
          <a:p>
            <a:pPr algn="ctr">
              <a:defRPr sz="1300" b="1">
                <a:solidFill>
                  <a:srgbClr val="FFF7E8"/>
                </a:solidFill>
                <a:latin typeface="Aptos"/>
              </a:defRPr>
            </a:pPr>
            <a:r>
              <a:t>Called</a:t>
            </a:r>
          </a:p>
        </p:txBody>
      </p:sp>
      <p:sp>
        <p:nvSpPr>
          <p:cNvPr id="9" name="TextBox 8"/>
          <p:cNvSpPr txBox="1"/>
          <p:nvPr/>
        </p:nvSpPr>
        <p:spPr>
          <a:xfrm>
            <a:off x="246888" y="3950208"/>
            <a:ext cx="2148840" cy="502920"/>
          </a:xfrm>
          <a:prstGeom prst="rect">
            <a:avLst/>
          </a:prstGeom>
          <a:noFill/>
        </p:spPr>
        <p:txBody>
          <a:bodyPr wrap="none" lIns="45720" rIns="45720" tIns="18288" bIns="18288">
            <a:spAutoFit/>
          </a:bodyPr>
          <a:lstStyle/>
          <a:p>
            <a:pPr algn="ctr">
              <a:defRPr sz="950" b="0">
                <a:solidFill>
                  <a:srgbClr val="F7E9C6"/>
                </a:solidFill>
                <a:latin typeface="Aptos"/>
              </a:defRPr>
            </a:pPr>
            <a:r>
              <a:t>The shepherd gathers the flock.</a:t>
            </a:r>
          </a:p>
        </p:txBody>
      </p:sp>
      <p:sp>
        <p:nvSpPr>
          <p:cNvPr id="10" name="Right Arrow 9"/>
          <p:cNvSpPr/>
          <p:nvPr/>
        </p:nvSpPr>
        <p:spPr>
          <a:xfrm>
            <a:off x="2103120" y="2532888"/>
            <a:ext cx="640080" cy="411480"/>
          </a:xfrm>
          <a:prstGeom prst="rightArrow">
            <a:avLst/>
          </a:prstGeom>
          <a:solidFill>
            <a:srgbClr val="C9B4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2898648" y="2103120"/>
            <a:ext cx="1325880" cy="1325880"/>
          </a:xfrm>
          <a:prstGeom prst="ellipse">
            <a:avLst/>
          </a:prstGeom>
          <a:solidFill>
            <a:srgbClr val="DDAA4B"/>
          </a:solidFill>
          <a:ln>
            <a:solidFill>
              <a:srgbClr val="FFF0C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898648" y="2432304"/>
            <a:ext cx="1325880" cy="384048"/>
          </a:xfrm>
          <a:prstGeom prst="rect">
            <a:avLst/>
          </a:prstGeom>
          <a:noFill/>
        </p:spPr>
        <p:txBody>
          <a:bodyPr wrap="none" lIns="45720" rIns="45720" tIns="18288" bIns="18288">
            <a:spAutoFit/>
          </a:bodyPr>
          <a:lstStyle/>
          <a:p>
            <a:pPr algn="ctr">
              <a:defRPr sz="2600" b="1">
                <a:solidFill>
                  <a:srgbClr val="17212F"/>
                </a:solidFill>
                <a:latin typeface="Aptos"/>
              </a:defRPr>
            </a:pPr>
            <a:r>
              <a:t>2</a:t>
            </a:r>
          </a:p>
        </p:txBody>
      </p:sp>
      <p:sp>
        <p:nvSpPr>
          <p:cNvPr id="13" name="TextBox 12"/>
          <p:cNvSpPr txBox="1"/>
          <p:nvPr/>
        </p:nvSpPr>
        <p:spPr>
          <a:xfrm>
            <a:off x="2670048" y="3611880"/>
            <a:ext cx="1783080" cy="274320"/>
          </a:xfrm>
          <a:prstGeom prst="rect">
            <a:avLst/>
          </a:prstGeom>
          <a:noFill/>
        </p:spPr>
        <p:txBody>
          <a:bodyPr wrap="none" lIns="45720" rIns="45720" tIns="18288" bIns="18288">
            <a:spAutoFit/>
          </a:bodyPr>
          <a:lstStyle/>
          <a:p>
            <a:pPr algn="ctr">
              <a:defRPr sz="1300" b="1">
                <a:solidFill>
                  <a:srgbClr val="FFF7E8"/>
                </a:solidFill>
                <a:latin typeface="Aptos"/>
              </a:defRPr>
            </a:pPr>
            <a:r>
              <a:t>Fed</a:t>
            </a:r>
          </a:p>
        </p:txBody>
      </p:sp>
      <p:sp>
        <p:nvSpPr>
          <p:cNvPr id="14" name="TextBox 13"/>
          <p:cNvSpPr txBox="1"/>
          <p:nvPr/>
        </p:nvSpPr>
        <p:spPr>
          <a:xfrm>
            <a:off x="2487168" y="3950208"/>
            <a:ext cx="2148840" cy="502920"/>
          </a:xfrm>
          <a:prstGeom prst="rect">
            <a:avLst/>
          </a:prstGeom>
          <a:noFill/>
        </p:spPr>
        <p:txBody>
          <a:bodyPr wrap="none" lIns="45720" rIns="45720" tIns="18288" bIns="18288">
            <a:spAutoFit/>
          </a:bodyPr>
          <a:lstStyle/>
          <a:p>
            <a:pPr algn="ctr">
              <a:defRPr sz="950" b="0">
                <a:solidFill>
                  <a:srgbClr val="F7E9C6"/>
                </a:solidFill>
                <a:latin typeface="Aptos"/>
              </a:defRPr>
            </a:pPr>
            <a:r>
              <a:t>Christ satisfies the hungry heart.</a:t>
            </a:r>
          </a:p>
        </p:txBody>
      </p:sp>
      <p:sp>
        <p:nvSpPr>
          <p:cNvPr id="15" name="Right Arrow 14"/>
          <p:cNvSpPr/>
          <p:nvPr/>
        </p:nvSpPr>
        <p:spPr>
          <a:xfrm>
            <a:off x="4343400" y="2532888"/>
            <a:ext cx="640080" cy="411480"/>
          </a:xfrm>
          <a:prstGeom prst="rightArrow">
            <a:avLst/>
          </a:prstGeom>
          <a:solidFill>
            <a:srgbClr val="C9B4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5138928" y="2103120"/>
            <a:ext cx="1325880" cy="1325880"/>
          </a:xfrm>
          <a:prstGeom prst="ellipse">
            <a:avLst/>
          </a:prstGeom>
          <a:solidFill>
            <a:srgbClr val="B98A3C"/>
          </a:solidFill>
          <a:ln>
            <a:solidFill>
              <a:srgbClr val="FFF0C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138928" y="2432304"/>
            <a:ext cx="1325880" cy="384048"/>
          </a:xfrm>
          <a:prstGeom prst="rect">
            <a:avLst/>
          </a:prstGeom>
          <a:noFill/>
        </p:spPr>
        <p:txBody>
          <a:bodyPr wrap="none" lIns="45720" rIns="45720" tIns="18288" bIns="18288">
            <a:spAutoFit/>
          </a:bodyPr>
          <a:lstStyle/>
          <a:p>
            <a:pPr algn="ctr">
              <a:defRPr sz="2600" b="1">
                <a:solidFill>
                  <a:srgbClr val="17212F"/>
                </a:solidFill>
                <a:latin typeface="Aptos"/>
              </a:defRPr>
            </a:pPr>
            <a:r>
              <a:t>3</a:t>
            </a:r>
          </a:p>
        </p:txBody>
      </p:sp>
      <p:sp>
        <p:nvSpPr>
          <p:cNvPr id="18" name="TextBox 17"/>
          <p:cNvSpPr txBox="1"/>
          <p:nvPr/>
        </p:nvSpPr>
        <p:spPr>
          <a:xfrm>
            <a:off x="4910328" y="3611880"/>
            <a:ext cx="1783080" cy="274320"/>
          </a:xfrm>
          <a:prstGeom prst="rect">
            <a:avLst/>
          </a:prstGeom>
          <a:noFill/>
        </p:spPr>
        <p:txBody>
          <a:bodyPr wrap="none" lIns="45720" rIns="45720" tIns="18288" bIns="18288">
            <a:spAutoFit/>
          </a:bodyPr>
          <a:lstStyle/>
          <a:p>
            <a:pPr algn="ctr">
              <a:defRPr sz="1300" b="1">
                <a:solidFill>
                  <a:srgbClr val="FFF7E8"/>
                </a:solidFill>
                <a:latin typeface="Aptos"/>
              </a:defRPr>
            </a:pPr>
            <a:r>
              <a:t>Joined</a:t>
            </a:r>
          </a:p>
        </p:txBody>
      </p:sp>
      <p:sp>
        <p:nvSpPr>
          <p:cNvPr id="19" name="TextBox 18"/>
          <p:cNvSpPr txBox="1"/>
          <p:nvPr/>
        </p:nvSpPr>
        <p:spPr>
          <a:xfrm>
            <a:off x="4727448" y="3950208"/>
            <a:ext cx="2148840" cy="502920"/>
          </a:xfrm>
          <a:prstGeom prst="rect">
            <a:avLst/>
          </a:prstGeom>
          <a:noFill/>
        </p:spPr>
        <p:txBody>
          <a:bodyPr wrap="none" lIns="45720" rIns="45720" tIns="18288" bIns="18288">
            <a:spAutoFit/>
          </a:bodyPr>
          <a:lstStyle/>
          <a:p>
            <a:pPr algn="ctr">
              <a:defRPr sz="950" b="0">
                <a:solidFill>
                  <a:srgbClr val="F7E9C6"/>
                </a:solidFill>
                <a:latin typeface="Aptos"/>
              </a:defRPr>
            </a:pPr>
            <a:r>
              <a:t>The table forms one body.</a:t>
            </a:r>
          </a:p>
        </p:txBody>
      </p:sp>
      <p:sp>
        <p:nvSpPr>
          <p:cNvPr id="20" name="Right Arrow 19"/>
          <p:cNvSpPr/>
          <p:nvPr/>
        </p:nvSpPr>
        <p:spPr>
          <a:xfrm>
            <a:off x="6583680" y="2532888"/>
            <a:ext cx="640080" cy="411480"/>
          </a:xfrm>
          <a:prstGeom prst="rightArrow">
            <a:avLst/>
          </a:prstGeom>
          <a:solidFill>
            <a:srgbClr val="C9B4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7379208" y="2103120"/>
            <a:ext cx="1325880" cy="1325880"/>
          </a:xfrm>
          <a:prstGeom prst="ellipse">
            <a:avLst/>
          </a:prstGeom>
          <a:solidFill>
            <a:srgbClr val="F0C86B"/>
          </a:solidFill>
          <a:ln>
            <a:solidFill>
              <a:srgbClr val="FFF0C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379208" y="2432304"/>
            <a:ext cx="1325880" cy="384048"/>
          </a:xfrm>
          <a:prstGeom prst="rect">
            <a:avLst/>
          </a:prstGeom>
          <a:noFill/>
        </p:spPr>
        <p:txBody>
          <a:bodyPr wrap="none" lIns="45720" rIns="45720" tIns="18288" bIns="18288">
            <a:spAutoFit/>
          </a:bodyPr>
          <a:lstStyle/>
          <a:p>
            <a:pPr algn="ctr">
              <a:defRPr sz="2600" b="1">
                <a:solidFill>
                  <a:srgbClr val="17212F"/>
                </a:solidFill>
                <a:latin typeface="Aptos"/>
              </a:defRPr>
            </a:pPr>
            <a:r>
              <a:t>4</a:t>
            </a:r>
          </a:p>
        </p:txBody>
      </p:sp>
      <p:sp>
        <p:nvSpPr>
          <p:cNvPr id="23" name="TextBox 22"/>
          <p:cNvSpPr txBox="1"/>
          <p:nvPr/>
        </p:nvSpPr>
        <p:spPr>
          <a:xfrm>
            <a:off x="7150608" y="3611880"/>
            <a:ext cx="1783080" cy="274320"/>
          </a:xfrm>
          <a:prstGeom prst="rect">
            <a:avLst/>
          </a:prstGeom>
          <a:noFill/>
        </p:spPr>
        <p:txBody>
          <a:bodyPr wrap="none" lIns="45720" rIns="45720" tIns="18288" bIns="18288">
            <a:spAutoFit/>
          </a:bodyPr>
          <a:lstStyle/>
          <a:p>
            <a:pPr algn="ctr">
              <a:defRPr sz="1300" b="1">
                <a:solidFill>
                  <a:srgbClr val="FFF7E8"/>
                </a:solidFill>
                <a:latin typeface="Aptos"/>
              </a:defRPr>
            </a:pPr>
            <a:r>
              <a:t>Thankful</a:t>
            </a:r>
          </a:p>
        </p:txBody>
      </p:sp>
      <p:sp>
        <p:nvSpPr>
          <p:cNvPr id="24" name="TextBox 23"/>
          <p:cNvSpPr txBox="1"/>
          <p:nvPr/>
        </p:nvSpPr>
        <p:spPr>
          <a:xfrm>
            <a:off x="6967728" y="3950208"/>
            <a:ext cx="2148840" cy="502920"/>
          </a:xfrm>
          <a:prstGeom prst="rect">
            <a:avLst/>
          </a:prstGeom>
          <a:noFill/>
        </p:spPr>
        <p:txBody>
          <a:bodyPr wrap="none" lIns="45720" rIns="45720" tIns="18288" bIns="18288">
            <a:spAutoFit/>
          </a:bodyPr>
          <a:lstStyle/>
          <a:p>
            <a:pPr algn="ctr">
              <a:defRPr sz="950" b="0">
                <a:solidFill>
                  <a:srgbClr val="F7E9C6"/>
                </a:solidFill>
                <a:latin typeface="Aptos"/>
              </a:defRPr>
            </a:pPr>
            <a:r>
              <a:t>God’s people receive with gratitude.</a:t>
            </a:r>
          </a:p>
        </p:txBody>
      </p:sp>
      <p:sp>
        <p:nvSpPr>
          <p:cNvPr id="25" name="Right Arrow 24"/>
          <p:cNvSpPr/>
          <p:nvPr/>
        </p:nvSpPr>
        <p:spPr>
          <a:xfrm>
            <a:off x="8823960" y="2532888"/>
            <a:ext cx="640080" cy="411480"/>
          </a:xfrm>
          <a:prstGeom prst="rightArrow">
            <a:avLst/>
          </a:prstGeom>
          <a:solidFill>
            <a:srgbClr val="C9B4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9619488" y="2103120"/>
            <a:ext cx="1325880" cy="1325880"/>
          </a:xfrm>
          <a:prstGeom prst="ellipse">
            <a:avLst/>
          </a:prstGeom>
          <a:solidFill>
            <a:srgbClr val="DDAA4B"/>
          </a:solidFill>
          <a:ln>
            <a:solidFill>
              <a:srgbClr val="FFF0C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619488" y="2432304"/>
            <a:ext cx="1325880" cy="384048"/>
          </a:xfrm>
          <a:prstGeom prst="rect">
            <a:avLst/>
          </a:prstGeom>
          <a:noFill/>
        </p:spPr>
        <p:txBody>
          <a:bodyPr wrap="none" lIns="45720" rIns="45720" tIns="18288" bIns="18288">
            <a:spAutoFit/>
          </a:bodyPr>
          <a:lstStyle/>
          <a:p>
            <a:pPr algn="ctr">
              <a:defRPr sz="2600" b="1">
                <a:solidFill>
                  <a:srgbClr val="17212F"/>
                </a:solidFill>
                <a:latin typeface="Aptos"/>
              </a:defRPr>
            </a:pPr>
            <a:r>
              <a:t>5</a:t>
            </a:r>
          </a:p>
        </p:txBody>
      </p:sp>
      <p:sp>
        <p:nvSpPr>
          <p:cNvPr id="28" name="TextBox 27"/>
          <p:cNvSpPr txBox="1"/>
          <p:nvPr/>
        </p:nvSpPr>
        <p:spPr>
          <a:xfrm>
            <a:off x="9390888" y="3611880"/>
            <a:ext cx="1783080" cy="274320"/>
          </a:xfrm>
          <a:prstGeom prst="rect">
            <a:avLst/>
          </a:prstGeom>
          <a:noFill/>
        </p:spPr>
        <p:txBody>
          <a:bodyPr wrap="none" lIns="45720" rIns="45720" tIns="18288" bIns="18288">
            <a:spAutoFit/>
          </a:bodyPr>
          <a:lstStyle/>
          <a:p>
            <a:pPr algn="ctr">
              <a:defRPr sz="1300" b="1">
                <a:solidFill>
                  <a:srgbClr val="FFF7E8"/>
                </a:solidFill>
                <a:latin typeface="Aptos"/>
              </a:defRPr>
            </a:pPr>
            <a:r>
              <a:t>Sent</a:t>
            </a:r>
          </a:p>
        </p:txBody>
      </p:sp>
      <p:sp>
        <p:nvSpPr>
          <p:cNvPr id="29" name="TextBox 28"/>
          <p:cNvSpPr txBox="1"/>
          <p:nvPr/>
        </p:nvSpPr>
        <p:spPr>
          <a:xfrm>
            <a:off x="9208008" y="3950208"/>
            <a:ext cx="2148840" cy="502920"/>
          </a:xfrm>
          <a:prstGeom prst="rect">
            <a:avLst/>
          </a:prstGeom>
          <a:noFill/>
        </p:spPr>
        <p:txBody>
          <a:bodyPr wrap="none" lIns="45720" rIns="45720" tIns="18288" bIns="18288">
            <a:spAutoFit/>
          </a:bodyPr>
          <a:lstStyle/>
          <a:p>
            <a:pPr algn="ctr">
              <a:defRPr sz="950" b="0">
                <a:solidFill>
                  <a:srgbClr val="F7E9C6"/>
                </a:solidFill>
                <a:latin typeface="Aptos"/>
              </a:defRPr>
            </a:pPr>
            <a:r>
              <a:t>The gift becomes service.</a:t>
            </a:r>
          </a:p>
        </p:txBody>
      </p:sp>
      <p:sp>
        <p:nvSpPr>
          <p:cNvPr id="30" name="TextBox 2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31" name="TextBox 3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shepherd_side.jpg"/>
          <p:cNvPicPr>
            <a:picLocks noChangeAspect="1"/>
          </p:cNvPicPr>
          <p:nvPr/>
        </p:nvPicPr>
        <p:blipFill>
          <a:blip r:embed="rId2"/>
          <a:stretch>
            <a:fillRect/>
          </a:stretch>
        </p:blipFill>
        <p:spPr>
          <a:xfrm>
            <a:off x="0" y="0"/>
            <a:ext cx="4023360"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Section 1: Called by the Shepherd</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Stanza-theme teaching in original prose</a:t>
            </a:r>
          </a:p>
        </p:txBody>
      </p:sp>
      <p:sp>
        <p:nvSpPr>
          <p:cNvPr id="7" name="TextBox 6"/>
          <p:cNvSpPr txBox="1"/>
          <p:nvPr/>
        </p:nvSpPr>
        <p:spPr>
          <a:xfrm>
            <a:off x="4572000" y="1554480"/>
            <a:ext cx="6492240" cy="3840480"/>
          </a:xfrm>
          <a:prstGeom prst="rect">
            <a:avLst/>
          </a:prstGeom>
          <a:noFill/>
        </p:spPr>
        <p:txBody>
          <a:bodyPr wrap="none" lIns="73152" rIns="73152" tIns="36576" bIns="36576">
            <a:spAutoFit/>
          </a:bodyPr>
          <a:lstStyle/>
          <a:p>
            <a:pPr>
              <a:spcAft>
                <a:spcPts val="800"/>
              </a:spcAft>
              <a:defRPr sz="1800">
                <a:solidFill>
                  <a:srgbClr val="17212F"/>
                </a:solidFill>
                <a:latin typeface="Aptos"/>
              </a:defRPr>
            </a:pPr>
            <a:r>
              <a:t>Christ does not feed strangers at a distance; he calls his own by name.</a:t>
            </a:r>
          </a:p>
          <a:p>
            <a:pPr>
              <a:spcAft>
                <a:spcPts val="800"/>
              </a:spcAft>
              <a:defRPr sz="1800">
                <a:solidFill>
                  <a:srgbClr val="17212F"/>
                </a:solidFill>
                <a:latin typeface="Aptos"/>
              </a:defRPr>
            </a:pPr>
            <a:r>
              <a:t>The gathered church comes to the table as a flock listening for the Shepherd’s voice.</a:t>
            </a:r>
          </a:p>
          <a:p>
            <a:pPr>
              <a:spcAft>
                <a:spcPts val="800"/>
              </a:spcAft>
              <a:defRPr sz="1800">
                <a:solidFill>
                  <a:srgbClr val="17212F"/>
                </a:solidFill>
                <a:latin typeface="Aptos"/>
              </a:defRPr>
            </a:pPr>
            <a:r>
              <a:t>Teaching emphasis: receiving Communion begins with hearing and following Christ.</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bible_side.jpg"/>
          <p:cNvPicPr>
            <a:picLocks noChangeAspect="1"/>
          </p:cNvPicPr>
          <p:nvPr/>
        </p:nvPicPr>
        <p:blipFill>
          <a:blip r:embed="rId2"/>
          <a:stretch>
            <a:fillRect/>
          </a:stretch>
        </p:blipFill>
        <p:spPr>
          <a:xfrm>
            <a:off x="0" y="0"/>
            <a:ext cx="4023360"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Section 2: Fed by the Bread of Life</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Stanza-theme teaching in original prose</a:t>
            </a:r>
          </a:p>
        </p:txBody>
      </p:sp>
      <p:sp>
        <p:nvSpPr>
          <p:cNvPr id="7" name="TextBox 6"/>
          <p:cNvSpPr txBox="1"/>
          <p:nvPr/>
        </p:nvSpPr>
        <p:spPr>
          <a:xfrm>
            <a:off x="4572000" y="1554480"/>
            <a:ext cx="6492240" cy="3840480"/>
          </a:xfrm>
          <a:prstGeom prst="rect">
            <a:avLst/>
          </a:prstGeom>
          <a:noFill/>
        </p:spPr>
        <p:txBody>
          <a:bodyPr wrap="none" lIns="73152" rIns="73152" tIns="36576" bIns="36576">
            <a:spAutoFit/>
          </a:bodyPr>
          <a:lstStyle/>
          <a:p>
            <a:pPr>
              <a:spcAft>
                <a:spcPts val="800"/>
              </a:spcAft>
              <a:defRPr sz="1800">
                <a:solidFill>
                  <a:srgbClr val="17212F"/>
                </a:solidFill>
                <a:latin typeface="Aptos"/>
              </a:defRPr>
            </a:pPr>
            <a:r>
              <a:t>Hunger becomes a theological image for the soul’s need.</a:t>
            </a:r>
          </a:p>
          <a:p>
            <a:pPr>
              <a:spcAft>
                <a:spcPts val="800"/>
              </a:spcAft>
              <a:defRPr sz="1800">
                <a:solidFill>
                  <a:srgbClr val="17212F"/>
                </a:solidFill>
                <a:latin typeface="Aptos"/>
              </a:defRPr>
            </a:pPr>
            <a:r>
              <a:t>The hymn points worshipers to Christ himself as the satisfying gift.</a:t>
            </a:r>
          </a:p>
          <a:p>
            <a:pPr>
              <a:spcAft>
                <a:spcPts val="800"/>
              </a:spcAft>
              <a:defRPr sz="1800">
                <a:solidFill>
                  <a:srgbClr val="17212F"/>
                </a:solidFill>
                <a:latin typeface="Aptos"/>
              </a:defRPr>
            </a:pPr>
            <a:r>
              <a:t>Teaching emphasis: spiritual nourishment is not self-produced; it is received from the Lord.</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table_side.jpg"/>
          <p:cNvPicPr>
            <a:picLocks noChangeAspect="1"/>
          </p:cNvPicPr>
          <p:nvPr/>
        </p:nvPicPr>
        <p:blipFill>
          <a:blip r:embed="rId2"/>
          <a:stretch>
            <a:fillRect/>
          </a:stretch>
        </p:blipFill>
        <p:spPr>
          <a:xfrm>
            <a:off x="0" y="0"/>
            <a:ext cx="4023360"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Section 3: Gathered in Thanksgiving</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Stanza-theme teaching in original prose</a:t>
            </a:r>
          </a:p>
        </p:txBody>
      </p:sp>
      <p:sp>
        <p:nvSpPr>
          <p:cNvPr id="7" name="TextBox 6"/>
          <p:cNvSpPr txBox="1"/>
          <p:nvPr/>
        </p:nvSpPr>
        <p:spPr>
          <a:xfrm>
            <a:off x="4572000" y="1554480"/>
            <a:ext cx="6492240" cy="3840480"/>
          </a:xfrm>
          <a:prstGeom prst="rect">
            <a:avLst/>
          </a:prstGeom>
          <a:noFill/>
        </p:spPr>
        <p:txBody>
          <a:bodyPr wrap="none" lIns="73152" rIns="73152" tIns="36576" bIns="36576">
            <a:spAutoFit/>
          </a:bodyPr>
          <a:lstStyle/>
          <a:p>
            <a:pPr>
              <a:spcAft>
                <a:spcPts val="800"/>
              </a:spcAft>
              <a:defRPr sz="1800">
                <a:solidFill>
                  <a:srgbClr val="17212F"/>
                </a:solidFill>
                <a:latin typeface="Aptos"/>
              </a:defRPr>
            </a:pPr>
            <a:r>
              <a:t>The Communion table gives the church a vocabulary of gratitude.</a:t>
            </a:r>
          </a:p>
          <a:p>
            <a:pPr>
              <a:spcAft>
                <a:spcPts val="800"/>
              </a:spcAft>
              <a:defRPr sz="1800">
                <a:solidFill>
                  <a:srgbClr val="17212F"/>
                </a:solidFill>
                <a:latin typeface="Aptos"/>
              </a:defRPr>
            </a:pPr>
            <a:r>
              <a:t>The gift is received with praise because it comes through Christ’s self-giving love.</a:t>
            </a:r>
          </a:p>
          <a:p>
            <a:pPr>
              <a:spcAft>
                <a:spcPts val="800"/>
              </a:spcAft>
              <a:defRPr sz="1800">
                <a:solidFill>
                  <a:srgbClr val="17212F"/>
                </a:solidFill>
                <a:latin typeface="Aptos"/>
              </a:defRPr>
            </a:pPr>
            <a:r>
              <a:t>Teaching emphasis: thanksgiving is a response to grace, not a mood created by the music.</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unity_side.jpg"/>
          <p:cNvPicPr>
            <a:picLocks noChangeAspect="1"/>
          </p:cNvPicPr>
          <p:nvPr/>
        </p:nvPicPr>
        <p:blipFill>
          <a:blip r:embed="rId2"/>
          <a:stretch>
            <a:fillRect/>
          </a:stretch>
        </p:blipFill>
        <p:spPr>
          <a:xfrm>
            <a:off x="0" y="0"/>
            <a:ext cx="4023360"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Section 4: Made One Body</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Stanza-theme teaching in original prose</a:t>
            </a:r>
          </a:p>
        </p:txBody>
      </p:sp>
      <p:sp>
        <p:nvSpPr>
          <p:cNvPr id="7" name="TextBox 6"/>
          <p:cNvSpPr txBox="1"/>
          <p:nvPr/>
        </p:nvSpPr>
        <p:spPr>
          <a:xfrm>
            <a:off x="4572000" y="1554480"/>
            <a:ext cx="6492240" cy="3840480"/>
          </a:xfrm>
          <a:prstGeom prst="rect">
            <a:avLst/>
          </a:prstGeom>
          <a:noFill/>
        </p:spPr>
        <p:txBody>
          <a:bodyPr wrap="none" lIns="73152" rIns="73152" tIns="36576" bIns="36576">
            <a:spAutoFit/>
          </a:bodyPr>
          <a:lstStyle/>
          <a:p>
            <a:pPr>
              <a:spcAft>
                <a:spcPts val="800"/>
              </a:spcAft>
              <a:defRPr sz="1800">
                <a:solidFill>
                  <a:srgbClr val="17212F"/>
                </a:solidFill>
                <a:latin typeface="Aptos"/>
              </a:defRPr>
            </a:pPr>
            <a:r>
              <a:t>The one bread forms a people, not merely a set of private worshipers.</a:t>
            </a:r>
          </a:p>
          <a:p>
            <a:pPr>
              <a:spcAft>
                <a:spcPts val="800"/>
              </a:spcAft>
              <a:defRPr sz="1800">
                <a:solidFill>
                  <a:srgbClr val="17212F"/>
                </a:solidFill>
                <a:latin typeface="Aptos"/>
              </a:defRPr>
            </a:pPr>
            <a:r>
              <a:t>The hymn gently joins personal faith and corporate belonging.</a:t>
            </a:r>
          </a:p>
          <a:p>
            <a:pPr>
              <a:spcAft>
                <a:spcPts val="800"/>
              </a:spcAft>
              <a:defRPr sz="1800">
                <a:solidFill>
                  <a:srgbClr val="17212F"/>
                </a:solidFill>
                <a:latin typeface="Aptos"/>
              </a:defRPr>
            </a:pPr>
            <a:r>
              <a:t>Teaching emphasis: table fellowship calls the church to visible reconciliation.</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door_side.jpg"/>
          <p:cNvPicPr>
            <a:picLocks noChangeAspect="1"/>
          </p:cNvPicPr>
          <p:nvPr/>
        </p:nvPicPr>
        <p:blipFill>
          <a:blip r:embed="rId2"/>
          <a:stretch>
            <a:fillRect/>
          </a:stretch>
        </p:blipFill>
        <p:spPr>
          <a:xfrm>
            <a:off x="0" y="0"/>
            <a:ext cx="4023360"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Section 5: Sent into Service</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Stanza-theme teaching in original prose</a:t>
            </a:r>
          </a:p>
        </p:txBody>
      </p:sp>
      <p:sp>
        <p:nvSpPr>
          <p:cNvPr id="7" name="TextBox 6"/>
          <p:cNvSpPr txBox="1"/>
          <p:nvPr/>
        </p:nvSpPr>
        <p:spPr>
          <a:xfrm>
            <a:off x="4572000" y="1554480"/>
            <a:ext cx="6492240" cy="3840480"/>
          </a:xfrm>
          <a:prstGeom prst="rect">
            <a:avLst/>
          </a:prstGeom>
          <a:noFill/>
        </p:spPr>
        <p:txBody>
          <a:bodyPr wrap="none" lIns="73152" rIns="73152" tIns="36576" bIns="36576">
            <a:spAutoFit/>
          </a:bodyPr>
          <a:lstStyle/>
          <a:p>
            <a:pPr>
              <a:spcAft>
                <a:spcPts val="800"/>
              </a:spcAft>
              <a:defRPr sz="1800">
                <a:solidFill>
                  <a:srgbClr val="17212F"/>
                </a:solidFill>
                <a:latin typeface="Aptos"/>
              </a:defRPr>
            </a:pPr>
            <a:r>
              <a:t>The table does not end at the sanctuary door.</a:t>
            </a:r>
          </a:p>
          <a:p>
            <a:pPr>
              <a:spcAft>
                <a:spcPts val="800"/>
              </a:spcAft>
              <a:defRPr sz="1800">
                <a:solidFill>
                  <a:srgbClr val="17212F"/>
                </a:solidFill>
                <a:latin typeface="Aptos"/>
              </a:defRPr>
            </a:pPr>
            <a:r>
              <a:t>Those fed by Christ are formed for truth, charity, humility, and neighbor-love.</a:t>
            </a:r>
          </a:p>
          <a:p>
            <a:pPr>
              <a:spcAft>
                <a:spcPts val="800"/>
              </a:spcAft>
              <a:defRPr sz="1800">
                <a:solidFill>
                  <a:srgbClr val="17212F"/>
                </a:solidFill>
                <a:latin typeface="Aptos"/>
              </a:defRPr>
            </a:pPr>
            <a:r>
              <a:t>Teaching emphasis: Communion strengthens mission and ordinary acts of mercy.</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table.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Teaching Aim</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A Communion hymn that forms gratitude, unity, and service</a:t>
            </a:r>
          </a:p>
        </p:txBody>
      </p:sp>
      <p:sp>
        <p:nvSpPr>
          <p:cNvPr id="7" name="Oval 6"/>
          <p:cNvSpPr/>
          <p:nvPr/>
        </p:nvSpPr>
        <p:spPr>
          <a:xfrm>
            <a:off x="1325880" y="1874519"/>
            <a:ext cx="1143000" cy="1143000"/>
          </a:xfrm>
          <a:prstGeom prst="ellipse">
            <a:avLst/>
          </a:prstGeom>
          <a:solidFill>
            <a:srgbClr val="F3D48A"/>
          </a:solidFill>
          <a:ln>
            <a:solidFill>
              <a:srgbClr val="FFF1C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417320" y="2075687"/>
            <a:ext cx="960120" cy="411480"/>
          </a:xfrm>
          <a:prstGeom prst="rect">
            <a:avLst/>
          </a:prstGeom>
          <a:noFill/>
        </p:spPr>
        <p:txBody>
          <a:bodyPr wrap="none" lIns="45720" rIns="45720" tIns="18288" bIns="18288">
            <a:spAutoFit/>
          </a:bodyPr>
          <a:lstStyle/>
          <a:p>
            <a:pPr algn="ctr">
              <a:defRPr sz="2600" b="1">
                <a:solidFill>
                  <a:srgbClr val="17212F"/>
                </a:solidFill>
                <a:latin typeface="Aptos"/>
              </a:defRPr>
            </a:pPr>
            <a:r>
              <a:t>◯</a:t>
            </a:r>
          </a:p>
        </p:txBody>
      </p:sp>
      <p:sp>
        <p:nvSpPr>
          <p:cNvPr id="9" name="TextBox 8"/>
          <p:cNvSpPr txBox="1"/>
          <p:nvPr/>
        </p:nvSpPr>
        <p:spPr>
          <a:xfrm>
            <a:off x="1097280" y="3136391"/>
            <a:ext cx="1600200" cy="256032"/>
          </a:xfrm>
          <a:prstGeom prst="rect">
            <a:avLst/>
          </a:prstGeom>
          <a:noFill/>
        </p:spPr>
        <p:txBody>
          <a:bodyPr wrap="none" lIns="45720" rIns="45720" tIns="18288" bIns="18288">
            <a:spAutoFit/>
          </a:bodyPr>
          <a:lstStyle/>
          <a:p>
            <a:pPr algn="ctr">
              <a:defRPr sz="1250" b="1">
                <a:solidFill>
                  <a:srgbClr val="FFF7E8"/>
                </a:solidFill>
                <a:latin typeface="Aptos"/>
              </a:defRPr>
            </a:pPr>
            <a:r>
              <a:t>Understand</a:t>
            </a:r>
          </a:p>
        </p:txBody>
      </p:sp>
      <p:sp>
        <p:nvSpPr>
          <p:cNvPr id="10" name="TextBox 9"/>
          <p:cNvSpPr txBox="1"/>
          <p:nvPr/>
        </p:nvSpPr>
        <p:spPr>
          <a:xfrm>
            <a:off x="822960" y="3428999"/>
            <a:ext cx="2194560" cy="548640"/>
          </a:xfrm>
          <a:prstGeom prst="rect">
            <a:avLst/>
          </a:prstGeom>
          <a:noFill/>
        </p:spPr>
        <p:txBody>
          <a:bodyPr wrap="none" lIns="45720" rIns="45720" tIns="18288" bIns="18288">
            <a:spAutoFit/>
          </a:bodyPr>
          <a:lstStyle/>
          <a:p>
            <a:pPr algn="ctr">
              <a:defRPr sz="919" b="0">
                <a:solidFill>
                  <a:srgbClr val="EEDCB9"/>
                </a:solidFill>
                <a:latin typeface="Aptos"/>
              </a:defRPr>
            </a:pPr>
            <a:r>
              <a:t>Christ feeds his people as Bread of Life.</a:t>
            </a:r>
          </a:p>
        </p:txBody>
      </p:sp>
      <p:sp>
        <p:nvSpPr>
          <p:cNvPr id="11" name="Oval 10"/>
          <p:cNvSpPr/>
          <p:nvPr/>
        </p:nvSpPr>
        <p:spPr>
          <a:xfrm>
            <a:off x="4572000" y="1874519"/>
            <a:ext cx="1143000" cy="1143000"/>
          </a:xfrm>
          <a:prstGeom prst="ellipse">
            <a:avLst/>
          </a:prstGeom>
          <a:solidFill>
            <a:srgbClr val="F3D48A"/>
          </a:solidFill>
          <a:ln>
            <a:solidFill>
              <a:srgbClr val="FFF1C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63440" y="2075687"/>
            <a:ext cx="960120" cy="411480"/>
          </a:xfrm>
          <a:prstGeom prst="rect">
            <a:avLst/>
          </a:prstGeom>
          <a:noFill/>
        </p:spPr>
        <p:txBody>
          <a:bodyPr wrap="none" lIns="45720" rIns="45720" tIns="18288" bIns="18288">
            <a:spAutoFit/>
          </a:bodyPr>
          <a:lstStyle/>
          <a:p>
            <a:pPr algn="ctr">
              <a:defRPr sz="2600" b="1">
                <a:solidFill>
                  <a:srgbClr val="17212F"/>
                </a:solidFill>
                <a:latin typeface="Aptos"/>
              </a:defRPr>
            </a:pPr>
            <a:r>
              <a:t>✚</a:t>
            </a:r>
          </a:p>
        </p:txBody>
      </p:sp>
      <p:sp>
        <p:nvSpPr>
          <p:cNvPr id="13" name="TextBox 12"/>
          <p:cNvSpPr txBox="1"/>
          <p:nvPr/>
        </p:nvSpPr>
        <p:spPr>
          <a:xfrm>
            <a:off x="4343400" y="3136391"/>
            <a:ext cx="1600200" cy="256032"/>
          </a:xfrm>
          <a:prstGeom prst="rect">
            <a:avLst/>
          </a:prstGeom>
          <a:noFill/>
        </p:spPr>
        <p:txBody>
          <a:bodyPr wrap="none" lIns="45720" rIns="45720" tIns="18288" bIns="18288">
            <a:spAutoFit/>
          </a:bodyPr>
          <a:lstStyle/>
          <a:p>
            <a:pPr algn="ctr">
              <a:defRPr sz="1250" b="1">
                <a:solidFill>
                  <a:srgbClr val="FFF7E8"/>
                </a:solidFill>
                <a:latin typeface="Aptos"/>
              </a:defRPr>
            </a:pPr>
            <a:r>
              <a:t>Receive</a:t>
            </a:r>
          </a:p>
        </p:txBody>
      </p:sp>
      <p:sp>
        <p:nvSpPr>
          <p:cNvPr id="14" name="TextBox 13"/>
          <p:cNvSpPr txBox="1"/>
          <p:nvPr/>
        </p:nvSpPr>
        <p:spPr>
          <a:xfrm>
            <a:off x="4069080" y="3428999"/>
            <a:ext cx="2194560" cy="548640"/>
          </a:xfrm>
          <a:prstGeom prst="rect">
            <a:avLst/>
          </a:prstGeom>
          <a:noFill/>
        </p:spPr>
        <p:txBody>
          <a:bodyPr wrap="none" lIns="45720" rIns="45720" tIns="18288" bIns="18288">
            <a:spAutoFit/>
          </a:bodyPr>
          <a:lstStyle/>
          <a:p>
            <a:pPr algn="ctr">
              <a:defRPr sz="919" b="0">
                <a:solidFill>
                  <a:srgbClr val="EEDCB9"/>
                </a:solidFill>
                <a:latin typeface="Aptos"/>
              </a:defRPr>
            </a:pPr>
            <a:r>
              <a:t>Communion joins nourishment with thanksgiving.</a:t>
            </a:r>
          </a:p>
        </p:txBody>
      </p:sp>
      <p:sp>
        <p:nvSpPr>
          <p:cNvPr id="15" name="Oval 14"/>
          <p:cNvSpPr/>
          <p:nvPr/>
        </p:nvSpPr>
        <p:spPr>
          <a:xfrm>
            <a:off x="7818120" y="1874519"/>
            <a:ext cx="1143000" cy="1143000"/>
          </a:xfrm>
          <a:prstGeom prst="ellipse">
            <a:avLst/>
          </a:prstGeom>
          <a:solidFill>
            <a:srgbClr val="F3D48A"/>
          </a:solidFill>
          <a:ln>
            <a:solidFill>
              <a:srgbClr val="FFF1C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909560" y="2075687"/>
            <a:ext cx="960120" cy="411480"/>
          </a:xfrm>
          <a:prstGeom prst="rect">
            <a:avLst/>
          </a:prstGeom>
          <a:noFill/>
        </p:spPr>
        <p:txBody>
          <a:bodyPr wrap="none" lIns="45720" rIns="45720" tIns="18288" bIns="18288">
            <a:spAutoFit/>
          </a:bodyPr>
          <a:lstStyle/>
          <a:p>
            <a:pPr algn="ctr">
              <a:defRPr sz="2600" b="1">
                <a:solidFill>
                  <a:srgbClr val="17212F"/>
                </a:solidFill>
                <a:latin typeface="Aptos"/>
              </a:defRPr>
            </a:pPr>
            <a:r>
              <a:t>✦</a:t>
            </a:r>
          </a:p>
        </p:txBody>
      </p:sp>
      <p:sp>
        <p:nvSpPr>
          <p:cNvPr id="17" name="TextBox 16"/>
          <p:cNvSpPr txBox="1"/>
          <p:nvPr/>
        </p:nvSpPr>
        <p:spPr>
          <a:xfrm>
            <a:off x="7589520" y="3136391"/>
            <a:ext cx="1600200" cy="256032"/>
          </a:xfrm>
          <a:prstGeom prst="rect">
            <a:avLst/>
          </a:prstGeom>
          <a:noFill/>
        </p:spPr>
        <p:txBody>
          <a:bodyPr wrap="none" lIns="45720" rIns="45720" tIns="18288" bIns="18288">
            <a:spAutoFit/>
          </a:bodyPr>
          <a:lstStyle/>
          <a:p>
            <a:pPr algn="ctr">
              <a:defRPr sz="1250" b="1">
                <a:solidFill>
                  <a:srgbClr val="FFF7E8"/>
                </a:solidFill>
                <a:latin typeface="Aptos"/>
              </a:defRPr>
            </a:pPr>
            <a:r>
              <a:t>Practice</a:t>
            </a:r>
          </a:p>
        </p:txBody>
      </p:sp>
      <p:sp>
        <p:nvSpPr>
          <p:cNvPr id="18" name="TextBox 17"/>
          <p:cNvSpPr txBox="1"/>
          <p:nvPr/>
        </p:nvSpPr>
        <p:spPr>
          <a:xfrm>
            <a:off x="7315200" y="3428999"/>
            <a:ext cx="2194560" cy="548640"/>
          </a:xfrm>
          <a:prstGeom prst="rect">
            <a:avLst/>
          </a:prstGeom>
          <a:noFill/>
        </p:spPr>
        <p:txBody>
          <a:bodyPr wrap="none" lIns="45720" rIns="45720" tIns="18288" bIns="18288">
            <a:spAutoFit/>
          </a:bodyPr>
          <a:lstStyle/>
          <a:p>
            <a:pPr algn="ctr">
              <a:defRPr sz="919" b="0">
                <a:solidFill>
                  <a:srgbClr val="EEDCB9"/>
                </a:solidFill>
                <a:latin typeface="Aptos"/>
              </a:defRPr>
            </a:pPr>
            <a:r>
              <a:t>The table sends believers into love and service.</a:t>
            </a:r>
          </a:p>
        </p:txBody>
      </p:sp>
      <p:sp>
        <p:nvSpPr>
          <p:cNvPr id="19" name="Rounded Rectangle 18"/>
          <p:cNvSpPr/>
          <p:nvPr/>
        </p:nvSpPr>
        <p:spPr>
          <a:xfrm>
            <a:off x="960120" y="4800600"/>
            <a:ext cx="9966960" cy="914400"/>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161288" y="4946904"/>
            <a:ext cx="9564624" cy="274320"/>
          </a:xfrm>
          <a:prstGeom prst="rect">
            <a:avLst/>
          </a:prstGeom>
          <a:noFill/>
        </p:spPr>
        <p:txBody>
          <a:bodyPr wrap="none" lIns="45720" rIns="45720" tIns="18288" bIns="18288">
            <a:spAutoFit/>
          </a:bodyPr>
          <a:lstStyle/>
          <a:p>
            <a:pPr algn="l">
              <a:defRPr sz="1400" b="1">
                <a:solidFill>
                  <a:srgbClr val="17212F"/>
                </a:solidFill>
                <a:latin typeface="Aptos"/>
              </a:defRPr>
            </a:pPr>
            <a:r>
              <a:t>Lesson focus</a:t>
            </a:r>
          </a:p>
        </p:txBody>
      </p:sp>
      <p:sp>
        <p:nvSpPr>
          <p:cNvPr id="21" name="TextBox 20"/>
          <p:cNvSpPr txBox="1"/>
          <p:nvPr/>
        </p:nvSpPr>
        <p:spPr>
          <a:xfrm>
            <a:off x="1161288" y="5312664"/>
            <a:ext cx="9564624" cy="27432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Show how the hymn gathers shepherding, bread, cup, wheat, and one-body imagery into a reverent teaching of Christ’s nourishing gift.</a:t>
            </a:r>
          </a:p>
        </p:txBody>
      </p:sp>
      <p:sp>
        <p:nvSpPr>
          <p:cNvPr id="22" name="TextBox 21"/>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23" name="TextBox 22"/>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Theological Themes</a:t>
            </a:r>
          </a:p>
        </p:txBody>
      </p:sp>
      <p:sp>
        <p:nvSpPr>
          <p:cNvPr id="4" name="Rectangle 3"/>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Six themes genuinely present in the hymn</a:t>
            </a:r>
          </a:p>
        </p:txBody>
      </p:sp>
      <p:sp>
        <p:nvSpPr>
          <p:cNvPr id="6" name="Rounded Rectangle 5"/>
          <p:cNvSpPr/>
          <p:nvPr/>
        </p:nvSpPr>
        <p:spPr>
          <a:xfrm>
            <a:off x="685800" y="141732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6968" y="156362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Christ the Bread of Life</a:t>
            </a:r>
          </a:p>
        </p:txBody>
      </p:sp>
      <p:sp>
        <p:nvSpPr>
          <p:cNvPr id="8" name="TextBox 7"/>
          <p:cNvSpPr txBox="1"/>
          <p:nvPr/>
        </p:nvSpPr>
        <p:spPr>
          <a:xfrm>
            <a:off x="886968" y="192938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The Savior satisfies spiritual hunger.</a:t>
            </a:r>
          </a:p>
        </p:txBody>
      </p:sp>
      <p:sp>
        <p:nvSpPr>
          <p:cNvPr id="9" name="Rounded Rectangle 8"/>
          <p:cNvSpPr/>
          <p:nvPr/>
        </p:nvSpPr>
        <p:spPr>
          <a:xfrm>
            <a:off x="4434840" y="141732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36008" y="156362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Shepherding care</a:t>
            </a:r>
          </a:p>
        </p:txBody>
      </p:sp>
      <p:sp>
        <p:nvSpPr>
          <p:cNvPr id="11" name="TextBox 10"/>
          <p:cNvSpPr txBox="1"/>
          <p:nvPr/>
        </p:nvSpPr>
        <p:spPr>
          <a:xfrm>
            <a:off x="4636008" y="192938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Christ calls and leads his people.</a:t>
            </a:r>
          </a:p>
        </p:txBody>
      </p:sp>
      <p:sp>
        <p:nvSpPr>
          <p:cNvPr id="12" name="Rounded Rectangle 11"/>
          <p:cNvSpPr/>
          <p:nvPr/>
        </p:nvSpPr>
        <p:spPr>
          <a:xfrm>
            <a:off x="8183879" y="141732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385047" y="156362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Thanksgiving</a:t>
            </a:r>
          </a:p>
        </p:txBody>
      </p:sp>
      <p:sp>
        <p:nvSpPr>
          <p:cNvPr id="14" name="TextBox 13"/>
          <p:cNvSpPr txBox="1"/>
          <p:nvPr/>
        </p:nvSpPr>
        <p:spPr>
          <a:xfrm>
            <a:off x="8385047" y="192938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The table forms grateful reception.</a:t>
            </a:r>
          </a:p>
        </p:txBody>
      </p:sp>
      <p:sp>
        <p:nvSpPr>
          <p:cNvPr id="15" name="Rounded Rectangle 14"/>
          <p:cNvSpPr/>
          <p:nvPr/>
        </p:nvSpPr>
        <p:spPr>
          <a:xfrm>
            <a:off x="685800" y="338328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86968" y="352958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Communion</a:t>
            </a:r>
          </a:p>
        </p:txBody>
      </p:sp>
      <p:sp>
        <p:nvSpPr>
          <p:cNvPr id="17" name="TextBox 16"/>
          <p:cNvSpPr txBox="1"/>
          <p:nvPr/>
        </p:nvSpPr>
        <p:spPr>
          <a:xfrm>
            <a:off x="886968" y="389534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Bread and cup name participation in Christ.</a:t>
            </a:r>
          </a:p>
        </p:txBody>
      </p:sp>
      <p:sp>
        <p:nvSpPr>
          <p:cNvPr id="18" name="Rounded Rectangle 17"/>
          <p:cNvSpPr/>
          <p:nvPr/>
        </p:nvSpPr>
        <p:spPr>
          <a:xfrm>
            <a:off x="4434840" y="338328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36008" y="352958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Unity</a:t>
            </a:r>
          </a:p>
        </p:txBody>
      </p:sp>
      <p:sp>
        <p:nvSpPr>
          <p:cNvPr id="20" name="TextBox 19"/>
          <p:cNvSpPr txBox="1"/>
          <p:nvPr/>
        </p:nvSpPr>
        <p:spPr>
          <a:xfrm>
            <a:off x="4636008" y="389534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Many are gathered into one body.</a:t>
            </a:r>
          </a:p>
        </p:txBody>
      </p:sp>
      <p:sp>
        <p:nvSpPr>
          <p:cNvPr id="21" name="Rounded Rectangle 20"/>
          <p:cNvSpPr/>
          <p:nvPr/>
        </p:nvSpPr>
        <p:spPr>
          <a:xfrm>
            <a:off x="8183879" y="3383280"/>
            <a:ext cx="3246120" cy="1389888"/>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385047" y="3529584"/>
            <a:ext cx="2843784" cy="274320"/>
          </a:xfrm>
          <a:prstGeom prst="rect">
            <a:avLst/>
          </a:prstGeom>
          <a:noFill/>
        </p:spPr>
        <p:txBody>
          <a:bodyPr wrap="none" lIns="45720" rIns="45720" tIns="18288" bIns="18288">
            <a:spAutoFit/>
          </a:bodyPr>
          <a:lstStyle/>
          <a:p>
            <a:pPr algn="l">
              <a:defRPr sz="1400" b="1">
                <a:solidFill>
                  <a:srgbClr val="17212F"/>
                </a:solidFill>
                <a:latin typeface="Aptos"/>
              </a:defRPr>
            </a:pPr>
            <a:r>
              <a:t>Service</a:t>
            </a:r>
          </a:p>
        </p:txBody>
      </p:sp>
      <p:sp>
        <p:nvSpPr>
          <p:cNvPr id="23" name="TextBox 22"/>
          <p:cNvSpPr txBox="1"/>
          <p:nvPr/>
        </p:nvSpPr>
        <p:spPr>
          <a:xfrm>
            <a:off x="8385047" y="3895344"/>
            <a:ext cx="2843784" cy="749808"/>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Received grace becomes self-giving love.</a:t>
            </a:r>
          </a:p>
        </p:txBody>
      </p:sp>
      <p:sp>
        <p:nvSpPr>
          <p:cNvPr id="24" name="TextBox 23"/>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25" name="TextBox 24"/>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bible_side.jpg"/>
          <p:cNvPicPr>
            <a:picLocks noChangeAspect="1"/>
          </p:cNvPicPr>
          <p:nvPr/>
        </p:nvPicPr>
        <p:blipFill>
          <a:blip r:embed="rId2"/>
          <a:stretch>
            <a:fillRect/>
          </a:stretch>
        </p:blipFill>
        <p:spPr>
          <a:xfrm>
            <a:off x="8321040" y="0"/>
            <a:ext cx="3867912"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Literary and Musical Observations</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How the text and tune support worship</a:t>
            </a:r>
          </a:p>
        </p:txBody>
      </p:sp>
      <p:sp>
        <p:nvSpPr>
          <p:cNvPr id="7" name="TextBox 6"/>
          <p:cNvSpPr txBox="1"/>
          <p:nvPr/>
        </p:nvSpPr>
        <p:spPr>
          <a:xfrm>
            <a:off x="777240" y="1417320"/>
            <a:ext cx="7040880" cy="4389120"/>
          </a:xfrm>
          <a:prstGeom prst="rect">
            <a:avLst/>
          </a:prstGeom>
          <a:noFill/>
        </p:spPr>
        <p:txBody>
          <a:bodyPr wrap="none" lIns="73152" rIns="73152" tIns="36576" bIns="36576">
            <a:spAutoFit/>
          </a:bodyPr>
          <a:lstStyle/>
          <a:p>
            <a:pPr>
              <a:spcAft>
                <a:spcPts val="800"/>
              </a:spcAft>
              <a:defRPr sz="1700">
                <a:solidFill>
                  <a:srgbClr val="17212F"/>
                </a:solidFill>
                <a:latin typeface="Aptos"/>
              </a:defRPr>
            </a:pPr>
            <a:r>
              <a:t>Refrain-centered structure: the central confession returns often, making it easy for the assembly to carry the prayer.</a:t>
            </a:r>
          </a:p>
          <a:p>
            <a:pPr>
              <a:spcAft>
                <a:spcPts val="800"/>
              </a:spcAft>
              <a:defRPr sz="1700">
                <a:solidFill>
                  <a:srgbClr val="17212F"/>
                </a:solidFill>
                <a:latin typeface="Aptos"/>
              </a:defRPr>
            </a:pPr>
            <a:r>
              <a:t>Images are concrete and biblical: shepherd, sheep, wheat, bread, cup, table, hunger, and unity.</a:t>
            </a:r>
          </a:p>
          <a:p>
            <a:pPr>
              <a:spcAft>
                <a:spcPts val="800"/>
              </a:spcAft>
              <a:defRPr sz="1700">
                <a:solidFill>
                  <a:srgbClr val="17212F"/>
                </a:solidFill>
                <a:latin typeface="Aptos"/>
              </a:defRPr>
            </a:pPr>
            <a:r>
              <a:t>The tune is lyrical and moderate, well suited for Communion procession and reflective congregational singing.</a:t>
            </a:r>
          </a:p>
          <a:p>
            <a:pPr>
              <a:spcAft>
                <a:spcPts val="800"/>
              </a:spcAft>
              <a:defRPr sz="1700">
                <a:solidFill>
                  <a:srgbClr val="17212F"/>
                </a:solidFill>
                <a:latin typeface="Aptos"/>
              </a:defRPr>
            </a:pPr>
            <a:r>
              <a:t>The mood should be reverent and grateful; avoid rushing the refrain or making it sentimental.</a:t>
            </a:r>
          </a:p>
        </p:txBody>
      </p:sp>
      <p:sp>
        <p:nvSpPr>
          <p:cNvPr id="8" name="TextBox 7"/>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9" name="TextBox 8"/>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door.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Pastoral and Worship Use</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Where this hymn serves the church well</a:t>
            </a:r>
          </a:p>
        </p:txBody>
      </p:sp>
      <p:sp>
        <p:nvSpPr>
          <p:cNvPr id="7" name="Rectangle 6"/>
          <p:cNvSpPr/>
          <p:nvPr/>
        </p:nvSpPr>
        <p:spPr>
          <a:xfrm>
            <a:off x="594360" y="1325880"/>
            <a:ext cx="10789920" cy="438912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1645920"/>
            <a:ext cx="5120640" cy="3383280"/>
          </a:xfrm>
          <a:prstGeom prst="rect">
            <a:avLst/>
          </a:prstGeom>
          <a:noFill/>
        </p:spPr>
        <p:txBody>
          <a:bodyPr wrap="none" lIns="73152" rIns="73152" tIns="36576" bIns="36576">
            <a:spAutoFit/>
          </a:bodyPr>
          <a:lstStyle/>
          <a:p>
            <a:pPr>
              <a:spcAft>
                <a:spcPts val="800"/>
              </a:spcAft>
              <a:defRPr sz="1800">
                <a:solidFill>
                  <a:srgbClr val="FFF7E8"/>
                </a:solidFill>
                <a:latin typeface="Aptos"/>
              </a:defRPr>
            </a:pPr>
            <a:r>
              <a:t>Communion services and Eucharistic worship</a:t>
            </a:r>
          </a:p>
          <a:p>
            <a:pPr>
              <a:spcAft>
                <a:spcPts val="800"/>
              </a:spcAft>
              <a:defRPr sz="1800">
                <a:solidFill>
                  <a:srgbClr val="FFF7E8"/>
                </a:solidFill>
                <a:latin typeface="Aptos"/>
              </a:defRPr>
            </a:pPr>
            <a:r>
              <a:t>Teaching on John 6, Luke 22, or 1 Corinthians 10</a:t>
            </a:r>
          </a:p>
          <a:p>
            <a:pPr>
              <a:spcAft>
                <a:spcPts val="800"/>
              </a:spcAft>
              <a:defRPr sz="1800">
                <a:solidFill>
                  <a:srgbClr val="FFF7E8"/>
                </a:solidFill>
                <a:latin typeface="Aptos"/>
              </a:defRPr>
            </a:pPr>
            <a:r>
              <a:t>Choir-led Communion procession with congregational refrain</a:t>
            </a:r>
          </a:p>
          <a:p>
            <a:pPr>
              <a:spcAft>
                <a:spcPts val="800"/>
              </a:spcAft>
              <a:defRPr sz="1800">
                <a:solidFill>
                  <a:srgbClr val="FFF7E8"/>
                </a:solidFill>
                <a:latin typeface="Aptos"/>
              </a:defRPr>
            </a:pPr>
            <a:r>
              <a:t>Small group studies on spiritual hunger and nourishment</a:t>
            </a:r>
          </a:p>
          <a:p>
            <a:pPr>
              <a:spcAft>
                <a:spcPts val="800"/>
              </a:spcAft>
              <a:defRPr sz="1800">
                <a:solidFill>
                  <a:srgbClr val="FFF7E8"/>
                </a:solidFill>
                <a:latin typeface="Aptos"/>
              </a:defRPr>
            </a:pPr>
            <a:r>
              <a:t>Services emphasizing unity, thanksgiving, or service after worship</a:t>
            </a:r>
          </a:p>
        </p:txBody>
      </p:sp>
      <p:sp>
        <p:nvSpPr>
          <p:cNvPr id="9" name="TextBox 8"/>
          <p:cNvSpPr txBox="1"/>
          <p:nvPr/>
        </p:nvSpPr>
        <p:spPr>
          <a:xfrm>
            <a:off x="6400800" y="1645920"/>
            <a:ext cx="4480560" cy="3383280"/>
          </a:xfrm>
          <a:prstGeom prst="rect">
            <a:avLst/>
          </a:prstGeom>
          <a:noFill/>
        </p:spPr>
        <p:txBody>
          <a:bodyPr wrap="none" lIns="73152" rIns="73152" tIns="36576" bIns="36576">
            <a:spAutoFit/>
          </a:bodyPr>
          <a:lstStyle/>
          <a:p>
            <a:pPr>
              <a:spcAft>
                <a:spcPts val="800"/>
              </a:spcAft>
              <a:defRPr sz="1600">
                <a:solidFill>
                  <a:srgbClr val="F7E9C6"/>
                </a:solidFill>
                <a:latin typeface="Aptos"/>
              </a:defRPr>
            </a:pPr>
            <a:r>
              <a:t>Choir note: keep the tone warm and prayerful. Support the congregation rather than overpowering the refrain.</a:t>
            </a:r>
          </a:p>
          <a:p>
            <a:pPr>
              <a:spcAft>
                <a:spcPts val="800"/>
              </a:spcAft>
              <a:defRPr sz="1600">
                <a:solidFill>
                  <a:srgbClr val="F7E9C6"/>
                </a:solidFill>
                <a:latin typeface="Aptos"/>
              </a:defRPr>
            </a:pPr>
            <a:r>
              <a:t>Worship planner note: place it near the table, after the words of institution, or during the distribution.</a:t>
            </a:r>
          </a:p>
        </p:txBody>
      </p:sp>
      <p:sp>
        <p:nvSpPr>
          <p:cNvPr id="10" name="TextBox 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1" name="TextBox 1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Teaching Questions</a:t>
            </a:r>
          </a:p>
        </p:txBody>
      </p:sp>
      <p:sp>
        <p:nvSpPr>
          <p:cNvPr id="4" name="Rectangle 3"/>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Move from observation to discipleship</a:t>
            </a:r>
          </a:p>
        </p:txBody>
      </p:sp>
      <p:sp>
        <p:nvSpPr>
          <p:cNvPr id="6" name="TextBox 5"/>
          <p:cNvSpPr txBox="1"/>
          <p:nvPr/>
        </p:nvSpPr>
        <p:spPr>
          <a:xfrm>
            <a:off x="777240" y="1417320"/>
            <a:ext cx="5212080" cy="4389120"/>
          </a:xfrm>
          <a:prstGeom prst="rect">
            <a:avLst/>
          </a:prstGeom>
          <a:noFill/>
        </p:spPr>
        <p:txBody>
          <a:bodyPr wrap="none" lIns="73152" rIns="73152" tIns="36576" bIns="36576">
            <a:spAutoFit/>
          </a:bodyPr>
          <a:lstStyle/>
          <a:p>
            <a:pPr>
              <a:spcAft>
                <a:spcPts val="800"/>
              </a:spcAft>
              <a:defRPr sz="1650">
                <a:solidFill>
                  <a:srgbClr val="FFF7E8"/>
                </a:solidFill>
                <a:latin typeface="Aptos"/>
              </a:defRPr>
            </a:pPr>
            <a:r>
              <a:t>What kinds of hunger does Christ answer in John 6?</a:t>
            </a:r>
          </a:p>
          <a:p>
            <a:pPr>
              <a:spcAft>
                <a:spcPts val="800"/>
              </a:spcAft>
              <a:defRPr sz="1650">
                <a:solidFill>
                  <a:srgbClr val="FFF7E8"/>
                </a:solidFill>
                <a:latin typeface="Aptos"/>
              </a:defRPr>
            </a:pPr>
            <a:r>
              <a:t>How does the shepherd image shape our approach to the table?</a:t>
            </a:r>
          </a:p>
          <a:p>
            <a:pPr>
              <a:spcAft>
                <a:spcPts val="800"/>
              </a:spcAft>
              <a:defRPr sz="1650">
                <a:solidFill>
                  <a:srgbClr val="FFF7E8"/>
                </a:solidFill>
                <a:latin typeface="Aptos"/>
              </a:defRPr>
            </a:pPr>
            <a:r>
              <a:t>Why is Communion both personal and corporate?</a:t>
            </a:r>
          </a:p>
          <a:p>
            <a:pPr>
              <a:spcAft>
                <a:spcPts val="800"/>
              </a:spcAft>
              <a:defRPr sz="1650">
                <a:solidFill>
                  <a:srgbClr val="FFF7E8"/>
                </a:solidFill>
                <a:latin typeface="Aptos"/>
              </a:defRPr>
            </a:pPr>
            <a:r>
              <a:t>What does one bread teach about division, reconciliation, and fellowship?</a:t>
            </a:r>
          </a:p>
          <a:p>
            <a:pPr>
              <a:spcAft>
                <a:spcPts val="800"/>
              </a:spcAft>
              <a:defRPr sz="1650">
                <a:solidFill>
                  <a:srgbClr val="FFF7E8"/>
                </a:solidFill>
                <a:latin typeface="Aptos"/>
              </a:defRPr>
            </a:pPr>
            <a:r>
              <a:t>How should receiving Christ’s gift lead us into service?</a:t>
            </a:r>
          </a:p>
        </p:txBody>
      </p:sp>
      <p:sp>
        <p:nvSpPr>
          <p:cNvPr id="7" name="Rounded Rectangle 6"/>
          <p:cNvSpPr/>
          <p:nvPr/>
        </p:nvSpPr>
        <p:spPr>
          <a:xfrm>
            <a:off x="6400800" y="1444752"/>
            <a:ext cx="4480560" cy="3749039"/>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601968" y="1591056"/>
            <a:ext cx="4078224" cy="274320"/>
          </a:xfrm>
          <a:prstGeom prst="rect">
            <a:avLst/>
          </a:prstGeom>
          <a:noFill/>
        </p:spPr>
        <p:txBody>
          <a:bodyPr wrap="none" lIns="45720" rIns="45720" tIns="18288" bIns="18288">
            <a:spAutoFit/>
          </a:bodyPr>
          <a:lstStyle/>
          <a:p>
            <a:pPr algn="l">
              <a:defRPr sz="1400" b="1">
                <a:solidFill>
                  <a:srgbClr val="17212F"/>
                </a:solidFill>
                <a:latin typeface="Aptos"/>
              </a:defRPr>
            </a:pPr>
            <a:r>
              <a:t>Practice this week</a:t>
            </a:r>
          </a:p>
        </p:txBody>
      </p:sp>
      <p:sp>
        <p:nvSpPr>
          <p:cNvPr id="9" name="TextBox 8"/>
          <p:cNvSpPr txBox="1"/>
          <p:nvPr/>
        </p:nvSpPr>
        <p:spPr>
          <a:xfrm>
            <a:off x="6601968" y="1956816"/>
            <a:ext cx="4078224" cy="3108959"/>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Come to the table with one named hunger in prayer. Give thanks for Christ’s provision. Seek one concrete act of table-shaped love: reconciliation, hospitality, mercy, or service.</a:t>
            </a:r>
          </a:p>
        </p:txBody>
      </p:sp>
      <p:sp>
        <p:nvSpPr>
          <p:cNvPr id="10" name="TextBox 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1" name="TextBox 1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EE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Suggested Lesson Flow</a:t>
            </a:r>
          </a:p>
        </p:txBody>
      </p:sp>
      <p:sp>
        <p:nvSpPr>
          <p:cNvPr id="4" name="Rectangle 3"/>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Use the same deck for short or extended teaching</a:t>
            </a:r>
          </a:p>
        </p:txBody>
      </p:sp>
      <p:sp>
        <p:nvSpPr>
          <p:cNvPr id="6" name="Rounded Rectangle 5"/>
          <p:cNvSpPr/>
          <p:nvPr/>
        </p:nvSpPr>
        <p:spPr>
          <a:xfrm>
            <a:off x="777240" y="1417320"/>
            <a:ext cx="4846320" cy="3566160"/>
          </a:xfrm>
          <a:prstGeom prst="roundRect">
            <a:avLst/>
          </a:prstGeom>
          <a:solidFill>
            <a:srgbClr val="FFF7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1563624"/>
            <a:ext cx="4443984" cy="274320"/>
          </a:xfrm>
          <a:prstGeom prst="rect">
            <a:avLst/>
          </a:prstGeom>
          <a:noFill/>
        </p:spPr>
        <p:txBody>
          <a:bodyPr wrap="none" lIns="45720" rIns="45720" tIns="18288" bIns="18288">
            <a:spAutoFit/>
          </a:bodyPr>
          <a:lstStyle/>
          <a:p>
            <a:pPr algn="l">
              <a:defRPr sz="1400" b="1">
                <a:solidFill>
                  <a:srgbClr val="17212F"/>
                </a:solidFill>
                <a:latin typeface="Aptos"/>
              </a:defRPr>
            </a:pPr>
            <a:r>
              <a:t>30-minute plan</a:t>
            </a:r>
          </a:p>
        </p:txBody>
      </p:sp>
      <p:sp>
        <p:nvSpPr>
          <p:cNvPr id="8" name="TextBox 7"/>
          <p:cNvSpPr txBox="1"/>
          <p:nvPr/>
        </p:nvSpPr>
        <p:spPr>
          <a:xfrm>
            <a:off x="978408" y="1929384"/>
            <a:ext cx="4443984" cy="29260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5 min - Open with John 6:35 and the hymn identity.</a:t>
            </a:r>
          </a:p>
          <a:p>
            <a:pPr>
              <a:spcAft>
                <a:spcPts val="800"/>
              </a:spcAft>
              <a:defRPr sz="1050">
                <a:solidFill>
                  <a:srgbClr val="17212F"/>
                </a:solidFill>
                <a:latin typeface="Aptos"/>
              </a:defRPr>
            </a:pPr>
            <a:r>
              <a:t>8 min - Teach shepherd, bread, and table imagery.</a:t>
            </a:r>
          </a:p>
          <a:p>
            <a:pPr>
              <a:spcAft>
                <a:spcPts val="800"/>
              </a:spcAft>
              <a:defRPr sz="1050">
                <a:solidFill>
                  <a:srgbClr val="17212F"/>
                </a:solidFill>
                <a:latin typeface="Aptos"/>
              </a:defRPr>
            </a:pPr>
            <a:r>
              <a:t>7 min - Discuss one bread and one body.</a:t>
            </a:r>
          </a:p>
          <a:p>
            <a:pPr>
              <a:spcAft>
                <a:spcPts val="800"/>
              </a:spcAft>
              <a:defRPr sz="1050">
                <a:solidFill>
                  <a:srgbClr val="17212F"/>
                </a:solidFill>
                <a:latin typeface="Aptos"/>
              </a:defRPr>
            </a:pPr>
            <a:r>
              <a:t>5 min - Apply: gratitude and service.</a:t>
            </a:r>
          </a:p>
          <a:p>
            <a:pPr>
              <a:spcAft>
                <a:spcPts val="800"/>
              </a:spcAft>
              <a:defRPr sz="1050">
                <a:solidFill>
                  <a:srgbClr val="17212F"/>
                </a:solidFill>
                <a:latin typeface="Aptos"/>
              </a:defRPr>
            </a:pPr>
            <a:r>
              <a:t>5 min - Close in prayer.</a:t>
            </a:r>
          </a:p>
        </p:txBody>
      </p:sp>
      <p:sp>
        <p:nvSpPr>
          <p:cNvPr id="9" name="Rounded Rectangle 8"/>
          <p:cNvSpPr/>
          <p:nvPr/>
        </p:nvSpPr>
        <p:spPr>
          <a:xfrm>
            <a:off x="6400800" y="1417320"/>
            <a:ext cx="4846320" cy="3566160"/>
          </a:xfrm>
          <a:prstGeom prst="roundRect">
            <a:avLst/>
          </a:prstGeom>
          <a:solidFill>
            <a:srgbClr val="FFF7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01968" y="1563624"/>
            <a:ext cx="4443984" cy="274320"/>
          </a:xfrm>
          <a:prstGeom prst="rect">
            <a:avLst/>
          </a:prstGeom>
          <a:noFill/>
        </p:spPr>
        <p:txBody>
          <a:bodyPr wrap="none" lIns="45720" rIns="45720" tIns="18288" bIns="18288">
            <a:spAutoFit/>
          </a:bodyPr>
          <a:lstStyle/>
          <a:p>
            <a:pPr algn="l">
              <a:defRPr sz="1400" b="1">
                <a:solidFill>
                  <a:srgbClr val="17212F"/>
                </a:solidFill>
                <a:latin typeface="Aptos"/>
              </a:defRPr>
            </a:pPr>
            <a:r>
              <a:t>60-minute plan</a:t>
            </a:r>
          </a:p>
        </p:txBody>
      </p:sp>
      <p:sp>
        <p:nvSpPr>
          <p:cNvPr id="11" name="TextBox 10"/>
          <p:cNvSpPr txBox="1"/>
          <p:nvPr/>
        </p:nvSpPr>
        <p:spPr>
          <a:xfrm>
            <a:off x="6601968" y="1929384"/>
            <a:ext cx="4443984" cy="29260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10 min - Historical and worship setting.</a:t>
            </a:r>
          </a:p>
          <a:p>
            <a:pPr>
              <a:spcAft>
                <a:spcPts val="800"/>
              </a:spcAft>
              <a:defRPr sz="1050">
                <a:solidFill>
                  <a:srgbClr val="17212F"/>
                </a:solidFill>
                <a:latin typeface="Aptos"/>
              </a:defRPr>
            </a:pPr>
            <a:r>
              <a:t>15 min - Scripture study: Psalm 81, John 6, Luke 22.</a:t>
            </a:r>
          </a:p>
          <a:p>
            <a:pPr>
              <a:spcAft>
                <a:spcPts val="800"/>
              </a:spcAft>
              <a:defRPr sz="1050">
                <a:solidFill>
                  <a:srgbClr val="17212F"/>
                </a:solidFill>
                <a:latin typeface="Aptos"/>
              </a:defRPr>
            </a:pPr>
            <a:r>
              <a:t>15 min - Hymn-section teaching.</a:t>
            </a:r>
          </a:p>
          <a:p>
            <a:pPr>
              <a:spcAft>
                <a:spcPts val="800"/>
              </a:spcAft>
              <a:defRPr sz="1050">
                <a:solidFill>
                  <a:srgbClr val="17212F"/>
                </a:solidFill>
                <a:latin typeface="Aptos"/>
              </a:defRPr>
            </a:pPr>
            <a:r>
              <a:t>10 min - Discussion in groups.</a:t>
            </a:r>
          </a:p>
          <a:p>
            <a:pPr>
              <a:spcAft>
                <a:spcPts val="800"/>
              </a:spcAft>
              <a:defRPr sz="1050">
                <a:solidFill>
                  <a:srgbClr val="17212F"/>
                </a:solidFill>
                <a:latin typeface="Aptos"/>
              </a:defRPr>
            </a:pPr>
            <a:r>
              <a:t>5 min - Service application.</a:t>
            </a:r>
          </a:p>
          <a:p>
            <a:pPr>
              <a:spcAft>
                <a:spcPts val="800"/>
              </a:spcAft>
              <a:defRPr sz="1050">
                <a:solidFill>
                  <a:srgbClr val="17212F"/>
                </a:solidFill>
                <a:latin typeface="Aptos"/>
              </a:defRPr>
            </a:pPr>
            <a:r>
              <a:t>5 min - Closing prayer.</a:t>
            </a:r>
          </a:p>
        </p:txBody>
      </p:sp>
      <p:sp>
        <p:nvSpPr>
          <p:cNvPr id="12" name="TextBox 11"/>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13" name="TextBox 12"/>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closing.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Closing Summary and Prayer</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Fed by Christ, joined as one body, sent in love</a:t>
            </a:r>
          </a:p>
        </p:txBody>
      </p:sp>
      <p:sp>
        <p:nvSpPr>
          <p:cNvPr id="7" name="Rectangle 6"/>
          <p:cNvSpPr/>
          <p:nvPr/>
        </p:nvSpPr>
        <p:spPr>
          <a:xfrm>
            <a:off x="685800" y="1417320"/>
            <a:ext cx="6217920" cy="429768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1828800"/>
            <a:ext cx="5669280" cy="1920240"/>
          </a:xfrm>
          <a:prstGeom prst="rect">
            <a:avLst/>
          </a:prstGeom>
          <a:noFill/>
        </p:spPr>
        <p:txBody>
          <a:bodyPr wrap="none" lIns="73152" rIns="73152" tIns="36576" bIns="36576">
            <a:spAutoFit/>
          </a:bodyPr>
          <a:lstStyle/>
          <a:p>
            <a:pPr>
              <a:spcAft>
                <a:spcPts val="800"/>
              </a:spcAft>
              <a:defRPr sz="2200">
                <a:solidFill>
                  <a:srgbClr val="FFF7E8"/>
                </a:solidFill>
                <a:latin typeface="Aptos"/>
              </a:defRPr>
            </a:pPr>
            <a:r>
              <a:t>Lord Jesus Christ, Bread of Life, feed your church with your grace. Gather hungry hearts to your table, make us one in your love, and send us from worship to serve our neighbors with humility and joy. Amen.</a:t>
            </a:r>
          </a:p>
        </p:txBody>
      </p:sp>
      <p:sp>
        <p:nvSpPr>
          <p:cNvPr id="9" name="TextBox 8"/>
          <p:cNvSpPr txBox="1"/>
          <p:nvPr/>
        </p:nvSpPr>
        <p:spPr>
          <a:xfrm>
            <a:off x="960120" y="4983480"/>
            <a:ext cx="8961120" cy="502920"/>
          </a:xfrm>
          <a:prstGeom prst="rect">
            <a:avLst/>
          </a:prstGeom>
          <a:noFill/>
        </p:spPr>
        <p:txBody>
          <a:bodyPr wrap="none" lIns="45720" rIns="45720" tIns="18288" bIns="18288">
            <a:spAutoFit/>
          </a:bodyPr>
          <a:lstStyle/>
          <a:p>
            <a:pPr algn="l">
              <a:defRPr sz="900" b="0">
                <a:solidFill>
                  <a:srgbClr val="F7E9C6"/>
                </a:solidFill>
                <a:latin typeface="Aptos"/>
              </a:defRPr>
            </a:pPr>
            <a:r>
              <a:t>© HymnInfo.com. Free for personal, church, classroom, and small-group teaching use. Please do not sell, repost, or redistribute as downloadable files without permission.</a:t>
            </a:r>
          </a:p>
        </p:txBody>
      </p:sp>
      <p:sp>
        <p:nvSpPr>
          <p:cNvPr id="10" name="TextBox 9"/>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1" name="TextBox 10"/>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6EB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bible_side.jpg"/>
          <p:cNvPicPr>
            <a:picLocks noChangeAspect="1"/>
          </p:cNvPicPr>
          <p:nvPr/>
        </p:nvPicPr>
        <p:blipFill>
          <a:blip r:embed="rId2"/>
          <a:stretch>
            <a:fillRect/>
          </a:stretch>
        </p:blipFill>
        <p:spPr>
          <a:xfrm>
            <a:off x="8229600" y="0"/>
            <a:ext cx="3959352"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Hymn Identity</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Key details for teachers and worship planners</a:t>
            </a:r>
          </a:p>
        </p:txBody>
      </p:sp>
      <p:sp>
        <p:nvSpPr>
          <p:cNvPr id="7" name="Rounded Rectangle 6"/>
          <p:cNvSpPr/>
          <p:nvPr/>
        </p:nvSpPr>
        <p:spPr>
          <a:xfrm>
            <a:off x="658368" y="1417320"/>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59536" y="1563624"/>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Title</a:t>
            </a:r>
          </a:p>
        </p:txBody>
      </p:sp>
      <p:sp>
        <p:nvSpPr>
          <p:cNvPr id="9" name="TextBox 8"/>
          <p:cNvSpPr txBox="1"/>
          <p:nvPr/>
        </p:nvSpPr>
        <p:spPr>
          <a:xfrm>
            <a:off x="859536" y="1929384"/>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You Satisfy the Hungry Heart</a:t>
            </a:r>
          </a:p>
        </p:txBody>
      </p:sp>
      <p:sp>
        <p:nvSpPr>
          <p:cNvPr id="10" name="Rounded Rectangle 9"/>
          <p:cNvSpPr/>
          <p:nvPr/>
        </p:nvSpPr>
        <p:spPr>
          <a:xfrm>
            <a:off x="4361688" y="1417320"/>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62856" y="1563624"/>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Also known as</a:t>
            </a:r>
          </a:p>
        </p:txBody>
      </p:sp>
      <p:sp>
        <p:nvSpPr>
          <p:cNvPr id="12" name="TextBox 11"/>
          <p:cNvSpPr txBox="1"/>
          <p:nvPr/>
        </p:nvSpPr>
        <p:spPr>
          <a:xfrm>
            <a:off x="4562856" y="1929384"/>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Gift of Finest Wheat</a:t>
            </a:r>
          </a:p>
        </p:txBody>
      </p:sp>
      <p:sp>
        <p:nvSpPr>
          <p:cNvPr id="13" name="Rounded Rectangle 12"/>
          <p:cNvSpPr/>
          <p:nvPr/>
        </p:nvSpPr>
        <p:spPr>
          <a:xfrm>
            <a:off x="658368" y="2532888"/>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59536" y="2679192"/>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First line</a:t>
            </a:r>
          </a:p>
        </p:txBody>
      </p:sp>
      <p:sp>
        <p:nvSpPr>
          <p:cNvPr id="15" name="TextBox 14"/>
          <p:cNvSpPr txBox="1"/>
          <p:nvPr/>
        </p:nvSpPr>
        <p:spPr>
          <a:xfrm>
            <a:off x="859536" y="3044952"/>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As when the shepherd calls his sheep</a:t>
            </a:r>
          </a:p>
        </p:txBody>
      </p:sp>
      <p:sp>
        <p:nvSpPr>
          <p:cNvPr id="16" name="Rounded Rectangle 15"/>
          <p:cNvSpPr/>
          <p:nvPr/>
        </p:nvSpPr>
        <p:spPr>
          <a:xfrm>
            <a:off x="4361688" y="2532888"/>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562856" y="2679192"/>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Text</a:t>
            </a:r>
          </a:p>
        </p:txBody>
      </p:sp>
      <p:sp>
        <p:nvSpPr>
          <p:cNvPr id="18" name="TextBox 17"/>
          <p:cNvSpPr txBox="1"/>
          <p:nvPr/>
        </p:nvSpPr>
        <p:spPr>
          <a:xfrm>
            <a:off x="4562856" y="3044952"/>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Omer G. Westendorf</a:t>
            </a:r>
          </a:p>
        </p:txBody>
      </p:sp>
      <p:sp>
        <p:nvSpPr>
          <p:cNvPr id="19" name="Rounded Rectangle 18"/>
          <p:cNvSpPr/>
          <p:nvPr/>
        </p:nvSpPr>
        <p:spPr>
          <a:xfrm>
            <a:off x="658368" y="3648456"/>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59536" y="3794760"/>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Music</a:t>
            </a:r>
          </a:p>
        </p:txBody>
      </p:sp>
      <p:sp>
        <p:nvSpPr>
          <p:cNvPr id="21" name="TextBox 20"/>
          <p:cNvSpPr txBox="1"/>
          <p:nvPr/>
        </p:nvSpPr>
        <p:spPr>
          <a:xfrm>
            <a:off x="859536" y="4160520"/>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Robert E. Kreutz</a:t>
            </a:r>
          </a:p>
        </p:txBody>
      </p:sp>
      <p:sp>
        <p:nvSpPr>
          <p:cNvPr id="22" name="Rounded Rectangle 21"/>
          <p:cNvSpPr/>
          <p:nvPr/>
        </p:nvSpPr>
        <p:spPr>
          <a:xfrm>
            <a:off x="4361688" y="3648456"/>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562856" y="3794760"/>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Tune</a:t>
            </a:r>
          </a:p>
        </p:txBody>
      </p:sp>
      <p:sp>
        <p:nvSpPr>
          <p:cNvPr id="24" name="TextBox 23"/>
          <p:cNvSpPr txBox="1"/>
          <p:nvPr/>
        </p:nvSpPr>
        <p:spPr>
          <a:xfrm>
            <a:off x="4562856" y="4160520"/>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BICENTENNIAL / GIFT OF FINEST WHEAT</a:t>
            </a:r>
          </a:p>
        </p:txBody>
      </p:sp>
      <p:sp>
        <p:nvSpPr>
          <p:cNvPr id="25" name="Rounded Rectangle 24"/>
          <p:cNvSpPr/>
          <p:nvPr/>
        </p:nvSpPr>
        <p:spPr>
          <a:xfrm>
            <a:off x="658368" y="4764024"/>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59536" y="4910328"/>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Meter</a:t>
            </a:r>
          </a:p>
        </p:txBody>
      </p:sp>
      <p:sp>
        <p:nvSpPr>
          <p:cNvPr id="27" name="TextBox 26"/>
          <p:cNvSpPr txBox="1"/>
          <p:nvPr/>
        </p:nvSpPr>
        <p:spPr>
          <a:xfrm>
            <a:off x="859536" y="5276088"/>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Common Meter with refrain</a:t>
            </a:r>
          </a:p>
        </p:txBody>
      </p:sp>
      <p:sp>
        <p:nvSpPr>
          <p:cNvPr id="28" name="Rounded Rectangle 27"/>
          <p:cNvSpPr/>
          <p:nvPr/>
        </p:nvSpPr>
        <p:spPr>
          <a:xfrm>
            <a:off x="4361688" y="4764024"/>
            <a:ext cx="3337560" cy="822960"/>
          </a:xfrm>
          <a:prstGeom prst="roundRect">
            <a:avLst/>
          </a:prstGeom>
          <a:solidFill>
            <a:srgbClr val="FFF8E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562856" y="4910328"/>
            <a:ext cx="2935224" cy="274320"/>
          </a:xfrm>
          <a:prstGeom prst="rect">
            <a:avLst/>
          </a:prstGeom>
          <a:noFill/>
        </p:spPr>
        <p:txBody>
          <a:bodyPr wrap="none" lIns="45720" rIns="45720" tIns="18288" bIns="18288">
            <a:spAutoFit/>
          </a:bodyPr>
          <a:lstStyle/>
          <a:p>
            <a:pPr algn="l">
              <a:defRPr sz="1400" b="1">
                <a:solidFill>
                  <a:srgbClr val="17212F"/>
                </a:solidFill>
                <a:latin typeface="Aptos"/>
              </a:defRPr>
            </a:pPr>
            <a:r>
              <a:t>Setting</a:t>
            </a:r>
          </a:p>
        </p:txBody>
      </p:sp>
      <p:sp>
        <p:nvSpPr>
          <p:cNvPr id="30" name="TextBox 29"/>
          <p:cNvSpPr txBox="1"/>
          <p:nvPr/>
        </p:nvSpPr>
        <p:spPr>
          <a:xfrm>
            <a:off x="4562856" y="5276088"/>
            <a:ext cx="2935224" cy="18288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Written for the 1976 International Eucharistic Congress in Philadelphia</a:t>
            </a:r>
          </a:p>
        </p:txBody>
      </p:sp>
      <p:sp>
        <p:nvSpPr>
          <p:cNvPr id="31" name="TextBox 30"/>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32" name="TextBox 31"/>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bible.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4663440"/>
            <a:ext cx="12191999" cy="219456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709160"/>
            <a:ext cx="8686800" cy="658368"/>
          </a:xfrm>
          <a:prstGeom prst="rect">
            <a:avLst/>
          </a:prstGeom>
          <a:noFill/>
        </p:spPr>
        <p:txBody>
          <a:bodyPr wrap="none" lIns="45720" rIns="45720" tIns="18288" bIns="18288">
            <a:spAutoFit/>
          </a:bodyPr>
          <a:lstStyle/>
          <a:p>
            <a:pPr algn="l">
              <a:defRPr sz="3400" b="1">
                <a:solidFill>
                  <a:srgbClr val="FFF7E8"/>
                </a:solidFill>
                <a:latin typeface="Aptos"/>
              </a:defRPr>
            </a:pPr>
            <a:r>
              <a:t>Historical Setting</a:t>
            </a:r>
          </a:p>
        </p:txBody>
      </p:sp>
      <p:sp>
        <p:nvSpPr>
          <p:cNvPr id="5" name="TextBox 4"/>
          <p:cNvSpPr txBox="1"/>
          <p:nvPr/>
        </p:nvSpPr>
        <p:spPr>
          <a:xfrm>
            <a:off x="749808" y="5440680"/>
            <a:ext cx="9875520" cy="457200"/>
          </a:xfrm>
          <a:prstGeom prst="rect">
            <a:avLst/>
          </a:prstGeom>
          <a:noFill/>
        </p:spPr>
        <p:txBody>
          <a:bodyPr wrap="none" lIns="45720" rIns="45720" tIns="18288" bIns="18288">
            <a:spAutoFit/>
          </a:bodyPr>
          <a:lstStyle/>
          <a:p>
            <a:pPr algn="l">
              <a:defRPr sz="1500" b="0">
                <a:solidFill>
                  <a:srgbClr val="F7E9C6"/>
                </a:solidFill>
                <a:latin typeface="Aptos"/>
              </a:defRPr>
            </a:pPr>
            <a:r>
              <a:t>A modern Communion hymn shaped for congregational participation</a:t>
            </a:r>
          </a:p>
        </p:txBody>
      </p:sp>
      <p:sp>
        <p:nvSpPr>
          <p:cNvPr id="6" name="TextBox 5"/>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7" name="TextBox 6"/>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bible_side.jpg"/>
          <p:cNvPicPr>
            <a:picLocks noChangeAspect="1"/>
          </p:cNvPicPr>
          <p:nvPr/>
        </p:nvPicPr>
        <p:blipFill>
          <a:blip r:embed="rId2"/>
          <a:stretch>
            <a:fillRect/>
          </a:stretch>
        </p:blipFill>
        <p:spPr>
          <a:xfrm>
            <a:off x="0" y="0"/>
            <a:ext cx="3794760" cy="6858000"/>
          </a:xfrm>
          <a:prstGeom prst="rect">
            <a:avLst/>
          </a:prstGeom>
        </p:spPr>
      </p:pic>
      <p:sp>
        <p:nvSpPr>
          <p:cNvPr id="4" name="Rectangle 3"/>
          <p:cNvSpPr/>
          <p:nvPr/>
        </p:nvSpPr>
        <p:spPr>
          <a:xfrm>
            <a:off x="0" y="0"/>
            <a:ext cx="3794760"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Historical Background</a:t>
            </a:r>
          </a:p>
        </p:txBody>
      </p:sp>
      <p:sp>
        <p:nvSpPr>
          <p:cNvPr id="6" name="Rectangle 5"/>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Careful notes for public teaching</a:t>
            </a:r>
          </a:p>
        </p:txBody>
      </p:sp>
      <p:sp>
        <p:nvSpPr>
          <p:cNvPr id="8" name="TextBox 7"/>
          <p:cNvSpPr txBox="1"/>
          <p:nvPr/>
        </p:nvSpPr>
        <p:spPr>
          <a:xfrm>
            <a:off x="4251960" y="1325880"/>
            <a:ext cx="7040880" cy="4389120"/>
          </a:xfrm>
          <a:prstGeom prst="rect">
            <a:avLst/>
          </a:prstGeom>
          <a:noFill/>
        </p:spPr>
        <p:txBody>
          <a:bodyPr wrap="none" lIns="73152" rIns="73152" tIns="36576" bIns="36576">
            <a:spAutoFit/>
          </a:bodyPr>
          <a:lstStyle/>
          <a:p>
            <a:pPr>
              <a:spcAft>
                <a:spcPts val="800"/>
              </a:spcAft>
              <a:defRPr sz="1800">
                <a:solidFill>
                  <a:srgbClr val="FFF7E8"/>
                </a:solidFill>
                <a:latin typeface="Aptos"/>
              </a:defRPr>
            </a:pPr>
            <a:r>
              <a:t>Omer G. Westendorf wrote the hymn for the 41st International Eucharistic Congress in Philadelphia in 1976.</a:t>
            </a:r>
          </a:p>
          <a:p>
            <a:pPr>
              <a:spcAft>
                <a:spcPts val="800"/>
              </a:spcAft>
              <a:defRPr sz="1800">
                <a:solidFill>
                  <a:srgbClr val="FFF7E8"/>
                </a:solidFill>
                <a:latin typeface="Aptos"/>
              </a:defRPr>
            </a:pPr>
            <a:r>
              <a:t>Robert E. Kreutz composed the tune commonly printed as BICENTENNIAL, GIFT OF FINEST WHEAT, or FINEST WHEAT.</a:t>
            </a:r>
          </a:p>
          <a:p>
            <a:pPr>
              <a:spcAft>
                <a:spcPts val="800"/>
              </a:spcAft>
              <a:defRPr sz="1800">
                <a:solidFill>
                  <a:srgbClr val="FFF7E8"/>
                </a:solidFill>
                <a:latin typeface="Aptos"/>
              </a:defRPr>
            </a:pPr>
            <a:r>
              <a:t>Its refrain-centered form made it useful for Communion procession, choir leadership, and congregational singing.</a:t>
            </a:r>
          </a:p>
          <a:p>
            <a:pPr>
              <a:spcAft>
                <a:spcPts val="800"/>
              </a:spcAft>
              <a:defRPr sz="1800">
                <a:solidFill>
                  <a:srgbClr val="FFF7E8"/>
                </a:solidFill>
                <a:latin typeface="Aptos"/>
              </a:defRPr>
            </a:pPr>
            <a:r>
              <a:t>The hymn belongs to the post-Vatican II flowering of English-language Catholic congregational song and has also entered many ecumenical hymnals.</a:t>
            </a:r>
          </a:p>
        </p:txBody>
      </p:sp>
      <p:sp>
        <p:nvSpPr>
          <p:cNvPr id="9" name="TextBox 8"/>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0" name="TextBox 9"/>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7EE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unity_side.jpg"/>
          <p:cNvPicPr>
            <a:picLocks noChangeAspect="1"/>
          </p:cNvPicPr>
          <p:nvPr/>
        </p:nvPicPr>
        <p:blipFill>
          <a:blip r:embed="rId2"/>
          <a:stretch>
            <a:fillRect/>
          </a:stretch>
        </p:blipFill>
        <p:spPr>
          <a:xfrm>
            <a:off x="8183879" y="0"/>
            <a:ext cx="4005072" cy="6858000"/>
          </a:xfrm>
          <a:prstGeom prst="rect">
            <a:avLst/>
          </a:prstGeom>
        </p:spPr>
      </p:pic>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17212F"/>
                </a:solidFill>
                <a:latin typeface="Aptos"/>
              </a:defRPr>
            </a:pPr>
            <a:r>
              <a:t>Why This Hymn Matters Today</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B98A3C"/>
                </a:solidFill>
                <a:latin typeface="Aptos"/>
              </a:defRPr>
            </a:pPr>
            <a:r>
              <a:t>A table hymn for hungry hearts and divided communities</a:t>
            </a:r>
          </a:p>
        </p:txBody>
      </p:sp>
      <p:sp>
        <p:nvSpPr>
          <p:cNvPr id="7" name="Rounded Rectangle 6"/>
          <p:cNvSpPr/>
          <p:nvPr/>
        </p:nvSpPr>
        <p:spPr>
          <a:xfrm>
            <a:off x="685800" y="1417320"/>
            <a:ext cx="3429000" cy="1325880"/>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50392" y="1536192"/>
            <a:ext cx="411480" cy="320040"/>
          </a:xfrm>
          <a:prstGeom prst="rect">
            <a:avLst/>
          </a:prstGeom>
          <a:noFill/>
        </p:spPr>
        <p:txBody>
          <a:bodyPr wrap="none" lIns="45720" rIns="45720" tIns="18288" bIns="18288">
            <a:spAutoFit/>
          </a:bodyPr>
          <a:lstStyle/>
          <a:p>
            <a:pPr algn="ctr">
              <a:defRPr sz="2000" b="1">
                <a:solidFill>
                  <a:srgbClr val="B98A3C"/>
                </a:solidFill>
                <a:latin typeface="Aptos"/>
              </a:defRPr>
            </a:pPr>
            <a:r>
              <a:t>✚</a:t>
            </a:r>
          </a:p>
        </p:txBody>
      </p:sp>
      <p:sp>
        <p:nvSpPr>
          <p:cNvPr id="9" name="TextBox 8"/>
          <p:cNvSpPr txBox="1"/>
          <p:nvPr/>
        </p:nvSpPr>
        <p:spPr>
          <a:xfrm>
            <a:off x="1344168" y="1563624"/>
            <a:ext cx="2606040" cy="274320"/>
          </a:xfrm>
          <a:prstGeom prst="rect">
            <a:avLst/>
          </a:prstGeom>
          <a:noFill/>
        </p:spPr>
        <p:txBody>
          <a:bodyPr wrap="none" lIns="45720" rIns="45720" tIns="18288" bIns="18288">
            <a:spAutoFit/>
          </a:bodyPr>
          <a:lstStyle/>
          <a:p>
            <a:pPr algn="l">
              <a:defRPr sz="1400" b="1">
                <a:solidFill>
                  <a:srgbClr val="17212F"/>
                </a:solidFill>
                <a:latin typeface="Aptos"/>
              </a:defRPr>
            </a:pPr>
            <a:r>
              <a:t>Pastoral value</a:t>
            </a:r>
          </a:p>
        </p:txBody>
      </p:sp>
      <p:sp>
        <p:nvSpPr>
          <p:cNvPr id="10" name="TextBox 9"/>
          <p:cNvSpPr txBox="1"/>
          <p:nvPr/>
        </p:nvSpPr>
        <p:spPr>
          <a:xfrm>
            <a:off x="1344168" y="1929384"/>
            <a:ext cx="2606040" cy="68580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Gives gentle language for receiving Christ’s sustaining grace when faith is weary or hungry.</a:t>
            </a:r>
          </a:p>
        </p:txBody>
      </p:sp>
      <p:sp>
        <p:nvSpPr>
          <p:cNvPr id="11" name="Rounded Rectangle 10"/>
          <p:cNvSpPr/>
          <p:nvPr/>
        </p:nvSpPr>
        <p:spPr>
          <a:xfrm>
            <a:off x="4343400" y="1417320"/>
            <a:ext cx="3429000" cy="1325880"/>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07992" y="1536192"/>
            <a:ext cx="411480" cy="320040"/>
          </a:xfrm>
          <a:prstGeom prst="rect">
            <a:avLst/>
          </a:prstGeom>
          <a:noFill/>
        </p:spPr>
        <p:txBody>
          <a:bodyPr wrap="none" lIns="45720" rIns="45720" tIns="18288" bIns="18288">
            <a:spAutoFit/>
          </a:bodyPr>
          <a:lstStyle/>
          <a:p>
            <a:pPr algn="ctr">
              <a:defRPr sz="2000" b="1">
                <a:solidFill>
                  <a:srgbClr val="B98A3C"/>
                </a:solidFill>
                <a:latin typeface="Aptos"/>
              </a:defRPr>
            </a:pPr>
            <a:r>
              <a:t>◯</a:t>
            </a:r>
          </a:p>
        </p:txBody>
      </p:sp>
      <p:sp>
        <p:nvSpPr>
          <p:cNvPr id="13" name="TextBox 12"/>
          <p:cNvSpPr txBox="1"/>
          <p:nvPr/>
        </p:nvSpPr>
        <p:spPr>
          <a:xfrm>
            <a:off x="5001768" y="1563624"/>
            <a:ext cx="2606040" cy="274320"/>
          </a:xfrm>
          <a:prstGeom prst="rect">
            <a:avLst/>
          </a:prstGeom>
          <a:noFill/>
        </p:spPr>
        <p:txBody>
          <a:bodyPr wrap="none" lIns="45720" rIns="45720" tIns="18288" bIns="18288">
            <a:spAutoFit/>
          </a:bodyPr>
          <a:lstStyle/>
          <a:p>
            <a:pPr algn="l">
              <a:defRPr sz="1400" b="1">
                <a:solidFill>
                  <a:srgbClr val="17212F"/>
                </a:solidFill>
                <a:latin typeface="Aptos"/>
              </a:defRPr>
            </a:pPr>
            <a:r>
              <a:t>Worship value</a:t>
            </a:r>
          </a:p>
        </p:txBody>
      </p:sp>
      <p:sp>
        <p:nvSpPr>
          <p:cNvPr id="14" name="TextBox 13"/>
          <p:cNvSpPr txBox="1"/>
          <p:nvPr/>
        </p:nvSpPr>
        <p:spPr>
          <a:xfrm>
            <a:off x="5001768" y="1929384"/>
            <a:ext cx="2606040" cy="68580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Fits Communion with a clear refrain, a reverent pace, and a theme easily carried by the whole assembly.</a:t>
            </a:r>
          </a:p>
        </p:txBody>
      </p:sp>
      <p:sp>
        <p:nvSpPr>
          <p:cNvPr id="15" name="Rounded Rectangle 14"/>
          <p:cNvSpPr/>
          <p:nvPr/>
        </p:nvSpPr>
        <p:spPr>
          <a:xfrm>
            <a:off x="685800" y="3108960"/>
            <a:ext cx="3429000" cy="1325880"/>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50392" y="3227832"/>
            <a:ext cx="411480" cy="320040"/>
          </a:xfrm>
          <a:prstGeom prst="rect">
            <a:avLst/>
          </a:prstGeom>
          <a:noFill/>
        </p:spPr>
        <p:txBody>
          <a:bodyPr wrap="none" lIns="45720" rIns="45720" tIns="18288" bIns="18288">
            <a:spAutoFit/>
          </a:bodyPr>
          <a:lstStyle/>
          <a:p>
            <a:pPr algn="ctr">
              <a:defRPr sz="2000" b="1">
                <a:solidFill>
                  <a:srgbClr val="B98A3C"/>
                </a:solidFill>
                <a:latin typeface="Aptos"/>
              </a:defRPr>
            </a:pPr>
            <a:r>
              <a:t>▣</a:t>
            </a:r>
          </a:p>
        </p:txBody>
      </p:sp>
      <p:sp>
        <p:nvSpPr>
          <p:cNvPr id="17" name="TextBox 16"/>
          <p:cNvSpPr txBox="1"/>
          <p:nvPr/>
        </p:nvSpPr>
        <p:spPr>
          <a:xfrm>
            <a:off x="1344168" y="3255264"/>
            <a:ext cx="2606040" cy="274320"/>
          </a:xfrm>
          <a:prstGeom prst="rect">
            <a:avLst/>
          </a:prstGeom>
          <a:noFill/>
        </p:spPr>
        <p:txBody>
          <a:bodyPr wrap="none" lIns="45720" rIns="45720" tIns="18288" bIns="18288">
            <a:spAutoFit/>
          </a:bodyPr>
          <a:lstStyle/>
          <a:p>
            <a:pPr algn="l">
              <a:defRPr sz="1400" b="1">
                <a:solidFill>
                  <a:srgbClr val="17212F"/>
                </a:solidFill>
                <a:latin typeface="Aptos"/>
              </a:defRPr>
            </a:pPr>
            <a:r>
              <a:t>Teaching value</a:t>
            </a:r>
          </a:p>
        </p:txBody>
      </p:sp>
      <p:sp>
        <p:nvSpPr>
          <p:cNvPr id="18" name="TextBox 17"/>
          <p:cNvSpPr txBox="1"/>
          <p:nvPr/>
        </p:nvSpPr>
        <p:spPr>
          <a:xfrm>
            <a:off x="1344168" y="3621024"/>
            <a:ext cx="2606040" cy="68580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Connects Psalm 81, John 6, John 10, Luke 22, and 1 Corinthians 10 without forcing the imagery.</a:t>
            </a:r>
          </a:p>
        </p:txBody>
      </p:sp>
      <p:sp>
        <p:nvSpPr>
          <p:cNvPr id="19" name="Rounded Rectangle 18"/>
          <p:cNvSpPr/>
          <p:nvPr/>
        </p:nvSpPr>
        <p:spPr>
          <a:xfrm>
            <a:off x="4343400" y="3108960"/>
            <a:ext cx="3429000" cy="1325880"/>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07992" y="3227832"/>
            <a:ext cx="411480" cy="320040"/>
          </a:xfrm>
          <a:prstGeom prst="rect">
            <a:avLst/>
          </a:prstGeom>
          <a:noFill/>
        </p:spPr>
        <p:txBody>
          <a:bodyPr wrap="none" lIns="45720" rIns="45720" tIns="18288" bIns="18288">
            <a:spAutoFit/>
          </a:bodyPr>
          <a:lstStyle/>
          <a:p>
            <a:pPr algn="ctr">
              <a:defRPr sz="2000" b="1">
                <a:solidFill>
                  <a:srgbClr val="B98A3C"/>
                </a:solidFill>
                <a:latin typeface="Aptos"/>
              </a:defRPr>
            </a:pPr>
            <a:r>
              <a:t>✦</a:t>
            </a:r>
          </a:p>
        </p:txBody>
      </p:sp>
      <p:sp>
        <p:nvSpPr>
          <p:cNvPr id="21" name="TextBox 20"/>
          <p:cNvSpPr txBox="1"/>
          <p:nvPr/>
        </p:nvSpPr>
        <p:spPr>
          <a:xfrm>
            <a:off x="5001768" y="3255264"/>
            <a:ext cx="2606040" cy="274320"/>
          </a:xfrm>
          <a:prstGeom prst="rect">
            <a:avLst/>
          </a:prstGeom>
          <a:noFill/>
        </p:spPr>
        <p:txBody>
          <a:bodyPr wrap="none" lIns="45720" rIns="45720" tIns="18288" bIns="18288">
            <a:spAutoFit/>
          </a:bodyPr>
          <a:lstStyle/>
          <a:p>
            <a:pPr algn="l">
              <a:defRPr sz="1400" b="1">
                <a:solidFill>
                  <a:srgbClr val="17212F"/>
                </a:solidFill>
                <a:latin typeface="Aptos"/>
              </a:defRPr>
            </a:pPr>
            <a:r>
              <a:t>Discipleship value</a:t>
            </a:r>
          </a:p>
        </p:txBody>
      </p:sp>
      <p:sp>
        <p:nvSpPr>
          <p:cNvPr id="22" name="TextBox 21"/>
          <p:cNvSpPr txBox="1"/>
          <p:nvPr/>
        </p:nvSpPr>
        <p:spPr>
          <a:xfrm>
            <a:off x="5001768" y="3621024"/>
            <a:ext cx="2606040" cy="685800"/>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Moves worshipers from receiving the gift of Christ to living as servants shaped by his self-giving love.</a:t>
            </a:r>
          </a:p>
        </p:txBody>
      </p:sp>
      <p:sp>
        <p:nvSpPr>
          <p:cNvPr id="23" name="TextBox 22"/>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5B503F"/>
                </a:solidFill>
                <a:latin typeface="Aptos"/>
              </a:defRPr>
            </a:pPr>
            <a:r>
              <a:t>Prepared for teaching and small group use - hymninfo.com</a:t>
            </a:r>
          </a:p>
        </p:txBody>
      </p:sp>
      <p:sp>
        <p:nvSpPr>
          <p:cNvPr id="24" name="TextBox 23"/>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5B503F"/>
                </a:solidFill>
                <a:latin typeface="Aptos"/>
              </a:defRPr>
            </a:pPr>
            <a:r>
              <a:t>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table.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4663440"/>
            <a:ext cx="12191999" cy="219456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709160"/>
            <a:ext cx="8686800" cy="658368"/>
          </a:xfrm>
          <a:prstGeom prst="rect">
            <a:avLst/>
          </a:prstGeom>
          <a:noFill/>
        </p:spPr>
        <p:txBody>
          <a:bodyPr wrap="none" lIns="45720" rIns="45720" tIns="18288" bIns="18288">
            <a:spAutoFit/>
          </a:bodyPr>
          <a:lstStyle/>
          <a:p>
            <a:pPr algn="l">
              <a:defRPr sz="3400" b="1">
                <a:solidFill>
                  <a:srgbClr val="FFF7E8"/>
                </a:solidFill>
                <a:latin typeface="Aptos"/>
              </a:defRPr>
            </a:pPr>
            <a:r>
              <a:t>Biblical Foundation</a:t>
            </a:r>
          </a:p>
        </p:txBody>
      </p:sp>
      <p:sp>
        <p:nvSpPr>
          <p:cNvPr id="5" name="TextBox 4"/>
          <p:cNvSpPr txBox="1"/>
          <p:nvPr/>
        </p:nvSpPr>
        <p:spPr>
          <a:xfrm>
            <a:off x="749808" y="5440680"/>
            <a:ext cx="9875520" cy="457200"/>
          </a:xfrm>
          <a:prstGeom prst="rect">
            <a:avLst/>
          </a:prstGeom>
          <a:noFill/>
        </p:spPr>
        <p:txBody>
          <a:bodyPr wrap="none" lIns="45720" rIns="45720" tIns="18288" bIns="18288">
            <a:spAutoFit/>
          </a:bodyPr>
          <a:lstStyle/>
          <a:p>
            <a:pPr algn="l">
              <a:defRPr sz="1500" b="0">
                <a:solidFill>
                  <a:srgbClr val="F7E9C6"/>
                </a:solidFill>
                <a:latin typeface="Aptos"/>
              </a:defRPr>
            </a:pPr>
            <a:r>
              <a:t>Bread, shepherd, table, one body, and the gracious invitation of God</a:t>
            </a:r>
          </a:p>
        </p:txBody>
      </p:sp>
      <p:sp>
        <p:nvSpPr>
          <p:cNvPr id="6" name="TextBox 5"/>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7" name="TextBox 6"/>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Primary Scripture Connections</a:t>
            </a:r>
          </a:p>
        </p:txBody>
      </p:sp>
      <p:sp>
        <p:nvSpPr>
          <p:cNvPr id="4" name="Rectangle 3"/>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Direct and thematic biblical anchors</a:t>
            </a:r>
          </a:p>
        </p:txBody>
      </p:sp>
      <p:sp>
        <p:nvSpPr>
          <p:cNvPr id="6" name="Rounded Rectangle 5"/>
          <p:cNvSpPr/>
          <p:nvPr/>
        </p:nvSpPr>
        <p:spPr>
          <a:xfrm>
            <a:off x="685800" y="1325880"/>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6968" y="1472184"/>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Psalm 81:16</a:t>
            </a:r>
          </a:p>
        </p:txBody>
      </p:sp>
      <p:sp>
        <p:nvSpPr>
          <p:cNvPr id="8" name="TextBox 7"/>
          <p:cNvSpPr txBox="1"/>
          <p:nvPr/>
        </p:nvSpPr>
        <p:spPr>
          <a:xfrm>
            <a:off x="886968" y="1837944"/>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God satisfies his people with the finest wheat.</a:t>
            </a:r>
          </a:p>
        </p:txBody>
      </p:sp>
      <p:sp>
        <p:nvSpPr>
          <p:cNvPr id="9" name="Rounded Rectangle 8"/>
          <p:cNvSpPr/>
          <p:nvPr/>
        </p:nvSpPr>
        <p:spPr>
          <a:xfrm>
            <a:off x="6263640" y="1325880"/>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64808" y="1472184"/>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John 6:35</a:t>
            </a:r>
          </a:p>
        </p:txBody>
      </p:sp>
      <p:sp>
        <p:nvSpPr>
          <p:cNvPr id="11" name="TextBox 10"/>
          <p:cNvSpPr txBox="1"/>
          <p:nvPr/>
        </p:nvSpPr>
        <p:spPr>
          <a:xfrm>
            <a:off x="6464808" y="1837944"/>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Jesus declares himself the Bread of Life.</a:t>
            </a:r>
          </a:p>
        </p:txBody>
      </p:sp>
      <p:sp>
        <p:nvSpPr>
          <p:cNvPr id="12" name="Rounded Rectangle 11"/>
          <p:cNvSpPr/>
          <p:nvPr/>
        </p:nvSpPr>
        <p:spPr>
          <a:xfrm>
            <a:off x="685800" y="2898648"/>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86968" y="3044952"/>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John 10:3-4</a:t>
            </a:r>
          </a:p>
        </p:txBody>
      </p:sp>
      <p:sp>
        <p:nvSpPr>
          <p:cNvPr id="14" name="TextBox 13"/>
          <p:cNvSpPr txBox="1"/>
          <p:nvPr/>
        </p:nvSpPr>
        <p:spPr>
          <a:xfrm>
            <a:off x="886968" y="3410712"/>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The shepherd calls; the sheep know his voice.</a:t>
            </a:r>
          </a:p>
        </p:txBody>
      </p:sp>
      <p:sp>
        <p:nvSpPr>
          <p:cNvPr id="15" name="Rounded Rectangle 14"/>
          <p:cNvSpPr/>
          <p:nvPr/>
        </p:nvSpPr>
        <p:spPr>
          <a:xfrm>
            <a:off x="6263640" y="2898648"/>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64808" y="3044952"/>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Luke 22:19-20</a:t>
            </a:r>
          </a:p>
        </p:txBody>
      </p:sp>
      <p:sp>
        <p:nvSpPr>
          <p:cNvPr id="17" name="TextBox 16"/>
          <p:cNvSpPr txBox="1"/>
          <p:nvPr/>
        </p:nvSpPr>
        <p:spPr>
          <a:xfrm>
            <a:off x="6464808" y="3410712"/>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Christ gives bread and cup at the table.</a:t>
            </a:r>
          </a:p>
        </p:txBody>
      </p:sp>
      <p:sp>
        <p:nvSpPr>
          <p:cNvPr id="18" name="Rounded Rectangle 17"/>
          <p:cNvSpPr/>
          <p:nvPr/>
        </p:nvSpPr>
        <p:spPr>
          <a:xfrm>
            <a:off x="685800" y="4471416"/>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86968" y="4617720"/>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1 Corinthians 10:16-17</a:t>
            </a:r>
          </a:p>
        </p:txBody>
      </p:sp>
      <p:sp>
        <p:nvSpPr>
          <p:cNvPr id="20" name="TextBox 19"/>
          <p:cNvSpPr txBox="1"/>
          <p:nvPr/>
        </p:nvSpPr>
        <p:spPr>
          <a:xfrm>
            <a:off x="886968" y="4983480"/>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One bread, one body, shared communion.</a:t>
            </a:r>
          </a:p>
        </p:txBody>
      </p:sp>
      <p:sp>
        <p:nvSpPr>
          <p:cNvPr id="21" name="Rounded Rectangle 20"/>
          <p:cNvSpPr/>
          <p:nvPr/>
        </p:nvSpPr>
        <p:spPr>
          <a:xfrm>
            <a:off x="6263640" y="4471416"/>
            <a:ext cx="5074920" cy="1133856"/>
          </a:xfrm>
          <a:prstGeom prst="roundRect">
            <a:avLst/>
          </a:prstGeom>
          <a:solidFill>
            <a:srgbClr val="F8EED8"/>
          </a:solidFill>
          <a:ln w="15240">
            <a:solidFill>
              <a:srgbClr val="D4B36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64808" y="4617720"/>
            <a:ext cx="4672584" cy="274320"/>
          </a:xfrm>
          <a:prstGeom prst="rect">
            <a:avLst/>
          </a:prstGeom>
          <a:noFill/>
        </p:spPr>
        <p:txBody>
          <a:bodyPr wrap="none" lIns="45720" rIns="45720" tIns="18288" bIns="18288">
            <a:spAutoFit/>
          </a:bodyPr>
          <a:lstStyle/>
          <a:p>
            <a:pPr algn="l">
              <a:defRPr sz="1400" b="1">
                <a:solidFill>
                  <a:srgbClr val="17212F"/>
                </a:solidFill>
                <a:latin typeface="Aptos"/>
              </a:defRPr>
            </a:pPr>
            <a:r>
              <a:t>Isaiah 55:1-2</a:t>
            </a:r>
          </a:p>
        </p:txBody>
      </p:sp>
      <p:sp>
        <p:nvSpPr>
          <p:cNvPr id="23" name="TextBox 22"/>
          <p:cNvSpPr txBox="1"/>
          <p:nvPr/>
        </p:nvSpPr>
        <p:spPr>
          <a:xfrm>
            <a:off x="6464808" y="4983480"/>
            <a:ext cx="4672584" cy="493776"/>
          </a:xfrm>
          <a:prstGeom prst="rect">
            <a:avLst/>
          </a:prstGeom>
          <a:noFill/>
        </p:spPr>
        <p:txBody>
          <a:bodyPr wrap="none" lIns="73152" rIns="73152" tIns="36576" bIns="36576">
            <a:spAutoFit/>
          </a:bodyPr>
          <a:lstStyle/>
          <a:p>
            <a:pPr>
              <a:spcAft>
                <a:spcPts val="800"/>
              </a:spcAft>
              <a:defRPr sz="1050">
                <a:solidFill>
                  <a:srgbClr val="17212F"/>
                </a:solidFill>
                <a:latin typeface="Aptos"/>
              </a:defRPr>
            </a:pPr>
            <a:r>
              <a:t>God calls the hungry and thirsty to receive.</a:t>
            </a:r>
          </a:p>
        </p:txBody>
      </p:sp>
      <p:sp>
        <p:nvSpPr>
          <p:cNvPr id="24" name="TextBox 23"/>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25" name="TextBox 24"/>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shepherd.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F17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411480"/>
            <a:ext cx="8138160" cy="594360"/>
          </a:xfrm>
          <a:prstGeom prst="rect">
            <a:avLst/>
          </a:prstGeom>
          <a:noFill/>
        </p:spPr>
        <p:txBody>
          <a:bodyPr wrap="none" lIns="45720" rIns="45720" tIns="18288" bIns="18288">
            <a:spAutoFit/>
          </a:bodyPr>
          <a:lstStyle/>
          <a:p>
            <a:pPr algn="l">
              <a:defRPr sz="2800" b="1">
                <a:solidFill>
                  <a:srgbClr val="FFF7E8"/>
                </a:solidFill>
                <a:latin typeface="Aptos"/>
              </a:defRPr>
            </a:pPr>
            <a:r>
              <a:t>The Shepherd Who Calls</a:t>
            </a:r>
          </a:p>
        </p:txBody>
      </p:sp>
      <p:sp>
        <p:nvSpPr>
          <p:cNvPr id="5" name="Rectangle 4"/>
          <p:cNvSpPr/>
          <p:nvPr/>
        </p:nvSpPr>
        <p:spPr>
          <a:xfrm>
            <a:off x="594360" y="1051560"/>
            <a:ext cx="1005840" cy="54864"/>
          </a:xfrm>
          <a:prstGeom prst="rect">
            <a:avLst/>
          </a:prstGeom>
          <a:solidFill>
            <a:srgbClr val="DDAA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737360" y="941832"/>
            <a:ext cx="8686800" cy="320040"/>
          </a:xfrm>
          <a:prstGeom prst="rect">
            <a:avLst/>
          </a:prstGeom>
          <a:noFill/>
        </p:spPr>
        <p:txBody>
          <a:bodyPr wrap="none" lIns="45720" rIns="45720" tIns="18288" bIns="18288">
            <a:spAutoFit/>
          </a:bodyPr>
          <a:lstStyle/>
          <a:p>
            <a:pPr algn="l">
              <a:defRPr sz="1200" b="0">
                <a:solidFill>
                  <a:srgbClr val="C9B486"/>
                </a:solidFill>
                <a:latin typeface="Aptos"/>
              </a:defRPr>
            </a:pPr>
            <a:r>
              <a:t>John 10:3-4 and the opening image</a:t>
            </a:r>
          </a:p>
        </p:txBody>
      </p:sp>
      <p:sp>
        <p:nvSpPr>
          <p:cNvPr id="7" name="Rectangle 6"/>
          <p:cNvSpPr/>
          <p:nvPr/>
        </p:nvSpPr>
        <p:spPr>
          <a:xfrm>
            <a:off x="594360" y="1371600"/>
            <a:ext cx="5852160" cy="4251960"/>
          </a:xfrm>
          <a:prstGeom prst="rect">
            <a:avLst/>
          </a:prstGeom>
          <a:solidFill>
            <a:srgbClr val="1721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1664208"/>
            <a:ext cx="5120640" cy="3474720"/>
          </a:xfrm>
          <a:prstGeom prst="rect">
            <a:avLst/>
          </a:prstGeom>
          <a:noFill/>
        </p:spPr>
        <p:txBody>
          <a:bodyPr wrap="none" lIns="73152" rIns="73152" tIns="36576" bIns="36576">
            <a:spAutoFit/>
          </a:bodyPr>
          <a:lstStyle/>
          <a:p>
            <a:pPr>
              <a:spcAft>
                <a:spcPts val="800"/>
              </a:spcAft>
              <a:defRPr sz="2000">
                <a:solidFill>
                  <a:srgbClr val="FFF7E8"/>
                </a:solidFill>
                <a:latin typeface="Aptos"/>
              </a:defRPr>
            </a:pPr>
            <a:r>
              <a:t>The hymn begins with Christ’s people responding to a shepherding voice.</a:t>
            </a:r>
          </a:p>
          <a:p>
            <a:pPr>
              <a:spcAft>
                <a:spcPts val="800"/>
              </a:spcAft>
              <a:defRPr sz="2000">
                <a:solidFill>
                  <a:srgbClr val="FFF7E8"/>
                </a:solidFill>
                <a:latin typeface="Aptos"/>
              </a:defRPr>
            </a:pPr>
            <a:r>
              <a:t>This is not bare religious instinct; it is trust formed by relationship.</a:t>
            </a:r>
          </a:p>
          <a:p>
            <a:pPr>
              <a:spcAft>
                <a:spcPts val="800"/>
              </a:spcAft>
              <a:defRPr sz="2000">
                <a:solidFill>
                  <a:srgbClr val="FFF7E8"/>
                </a:solidFill>
                <a:latin typeface="Aptos"/>
              </a:defRPr>
            </a:pPr>
            <a:r>
              <a:t>Communion is approached as a family called, gathered, led, and fed by the Lord.</a:t>
            </a:r>
          </a:p>
        </p:txBody>
      </p:sp>
      <p:sp>
        <p:nvSpPr>
          <p:cNvPr id="9" name="TextBox 8"/>
          <p:cNvSpPr txBox="1"/>
          <p:nvPr/>
        </p:nvSpPr>
        <p:spPr>
          <a:xfrm>
            <a:off x="502920" y="6492240"/>
            <a:ext cx="5669280" cy="201168"/>
          </a:xfrm>
          <a:prstGeom prst="rect">
            <a:avLst/>
          </a:prstGeom>
          <a:noFill/>
        </p:spPr>
        <p:txBody>
          <a:bodyPr wrap="none" lIns="45720" rIns="45720" tIns="18288" bIns="18288">
            <a:spAutoFit/>
          </a:bodyPr>
          <a:lstStyle/>
          <a:p>
            <a:pPr algn="l">
              <a:defRPr sz="750" b="0">
                <a:solidFill>
                  <a:srgbClr val="E7D7B7"/>
                </a:solidFill>
                <a:latin typeface="Aptos"/>
              </a:defRPr>
            </a:pPr>
            <a:r>
              <a:t>Prepared for teaching and small group use - hymninfo.com</a:t>
            </a:r>
          </a:p>
        </p:txBody>
      </p:sp>
      <p:sp>
        <p:nvSpPr>
          <p:cNvPr id="10" name="TextBox 9"/>
          <p:cNvSpPr txBox="1"/>
          <p:nvPr/>
        </p:nvSpPr>
        <p:spPr>
          <a:xfrm>
            <a:off x="10058400" y="6492240"/>
            <a:ext cx="1645920" cy="201168"/>
          </a:xfrm>
          <a:prstGeom prst="rect">
            <a:avLst/>
          </a:prstGeom>
          <a:noFill/>
        </p:spPr>
        <p:txBody>
          <a:bodyPr wrap="none" lIns="45720" rIns="45720" tIns="18288" bIns="18288">
            <a:spAutoFit/>
          </a:bodyPr>
          <a:lstStyle/>
          <a:p>
            <a:pPr algn="r">
              <a:defRPr sz="750" b="0">
                <a:solidFill>
                  <a:srgbClr val="E7D7B7"/>
                </a:solidFill>
                <a:latin typeface="Aptos"/>
              </a:defRPr>
            </a:pPr>
            <a:r>
              <a:t>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Satisfy the Hungry Heart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Teaching resource</cp:category>
</cp:coreProperties>
</file>