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Lst>
  <p:notesMasterIdLst>
    <p:notesMasterId r:id="rId20"/>
  </p:notesMasterIdLst>
  <p:sldSz cx="12191695" cy="6858000"/>
  <p:notesSz cx="6858000" cy="12191695"/>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notesMaster" Target="notesMasters/notesMaster1.xml"/><Relationship Id="rId21" Type="http://schemas.openxmlformats.org/officeDocument/2006/relationships/presProps" Target="presProps.xml"/><Relationship Id="rId22" Type="http://schemas.openxmlformats.org/officeDocument/2006/relationships/viewProps" Target="viewProps.xml"/><Relationship Id="rId23" Type="http://schemas.openxmlformats.org/officeDocument/2006/relationships/theme" Target="theme/theme1.xml"/><Relationship Id="rId24"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jpg"/><Relationship Id="rId2" Type="http://schemas.openxmlformats.org/officeDocument/2006/relationships/slideLayout" Target="../slideLayouts/slideLayout1.xml"/><Relationship Id="rId3"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jpg"/><Relationship Id="rId2" Type="http://schemas.openxmlformats.org/officeDocument/2006/relationships/image" Target="../media/image-10-1.jpg"/><Relationship Id="rId3" Type="http://schemas.openxmlformats.org/officeDocument/2006/relationships/slideLayout" Target="../slideLayouts/slideLayout1.xml"/><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image-11-1.jpg"/><Relationship Id="rId2" Type="http://schemas.openxmlformats.org/officeDocument/2006/relationships/slideLayout" Target="../slideLayouts/slideLayout1.xml"/><Relationship Id="rId3"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image" Target="../media/image-12-1.jpg"/><Relationship Id="rId2" Type="http://schemas.openxmlformats.org/officeDocument/2006/relationships/slideLayout" Target="../slideLayouts/slideLayout1.xml"/><Relationship Id="rId3"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image" Target="../media/image-13-1.jpg"/><Relationship Id="rId2" Type="http://schemas.openxmlformats.org/officeDocument/2006/relationships/slideLayout" Target="../slideLayouts/slideLayout1.xml"/><Relationship Id="rId3"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image" Target="../media/image-14-1.jpg"/><Relationship Id="rId2" Type="http://schemas.openxmlformats.org/officeDocument/2006/relationships/image" Target="../media/image-14-1.jpg"/><Relationship Id="rId3" Type="http://schemas.openxmlformats.org/officeDocument/2006/relationships/slideLayout" Target="../slideLayouts/slideLayout1.xml"/><Relationship Id="rId4"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image" Target="../media/image-15-1.jpg"/><Relationship Id="rId2" Type="http://schemas.openxmlformats.org/officeDocument/2006/relationships/slideLayout" Target="../slideLayouts/slideLayout1.xml"/><Relationship Id="rId3"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image" Target="../media/image-16-1.jpg"/><Relationship Id="rId2" Type="http://schemas.openxmlformats.org/officeDocument/2006/relationships/slideLayout" Target="../slideLayouts/slideLayout1.xml"/><Relationship Id="rId3"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image" Target="../media/image-17-1.jpg"/><Relationship Id="rId2" Type="http://schemas.openxmlformats.org/officeDocument/2006/relationships/slideLayout" Target="../slideLayouts/slideLayout1.xml"/><Relationship Id="rId3"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image" Target="../media/image-18-1.jpg"/><Relationship Id="rId2" Type="http://schemas.openxmlformats.org/officeDocument/2006/relationships/slideLayout" Target="../slideLayouts/slideLayout1.xml"/><Relationship Id="rId3"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1" Type="http://schemas.openxmlformats.org/officeDocument/2006/relationships/image" Target="../media/image-2-1.jpg"/><Relationship Id="rId2" Type="http://schemas.openxmlformats.org/officeDocument/2006/relationships/image" Target="../media/image-2-2.jpg"/><Relationship Id="rId3" Type="http://schemas.openxmlformats.org/officeDocument/2006/relationships/image" Target="../media/image-2-3.jpg"/><Relationship Id="rId4" Type="http://schemas.openxmlformats.org/officeDocument/2006/relationships/image" Target="../media/image-2-4.jpg"/><Relationship Id="rId5" Type="http://schemas.openxmlformats.org/officeDocument/2006/relationships/slideLayout" Target="../slideLayouts/slideLayout1.xml"/><Relationship Id="rId6"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image" Target="../media/image-3-1.jpg"/><Relationship Id="rId2" Type="http://schemas.openxmlformats.org/officeDocument/2006/relationships/image" Target="../media/image-3-2.jpg"/><Relationship Id="rId3" Type="http://schemas.openxmlformats.org/officeDocument/2006/relationships/slideLayout" Target="../slideLayouts/slideLayout1.xml"/><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jpg"/><Relationship Id="rId2" Type="http://schemas.openxmlformats.org/officeDocument/2006/relationships/image" Target="../media/image-4-1.jpg"/><Relationship Id="rId3" Type="http://schemas.openxmlformats.org/officeDocument/2006/relationships/slideLayout" Target="../slideLayouts/slideLayout1.xml"/><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jpg"/><Relationship Id="rId2" Type="http://schemas.openxmlformats.org/officeDocument/2006/relationships/slideLayout" Target="../slideLayouts/slideLayout1.xml"/><Relationship Id="rId3"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jpg"/><Relationship Id="rId2" Type="http://schemas.openxmlformats.org/officeDocument/2006/relationships/image" Target="../media/image-6-1.jpg"/><Relationship Id="rId3" Type="http://schemas.openxmlformats.org/officeDocument/2006/relationships/slideLayout" Target="../slideLayouts/slideLayout1.xml"/><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jpg"/><Relationship Id="rId2" Type="http://schemas.openxmlformats.org/officeDocument/2006/relationships/slideLayout" Target="../slideLayouts/slideLayout1.xml"/><Relationship Id="rId3"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jpg"/><Relationship Id="rId2" Type="http://schemas.openxmlformats.org/officeDocument/2006/relationships/image" Target="../media/image-8-1.jpg"/><Relationship Id="rId3" Type="http://schemas.openxmlformats.org/officeDocument/2006/relationships/slideLayout" Target="../slideLayouts/slideLayout1.xml"/><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jpg"/><Relationship Id="rId2" Type="http://schemas.openxmlformats.org/officeDocument/2006/relationships/image" Target="../media/image-9-1.jpg"/><Relationship Id="rId3" Type="http://schemas.openxmlformats.org/officeDocument/2006/relationships/slideLayout" Target="../slideLayouts/slideLayout1.xml"/><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mnt/data/lift_high_assets_internal/bg1.jpg">    </p:cNvPr>
          <p:cNvPicPr>
            <a:picLocks noChangeAspect="1"/>
          </p:cNvPicPr>
          <p:nvPr/>
        </p:nvPicPr>
        <p:blipFill>
          <a:blip r:embed="rId1"/>
          <a:stretch>
            <a:fillRect/>
          </a:stretch>
        </p:blipFill>
        <p:spPr>
          <a:xfrm>
            <a:off x="0" y="0"/>
            <a:ext cx="12191695" cy="6858000"/>
          </a:xfrm>
          <a:prstGeom prst="rect">
            <a:avLst/>
          </a:prstGeom>
        </p:spPr>
      </p:pic>
      <p:sp>
        <p:nvSpPr>
          <p:cNvPr id="3" name="Shape 0"/>
          <p:cNvSpPr/>
          <p:nvPr/>
        </p:nvSpPr>
        <p:spPr>
          <a:xfrm>
            <a:off x="0" y="0"/>
            <a:ext cx="12191695" cy="6858000"/>
          </a:xfrm>
          <a:prstGeom prst="rect">
            <a:avLst/>
          </a:prstGeom>
          <a:solidFill>
            <a:srgbClr val="000000">
              <a:alpha val="84000"/>
            </a:srgbClr>
          </a:solidFill>
          <a:ln w="12700">
            <a:solidFill>
              <a:srgbClr val="000000">
                <a:alpha val="0"/>
              </a:srgbClr>
            </a:solidFill>
            <a:prstDash val="solid"/>
          </a:ln>
        </p:spPr>
      </p:sp>
      <p:sp>
        <p:nvSpPr>
          <p:cNvPr id="4" name="Shape 1"/>
          <p:cNvSpPr/>
          <p:nvPr/>
        </p:nvSpPr>
        <p:spPr>
          <a:xfrm>
            <a:off x="0" y="0"/>
            <a:ext cx="6217920" cy="6858000"/>
          </a:xfrm>
          <a:prstGeom prst="rect">
            <a:avLst/>
          </a:prstGeom>
          <a:solidFill>
            <a:srgbClr val="000000">
              <a:alpha val="76000"/>
            </a:srgbClr>
          </a:solidFill>
          <a:ln w="12700">
            <a:solidFill>
              <a:srgbClr val="000000">
                <a:alpha val="0"/>
              </a:srgbClr>
            </a:solidFill>
            <a:prstDash val="solid"/>
          </a:ln>
        </p:spPr>
      </p:sp>
      <p:sp>
        <p:nvSpPr>
          <p:cNvPr id="5" name="Text 2"/>
          <p:cNvSpPr/>
          <p:nvPr/>
        </p:nvSpPr>
        <p:spPr>
          <a:xfrm>
            <a:off x="658368" y="658368"/>
            <a:ext cx="2743200" cy="182880"/>
          </a:xfrm>
          <a:prstGeom prst="rect">
            <a:avLst/>
          </a:prstGeom>
          <a:noFill/>
          <a:ln/>
        </p:spPr>
        <p:txBody>
          <a:bodyPr wrap="square" lIns="0" tIns="0" rIns="0" bIns="0" rtlCol="0" anchor="ctr"/>
          <a:lstStyle/>
          <a:p>
            <a:pPr indent="0" marL="0">
              <a:buNone/>
            </a:pPr>
            <a:r>
              <a:rPr lang="en-US" sz="750" b="1" dirty="0">
                <a:solidFill>
                  <a:srgbClr val="D5A34A"/>
                </a:solidFill>
                <a:latin typeface="Aptos" pitchFamily="34" charset="0"/>
                <a:ea typeface="Aptos" pitchFamily="34" charset="-122"/>
                <a:cs typeface="Aptos" pitchFamily="34" charset="-120"/>
              </a:rPr>
              <a:t>PALM SUNDAY TEACHING GUIDE</a:t>
            </a:r>
            <a:endParaRPr lang="en-US" sz="750" dirty="0"/>
          </a:p>
        </p:txBody>
      </p:sp>
      <p:sp>
        <p:nvSpPr>
          <p:cNvPr id="6" name="Text 3"/>
          <p:cNvSpPr/>
          <p:nvPr/>
        </p:nvSpPr>
        <p:spPr>
          <a:xfrm>
            <a:off x="658368" y="987552"/>
            <a:ext cx="5212080" cy="1143000"/>
          </a:xfrm>
          <a:prstGeom prst="rect">
            <a:avLst/>
          </a:prstGeom>
          <a:noFill/>
          <a:ln/>
        </p:spPr>
        <p:txBody>
          <a:bodyPr wrap="square" lIns="0" tIns="0" rIns="0" bIns="0" rtlCol="0" anchor="ctr">
            <a:normAutofit/>
          </a:bodyPr>
          <a:lstStyle/>
          <a:p>
            <a:pPr indent="0" marL="0">
              <a:buNone/>
            </a:pPr>
            <a:r>
              <a:rPr lang="en-US" sz="3600" b="1" dirty="0">
                <a:solidFill>
                  <a:srgbClr val="FFF3D6"/>
                </a:solidFill>
                <a:latin typeface="Aptos Display" pitchFamily="34" charset="0"/>
                <a:ea typeface="Aptos Display" pitchFamily="34" charset="-122"/>
                <a:cs typeface="Aptos Display" pitchFamily="34" charset="-120"/>
              </a:rPr>
              <a:t>Lift High The Triumph Song Today</a:t>
            </a:r>
            <a:endParaRPr lang="en-US" sz="3600" dirty="0"/>
          </a:p>
        </p:txBody>
      </p:sp>
      <p:sp>
        <p:nvSpPr>
          <p:cNvPr id="7" name="Text 4"/>
          <p:cNvSpPr/>
          <p:nvPr/>
        </p:nvSpPr>
        <p:spPr>
          <a:xfrm>
            <a:off x="694944" y="2331720"/>
            <a:ext cx="5029200" cy="320040"/>
          </a:xfrm>
          <a:prstGeom prst="rect">
            <a:avLst/>
          </a:prstGeom>
          <a:noFill/>
          <a:ln/>
        </p:spPr>
        <p:txBody>
          <a:bodyPr wrap="square" lIns="0" tIns="0" rIns="0" bIns="0" rtlCol="0" anchor="ctr"/>
          <a:lstStyle/>
          <a:p>
            <a:pPr indent="0" marL="0">
              <a:buNone/>
            </a:pPr>
            <a:r>
              <a:rPr lang="en-US" sz="1600" dirty="0">
                <a:solidFill>
                  <a:srgbClr val="F0D9A6"/>
                </a:solidFill>
              </a:rPr>
              <a:t>Following Christ from Olivet to Calvary</a:t>
            </a:r>
            <a:endParaRPr lang="en-US" sz="1600" dirty="0"/>
          </a:p>
        </p:txBody>
      </p:sp>
      <p:sp>
        <p:nvSpPr>
          <p:cNvPr id="8" name="Shape 5"/>
          <p:cNvSpPr/>
          <p:nvPr/>
        </p:nvSpPr>
        <p:spPr>
          <a:xfrm>
            <a:off x="704088" y="2807208"/>
            <a:ext cx="1325880" cy="0"/>
          </a:xfrm>
          <a:prstGeom prst="line">
            <a:avLst/>
          </a:prstGeom>
          <a:noFill/>
          <a:ln w="25400">
            <a:solidFill>
              <a:srgbClr val="D5A34A"/>
            </a:solidFill>
            <a:prstDash val="solid"/>
          </a:ln>
        </p:spPr>
      </p:sp>
      <p:sp>
        <p:nvSpPr>
          <p:cNvPr id="9" name="Text 6"/>
          <p:cNvSpPr/>
          <p:nvPr/>
        </p:nvSpPr>
        <p:spPr>
          <a:xfrm>
            <a:off x="713232" y="3017520"/>
            <a:ext cx="5074920" cy="411480"/>
          </a:xfrm>
          <a:prstGeom prst="rect">
            <a:avLst/>
          </a:prstGeom>
          <a:noFill/>
          <a:ln/>
        </p:spPr>
        <p:txBody>
          <a:bodyPr wrap="square" lIns="0" tIns="0" rIns="0" bIns="0" rtlCol="0" anchor="ctr"/>
          <a:lstStyle/>
          <a:p>
            <a:pPr indent="0" marL="0">
              <a:buNone/>
            </a:pPr>
            <a:r>
              <a:rPr lang="en-US" sz="1100" dirty="0">
                <a:solidFill>
                  <a:srgbClr val="EAD8A5"/>
                </a:solidFill>
              </a:rPr>
              <a:t>Ernest F. McGregor • 1932 • Tune: SUOMI • Matthew 21:9</a:t>
            </a:r>
            <a:endParaRPr lang="en-US" sz="1100" dirty="0"/>
          </a:p>
        </p:txBody>
      </p:sp>
      <p:sp>
        <p:nvSpPr>
          <p:cNvPr id="10" name="Text 7"/>
          <p:cNvSpPr/>
          <p:nvPr/>
        </p:nvSpPr>
        <p:spPr>
          <a:xfrm>
            <a:off x="365760" y="6565392"/>
            <a:ext cx="5486400" cy="164592"/>
          </a:xfrm>
          <a:prstGeom prst="rect">
            <a:avLst/>
          </a:prstGeom>
          <a:noFill/>
          <a:ln/>
        </p:spPr>
        <p:txBody>
          <a:bodyPr wrap="square" lIns="0" tIns="0" rIns="0" bIns="0" rtlCol="0" anchor="ctr"/>
          <a:lstStyle/>
          <a:p>
            <a:pPr indent="0" marL="0">
              <a:buNone/>
            </a:pPr>
            <a:r>
              <a:rPr lang="en-US" sz="750" dirty="0">
                <a:solidFill>
                  <a:srgbClr val="E8D9B5">
                    <a:alpha val="88000"/>
                  </a:srgbClr>
                </a:solidFill>
                <a:latin typeface="Aptos" pitchFamily="34" charset="0"/>
                <a:ea typeface="Aptos" pitchFamily="34" charset="-122"/>
                <a:cs typeface="Aptos" pitchFamily="34" charset="-120"/>
              </a:rPr>
              <a:t>Prepared for teaching and small group use - hymninfo.com</a:t>
            </a:r>
            <a:endParaRPr lang="en-US" sz="7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pic>
        <p:nvPicPr>
          <p:cNvPr id="2" name="Image 0" descr="/mnt/data/lift_high_assets_internal/bg6.jpg">    </p:cNvPr>
          <p:cNvPicPr>
            <a:picLocks noChangeAspect="1"/>
          </p:cNvPicPr>
          <p:nvPr/>
        </p:nvPicPr>
        <p:blipFill>
          <a:blip r:embed="rId1"/>
          <a:stretch>
            <a:fillRect/>
          </a:stretch>
        </p:blipFill>
        <p:spPr>
          <a:xfrm>
            <a:off x="0" y="0"/>
            <a:ext cx="12191695" cy="6858000"/>
          </a:xfrm>
          <a:prstGeom prst="rect">
            <a:avLst/>
          </a:prstGeom>
        </p:spPr>
      </p:pic>
      <p:sp>
        <p:nvSpPr>
          <p:cNvPr id="3" name="Shape 0"/>
          <p:cNvSpPr/>
          <p:nvPr/>
        </p:nvSpPr>
        <p:spPr>
          <a:xfrm>
            <a:off x="0" y="0"/>
            <a:ext cx="12191695" cy="6858000"/>
          </a:xfrm>
          <a:prstGeom prst="rect">
            <a:avLst/>
          </a:prstGeom>
          <a:solidFill>
            <a:srgbClr val="000000">
              <a:alpha val="64000"/>
            </a:srgbClr>
          </a:solidFill>
          <a:ln w="12700">
            <a:solidFill>
              <a:srgbClr val="000000">
                <a:alpha val="0"/>
              </a:srgbClr>
            </a:solidFill>
            <a:prstDash val="solid"/>
          </a:ln>
        </p:spPr>
      </p:sp>
      <p:sp>
        <p:nvSpPr>
          <p:cNvPr id="4" name="Text 1"/>
          <p:cNvSpPr/>
          <p:nvPr/>
        </p:nvSpPr>
        <p:spPr>
          <a:xfrm>
            <a:off x="566928" y="438912"/>
            <a:ext cx="7680960" cy="457200"/>
          </a:xfrm>
          <a:prstGeom prst="rect">
            <a:avLst/>
          </a:prstGeom>
          <a:noFill/>
          <a:ln/>
        </p:spPr>
        <p:txBody>
          <a:bodyPr wrap="square" lIns="0" tIns="0" rIns="0" bIns="0" rtlCol="0" anchor="ctr"/>
          <a:lstStyle/>
          <a:p>
            <a:pPr indent="0" marL="0">
              <a:buNone/>
            </a:pPr>
            <a:r>
              <a:rPr lang="en-US" sz="2800" b="1" dirty="0">
                <a:solidFill>
                  <a:srgbClr val="FFF3D6"/>
                </a:solidFill>
                <a:latin typeface="Aptos Display" pitchFamily="34" charset="0"/>
                <a:ea typeface="Aptos Display" pitchFamily="34" charset="-122"/>
                <a:cs typeface="Aptos Display" pitchFamily="34" charset="-120"/>
              </a:rPr>
              <a:t>Hymn Section 3</a:t>
            </a:r>
            <a:endParaRPr lang="en-US" sz="2800" dirty="0"/>
          </a:p>
        </p:txBody>
      </p:sp>
      <p:sp>
        <p:nvSpPr>
          <p:cNvPr id="5" name="Text 2"/>
          <p:cNvSpPr/>
          <p:nvPr/>
        </p:nvSpPr>
        <p:spPr>
          <a:xfrm>
            <a:off x="594360" y="950976"/>
            <a:ext cx="8046720" cy="301752"/>
          </a:xfrm>
          <a:prstGeom prst="rect">
            <a:avLst/>
          </a:prstGeom>
          <a:noFill/>
          <a:ln/>
        </p:spPr>
        <p:txBody>
          <a:bodyPr wrap="square" lIns="0" tIns="0" rIns="0" bIns="0" rtlCol="0" anchor="ctr"/>
          <a:lstStyle/>
          <a:p>
            <a:pPr indent="0" marL="0">
              <a:buNone/>
            </a:pPr>
            <a:r>
              <a:rPr lang="en-US" sz="1200" dirty="0">
                <a:solidFill>
                  <a:srgbClr val="F0D9A6"/>
                </a:solidFill>
                <a:latin typeface="Aptos" pitchFamily="34" charset="0"/>
                <a:ea typeface="Aptos" pitchFamily="34" charset="-122"/>
                <a:cs typeface="Aptos" pitchFamily="34" charset="-120"/>
              </a:rPr>
              <a:t>The King’s throne in the heart</a:t>
            </a:r>
            <a:endParaRPr lang="en-US" sz="1200" dirty="0"/>
          </a:p>
        </p:txBody>
      </p:sp>
      <p:sp>
        <p:nvSpPr>
          <p:cNvPr id="6" name="Shape 3"/>
          <p:cNvSpPr/>
          <p:nvPr/>
        </p:nvSpPr>
        <p:spPr>
          <a:xfrm>
            <a:off x="594360" y="1325880"/>
            <a:ext cx="1097280" cy="0"/>
          </a:xfrm>
          <a:prstGeom prst="line">
            <a:avLst/>
          </a:prstGeom>
          <a:noFill/>
          <a:ln w="25400">
            <a:solidFill>
              <a:srgbClr val="D5A34A"/>
            </a:solidFill>
            <a:prstDash val="solid"/>
          </a:ln>
        </p:spPr>
      </p:sp>
      <p:sp>
        <p:nvSpPr>
          <p:cNvPr id="7" name="Shape 4"/>
          <p:cNvSpPr/>
          <p:nvPr/>
        </p:nvSpPr>
        <p:spPr>
          <a:xfrm>
            <a:off x="749808" y="1691640"/>
            <a:ext cx="4206240" cy="3429000"/>
          </a:xfrm>
          <a:prstGeom prst="roundRect">
            <a:avLst>
              <a:gd name="adj" fmla="val 3200"/>
            </a:avLst>
          </a:prstGeom>
          <a:solidFill>
            <a:srgbClr val="1F1812">
              <a:alpha val="90000"/>
            </a:srgbClr>
          </a:solidFill>
          <a:ln w="9525">
            <a:solidFill>
              <a:srgbClr val="D5A34A">
                <a:alpha val="30000"/>
              </a:srgbClr>
            </a:solidFill>
            <a:prstDash val="solid"/>
          </a:ln>
        </p:spPr>
      </p:sp>
      <p:sp>
        <p:nvSpPr>
          <p:cNvPr id="8" name="Text 5"/>
          <p:cNvSpPr/>
          <p:nvPr/>
        </p:nvSpPr>
        <p:spPr>
          <a:xfrm>
            <a:off x="1005840" y="1993392"/>
            <a:ext cx="3703320" cy="2514600"/>
          </a:xfrm>
          <a:prstGeom prst="rect">
            <a:avLst/>
          </a:prstGeom>
          <a:noFill/>
          <a:ln/>
        </p:spPr>
        <p:txBody>
          <a:bodyPr wrap="square" lIns="762" tIns="762" rIns="762" bIns="762" rtlCol="0" anchor="ctr">
            <a:normAutofit/>
          </a:bodyPr>
          <a:lstStyle/>
          <a:p>
            <a:pPr marL="152400" indent="-152400">
              <a:buSzPct val="100000"/>
              <a:buChar char="•"/>
            </a:pPr>
            <a:r>
              <a:rPr lang="en-US" sz="1400" dirty="0">
                <a:solidFill>
                  <a:srgbClr val="FFF3D6"/>
                </a:solidFill>
                <a:latin typeface="Aptos" pitchFamily="34" charset="0"/>
                <a:ea typeface="Aptos" pitchFamily="34" charset="-122"/>
                <a:cs typeface="Aptos" pitchFamily="34" charset="-120"/>
              </a:rPr>
              <a:t>The hymn turns from the public road to the interior life.</a:t>
            </a:r>
            <a:endParaRPr lang="en-US" sz="1400" dirty="0"/>
          </a:p>
          <a:p>
            <a:pPr marL="152400" indent="-152400">
              <a:buSzPct val="100000"/>
              <a:buChar char="•"/>
            </a:pPr>
            <a:r>
              <a:rPr lang="en-US" sz="1400" dirty="0">
                <a:solidFill>
                  <a:srgbClr val="FFF3D6"/>
                </a:solidFill>
                <a:latin typeface="Aptos" pitchFamily="34" charset="0"/>
                <a:ea typeface="Aptos" pitchFamily="34" charset="-122"/>
                <a:cs typeface="Aptos" pitchFamily="34" charset="-120"/>
              </a:rPr>
              <a:t>Palm Sunday praise becomes a prayer for Christ to reign within.</a:t>
            </a:r>
            <a:endParaRPr lang="en-US" sz="1400" dirty="0"/>
          </a:p>
          <a:p>
            <a:pPr marL="152400" indent="-152400">
              <a:buSzPct val="100000"/>
              <a:buChar char="•"/>
            </a:pPr>
            <a:r>
              <a:rPr lang="en-US" sz="1400" dirty="0">
                <a:solidFill>
                  <a:srgbClr val="FFF3D6"/>
                </a:solidFill>
                <a:latin typeface="Aptos" pitchFamily="34" charset="0"/>
                <a:ea typeface="Aptos" pitchFamily="34" charset="-122"/>
                <a:cs typeface="Aptos" pitchFamily="34" charset="-120"/>
              </a:rPr>
              <a:t>The final movement asks for life itself to become praise.</a:t>
            </a:r>
            <a:endParaRPr lang="en-US" sz="1400" dirty="0"/>
          </a:p>
        </p:txBody>
      </p:sp>
      <p:sp>
        <p:nvSpPr>
          <p:cNvPr id="9" name="Shape 6"/>
          <p:cNvSpPr/>
          <p:nvPr/>
        </p:nvSpPr>
        <p:spPr>
          <a:xfrm>
            <a:off x="5321808" y="1664208"/>
            <a:ext cx="5815584" cy="3300984"/>
          </a:xfrm>
          <a:prstGeom prst="rect">
            <a:avLst/>
          </a:prstGeom>
          <a:solidFill>
            <a:srgbClr val="D5A34A">
              <a:alpha val="95000"/>
            </a:srgbClr>
          </a:solidFill>
          <a:ln w="12700">
            <a:solidFill>
              <a:srgbClr val="D5A34A">
                <a:alpha val="60000"/>
              </a:srgbClr>
            </a:solidFill>
            <a:prstDash val="solid"/>
          </a:ln>
        </p:spPr>
      </p:sp>
      <p:pic>
        <p:nvPicPr>
          <p:cNvPr id="10" name="Image 1" descr="/mnt/data/lift_high_assets_internal/bg6.jpg">    </p:cNvPr>
          <p:cNvPicPr>
            <a:picLocks noChangeAspect="1"/>
          </p:cNvPicPr>
          <p:nvPr/>
        </p:nvPicPr>
        <p:blipFill>
          <a:blip r:embed="rId2"/>
          <a:stretch>
            <a:fillRect/>
          </a:stretch>
        </p:blipFill>
        <p:spPr>
          <a:xfrm>
            <a:off x="5349240" y="1691640"/>
            <a:ext cx="5760720" cy="3246120"/>
          </a:xfrm>
          <a:prstGeom prst="rect">
            <a:avLst/>
          </a:prstGeom>
        </p:spPr>
      </p:pic>
      <p:sp>
        <p:nvSpPr>
          <p:cNvPr id="11" name="Shape 7"/>
          <p:cNvSpPr/>
          <p:nvPr/>
        </p:nvSpPr>
        <p:spPr>
          <a:xfrm>
            <a:off x="5349240" y="1691640"/>
            <a:ext cx="5760720" cy="3246120"/>
          </a:xfrm>
          <a:prstGeom prst="rect">
            <a:avLst/>
          </a:prstGeom>
          <a:solidFill>
            <a:srgbClr val="000000">
              <a:alpha val="28000"/>
            </a:srgbClr>
          </a:solidFill>
          <a:ln w="12700">
            <a:solidFill>
              <a:srgbClr val="000000">
                <a:alpha val="0"/>
              </a:srgbClr>
            </a:solidFill>
            <a:prstDash val="solid"/>
          </a:ln>
        </p:spPr>
      </p:sp>
      <p:sp>
        <p:nvSpPr>
          <p:cNvPr id="12" name="Text 8"/>
          <p:cNvSpPr/>
          <p:nvPr/>
        </p:nvSpPr>
        <p:spPr>
          <a:xfrm>
            <a:off x="365760" y="6565392"/>
            <a:ext cx="5486400" cy="164592"/>
          </a:xfrm>
          <a:prstGeom prst="rect">
            <a:avLst/>
          </a:prstGeom>
          <a:noFill/>
          <a:ln/>
        </p:spPr>
        <p:txBody>
          <a:bodyPr wrap="square" lIns="0" tIns="0" rIns="0" bIns="0" rtlCol="0" anchor="ctr"/>
          <a:lstStyle/>
          <a:p>
            <a:pPr indent="0" marL="0">
              <a:buNone/>
            </a:pPr>
            <a:r>
              <a:rPr lang="en-US" sz="750" dirty="0">
                <a:solidFill>
                  <a:srgbClr val="E8D9B5">
                    <a:alpha val="88000"/>
                  </a:srgbClr>
                </a:solidFill>
                <a:latin typeface="Aptos" pitchFamily="34" charset="0"/>
                <a:ea typeface="Aptos" pitchFamily="34" charset="-122"/>
                <a:cs typeface="Aptos" pitchFamily="34" charset="-120"/>
              </a:rPr>
              <a:t>Prepared for teaching and small group use - hymninfo.com</a:t>
            </a:r>
            <a:endParaRPr lang="en-US" sz="7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pic>
        <p:nvPicPr>
          <p:cNvPr id="2" name="Image 0" descr="/mnt/data/lift_high_assets_internal/bg3.jpg">    </p:cNvPr>
          <p:cNvPicPr>
            <a:picLocks noChangeAspect="1"/>
          </p:cNvPicPr>
          <p:nvPr/>
        </p:nvPicPr>
        <p:blipFill>
          <a:blip r:embed="rId1"/>
          <a:stretch>
            <a:fillRect/>
          </a:stretch>
        </p:blipFill>
        <p:spPr>
          <a:xfrm>
            <a:off x="0" y="0"/>
            <a:ext cx="12191695" cy="6858000"/>
          </a:xfrm>
          <a:prstGeom prst="rect">
            <a:avLst/>
          </a:prstGeom>
        </p:spPr>
      </p:pic>
      <p:sp>
        <p:nvSpPr>
          <p:cNvPr id="3" name="Shape 0"/>
          <p:cNvSpPr/>
          <p:nvPr/>
        </p:nvSpPr>
        <p:spPr>
          <a:xfrm>
            <a:off x="0" y="0"/>
            <a:ext cx="12191695" cy="6858000"/>
          </a:xfrm>
          <a:prstGeom prst="rect">
            <a:avLst/>
          </a:prstGeom>
          <a:solidFill>
            <a:srgbClr val="000000">
              <a:alpha val="70000"/>
            </a:srgbClr>
          </a:solidFill>
          <a:ln w="12700">
            <a:solidFill>
              <a:srgbClr val="000000">
                <a:alpha val="0"/>
              </a:srgbClr>
            </a:solidFill>
            <a:prstDash val="solid"/>
          </a:ln>
        </p:spPr>
      </p:sp>
      <p:sp>
        <p:nvSpPr>
          <p:cNvPr id="4" name="Text 1"/>
          <p:cNvSpPr/>
          <p:nvPr/>
        </p:nvSpPr>
        <p:spPr>
          <a:xfrm>
            <a:off x="566928" y="438912"/>
            <a:ext cx="7680960" cy="457200"/>
          </a:xfrm>
          <a:prstGeom prst="rect">
            <a:avLst/>
          </a:prstGeom>
          <a:noFill/>
          <a:ln/>
        </p:spPr>
        <p:txBody>
          <a:bodyPr wrap="square" lIns="0" tIns="0" rIns="0" bIns="0" rtlCol="0" anchor="ctr"/>
          <a:lstStyle/>
          <a:p>
            <a:pPr indent="0" marL="0">
              <a:buNone/>
            </a:pPr>
            <a:r>
              <a:rPr lang="en-US" sz="2800" b="1" dirty="0">
                <a:solidFill>
                  <a:srgbClr val="FFF3D6"/>
                </a:solidFill>
                <a:latin typeface="Aptos Display" pitchFamily="34" charset="0"/>
                <a:ea typeface="Aptos Display" pitchFamily="34" charset="-122"/>
                <a:cs typeface="Aptos Display" pitchFamily="34" charset="-120"/>
              </a:rPr>
              <a:t>Central Response</a:t>
            </a:r>
            <a:endParaRPr lang="en-US" sz="2800" dirty="0"/>
          </a:p>
        </p:txBody>
      </p:sp>
      <p:sp>
        <p:nvSpPr>
          <p:cNvPr id="5" name="Text 2"/>
          <p:cNvSpPr/>
          <p:nvPr/>
        </p:nvSpPr>
        <p:spPr>
          <a:xfrm>
            <a:off x="594360" y="950976"/>
            <a:ext cx="8046720" cy="301752"/>
          </a:xfrm>
          <a:prstGeom prst="rect">
            <a:avLst/>
          </a:prstGeom>
          <a:noFill/>
          <a:ln/>
        </p:spPr>
        <p:txBody>
          <a:bodyPr wrap="square" lIns="0" tIns="0" rIns="0" bIns="0" rtlCol="0" anchor="ctr"/>
          <a:lstStyle/>
          <a:p>
            <a:pPr indent="0" marL="0">
              <a:buNone/>
            </a:pPr>
            <a:r>
              <a:rPr lang="en-US" sz="1200" dirty="0">
                <a:solidFill>
                  <a:srgbClr val="F0D9A6"/>
                </a:solidFill>
                <a:latin typeface="Aptos" pitchFamily="34" charset="0"/>
                <a:ea typeface="Aptos" pitchFamily="34" charset="-122"/>
                <a:cs typeface="Aptos" pitchFamily="34" charset="-120"/>
              </a:rPr>
              <a:t>A procession that becomes discipleship</a:t>
            </a:r>
            <a:endParaRPr lang="en-US" sz="1200" dirty="0"/>
          </a:p>
        </p:txBody>
      </p:sp>
      <p:sp>
        <p:nvSpPr>
          <p:cNvPr id="6" name="Shape 3"/>
          <p:cNvSpPr/>
          <p:nvPr/>
        </p:nvSpPr>
        <p:spPr>
          <a:xfrm>
            <a:off x="594360" y="1325880"/>
            <a:ext cx="1097280" cy="0"/>
          </a:xfrm>
          <a:prstGeom prst="line">
            <a:avLst/>
          </a:prstGeom>
          <a:noFill/>
          <a:ln w="25400">
            <a:solidFill>
              <a:srgbClr val="D5A34A"/>
            </a:solidFill>
            <a:prstDash val="solid"/>
          </a:ln>
        </p:spPr>
      </p:sp>
      <p:sp>
        <p:nvSpPr>
          <p:cNvPr id="7" name="Shape 4"/>
          <p:cNvSpPr/>
          <p:nvPr/>
        </p:nvSpPr>
        <p:spPr>
          <a:xfrm>
            <a:off x="914400" y="1828800"/>
            <a:ext cx="2971800" cy="2560320"/>
          </a:xfrm>
          <a:prstGeom prst="roundRect">
            <a:avLst>
              <a:gd name="adj" fmla="val 4286"/>
            </a:avLst>
          </a:prstGeom>
          <a:solidFill>
            <a:srgbClr val="211912">
              <a:alpha val="92000"/>
            </a:srgbClr>
          </a:solidFill>
          <a:ln w="9525">
            <a:solidFill>
              <a:srgbClr val="D5A34A">
                <a:alpha val="45000"/>
              </a:srgbClr>
            </a:solidFill>
            <a:prstDash val="solid"/>
          </a:ln>
        </p:spPr>
      </p:sp>
      <p:sp>
        <p:nvSpPr>
          <p:cNvPr id="8" name="Text 5"/>
          <p:cNvSpPr/>
          <p:nvPr/>
        </p:nvSpPr>
        <p:spPr>
          <a:xfrm>
            <a:off x="1078992" y="1975104"/>
            <a:ext cx="457200" cy="365760"/>
          </a:xfrm>
          <a:prstGeom prst="rect">
            <a:avLst/>
          </a:prstGeom>
          <a:noFill/>
          <a:ln/>
        </p:spPr>
        <p:txBody>
          <a:bodyPr wrap="square" lIns="0" tIns="0" rIns="0" bIns="0" rtlCol="0" anchor="ctr"/>
          <a:lstStyle/>
          <a:p>
            <a:pPr indent="0" marL="0">
              <a:buNone/>
            </a:pPr>
            <a:r>
              <a:rPr lang="en-US" sz="2200" b="1" dirty="0">
                <a:solidFill>
                  <a:srgbClr val="D5A34A"/>
                </a:solidFill>
              </a:rPr>
              <a:t>1</a:t>
            </a:r>
            <a:endParaRPr lang="en-US" sz="2200" dirty="0"/>
          </a:p>
        </p:txBody>
      </p:sp>
      <p:sp>
        <p:nvSpPr>
          <p:cNvPr id="9" name="Text 6"/>
          <p:cNvSpPr/>
          <p:nvPr/>
        </p:nvSpPr>
        <p:spPr>
          <a:xfrm>
            <a:off x="1645920" y="2039112"/>
            <a:ext cx="1645920" cy="274320"/>
          </a:xfrm>
          <a:prstGeom prst="rect">
            <a:avLst/>
          </a:prstGeom>
          <a:noFill/>
          <a:ln/>
        </p:spPr>
        <p:txBody>
          <a:bodyPr wrap="square" lIns="0" tIns="0" rIns="0" bIns="0" rtlCol="0" anchor="ctr"/>
          <a:lstStyle/>
          <a:p>
            <a:pPr indent="0" marL="0">
              <a:buNone/>
            </a:pPr>
            <a:r>
              <a:rPr lang="en-US" sz="1800" b="1" dirty="0">
                <a:solidFill>
                  <a:srgbClr val="FFF3D6"/>
                </a:solidFill>
              </a:rPr>
              <a:t>Sing</a:t>
            </a:r>
            <a:endParaRPr lang="en-US" sz="1800" dirty="0"/>
          </a:p>
        </p:txBody>
      </p:sp>
      <p:sp>
        <p:nvSpPr>
          <p:cNvPr id="10" name="Text 7"/>
          <p:cNvSpPr/>
          <p:nvPr/>
        </p:nvSpPr>
        <p:spPr>
          <a:xfrm>
            <a:off x="1234440" y="2880360"/>
            <a:ext cx="2286000" cy="640080"/>
          </a:xfrm>
          <a:prstGeom prst="rect">
            <a:avLst/>
          </a:prstGeom>
          <a:noFill/>
          <a:ln/>
        </p:spPr>
        <p:txBody>
          <a:bodyPr wrap="square" lIns="0" tIns="0" rIns="0" bIns="0" rtlCol="0" anchor="ctr">
            <a:normAutofit/>
          </a:bodyPr>
          <a:lstStyle/>
          <a:p>
            <a:pPr indent="0" marL="0">
              <a:buNone/>
            </a:pPr>
            <a:r>
              <a:rPr lang="en-US" sz="1400" dirty="0">
                <a:solidFill>
                  <a:srgbClr val="F0D9A6"/>
                </a:solidFill>
              </a:rPr>
              <a:t>Praise the King who comes in God’s name.</a:t>
            </a:r>
            <a:endParaRPr lang="en-US" sz="1400" dirty="0"/>
          </a:p>
        </p:txBody>
      </p:sp>
      <p:sp>
        <p:nvSpPr>
          <p:cNvPr id="11" name="Shape 8"/>
          <p:cNvSpPr/>
          <p:nvPr/>
        </p:nvSpPr>
        <p:spPr>
          <a:xfrm>
            <a:off x="4526280" y="1828800"/>
            <a:ext cx="2971800" cy="2560320"/>
          </a:xfrm>
          <a:prstGeom prst="roundRect">
            <a:avLst>
              <a:gd name="adj" fmla="val 4286"/>
            </a:avLst>
          </a:prstGeom>
          <a:solidFill>
            <a:srgbClr val="211912">
              <a:alpha val="92000"/>
            </a:srgbClr>
          </a:solidFill>
          <a:ln w="9525">
            <a:solidFill>
              <a:srgbClr val="D5A34A">
                <a:alpha val="45000"/>
              </a:srgbClr>
            </a:solidFill>
            <a:prstDash val="solid"/>
          </a:ln>
        </p:spPr>
      </p:sp>
      <p:sp>
        <p:nvSpPr>
          <p:cNvPr id="12" name="Text 9"/>
          <p:cNvSpPr/>
          <p:nvPr/>
        </p:nvSpPr>
        <p:spPr>
          <a:xfrm>
            <a:off x="4690872" y="1975104"/>
            <a:ext cx="457200" cy="365760"/>
          </a:xfrm>
          <a:prstGeom prst="rect">
            <a:avLst/>
          </a:prstGeom>
          <a:noFill/>
          <a:ln/>
        </p:spPr>
        <p:txBody>
          <a:bodyPr wrap="square" lIns="0" tIns="0" rIns="0" bIns="0" rtlCol="0" anchor="ctr"/>
          <a:lstStyle/>
          <a:p>
            <a:pPr indent="0" marL="0">
              <a:buNone/>
            </a:pPr>
            <a:r>
              <a:rPr lang="en-US" sz="2200" b="1" dirty="0">
                <a:solidFill>
                  <a:srgbClr val="D5A34A"/>
                </a:solidFill>
              </a:rPr>
              <a:t>2</a:t>
            </a:r>
            <a:endParaRPr lang="en-US" sz="2200" dirty="0"/>
          </a:p>
        </p:txBody>
      </p:sp>
      <p:sp>
        <p:nvSpPr>
          <p:cNvPr id="13" name="Text 10"/>
          <p:cNvSpPr/>
          <p:nvPr/>
        </p:nvSpPr>
        <p:spPr>
          <a:xfrm>
            <a:off x="5257800" y="2039112"/>
            <a:ext cx="1645920" cy="274320"/>
          </a:xfrm>
          <a:prstGeom prst="rect">
            <a:avLst/>
          </a:prstGeom>
          <a:noFill/>
          <a:ln/>
        </p:spPr>
        <p:txBody>
          <a:bodyPr wrap="square" lIns="0" tIns="0" rIns="0" bIns="0" rtlCol="0" anchor="ctr"/>
          <a:lstStyle/>
          <a:p>
            <a:pPr indent="0" marL="0">
              <a:buNone/>
            </a:pPr>
            <a:r>
              <a:rPr lang="en-US" sz="1800" b="1" dirty="0">
                <a:solidFill>
                  <a:srgbClr val="FFF3D6"/>
                </a:solidFill>
              </a:rPr>
              <a:t>Follow</a:t>
            </a:r>
            <a:endParaRPr lang="en-US" sz="1800" dirty="0"/>
          </a:p>
        </p:txBody>
      </p:sp>
      <p:sp>
        <p:nvSpPr>
          <p:cNvPr id="14" name="Text 11"/>
          <p:cNvSpPr/>
          <p:nvPr/>
        </p:nvSpPr>
        <p:spPr>
          <a:xfrm>
            <a:off x="4846320" y="2880360"/>
            <a:ext cx="2286000" cy="640080"/>
          </a:xfrm>
          <a:prstGeom prst="rect">
            <a:avLst/>
          </a:prstGeom>
          <a:noFill/>
          <a:ln/>
        </p:spPr>
        <p:txBody>
          <a:bodyPr wrap="square" lIns="0" tIns="0" rIns="0" bIns="0" rtlCol="0" anchor="ctr">
            <a:normAutofit/>
          </a:bodyPr>
          <a:lstStyle/>
          <a:p>
            <a:pPr indent="0" marL="0">
              <a:buNone/>
            </a:pPr>
            <a:r>
              <a:rPr lang="en-US" sz="1400" dirty="0">
                <a:solidFill>
                  <a:srgbClr val="F0D9A6"/>
                </a:solidFill>
              </a:rPr>
              <a:t>Walk the road from triumph to cross.</a:t>
            </a:r>
            <a:endParaRPr lang="en-US" sz="1400" dirty="0"/>
          </a:p>
        </p:txBody>
      </p:sp>
      <p:sp>
        <p:nvSpPr>
          <p:cNvPr id="15" name="Shape 12"/>
          <p:cNvSpPr/>
          <p:nvPr/>
        </p:nvSpPr>
        <p:spPr>
          <a:xfrm>
            <a:off x="8138160" y="1828800"/>
            <a:ext cx="2971800" cy="2560320"/>
          </a:xfrm>
          <a:prstGeom prst="roundRect">
            <a:avLst>
              <a:gd name="adj" fmla="val 4286"/>
            </a:avLst>
          </a:prstGeom>
          <a:solidFill>
            <a:srgbClr val="211912">
              <a:alpha val="92000"/>
            </a:srgbClr>
          </a:solidFill>
          <a:ln w="9525">
            <a:solidFill>
              <a:srgbClr val="D5A34A">
                <a:alpha val="45000"/>
              </a:srgbClr>
            </a:solidFill>
            <a:prstDash val="solid"/>
          </a:ln>
        </p:spPr>
      </p:sp>
      <p:sp>
        <p:nvSpPr>
          <p:cNvPr id="16" name="Text 13"/>
          <p:cNvSpPr/>
          <p:nvPr/>
        </p:nvSpPr>
        <p:spPr>
          <a:xfrm>
            <a:off x="8302752" y="1975104"/>
            <a:ext cx="457200" cy="365760"/>
          </a:xfrm>
          <a:prstGeom prst="rect">
            <a:avLst/>
          </a:prstGeom>
          <a:noFill/>
          <a:ln/>
        </p:spPr>
        <p:txBody>
          <a:bodyPr wrap="square" lIns="0" tIns="0" rIns="0" bIns="0" rtlCol="0" anchor="ctr"/>
          <a:lstStyle/>
          <a:p>
            <a:pPr indent="0" marL="0">
              <a:buNone/>
            </a:pPr>
            <a:r>
              <a:rPr lang="en-US" sz="2200" b="1" dirty="0">
                <a:solidFill>
                  <a:srgbClr val="D5A34A"/>
                </a:solidFill>
              </a:rPr>
              <a:t>3</a:t>
            </a:r>
            <a:endParaRPr lang="en-US" sz="2200" dirty="0"/>
          </a:p>
        </p:txBody>
      </p:sp>
      <p:sp>
        <p:nvSpPr>
          <p:cNvPr id="17" name="Text 14"/>
          <p:cNvSpPr/>
          <p:nvPr/>
        </p:nvSpPr>
        <p:spPr>
          <a:xfrm>
            <a:off x="8869680" y="2039112"/>
            <a:ext cx="1645920" cy="274320"/>
          </a:xfrm>
          <a:prstGeom prst="rect">
            <a:avLst/>
          </a:prstGeom>
          <a:noFill/>
          <a:ln/>
        </p:spPr>
        <p:txBody>
          <a:bodyPr wrap="square" lIns="0" tIns="0" rIns="0" bIns="0" rtlCol="0" anchor="ctr"/>
          <a:lstStyle/>
          <a:p>
            <a:pPr indent="0" marL="0">
              <a:buNone/>
            </a:pPr>
            <a:r>
              <a:rPr lang="en-US" sz="1800" b="1" dirty="0">
                <a:solidFill>
                  <a:srgbClr val="FFF3D6"/>
                </a:solidFill>
              </a:rPr>
              <a:t>Yield</a:t>
            </a:r>
            <a:endParaRPr lang="en-US" sz="1800" dirty="0"/>
          </a:p>
        </p:txBody>
      </p:sp>
      <p:sp>
        <p:nvSpPr>
          <p:cNvPr id="18" name="Text 15"/>
          <p:cNvSpPr/>
          <p:nvPr/>
        </p:nvSpPr>
        <p:spPr>
          <a:xfrm>
            <a:off x="8458200" y="2880360"/>
            <a:ext cx="2286000" cy="640080"/>
          </a:xfrm>
          <a:prstGeom prst="rect">
            <a:avLst/>
          </a:prstGeom>
          <a:noFill/>
          <a:ln/>
        </p:spPr>
        <p:txBody>
          <a:bodyPr wrap="square" lIns="0" tIns="0" rIns="0" bIns="0" rtlCol="0" anchor="ctr">
            <a:normAutofit/>
          </a:bodyPr>
          <a:lstStyle/>
          <a:p>
            <a:pPr indent="0" marL="0">
              <a:buNone/>
            </a:pPr>
            <a:r>
              <a:rPr lang="en-US" sz="1400" dirty="0">
                <a:solidFill>
                  <a:srgbClr val="F0D9A6"/>
                </a:solidFill>
              </a:rPr>
              <a:t>Let the Prince of Peace reign within.</a:t>
            </a:r>
            <a:endParaRPr lang="en-US" sz="1400" dirty="0"/>
          </a:p>
        </p:txBody>
      </p:sp>
      <p:sp>
        <p:nvSpPr>
          <p:cNvPr id="19" name="Text 16"/>
          <p:cNvSpPr/>
          <p:nvPr/>
        </p:nvSpPr>
        <p:spPr>
          <a:xfrm>
            <a:off x="365760" y="6565392"/>
            <a:ext cx="5486400" cy="164592"/>
          </a:xfrm>
          <a:prstGeom prst="rect">
            <a:avLst/>
          </a:prstGeom>
          <a:noFill/>
          <a:ln/>
        </p:spPr>
        <p:txBody>
          <a:bodyPr wrap="square" lIns="0" tIns="0" rIns="0" bIns="0" rtlCol="0" anchor="ctr"/>
          <a:lstStyle/>
          <a:p>
            <a:pPr indent="0" marL="0">
              <a:buNone/>
            </a:pPr>
            <a:r>
              <a:rPr lang="en-US" sz="750" dirty="0">
                <a:solidFill>
                  <a:srgbClr val="E8D9B5">
                    <a:alpha val="88000"/>
                  </a:srgbClr>
                </a:solidFill>
                <a:latin typeface="Aptos" pitchFamily="34" charset="0"/>
                <a:ea typeface="Aptos" pitchFamily="34" charset="-122"/>
                <a:cs typeface="Aptos" pitchFamily="34" charset="-120"/>
              </a:rPr>
              <a:t>Prepared for teaching and small group use - hymninfo.com</a:t>
            </a:r>
            <a:endParaRPr lang="en-US" sz="7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pic>
        <p:nvPicPr>
          <p:cNvPr id="2" name="Image 0" descr="/mnt/data/lift_high_assets_internal/bg3.jpg">    </p:cNvPr>
          <p:cNvPicPr>
            <a:picLocks noChangeAspect="1"/>
          </p:cNvPicPr>
          <p:nvPr/>
        </p:nvPicPr>
        <p:blipFill>
          <a:blip r:embed="rId1"/>
          <a:stretch>
            <a:fillRect/>
          </a:stretch>
        </p:blipFill>
        <p:spPr>
          <a:xfrm>
            <a:off x="0" y="0"/>
            <a:ext cx="12191695" cy="6858000"/>
          </a:xfrm>
          <a:prstGeom prst="rect">
            <a:avLst/>
          </a:prstGeom>
        </p:spPr>
      </p:pic>
      <p:sp>
        <p:nvSpPr>
          <p:cNvPr id="3" name="Shape 0"/>
          <p:cNvSpPr/>
          <p:nvPr/>
        </p:nvSpPr>
        <p:spPr>
          <a:xfrm>
            <a:off x="0" y="0"/>
            <a:ext cx="12191695" cy="6858000"/>
          </a:xfrm>
          <a:prstGeom prst="rect">
            <a:avLst/>
          </a:prstGeom>
          <a:solidFill>
            <a:srgbClr val="000000">
              <a:alpha val="78000"/>
            </a:srgbClr>
          </a:solidFill>
          <a:ln w="12700">
            <a:solidFill>
              <a:srgbClr val="000000">
                <a:alpha val="0"/>
              </a:srgbClr>
            </a:solidFill>
            <a:prstDash val="solid"/>
          </a:ln>
        </p:spPr>
      </p:sp>
      <p:sp>
        <p:nvSpPr>
          <p:cNvPr id="4" name="Text 1"/>
          <p:cNvSpPr/>
          <p:nvPr/>
        </p:nvSpPr>
        <p:spPr>
          <a:xfrm>
            <a:off x="713232" y="2240280"/>
            <a:ext cx="5486400" cy="548640"/>
          </a:xfrm>
          <a:prstGeom prst="rect">
            <a:avLst/>
          </a:prstGeom>
          <a:noFill/>
          <a:ln/>
        </p:spPr>
        <p:txBody>
          <a:bodyPr wrap="square" lIns="0" tIns="0" rIns="0" bIns="0" rtlCol="0" anchor="ctr"/>
          <a:lstStyle/>
          <a:p>
            <a:pPr indent="0" marL="0">
              <a:buNone/>
            </a:pPr>
            <a:r>
              <a:rPr lang="en-US" sz="3600" b="1" dirty="0">
                <a:solidFill>
                  <a:srgbClr val="FFF3D6"/>
                </a:solidFill>
                <a:latin typeface="Aptos Display" pitchFamily="34" charset="0"/>
                <a:ea typeface="Aptos Display" pitchFamily="34" charset="-122"/>
                <a:cs typeface="Aptos Display" pitchFamily="34" charset="-120"/>
              </a:rPr>
              <a:t>Theological Themes</a:t>
            </a:r>
            <a:endParaRPr lang="en-US" sz="3600" dirty="0"/>
          </a:p>
        </p:txBody>
      </p:sp>
      <p:sp>
        <p:nvSpPr>
          <p:cNvPr id="5" name="Text 2"/>
          <p:cNvSpPr/>
          <p:nvPr/>
        </p:nvSpPr>
        <p:spPr>
          <a:xfrm>
            <a:off x="749808" y="2898648"/>
            <a:ext cx="5852160" cy="320040"/>
          </a:xfrm>
          <a:prstGeom prst="rect">
            <a:avLst/>
          </a:prstGeom>
          <a:noFill/>
          <a:ln/>
        </p:spPr>
        <p:txBody>
          <a:bodyPr wrap="square" lIns="0" tIns="0" rIns="0" bIns="0" rtlCol="0" anchor="ctr"/>
          <a:lstStyle/>
          <a:p>
            <a:pPr indent="0" marL="0">
              <a:buNone/>
            </a:pPr>
            <a:r>
              <a:rPr lang="en-US" sz="1450" dirty="0">
                <a:solidFill>
                  <a:srgbClr val="F0D9A6"/>
                </a:solidFill>
              </a:rPr>
              <a:t>Christ’s humble victory forms the church’s praise and practice</a:t>
            </a:r>
            <a:endParaRPr lang="en-US" sz="1450" dirty="0"/>
          </a:p>
        </p:txBody>
      </p:sp>
      <p:sp>
        <p:nvSpPr>
          <p:cNvPr id="6" name="Text 3"/>
          <p:cNvSpPr/>
          <p:nvPr/>
        </p:nvSpPr>
        <p:spPr>
          <a:xfrm>
            <a:off x="365760" y="6565392"/>
            <a:ext cx="5486400" cy="164592"/>
          </a:xfrm>
          <a:prstGeom prst="rect">
            <a:avLst/>
          </a:prstGeom>
          <a:noFill/>
          <a:ln/>
        </p:spPr>
        <p:txBody>
          <a:bodyPr wrap="square" lIns="0" tIns="0" rIns="0" bIns="0" rtlCol="0" anchor="ctr"/>
          <a:lstStyle/>
          <a:p>
            <a:pPr indent="0" marL="0">
              <a:buNone/>
            </a:pPr>
            <a:r>
              <a:rPr lang="en-US" sz="750" dirty="0">
                <a:solidFill>
                  <a:srgbClr val="E8D9B5">
                    <a:alpha val="88000"/>
                  </a:srgbClr>
                </a:solidFill>
                <a:latin typeface="Aptos" pitchFamily="34" charset="0"/>
                <a:ea typeface="Aptos" pitchFamily="34" charset="-122"/>
                <a:cs typeface="Aptos" pitchFamily="34" charset="-120"/>
              </a:rPr>
              <a:t>Prepared for teaching and small group use - hymninfo.com</a:t>
            </a:r>
            <a:endParaRPr lang="en-US" sz="7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pic>
        <p:nvPicPr>
          <p:cNvPr id="2" name="Image 0" descr="/mnt/data/lift_high_assets_internal/texture.jpg">    </p:cNvPr>
          <p:cNvPicPr>
            <a:picLocks noChangeAspect="1"/>
          </p:cNvPicPr>
          <p:nvPr/>
        </p:nvPicPr>
        <p:blipFill>
          <a:blip r:embed="rId1"/>
          <a:stretch>
            <a:fillRect/>
          </a:stretch>
        </p:blipFill>
        <p:spPr>
          <a:xfrm>
            <a:off x="0" y="0"/>
            <a:ext cx="12191695" cy="6858000"/>
          </a:xfrm>
          <a:prstGeom prst="rect">
            <a:avLst/>
          </a:prstGeom>
        </p:spPr>
      </p:pic>
      <p:sp>
        <p:nvSpPr>
          <p:cNvPr id="3" name="Shape 0"/>
          <p:cNvSpPr/>
          <p:nvPr/>
        </p:nvSpPr>
        <p:spPr>
          <a:xfrm>
            <a:off x="0" y="0"/>
            <a:ext cx="12191695" cy="6858000"/>
          </a:xfrm>
          <a:prstGeom prst="rect">
            <a:avLst/>
          </a:prstGeom>
          <a:solidFill>
            <a:srgbClr val="000000">
              <a:alpha val="72000"/>
            </a:srgbClr>
          </a:solidFill>
          <a:ln w="12700">
            <a:solidFill>
              <a:srgbClr val="000000">
                <a:alpha val="0"/>
              </a:srgbClr>
            </a:solidFill>
            <a:prstDash val="solid"/>
          </a:ln>
        </p:spPr>
      </p:sp>
      <p:sp>
        <p:nvSpPr>
          <p:cNvPr id="4" name="Text 1"/>
          <p:cNvSpPr/>
          <p:nvPr/>
        </p:nvSpPr>
        <p:spPr>
          <a:xfrm>
            <a:off x="566928" y="438912"/>
            <a:ext cx="7680960" cy="457200"/>
          </a:xfrm>
          <a:prstGeom prst="rect">
            <a:avLst/>
          </a:prstGeom>
          <a:noFill/>
          <a:ln/>
        </p:spPr>
        <p:txBody>
          <a:bodyPr wrap="square" lIns="0" tIns="0" rIns="0" bIns="0" rtlCol="0" anchor="ctr"/>
          <a:lstStyle/>
          <a:p>
            <a:pPr indent="0" marL="0">
              <a:buNone/>
            </a:pPr>
            <a:r>
              <a:rPr lang="en-US" sz="2800" b="1" dirty="0">
                <a:solidFill>
                  <a:srgbClr val="FFF3D6"/>
                </a:solidFill>
                <a:latin typeface="Aptos Display" pitchFamily="34" charset="0"/>
                <a:ea typeface="Aptos Display" pitchFamily="34" charset="-122"/>
                <a:cs typeface="Aptos Display" pitchFamily="34" charset="-120"/>
              </a:rPr>
              <a:t>Theological Themes</a:t>
            </a:r>
            <a:endParaRPr lang="en-US" sz="2800" dirty="0"/>
          </a:p>
        </p:txBody>
      </p:sp>
      <p:sp>
        <p:nvSpPr>
          <p:cNvPr id="5" name="Text 2"/>
          <p:cNvSpPr/>
          <p:nvPr/>
        </p:nvSpPr>
        <p:spPr>
          <a:xfrm>
            <a:off x="594360" y="950976"/>
            <a:ext cx="8046720" cy="301752"/>
          </a:xfrm>
          <a:prstGeom prst="rect">
            <a:avLst/>
          </a:prstGeom>
          <a:noFill/>
          <a:ln/>
        </p:spPr>
        <p:txBody>
          <a:bodyPr wrap="square" lIns="0" tIns="0" rIns="0" bIns="0" rtlCol="0" anchor="ctr"/>
          <a:lstStyle/>
          <a:p>
            <a:pPr indent="0" marL="0">
              <a:buNone/>
            </a:pPr>
            <a:r>
              <a:rPr lang="en-US" sz="1200" dirty="0">
                <a:solidFill>
                  <a:srgbClr val="F0D9A6"/>
                </a:solidFill>
                <a:latin typeface="Aptos" pitchFamily="34" charset="0"/>
                <a:ea typeface="Aptos" pitchFamily="34" charset="-122"/>
                <a:cs typeface="Aptos" pitchFamily="34" charset="-120"/>
              </a:rPr>
              <a:t>Doctrines and practices carried by the hymn</a:t>
            </a:r>
            <a:endParaRPr lang="en-US" sz="1200" dirty="0"/>
          </a:p>
        </p:txBody>
      </p:sp>
      <p:sp>
        <p:nvSpPr>
          <p:cNvPr id="6" name="Shape 3"/>
          <p:cNvSpPr/>
          <p:nvPr/>
        </p:nvSpPr>
        <p:spPr>
          <a:xfrm>
            <a:off x="594360" y="1325880"/>
            <a:ext cx="1097280" cy="0"/>
          </a:xfrm>
          <a:prstGeom prst="line">
            <a:avLst/>
          </a:prstGeom>
          <a:noFill/>
          <a:ln w="25400">
            <a:solidFill>
              <a:srgbClr val="D5A34A"/>
            </a:solidFill>
            <a:prstDash val="solid"/>
          </a:ln>
        </p:spPr>
      </p:sp>
      <p:sp>
        <p:nvSpPr>
          <p:cNvPr id="7" name="Shape 4"/>
          <p:cNvSpPr/>
          <p:nvPr/>
        </p:nvSpPr>
        <p:spPr>
          <a:xfrm>
            <a:off x="749808" y="1664208"/>
            <a:ext cx="3246120" cy="1252728"/>
          </a:xfrm>
          <a:prstGeom prst="roundRect">
            <a:avLst>
              <a:gd name="adj" fmla="val 8759"/>
            </a:avLst>
          </a:prstGeom>
          <a:solidFill>
            <a:srgbClr val="211912">
              <a:alpha val="90000"/>
            </a:srgbClr>
          </a:solidFill>
          <a:ln w="9525">
            <a:solidFill>
              <a:srgbClr val="D5A34A">
                <a:alpha val="30000"/>
              </a:srgbClr>
            </a:solidFill>
            <a:prstDash val="solid"/>
          </a:ln>
        </p:spPr>
      </p:sp>
      <p:sp>
        <p:nvSpPr>
          <p:cNvPr id="8" name="Text 5"/>
          <p:cNvSpPr/>
          <p:nvPr/>
        </p:nvSpPr>
        <p:spPr>
          <a:xfrm>
            <a:off x="969264" y="1892808"/>
            <a:ext cx="2560320" cy="182880"/>
          </a:xfrm>
          <a:prstGeom prst="rect">
            <a:avLst/>
          </a:prstGeom>
          <a:noFill/>
          <a:ln/>
        </p:spPr>
        <p:txBody>
          <a:bodyPr wrap="square" lIns="0" tIns="0" rIns="0" bIns="0" rtlCol="0" anchor="ctr"/>
          <a:lstStyle/>
          <a:p>
            <a:pPr indent="0" marL="0">
              <a:buNone/>
            </a:pPr>
            <a:r>
              <a:rPr lang="en-US" sz="750" b="1" dirty="0">
                <a:solidFill>
                  <a:srgbClr val="D5A34A"/>
                </a:solidFill>
                <a:latin typeface="Aptos" pitchFamily="34" charset="0"/>
                <a:ea typeface="Aptos" pitchFamily="34" charset="-122"/>
                <a:cs typeface="Aptos" pitchFamily="34" charset="-120"/>
              </a:rPr>
              <a:t>SACRIFICIAL KINGSHIP</a:t>
            </a:r>
            <a:endParaRPr lang="en-US" sz="750" dirty="0"/>
          </a:p>
        </p:txBody>
      </p:sp>
      <p:sp>
        <p:nvSpPr>
          <p:cNvPr id="9" name="Text 6"/>
          <p:cNvSpPr/>
          <p:nvPr/>
        </p:nvSpPr>
        <p:spPr>
          <a:xfrm>
            <a:off x="969264" y="2231136"/>
            <a:ext cx="2651760" cy="365760"/>
          </a:xfrm>
          <a:prstGeom prst="rect">
            <a:avLst/>
          </a:prstGeom>
          <a:noFill/>
          <a:ln/>
        </p:spPr>
        <p:txBody>
          <a:bodyPr wrap="square" lIns="0" tIns="0" rIns="0" bIns="0" rtlCol="0" anchor="ctr">
            <a:normAutofit/>
          </a:bodyPr>
          <a:lstStyle/>
          <a:p>
            <a:pPr indent="0" marL="0">
              <a:buNone/>
            </a:pPr>
            <a:r>
              <a:rPr lang="en-US" sz="1240" dirty="0">
                <a:solidFill>
                  <a:srgbClr val="FFF3D6"/>
                </a:solidFill>
              </a:rPr>
              <a:t>Christ reigns by giving himself.</a:t>
            </a:r>
            <a:endParaRPr lang="en-US" sz="1240" dirty="0"/>
          </a:p>
        </p:txBody>
      </p:sp>
      <p:sp>
        <p:nvSpPr>
          <p:cNvPr id="10" name="Shape 7"/>
          <p:cNvSpPr/>
          <p:nvPr/>
        </p:nvSpPr>
        <p:spPr>
          <a:xfrm>
            <a:off x="4526280" y="1664208"/>
            <a:ext cx="3246120" cy="1252728"/>
          </a:xfrm>
          <a:prstGeom prst="roundRect">
            <a:avLst>
              <a:gd name="adj" fmla="val 8759"/>
            </a:avLst>
          </a:prstGeom>
          <a:solidFill>
            <a:srgbClr val="211912">
              <a:alpha val="90000"/>
            </a:srgbClr>
          </a:solidFill>
          <a:ln w="9525">
            <a:solidFill>
              <a:srgbClr val="D5A34A">
                <a:alpha val="30000"/>
              </a:srgbClr>
            </a:solidFill>
            <a:prstDash val="solid"/>
          </a:ln>
        </p:spPr>
      </p:sp>
      <p:sp>
        <p:nvSpPr>
          <p:cNvPr id="11" name="Text 8"/>
          <p:cNvSpPr/>
          <p:nvPr/>
        </p:nvSpPr>
        <p:spPr>
          <a:xfrm>
            <a:off x="4745736" y="1892808"/>
            <a:ext cx="2560320" cy="182880"/>
          </a:xfrm>
          <a:prstGeom prst="rect">
            <a:avLst/>
          </a:prstGeom>
          <a:noFill/>
          <a:ln/>
        </p:spPr>
        <p:txBody>
          <a:bodyPr wrap="square" lIns="0" tIns="0" rIns="0" bIns="0" rtlCol="0" anchor="ctr"/>
          <a:lstStyle/>
          <a:p>
            <a:pPr indent="0" marL="0">
              <a:buNone/>
            </a:pPr>
            <a:r>
              <a:rPr lang="en-US" sz="750" b="1" dirty="0">
                <a:solidFill>
                  <a:srgbClr val="D5A34A"/>
                </a:solidFill>
                <a:latin typeface="Aptos" pitchFamily="34" charset="0"/>
                <a:ea typeface="Aptos" pitchFamily="34" charset="-122"/>
                <a:cs typeface="Aptos" pitchFamily="34" charset="-120"/>
              </a:rPr>
              <a:t>PEACE</a:t>
            </a:r>
            <a:endParaRPr lang="en-US" sz="750" dirty="0"/>
          </a:p>
        </p:txBody>
      </p:sp>
      <p:sp>
        <p:nvSpPr>
          <p:cNvPr id="12" name="Text 9"/>
          <p:cNvSpPr/>
          <p:nvPr/>
        </p:nvSpPr>
        <p:spPr>
          <a:xfrm>
            <a:off x="4745736" y="2231136"/>
            <a:ext cx="2651760" cy="365760"/>
          </a:xfrm>
          <a:prstGeom prst="rect">
            <a:avLst/>
          </a:prstGeom>
          <a:noFill/>
          <a:ln/>
        </p:spPr>
        <p:txBody>
          <a:bodyPr wrap="square" lIns="0" tIns="0" rIns="0" bIns="0" rtlCol="0" anchor="ctr">
            <a:normAutofit/>
          </a:bodyPr>
          <a:lstStyle/>
          <a:p>
            <a:pPr indent="0" marL="0">
              <a:buNone/>
            </a:pPr>
            <a:r>
              <a:rPr lang="en-US" sz="1240" dirty="0">
                <a:solidFill>
                  <a:srgbClr val="FFF3D6"/>
                </a:solidFill>
              </a:rPr>
              <a:t>His peace comes through costly obedience.</a:t>
            </a:r>
            <a:endParaRPr lang="en-US" sz="1240" dirty="0"/>
          </a:p>
        </p:txBody>
      </p:sp>
      <p:sp>
        <p:nvSpPr>
          <p:cNvPr id="13" name="Shape 10"/>
          <p:cNvSpPr/>
          <p:nvPr/>
        </p:nvSpPr>
        <p:spPr>
          <a:xfrm>
            <a:off x="8302752" y="1664208"/>
            <a:ext cx="3246120" cy="1252728"/>
          </a:xfrm>
          <a:prstGeom prst="roundRect">
            <a:avLst>
              <a:gd name="adj" fmla="val 8759"/>
            </a:avLst>
          </a:prstGeom>
          <a:solidFill>
            <a:srgbClr val="211912">
              <a:alpha val="90000"/>
            </a:srgbClr>
          </a:solidFill>
          <a:ln w="9525">
            <a:solidFill>
              <a:srgbClr val="D5A34A">
                <a:alpha val="30000"/>
              </a:srgbClr>
            </a:solidFill>
            <a:prstDash val="solid"/>
          </a:ln>
        </p:spPr>
      </p:sp>
      <p:sp>
        <p:nvSpPr>
          <p:cNvPr id="14" name="Text 11"/>
          <p:cNvSpPr/>
          <p:nvPr/>
        </p:nvSpPr>
        <p:spPr>
          <a:xfrm>
            <a:off x="8522208" y="1892808"/>
            <a:ext cx="2560320" cy="182880"/>
          </a:xfrm>
          <a:prstGeom prst="rect">
            <a:avLst/>
          </a:prstGeom>
          <a:noFill/>
          <a:ln/>
        </p:spPr>
        <p:txBody>
          <a:bodyPr wrap="square" lIns="0" tIns="0" rIns="0" bIns="0" rtlCol="0" anchor="ctr"/>
          <a:lstStyle/>
          <a:p>
            <a:pPr indent="0" marL="0">
              <a:buNone/>
            </a:pPr>
            <a:r>
              <a:rPr lang="en-US" sz="750" b="1" dirty="0">
                <a:solidFill>
                  <a:srgbClr val="D5A34A"/>
                </a:solidFill>
                <a:latin typeface="Aptos" pitchFamily="34" charset="0"/>
                <a:ea typeface="Aptos" pitchFamily="34" charset="-122"/>
                <a:cs typeface="Aptos" pitchFamily="34" charset="-120"/>
              </a:rPr>
              <a:t>DISCIPLESHIP</a:t>
            </a:r>
            <a:endParaRPr lang="en-US" sz="750" dirty="0"/>
          </a:p>
        </p:txBody>
      </p:sp>
      <p:sp>
        <p:nvSpPr>
          <p:cNvPr id="15" name="Text 12"/>
          <p:cNvSpPr/>
          <p:nvPr/>
        </p:nvSpPr>
        <p:spPr>
          <a:xfrm>
            <a:off x="8522208" y="2231136"/>
            <a:ext cx="2651760" cy="365760"/>
          </a:xfrm>
          <a:prstGeom prst="rect">
            <a:avLst/>
          </a:prstGeom>
          <a:noFill/>
          <a:ln/>
        </p:spPr>
        <p:txBody>
          <a:bodyPr wrap="square" lIns="0" tIns="0" rIns="0" bIns="0" rtlCol="0" anchor="ctr">
            <a:normAutofit/>
          </a:bodyPr>
          <a:lstStyle/>
          <a:p>
            <a:pPr indent="0" marL="0">
              <a:buNone/>
            </a:pPr>
            <a:r>
              <a:rPr lang="en-US" sz="1240" dirty="0">
                <a:solidFill>
                  <a:srgbClr val="FFF3D6"/>
                </a:solidFill>
              </a:rPr>
              <a:t>The church follows the road of its Lord.</a:t>
            </a:r>
            <a:endParaRPr lang="en-US" sz="1240" dirty="0"/>
          </a:p>
        </p:txBody>
      </p:sp>
      <p:sp>
        <p:nvSpPr>
          <p:cNvPr id="16" name="Shape 13"/>
          <p:cNvSpPr/>
          <p:nvPr/>
        </p:nvSpPr>
        <p:spPr>
          <a:xfrm>
            <a:off x="749808" y="3493008"/>
            <a:ext cx="3246120" cy="1252728"/>
          </a:xfrm>
          <a:prstGeom prst="roundRect">
            <a:avLst>
              <a:gd name="adj" fmla="val 8759"/>
            </a:avLst>
          </a:prstGeom>
          <a:solidFill>
            <a:srgbClr val="211912">
              <a:alpha val="90000"/>
            </a:srgbClr>
          </a:solidFill>
          <a:ln w="9525">
            <a:solidFill>
              <a:srgbClr val="D5A34A">
                <a:alpha val="30000"/>
              </a:srgbClr>
            </a:solidFill>
            <a:prstDash val="solid"/>
          </a:ln>
        </p:spPr>
      </p:sp>
      <p:sp>
        <p:nvSpPr>
          <p:cNvPr id="17" name="Text 14"/>
          <p:cNvSpPr/>
          <p:nvPr/>
        </p:nvSpPr>
        <p:spPr>
          <a:xfrm>
            <a:off x="969264" y="3721608"/>
            <a:ext cx="2560320" cy="182880"/>
          </a:xfrm>
          <a:prstGeom prst="rect">
            <a:avLst/>
          </a:prstGeom>
          <a:noFill/>
          <a:ln/>
        </p:spPr>
        <p:txBody>
          <a:bodyPr wrap="square" lIns="0" tIns="0" rIns="0" bIns="0" rtlCol="0" anchor="ctr"/>
          <a:lstStyle/>
          <a:p>
            <a:pPr indent="0" marL="0">
              <a:buNone/>
            </a:pPr>
            <a:r>
              <a:rPr lang="en-US" sz="750" b="1" dirty="0">
                <a:solidFill>
                  <a:srgbClr val="D5A34A"/>
                </a:solidFill>
                <a:latin typeface="Aptos" pitchFamily="34" charset="0"/>
                <a:ea typeface="Aptos" pitchFamily="34" charset="-122"/>
                <a:cs typeface="Aptos" pitchFamily="34" charset="-120"/>
              </a:rPr>
              <a:t>WORSHIP</a:t>
            </a:r>
            <a:endParaRPr lang="en-US" sz="750" dirty="0"/>
          </a:p>
        </p:txBody>
      </p:sp>
      <p:sp>
        <p:nvSpPr>
          <p:cNvPr id="18" name="Text 15"/>
          <p:cNvSpPr/>
          <p:nvPr/>
        </p:nvSpPr>
        <p:spPr>
          <a:xfrm>
            <a:off x="969264" y="4059936"/>
            <a:ext cx="2651760" cy="365760"/>
          </a:xfrm>
          <a:prstGeom prst="rect">
            <a:avLst/>
          </a:prstGeom>
          <a:noFill/>
          <a:ln/>
        </p:spPr>
        <p:txBody>
          <a:bodyPr wrap="square" lIns="0" tIns="0" rIns="0" bIns="0" rtlCol="0" anchor="ctr">
            <a:normAutofit/>
          </a:bodyPr>
          <a:lstStyle/>
          <a:p>
            <a:pPr indent="0" marL="0">
              <a:buNone/>
            </a:pPr>
            <a:r>
              <a:rPr lang="en-US" sz="1240" dirty="0">
                <a:solidFill>
                  <a:srgbClr val="FFF3D6"/>
                </a:solidFill>
              </a:rPr>
              <a:t>Praise is joined to surrender.</a:t>
            </a:r>
            <a:endParaRPr lang="en-US" sz="1240" dirty="0"/>
          </a:p>
        </p:txBody>
      </p:sp>
      <p:sp>
        <p:nvSpPr>
          <p:cNvPr id="19" name="Shape 16"/>
          <p:cNvSpPr/>
          <p:nvPr/>
        </p:nvSpPr>
        <p:spPr>
          <a:xfrm>
            <a:off x="4526280" y="3493008"/>
            <a:ext cx="3246120" cy="1252728"/>
          </a:xfrm>
          <a:prstGeom prst="roundRect">
            <a:avLst>
              <a:gd name="adj" fmla="val 8759"/>
            </a:avLst>
          </a:prstGeom>
          <a:solidFill>
            <a:srgbClr val="211912">
              <a:alpha val="90000"/>
            </a:srgbClr>
          </a:solidFill>
          <a:ln w="9525">
            <a:solidFill>
              <a:srgbClr val="D5A34A">
                <a:alpha val="30000"/>
              </a:srgbClr>
            </a:solidFill>
            <a:prstDash val="solid"/>
          </a:ln>
        </p:spPr>
      </p:sp>
      <p:sp>
        <p:nvSpPr>
          <p:cNvPr id="20" name="Text 17"/>
          <p:cNvSpPr/>
          <p:nvPr/>
        </p:nvSpPr>
        <p:spPr>
          <a:xfrm>
            <a:off x="4745736" y="3721608"/>
            <a:ext cx="2560320" cy="182880"/>
          </a:xfrm>
          <a:prstGeom prst="rect">
            <a:avLst/>
          </a:prstGeom>
          <a:noFill/>
          <a:ln/>
        </p:spPr>
        <p:txBody>
          <a:bodyPr wrap="square" lIns="0" tIns="0" rIns="0" bIns="0" rtlCol="0" anchor="ctr"/>
          <a:lstStyle/>
          <a:p>
            <a:pPr indent="0" marL="0">
              <a:buNone/>
            </a:pPr>
            <a:r>
              <a:rPr lang="en-US" sz="750" b="1" dirty="0">
                <a:solidFill>
                  <a:srgbClr val="D5A34A"/>
                </a:solidFill>
                <a:latin typeface="Aptos" pitchFamily="34" charset="0"/>
                <a:ea typeface="Aptos" pitchFamily="34" charset="-122"/>
                <a:cs typeface="Aptos" pitchFamily="34" charset="-120"/>
              </a:rPr>
              <a:t>HUMILITY</a:t>
            </a:r>
            <a:endParaRPr lang="en-US" sz="750" dirty="0"/>
          </a:p>
        </p:txBody>
      </p:sp>
      <p:sp>
        <p:nvSpPr>
          <p:cNvPr id="21" name="Text 18"/>
          <p:cNvSpPr/>
          <p:nvPr/>
        </p:nvSpPr>
        <p:spPr>
          <a:xfrm>
            <a:off x="4745736" y="4059936"/>
            <a:ext cx="2651760" cy="365760"/>
          </a:xfrm>
          <a:prstGeom prst="rect">
            <a:avLst/>
          </a:prstGeom>
          <a:noFill/>
          <a:ln/>
        </p:spPr>
        <p:txBody>
          <a:bodyPr wrap="square" lIns="0" tIns="0" rIns="0" bIns="0" rtlCol="0" anchor="ctr">
            <a:normAutofit/>
          </a:bodyPr>
          <a:lstStyle/>
          <a:p>
            <a:pPr indent="0" marL="0">
              <a:buNone/>
            </a:pPr>
            <a:r>
              <a:rPr lang="en-US" sz="1240" dirty="0">
                <a:solidFill>
                  <a:srgbClr val="FFF3D6"/>
                </a:solidFill>
              </a:rPr>
              <a:t>Majesty is revealed without pride.</a:t>
            </a:r>
            <a:endParaRPr lang="en-US" sz="1240" dirty="0"/>
          </a:p>
        </p:txBody>
      </p:sp>
      <p:sp>
        <p:nvSpPr>
          <p:cNvPr id="22" name="Shape 19"/>
          <p:cNvSpPr/>
          <p:nvPr/>
        </p:nvSpPr>
        <p:spPr>
          <a:xfrm>
            <a:off x="8302752" y="3493008"/>
            <a:ext cx="3246120" cy="1252728"/>
          </a:xfrm>
          <a:prstGeom prst="roundRect">
            <a:avLst>
              <a:gd name="adj" fmla="val 8759"/>
            </a:avLst>
          </a:prstGeom>
          <a:solidFill>
            <a:srgbClr val="211912">
              <a:alpha val="90000"/>
            </a:srgbClr>
          </a:solidFill>
          <a:ln w="9525">
            <a:solidFill>
              <a:srgbClr val="D5A34A">
                <a:alpha val="30000"/>
              </a:srgbClr>
            </a:solidFill>
            <a:prstDash val="solid"/>
          </a:ln>
        </p:spPr>
      </p:sp>
      <p:sp>
        <p:nvSpPr>
          <p:cNvPr id="23" name="Text 20"/>
          <p:cNvSpPr/>
          <p:nvPr/>
        </p:nvSpPr>
        <p:spPr>
          <a:xfrm>
            <a:off x="8522208" y="3721608"/>
            <a:ext cx="2560320" cy="182880"/>
          </a:xfrm>
          <a:prstGeom prst="rect">
            <a:avLst/>
          </a:prstGeom>
          <a:noFill/>
          <a:ln/>
        </p:spPr>
        <p:txBody>
          <a:bodyPr wrap="square" lIns="0" tIns="0" rIns="0" bIns="0" rtlCol="0" anchor="ctr"/>
          <a:lstStyle/>
          <a:p>
            <a:pPr indent="0" marL="0">
              <a:buNone/>
            </a:pPr>
            <a:r>
              <a:rPr lang="en-US" sz="750" b="1" dirty="0">
                <a:solidFill>
                  <a:srgbClr val="D5A34A"/>
                </a:solidFill>
                <a:latin typeface="Aptos" pitchFamily="34" charset="0"/>
                <a:ea typeface="Aptos" pitchFamily="34" charset="-122"/>
                <a:cs typeface="Aptos" pitchFamily="34" charset="-120"/>
              </a:rPr>
              <a:t>HOLY WEEK</a:t>
            </a:r>
            <a:endParaRPr lang="en-US" sz="750" dirty="0"/>
          </a:p>
        </p:txBody>
      </p:sp>
      <p:sp>
        <p:nvSpPr>
          <p:cNvPr id="24" name="Text 21"/>
          <p:cNvSpPr/>
          <p:nvPr/>
        </p:nvSpPr>
        <p:spPr>
          <a:xfrm>
            <a:off x="8522208" y="4059936"/>
            <a:ext cx="2651760" cy="365760"/>
          </a:xfrm>
          <a:prstGeom prst="rect">
            <a:avLst/>
          </a:prstGeom>
          <a:noFill/>
          <a:ln/>
        </p:spPr>
        <p:txBody>
          <a:bodyPr wrap="square" lIns="0" tIns="0" rIns="0" bIns="0" rtlCol="0" anchor="ctr">
            <a:normAutofit/>
          </a:bodyPr>
          <a:lstStyle/>
          <a:p>
            <a:pPr indent="0" marL="0">
              <a:buNone/>
            </a:pPr>
            <a:r>
              <a:rPr lang="en-US" sz="1240" dirty="0">
                <a:solidFill>
                  <a:srgbClr val="FFF3D6"/>
                </a:solidFill>
              </a:rPr>
              <a:t>Palm Sunday opens into the Passion.</a:t>
            </a:r>
            <a:endParaRPr lang="en-US" sz="1240" dirty="0"/>
          </a:p>
        </p:txBody>
      </p:sp>
      <p:sp>
        <p:nvSpPr>
          <p:cNvPr id="25" name="Text 22"/>
          <p:cNvSpPr/>
          <p:nvPr/>
        </p:nvSpPr>
        <p:spPr>
          <a:xfrm>
            <a:off x="365760" y="6565392"/>
            <a:ext cx="5486400" cy="164592"/>
          </a:xfrm>
          <a:prstGeom prst="rect">
            <a:avLst/>
          </a:prstGeom>
          <a:noFill/>
          <a:ln/>
        </p:spPr>
        <p:txBody>
          <a:bodyPr wrap="square" lIns="0" tIns="0" rIns="0" bIns="0" rtlCol="0" anchor="ctr"/>
          <a:lstStyle/>
          <a:p>
            <a:pPr indent="0" marL="0">
              <a:buNone/>
            </a:pPr>
            <a:r>
              <a:rPr lang="en-US" sz="750" dirty="0">
                <a:solidFill>
                  <a:srgbClr val="E8D9B5">
                    <a:alpha val="88000"/>
                  </a:srgbClr>
                </a:solidFill>
                <a:latin typeface="Aptos" pitchFamily="34" charset="0"/>
                <a:ea typeface="Aptos" pitchFamily="34" charset="-122"/>
                <a:cs typeface="Aptos" pitchFamily="34" charset="-120"/>
              </a:rPr>
              <a:t>Prepared for teaching and small group use - hymninfo.com</a:t>
            </a:r>
            <a:endParaRPr lang="en-US" sz="7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pic>
        <p:nvPicPr>
          <p:cNvPr id="2" name="Image 0" descr="/mnt/data/lift_high_assets_internal/bg5.jpg">    </p:cNvPr>
          <p:cNvPicPr>
            <a:picLocks noChangeAspect="1"/>
          </p:cNvPicPr>
          <p:nvPr/>
        </p:nvPicPr>
        <p:blipFill>
          <a:blip r:embed="rId1"/>
          <a:stretch>
            <a:fillRect/>
          </a:stretch>
        </p:blipFill>
        <p:spPr>
          <a:xfrm>
            <a:off x="0" y="0"/>
            <a:ext cx="12191695" cy="6858000"/>
          </a:xfrm>
          <a:prstGeom prst="rect">
            <a:avLst/>
          </a:prstGeom>
        </p:spPr>
      </p:pic>
      <p:sp>
        <p:nvSpPr>
          <p:cNvPr id="3" name="Shape 0"/>
          <p:cNvSpPr/>
          <p:nvPr/>
        </p:nvSpPr>
        <p:spPr>
          <a:xfrm>
            <a:off x="0" y="0"/>
            <a:ext cx="12191695" cy="6858000"/>
          </a:xfrm>
          <a:prstGeom prst="rect">
            <a:avLst/>
          </a:prstGeom>
          <a:solidFill>
            <a:srgbClr val="000000">
              <a:alpha val="65000"/>
            </a:srgbClr>
          </a:solidFill>
          <a:ln w="12700">
            <a:solidFill>
              <a:srgbClr val="000000">
                <a:alpha val="0"/>
              </a:srgbClr>
            </a:solidFill>
            <a:prstDash val="solid"/>
          </a:ln>
        </p:spPr>
      </p:sp>
      <p:sp>
        <p:nvSpPr>
          <p:cNvPr id="4" name="Text 1"/>
          <p:cNvSpPr/>
          <p:nvPr/>
        </p:nvSpPr>
        <p:spPr>
          <a:xfrm>
            <a:off x="566928" y="438912"/>
            <a:ext cx="7680960" cy="457200"/>
          </a:xfrm>
          <a:prstGeom prst="rect">
            <a:avLst/>
          </a:prstGeom>
          <a:noFill/>
          <a:ln/>
        </p:spPr>
        <p:txBody>
          <a:bodyPr wrap="square" lIns="0" tIns="0" rIns="0" bIns="0" rtlCol="0" anchor="ctr"/>
          <a:lstStyle/>
          <a:p>
            <a:pPr indent="0" marL="0">
              <a:buNone/>
            </a:pPr>
            <a:r>
              <a:rPr lang="en-US" sz="2800" b="1" dirty="0">
                <a:solidFill>
                  <a:srgbClr val="FFF3D6"/>
                </a:solidFill>
                <a:latin typeface="Aptos Display" pitchFamily="34" charset="0"/>
                <a:ea typeface="Aptos Display" pitchFamily="34" charset="-122"/>
                <a:cs typeface="Aptos Display" pitchFamily="34" charset="-120"/>
              </a:rPr>
              <a:t>Literary and Musical Observations</a:t>
            </a:r>
            <a:endParaRPr lang="en-US" sz="2800" dirty="0"/>
          </a:p>
        </p:txBody>
      </p:sp>
      <p:sp>
        <p:nvSpPr>
          <p:cNvPr id="5" name="Text 2"/>
          <p:cNvSpPr/>
          <p:nvPr/>
        </p:nvSpPr>
        <p:spPr>
          <a:xfrm>
            <a:off x="594360" y="950976"/>
            <a:ext cx="8046720" cy="301752"/>
          </a:xfrm>
          <a:prstGeom prst="rect">
            <a:avLst/>
          </a:prstGeom>
          <a:noFill/>
          <a:ln/>
        </p:spPr>
        <p:txBody>
          <a:bodyPr wrap="square" lIns="0" tIns="0" rIns="0" bIns="0" rtlCol="0" anchor="ctr"/>
          <a:lstStyle/>
          <a:p>
            <a:pPr indent="0" marL="0">
              <a:buNone/>
            </a:pPr>
            <a:r>
              <a:rPr lang="en-US" sz="1200" dirty="0">
                <a:solidFill>
                  <a:srgbClr val="F0D9A6"/>
                </a:solidFill>
                <a:latin typeface="Aptos" pitchFamily="34" charset="0"/>
                <a:ea typeface="Aptos" pitchFamily="34" charset="-122"/>
                <a:cs typeface="Aptos" pitchFamily="34" charset="-120"/>
              </a:rPr>
              <a:t>Movement, tension, and congregational energy</a:t>
            </a:r>
            <a:endParaRPr lang="en-US" sz="1200" dirty="0"/>
          </a:p>
        </p:txBody>
      </p:sp>
      <p:sp>
        <p:nvSpPr>
          <p:cNvPr id="6" name="Shape 3"/>
          <p:cNvSpPr/>
          <p:nvPr/>
        </p:nvSpPr>
        <p:spPr>
          <a:xfrm>
            <a:off x="594360" y="1325880"/>
            <a:ext cx="1097280" cy="0"/>
          </a:xfrm>
          <a:prstGeom prst="line">
            <a:avLst/>
          </a:prstGeom>
          <a:noFill/>
          <a:ln w="25400">
            <a:solidFill>
              <a:srgbClr val="D5A34A"/>
            </a:solidFill>
            <a:prstDash val="solid"/>
          </a:ln>
        </p:spPr>
      </p:sp>
      <p:sp>
        <p:nvSpPr>
          <p:cNvPr id="7" name="Shape 4"/>
          <p:cNvSpPr/>
          <p:nvPr/>
        </p:nvSpPr>
        <p:spPr>
          <a:xfrm>
            <a:off x="658368" y="1636776"/>
            <a:ext cx="4261104" cy="2889504"/>
          </a:xfrm>
          <a:prstGeom prst="rect">
            <a:avLst/>
          </a:prstGeom>
          <a:solidFill>
            <a:srgbClr val="D5A34A">
              <a:alpha val="95000"/>
            </a:srgbClr>
          </a:solidFill>
          <a:ln w="12700">
            <a:solidFill>
              <a:srgbClr val="D5A34A">
                <a:alpha val="60000"/>
              </a:srgbClr>
            </a:solidFill>
            <a:prstDash val="solid"/>
          </a:ln>
        </p:spPr>
      </p:sp>
      <p:pic>
        <p:nvPicPr>
          <p:cNvPr id="8" name="Image 1" descr="/mnt/data/lift_high_assets_internal/bg5.jpg">    </p:cNvPr>
          <p:cNvPicPr>
            <a:picLocks noChangeAspect="1"/>
          </p:cNvPicPr>
          <p:nvPr/>
        </p:nvPicPr>
        <p:blipFill>
          <a:blip r:embed="rId2"/>
          <a:stretch>
            <a:fillRect/>
          </a:stretch>
        </p:blipFill>
        <p:spPr>
          <a:xfrm>
            <a:off x="685800" y="1664208"/>
            <a:ext cx="4206240" cy="2834640"/>
          </a:xfrm>
          <a:prstGeom prst="rect">
            <a:avLst/>
          </a:prstGeom>
        </p:spPr>
      </p:pic>
      <p:sp>
        <p:nvSpPr>
          <p:cNvPr id="9" name="Shape 5"/>
          <p:cNvSpPr/>
          <p:nvPr/>
        </p:nvSpPr>
        <p:spPr>
          <a:xfrm>
            <a:off x="685800" y="1664208"/>
            <a:ext cx="4206240" cy="2834640"/>
          </a:xfrm>
          <a:prstGeom prst="rect">
            <a:avLst/>
          </a:prstGeom>
          <a:solidFill>
            <a:srgbClr val="000000">
              <a:alpha val="28000"/>
            </a:srgbClr>
          </a:solidFill>
          <a:ln w="12700">
            <a:solidFill>
              <a:srgbClr val="000000">
                <a:alpha val="0"/>
              </a:srgbClr>
            </a:solidFill>
            <a:prstDash val="solid"/>
          </a:ln>
        </p:spPr>
      </p:sp>
      <p:sp>
        <p:nvSpPr>
          <p:cNvPr id="10" name="Shape 6"/>
          <p:cNvSpPr/>
          <p:nvPr/>
        </p:nvSpPr>
        <p:spPr>
          <a:xfrm>
            <a:off x="5230368" y="1664208"/>
            <a:ext cx="5779008" cy="3474720"/>
          </a:xfrm>
          <a:prstGeom prst="roundRect">
            <a:avLst>
              <a:gd name="adj" fmla="val 3158"/>
            </a:avLst>
          </a:prstGeom>
          <a:solidFill>
            <a:srgbClr val="1E1711">
              <a:alpha val="88000"/>
            </a:srgbClr>
          </a:solidFill>
          <a:ln w="9525">
            <a:solidFill>
              <a:srgbClr val="D5A34A">
                <a:alpha val="35000"/>
              </a:srgbClr>
            </a:solidFill>
            <a:prstDash val="solid"/>
          </a:ln>
        </p:spPr>
      </p:sp>
      <p:sp>
        <p:nvSpPr>
          <p:cNvPr id="11" name="Text 7"/>
          <p:cNvSpPr/>
          <p:nvPr/>
        </p:nvSpPr>
        <p:spPr>
          <a:xfrm>
            <a:off x="5486400" y="1938528"/>
            <a:ext cx="5257800" cy="2743200"/>
          </a:xfrm>
          <a:prstGeom prst="rect">
            <a:avLst/>
          </a:prstGeom>
          <a:noFill/>
          <a:ln/>
        </p:spPr>
        <p:txBody>
          <a:bodyPr wrap="square" lIns="762" tIns="762" rIns="762" bIns="762" rtlCol="0" anchor="ctr">
            <a:normAutofit/>
          </a:bodyPr>
          <a:lstStyle/>
          <a:p>
            <a:pPr marL="152400" indent="-152400">
              <a:buSzPct val="100000"/>
              <a:buChar char="•"/>
            </a:pPr>
            <a:r>
              <a:rPr lang="en-US" sz="1340" dirty="0">
                <a:solidFill>
                  <a:srgbClr val="FFF3D6"/>
                </a:solidFill>
                <a:latin typeface="Aptos" pitchFamily="34" charset="0"/>
                <a:ea typeface="Aptos" pitchFamily="34" charset="-122"/>
                <a:cs typeface="Aptos" pitchFamily="34" charset="-120"/>
              </a:rPr>
              <a:t>The text moves geographically: Olivet, Calvary, and the heart.</a:t>
            </a:r>
            <a:endParaRPr lang="en-US" sz="1340" dirty="0"/>
          </a:p>
          <a:p>
            <a:pPr marL="152400" indent="-152400">
              <a:buSzPct val="100000"/>
              <a:buChar char="•"/>
            </a:pPr>
            <a:r>
              <a:rPr lang="en-US" sz="1340" dirty="0">
                <a:solidFill>
                  <a:srgbClr val="FFF3D6"/>
                </a:solidFill>
                <a:latin typeface="Aptos" pitchFamily="34" charset="0"/>
                <a:ea typeface="Aptos" pitchFamily="34" charset="-122"/>
                <a:cs typeface="Aptos" pitchFamily="34" charset="-120"/>
              </a:rPr>
              <a:t>The language of triumph is held in tension with suffering and death.</a:t>
            </a:r>
            <a:endParaRPr lang="en-US" sz="1340" dirty="0"/>
          </a:p>
          <a:p>
            <a:pPr marL="152400" indent="-152400">
              <a:buSzPct val="100000"/>
              <a:buChar char="•"/>
            </a:pPr>
            <a:r>
              <a:rPr lang="en-US" sz="1340" dirty="0">
                <a:solidFill>
                  <a:srgbClr val="FFF3D6"/>
                </a:solidFill>
                <a:latin typeface="Aptos" pitchFamily="34" charset="0"/>
                <a:ea typeface="Aptos" pitchFamily="34" charset="-122"/>
                <a:cs typeface="Aptos" pitchFamily="34" charset="-120"/>
              </a:rPr>
              <a:t>SUOMI gives a strong processional pulse; LMD offers a quieter congregational character.</a:t>
            </a:r>
            <a:endParaRPr lang="en-US" sz="1340" dirty="0"/>
          </a:p>
          <a:p>
            <a:pPr marL="152400" indent="-152400">
              <a:buSzPct val="100000"/>
              <a:buChar char="•"/>
            </a:pPr>
            <a:r>
              <a:rPr lang="en-US" sz="1340" dirty="0">
                <a:solidFill>
                  <a:srgbClr val="FFF3D6"/>
                </a:solidFill>
                <a:latin typeface="Aptos" pitchFamily="34" charset="0"/>
                <a:ea typeface="Aptos" pitchFamily="34" charset="-122"/>
                <a:cs typeface="Aptos" pitchFamily="34" charset="-120"/>
              </a:rPr>
              <a:t>A steady tempo keeps the hymn solemn without losing forward motion.</a:t>
            </a:r>
            <a:endParaRPr lang="en-US" sz="1340" dirty="0"/>
          </a:p>
        </p:txBody>
      </p:sp>
      <p:sp>
        <p:nvSpPr>
          <p:cNvPr id="12" name="Text 8"/>
          <p:cNvSpPr/>
          <p:nvPr/>
        </p:nvSpPr>
        <p:spPr>
          <a:xfrm>
            <a:off x="365760" y="6565392"/>
            <a:ext cx="5486400" cy="164592"/>
          </a:xfrm>
          <a:prstGeom prst="rect">
            <a:avLst/>
          </a:prstGeom>
          <a:noFill/>
          <a:ln/>
        </p:spPr>
        <p:txBody>
          <a:bodyPr wrap="square" lIns="0" tIns="0" rIns="0" bIns="0" rtlCol="0" anchor="ctr"/>
          <a:lstStyle/>
          <a:p>
            <a:pPr indent="0" marL="0">
              <a:buNone/>
            </a:pPr>
            <a:r>
              <a:rPr lang="en-US" sz="750" dirty="0">
                <a:solidFill>
                  <a:srgbClr val="E8D9B5">
                    <a:alpha val="88000"/>
                  </a:srgbClr>
                </a:solidFill>
                <a:latin typeface="Aptos" pitchFamily="34" charset="0"/>
                <a:ea typeface="Aptos" pitchFamily="34" charset="-122"/>
                <a:cs typeface="Aptos" pitchFamily="34" charset="-120"/>
              </a:rPr>
              <a:t>Prepared for teaching and small group use - hymninfo.com</a:t>
            </a:r>
            <a:endParaRPr lang="en-US" sz="7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pic>
        <p:nvPicPr>
          <p:cNvPr id="2" name="Image 0" descr="/mnt/data/lift_high_assets_internal/bg4.jpg">    </p:cNvPr>
          <p:cNvPicPr>
            <a:picLocks noChangeAspect="1"/>
          </p:cNvPicPr>
          <p:nvPr/>
        </p:nvPicPr>
        <p:blipFill>
          <a:blip r:embed="rId1"/>
          <a:stretch>
            <a:fillRect/>
          </a:stretch>
        </p:blipFill>
        <p:spPr>
          <a:xfrm>
            <a:off x="0" y="0"/>
            <a:ext cx="12191695" cy="6858000"/>
          </a:xfrm>
          <a:prstGeom prst="rect">
            <a:avLst/>
          </a:prstGeom>
        </p:spPr>
      </p:pic>
      <p:sp>
        <p:nvSpPr>
          <p:cNvPr id="3" name="Shape 0"/>
          <p:cNvSpPr/>
          <p:nvPr/>
        </p:nvSpPr>
        <p:spPr>
          <a:xfrm>
            <a:off x="0" y="0"/>
            <a:ext cx="12191695" cy="6858000"/>
          </a:xfrm>
          <a:prstGeom prst="rect">
            <a:avLst/>
          </a:prstGeom>
          <a:solidFill>
            <a:srgbClr val="000000">
              <a:alpha val="66000"/>
            </a:srgbClr>
          </a:solidFill>
          <a:ln w="12700">
            <a:solidFill>
              <a:srgbClr val="000000">
                <a:alpha val="0"/>
              </a:srgbClr>
            </a:solidFill>
            <a:prstDash val="solid"/>
          </a:ln>
        </p:spPr>
      </p:sp>
      <p:sp>
        <p:nvSpPr>
          <p:cNvPr id="4" name="Text 1"/>
          <p:cNvSpPr/>
          <p:nvPr/>
        </p:nvSpPr>
        <p:spPr>
          <a:xfrm>
            <a:off x="566928" y="438912"/>
            <a:ext cx="7680960" cy="457200"/>
          </a:xfrm>
          <a:prstGeom prst="rect">
            <a:avLst/>
          </a:prstGeom>
          <a:noFill/>
          <a:ln/>
        </p:spPr>
        <p:txBody>
          <a:bodyPr wrap="square" lIns="0" tIns="0" rIns="0" bIns="0" rtlCol="0" anchor="ctr"/>
          <a:lstStyle/>
          <a:p>
            <a:pPr indent="0" marL="0">
              <a:buNone/>
            </a:pPr>
            <a:r>
              <a:rPr lang="en-US" sz="2800" b="1" dirty="0">
                <a:solidFill>
                  <a:srgbClr val="FFF3D6"/>
                </a:solidFill>
                <a:latin typeface="Aptos Display" pitchFamily="34" charset="0"/>
                <a:ea typeface="Aptos Display" pitchFamily="34" charset="-122"/>
                <a:cs typeface="Aptos Display" pitchFamily="34" charset="-120"/>
              </a:rPr>
              <a:t>Pastoral and Worship Use</a:t>
            </a:r>
            <a:endParaRPr lang="en-US" sz="2800" dirty="0"/>
          </a:p>
        </p:txBody>
      </p:sp>
      <p:sp>
        <p:nvSpPr>
          <p:cNvPr id="5" name="Text 2"/>
          <p:cNvSpPr/>
          <p:nvPr/>
        </p:nvSpPr>
        <p:spPr>
          <a:xfrm>
            <a:off x="594360" y="950976"/>
            <a:ext cx="8046720" cy="301752"/>
          </a:xfrm>
          <a:prstGeom prst="rect">
            <a:avLst/>
          </a:prstGeom>
          <a:noFill/>
          <a:ln/>
        </p:spPr>
        <p:txBody>
          <a:bodyPr wrap="square" lIns="0" tIns="0" rIns="0" bIns="0" rtlCol="0" anchor="ctr"/>
          <a:lstStyle/>
          <a:p>
            <a:pPr indent="0" marL="0">
              <a:buNone/>
            </a:pPr>
            <a:r>
              <a:rPr lang="en-US" sz="1200" dirty="0">
                <a:solidFill>
                  <a:srgbClr val="F0D9A6"/>
                </a:solidFill>
                <a:latin typeface="Aptos" pitchFamily="34" charset="0"/>
                <a:ea typeface="Aptos" pitchFamily="34" charset="-122"/>
                <a:cs typeface="Aptos" pitchFamily="34" charset="-120"/>
              </a:rPr>
              <a:t>Where this hymn can serve the church</a:t>
            </a:r>
            <a:endParaRPr lang="en-US" sz="1200" dirty="0"/>
          </a:p>
        </p:txBody>
      </p:sp>
      <p:sp>
        <p:nvSpPr>
          <p:cNvPr id="6" name="Shape 3"/>
          <p:cNvSpPr/>
          <p:nvPr/>
        </p:nvSpPr>
        <p:spPr>
          <a:xfrm>
            <a:off x="594360" y="1325880"/>
            <a:ext cx="1097280" cy="0"/>
          </a:xfrm>
          <a:prstGeom prst="line">
            <a:avLst/>
          </a:prstGeom>
          <a:noFill/>
          <a:ln w="25400">
            <a:solidFill>
              <a:srgbClr val="D5A34A"/>
            </a:solidFill>
            <a:prstDash val="solid"/>
          </a:ln>
        </p:spPr>
      </p:sp>
      <p:sp>
        <p:nvSpPr>
          <p:cNvPr id="7" name="Shape 4"/>
          <p:cNvSpPr/>
          <p:nvPr/>
        </p:nvSpPr>
        <p:spPr>
          <a:xfrm>
            <a:off x="822960" y="1600200"/>
            <a:ext cx="10332720" cy="658368"/>
          </a:xfrm>
          <a:prstGeom prst="roundRect">
            <a:avLst>
              <a:gd name="adj" fmla="val 16667"/>
            </a:avLst>
          </a:prstGeom>
          <a:solidFill>
            <a:srgbClr val="1F1812">
              <a:alpha val="90000"/>
            </a:srgbClr>
          </a:solidFill>
          <a:ln w="9525">
            <a:solidFill>
              <a:srgbClr val="D5A34A">
                <a:alpha val="24000"/>
              </a:srgbClr>
            </a:solidFill>
            <a:prstDash val="solid"/>
          </a:ln>
        </p:spPr>
      </p:sp>
      <p:sp>
        <p:nvSpPr>
          <p:cNvPr id="8" name="Text 5"/>
          <p:cNvSpPr/>
          <p:nvPr/>
        </p:nvSpPr>
        <p:spPr>
          <a:xfrm>
            <a:off x="1078992" y="1746504"/>
            <a:ext cx="2651760" cy="182880"/>
          </a:xfrm>
          <a:prstGeom prst="rect">
            <a:avLst/>
          </a:prstGeom>
          <a:noFill/>
          <a:ln/>
        </p:spPr>
        <p:txBody>
          <a:bodyPr wrap="square" lIns="0" tIns="0" rIns="0" bIns="0" rtlCol="0" anchor="ctr"/>
          <a:lstStyle/>
          <a:p>
            <a:pPr indent="0" marL="0">
              <a:buNone/>
            </a:pPr>
            <a:r>
              <a:rPr lang="en-US" sz="750" b="1" dirty="0">
                <a:solidFill>
                  <a:srgbClr val="D5A34A"/>
                </a:solidFill>
                <a:latin typeface="Aptos" pitchFamily="34" charset="0"/>
                <a:ea typeface="Aptos" pitchFamily="34" charset="-122"/>
                <a:cs typeface="Aptos" pitchFamily="34" charset="-120"/>
              </a:rPr>
              <a:t>PALM SUNDAY PROCESSION</a:t>
            </a:r>
            <a:endParaRPr lang="en-US" sz="750" dirty="0"/>
          </a:p>
        </p:txBody>
      </p:sp>
      <p:sp>
        <p:nvSpPr>
          <p:cNvPr id="9" name="Text 6"/>
          <p:cNvSpPr/>
          <p:nvPr/>
        </p:nvSpPr>
        <p:spPr>
          <a:xfrm>
            <a:off x="3657600" y="1737360"/>
            <a:ext cx="7040880" cy="201168"/>
          </a:xfrm>
          <a:prstGeom prst="rect">
            <a:avLst/>
          </a:prstGeom>
          <a:noFill/>
          <a:ln/>
        </p:spPr>
        <p:txBody>
          <a:bodyPr wrap="square" lIns="0" tIns="0" rIns="0" bIns="0" rtlCol="0" anchor="ctr">
            <a:normAutofit/>
          </a:bodyPr>
          <a:lstStyle/>
          <a:p>
            <a:pPr indent="0" marL="0">
              <a:buNone/>
            </a:pPr>
            <a:r>
              <a:rPr lang="en-US" sz="1220" dirty="0">
                <a:solidFill>
                  <a:srgbClr val="FFF3D6"/>
                </a:solidFill>
              </a:rPr>
              <a:t>Use near the opening to gather the congregation into the Holy Week road.</a:t>
            </a:r>
            <a:endParaRPr lang="en-US" sz="1220" dirty="0"/>
          </a:p>
        </p:txBody>
      </p:sp>
      <p:sp>
        <p:nvSpPr>
          <p:cNvPr id="10" name="Shape 7"/>
          <p:cNvSpPr/>
          <p:nvPr/>
        </p:nvSpPr>
        <p:spPr>
          <a:xfrm>
            <a:off x="822960" y="2560320"/>
            <a:ext cx="10332720" cy="658368"/>
          </a:xfrm>
          <a:prstGeom prst="roundRect">
            <a:avLst>
              <a:gd name="adj" fmla="val 16667"/>
            </a:avLst>
          </a:prstGeom>
          <a:solidFill>
            <a:srgbClr val="1F1812">
              <a:alpha val="90000"/>
            </a:srgbClr>
          </a:solidFill>
          <a:ln w="9525">
            <a:solidFill>
              <a:srgbClr val="D5A34A">
                <a:alpha val="24000"/>
              </a:srgbClr>
            </a:solidFill>
            <a:prstDash val="solid"/>
          </a:ln>
        </p:spPr>
      </p:sp>
      <p:sp>
        <p:nvSpPr>
          <p:cNvPr id="11" name="Text 8"/>
          <p:cNvSpPr/>
          <p:nvPr/>
        </p:nvSpPr>
        <p:spPr>
          <a:xfrm>
            <a:off x="1078992" y="2706624"/>
            <a:ext cx="2651760" cy="182880"/>
          </a:xfrm>
          <a:prstGeom prst="rect">
            <a:avLst/>
          </a:prstGeom>
          <a:noFill/>
          <a:ln/>
        </p:spPr>
        <p:txBody>
          <a:bodyPr wrap="square" lIns="0" tIns="0" rIns="0" bIns="0" rtlCol="0" anchor="ctr"/>
          <a:lstStyle/>
          <a:p>
            <a:pPr indent="0" marL="0">
              <a:buNone/>
            </a:pPr>
            <a:r>
              <a:rPr lang="en-US" sz="750" b="1" dirty="0">
                <a:solidFill>
                  <a:srgbClr val="D5A34A"/>
                </a:solidFill>
                <a:latin typeface="Aptos" pitchFamily="34" charset="0"/>
                <a:ea typeface="Aptos" pitchFamily="34" charset="-122"/>
                <a:cs typeface="Aptos" pitchFamily="34" charset="-120"/>
              </a:rPr>
              <a:t>CHOIR OR CONGREGATION</a:t>
            </a:r>
            <a:endParaRPr lang="en-US" sz="750" dirty="0"/>
          </a:p>
        </p:txBody>
      </p:sp>
      <p:sp>
        <p:nvSpPr>
          <p:cNvPr id="12" name="Text 9"/>
          <p:cNvSpPr/>
          <p:nvPr/>
        </p:nvSpPr>
        <p:spPr>
          <a:xfrm>
            <a:off x="3657600" y="2697480"/>
            <a:ext cx="7040880" cy="201168"/>
          </a:xfrm>
          <a:prstGeom prst="rect">
            <a:avLst/>
          </a:prstGeom>
          <a:noFill/>
          <a:ln/>
        </p:spPr>
        <p:txBody>
          <a:bodyPr wrap="square" lIns="0" tIns="0" rIns="0" bIns="0" rtlCol="0" anchor="ctr">
            <a:normAutofit/>
          </a:bodyPr>
          <a:lstStyle/>
          <a:p>
            <a:pPr indent="0" marL="0">
              <a:buNone/>
            </a:pPr>
            <a:r>
              <a:rPr lang="en-US" sz="1220" dirty="0">
                <a:solidFill>
                  <a:srgbClr val="FFF3D6"/>
                </a:solidFill>
              </a:rPr>
              <a:t>Teach the tune ahead if unfamiliar; let the words be clear.</a:t>
            </a:r>
            <a:endParaRPr lang="en-US" sz="1220" dirty="0"/>
          </a:p>
        </p:txBody>
      </p:sp>
      <p:sp>
        <p:nvSpPr>
          <p:cNvPr id="13" name="Shape 10"/>
          <p:cNvSpPr/>
          <p:nvPr/>
        </p:nvSpPr>
        <p:spPr>
          <a:xfrm>
            <a:off x="822960" y="3520440"/>
            <a:ext cx="10332720" cy="658368"/>
          </a:xfrm>
          <a:prstGeom prst="roundRect">
            <a:avLst>
              <a:gd name="adj" fmla="val 16667"/>
            </a:avLst>
          </a:prstGeom>
          <a:solidFill>
            <a:srgbClr val="1F1812">
              <a:alpha val="90000"/>
            </a:srgbClr>
          </a:solidFill>
          <a:ln w="9525">
            <a:solidFill>
              <a:srgbClr val="D5A34A">
                <a:alpha val="24000"/>
              </a:srgbClr>
            </a:solidFill>
            <a:prstDash val="solid"/>
          </a:ln>
        </p:spPr>
      </p:sp>
      <p:sp>
        <p:nvSpPr>
          <p:cNvPr id="14" name="Text 11"/>
          <p:cNvSpPr/>
          <p:nvPr/>
        </p:nvSpPr>
        <p:spPr>
          <a:xfrm>
            <a:off x="1078992" y="3666744"/>
            <a:ext cx="2651760" cy="182880"/>
          </a:xfrm>
          <a:prstGeom prst="rect">
            <a:avLst/>
          </a:prstGeom>
          <a:noFill/>
          <a:ln/>
        </p:spPr>
        <p:txBody>
          <a:bodyPr wrap="square" lIns="0" tIns="0" rIns="0" bIns="0" rtlCol="0" anchor="ctr"/>
          <a:lstStyle/>
          <a:p>
            <a:pPr indent="0" marL="0">
              <a:buNone/>
            </a:pPr>
            <a:r>
              <a:rPr lang="en-US" sz="750" b="1" dirty="0">
                <a:solidFill>
                  <a:srgbClr val="D5A34A"/>
                </a:solidFill>
                <a:latin typeface="Aptos" pitchFamily="34" charset="0"/>
                <a:ea typeface="Aptos" pitchFamily="34" charset="-122"/>
                <a:cs typeface="Aptos" pitchFamily="34" charset="-120"/>
              </a:rPr>
              <a:t>HOLY WEEK TEACHING</a:t>
            </a:r>
            <a:endParaRPr lang="en-US" sz="750" dirty="0"/>
          </a:p>
        </p:txBody>
      </p:sp>
      <p:sp>
        <p:nvSpPr>
          <p:cNvPr id="15" name="Text 12"/>
          <p:cNvSpPr/>
          <p:nvPr/>
        </p:nvSpPr>
        <p:spPr>
          <a:xfrm>
            <a:off x="3657600" y="3657600"/>
            <a:ext cx="7040880" cy="201168"/>
          </a:xfrm>
          <a:prstGeom prst="rect">
            <a:avLst/>
          </a:prstGeom>
          <a:noFill/>
          <a:ln/>
        </p:spPr>
        <p:txBody>
          <a:bodyPr wrap="square" lIns="0" tIns="0" rIns="0" bIns="0" rtlCol="0" anchor="ctr">
            <a:normAutofit/>
          </a:bodyPr>
          <a:lstStyle/>
          <a:p>
            <a:pPr indent="0" marL="0">
              <a:buNone/>
            </a:pPr>
            <a:r>
              <a:rPr lang="en-US" sz="1220" dirty="0">
                <a:solidFill>
                  <a:srgbClr val="FFF3D6"/>
                </a:solidFill>
              </a:rPr>
              <a:t>Pair with Matthew 21 and Philippians 2 for cross-centered discipleship.</a:t>
            </a:r>
            <a:endParaRPr lang="en-US" sz="1220" dirty="0"/>
          </a:p>
        </p:txBody>
      </p:sp>
      <p:sp>
        <p:nvSpPr>
          <p:cNvPr id="16" name="Shape 13"/>
          <p:cNvSpPr/>
          <p:nvPr/>
        </p:nvSpPr>
        <p:spPr>
          <a:xfrm>
            <a:off x="822960" y="4480560"/>
            <a:ext cx="10332720" cy="658368"/>
          </a:xfrm>
          <a:prstGeom prst="roundRect">
            <a:avLst>
              <a:gd name="adj" fmla="val 16667"/>
            </a:avLst>
          </a:prstGeom>
          <a:solidFill>
            <a:srgbClr val="1F1812">
              <a:alpha val="90000"/>
            </a:srgbClr>
          </a:solidFill>
          <a:ln w="9525">
            <a:solidFill>
              <a:srgbClr val="D5A34A">
                <a:alpha val="24000"/>
              </a:srgbClr>
            </a:solidFill>
            <a:prstDash val="solid"/>
          </a:ln>
        </p:spPr>
      </p:sp>
      <p:sp>
        <p:nvSpPr>
          <p:cNvPr id="17" name="Text 14"/>
          <p:cNvSpPr/>
          <p:nvPr/>
        </p:nvSpPr>
        <p:spPr>
          <a:xfrm>
            <a:off x="1078992" y="4626864"/>
            <a:ext cx="2651760" cy="182880"/>
          </a:xfrm>
          <a:prstGeom prst="rect">
            <a:avLst/>
          </a:prstGeom>
          <a:noFill/>
          <a:ln/>
        </p:spPr>
        <p:txBody>
          <a:bodyPr wrap="square" lIns="0" tIns="0" rIns="0" bIns="0" rtlCol="0" anchor="ctr"/>
          <a:lstStyle/>
          <a:p>
            <a:pPr indent="0" marL="0">
              <a:buNone/>
            </a:pPr>
            <a:r>
              <a:rPr lang="en-US" sz="750" b="1" dirty="0">
                <a:solidFill>
                  <a:srgbClr val="D5A34A"/>
                </a:solidFill>
                <a:latin typeface="Aptos" pitchFamily="34" charset="0"/>
                <a:ea typeface="Aptos" pitchFamily="34" charset="-122"/>
                <a:cs typeface="Aptos" pitchFamily="34" charset="-120"/>
              </a:rPr>
              <a:t>PASTORAL PRAYER</a:t>
            </a:r>
            <a:endParaRPr lang="en-US" sz="750" dirty="0"/>
          </a:p>
        </p:txBody>
      </p:sp>
      <p:sp>
        <p:nvSpPr>
          <p:cNvPr id="18" name="Text 15"/>
          <p:cNvSpPr/>
          <p:nvPr/>
        </p:nvSpPr>
        <p:spPr>
          <a:xfrm>
            <a:off x="3657600" y="4617720"/>
            <a:ext cx="7040880" cy="201168"/>
          </a:xfrm>
          <a:prstGeom prst="rect">
            <a:avLst/>
          </a:prstGeom>
          <a:noFill/>
          <a:ln/>
        </p:spPr>
        <p:txBody>
          <a:bodyPr wrap="square" lIns="0" tIns="0" rIns="0" bIns="0" rtlCol="0" anchor="ctr">
            <a:normAutofit/>
          </a:bodyPr>
          <a:lstStyle/>
          <a:p>
            <a:pPr indent="0" marL="0">
              <a:buNone/>
            </a:pPr>
            <a:r>
              <a:rPr lang="en-US" sz="1220" dirty="0">
                <a:solidFill>
                  <a:srgbClr val="FFF3D6"/>
                </a:solidFill>
              </a:rPr>
              <a:t>Use the closing petition as a prayer for Christ’s reign in the heart.</a:t>
            </a:r>
            <a:endParaRPr lang="en-US" sz="1220" dirty="0"/>
          </a:p>
        </p:txBody>
      </p:sp>
      <p:sp>
        <p:nvSpPr>
          <p:cNvPr id="19" name="Text 16"/>
          <p:cNvSpPr/>
          <p:nvPr/>
        </p:nvSpPr>
        <p:spPr>
          <a:xfrm>
            <a:off x="365760" y="6565392"/>
            <a:ext cx="5486400" cy="164592"/>
          </a:xfrm>
          <a:prstGeom prst="rect">
            <a:avLst/>
          </a:prstGeom>
          <a:noFill/>
          <a:ln/>
        </p:spPr>
        <p:txBody>
          <a:bodyPr wrap="square" lIns="0" tIns="0" rIns="0" bIns="0" rtlCol="0" anchor="ctr"/>
          <a:lstStyle/>
          <a:p>
            <a:pPr indent="0" marL="0">
              <a:buNone/>
            </a:pPr>
            <a:r>
              <a:rPr lang="en-US" sz="750" dirty="0">
                <a:solidFill>
                  <a:srgbClr val="E8D9B5">
                    <a:alpha val="88000"/>
                  </a:srgbClr>
                </a:solidFill>
                <a:latin typeface="Aptos" pitchFamily="34" charset="0"/>
                <a:ea typeface="Aptos" pitchFamily="34" charset="-122"/>
                <a:cs typeface="Aptos" pitchFamily="34" charset="-120"/>
              </a:rPr>
              <a:t>Prepared for teaching and small group use - hymninfo.com</a:t>
            </a:r>
            <a:endParaRPr lang="en-US" sz="7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spTree>
      <p:nvGrpSpPr>
        <p:cNvPr id="1" name=""/>
        <p:cNvGrpSpPr/>
        <p:nvPr/>
      </p:nvGrpSpPr>
      <p:grpSpPr>
        <a:xfrm>
          <a:off x="0" y="0"/>
          <a:ext cx="0" cy="0"/>
          <a:chOff x="0" y="0"/>
          <a:chExt cx="0" cy="0"/>
        </a:xfrm>
      </p:grpSpPr>
      <p:pic>
        <p:nvPicPr>
          <p:cNvPr id="2" name="Image 0" descr="/mnt/data/lift_high_assets_internal/bg1.jpg">    </p:cNvPr>
          <p:cNvPicPr>
            <a:picLocks noChangeAspect="1"/>
          </p:cNvPicPr>
          <p:nvPr/>
        </p:nvPicPr>
        <p:blipFill>
          <a:blip r:embed="rId1"/>
          <a:stretch>
            <a:fillRect/>
          </a:stretch>
        </p:blipFill>
        <p:spPr>
          <a:xfrm>
            <a:off x="0" y="0"/>
            <a:ext cx="12191695" cy="6858000"/>
          </a:xfrm>
          <a:prstGeom prst="rect">
            <a:avLst/>
          </a:prstGeom>
        </p:spPr>
      </p:pic>
      <p:sp>
        <p:nvSpPr>
          <p:cNvPr id="3" name="Shape 0"/>
          <p:cNvSpPr/>
          <p:nvPr/>
        </p:nvSpPr>
        <p:spPr>
          <a:xfrm>
            <a:off x="0" y="0"/>
            <a:ext cx="12191695" cy="6858000"/>
          </a:xfrm>
          <a:prstGeom prst="rect">
            <a:avLst/>
          </a:prstGeom>
          <a:solidFill>
            <a:srgbClr val="000000">
              <a:alpha val="64000"/>
            </a:srgbClr>
          </a:solidFill>
          <a:ln w="12700">
            <a:solidFill>
              <a:srgbClr val="000000">
                <a:alpha val="0"/>
              </a:srgbClr>
            </a:solidFill>
            <a:prstDash val="solid"/>
          </a:ln>
        </p:spPr>
      </p:sp>
      <p:sp>
        <p:nvSpPr>
          <p:cNvPr id="4" name="Text 1"/>
          <p:cNvSpPr/>
          <p:nvPr/>
        </p:nvSpPr>
        <p:spPr>
          <a:xfrm>
            <a:off x="566928" y="438912"/>
            <a:ext cx="7680960" cy="457200"/>
          </a:xfrm>
          <a:prstGeom prst="rect">
            <a:avLst/>
          </a:prstGeom>
          <a:noFill/>
          <a:ln/>
        </p:spPr>
        <p:txBody>
          <a:bodyPr wrap="square" lIns="0" tIns="0" rIns="0" bIns="0" rtlCol="0" anchor="ctr"/>
          <a:lstStyle/>
          <a:p>
            <a:pPr indent="0" marL="0">
              <a:buNone/>
            </a:pPr>
            <a:r>
              <a:rPr lang="en-US" sz="2800" b="1" dirty="0">
                <a:solidFill>
                  <a:srgbClr val="FFF3D6"/>
                </a:solidFill>
                <a:latin typeface="Aptos Display" pitchFamily="34" charset="0"/>
                <a:ea typeface="Aptos Display" pitchFamily="34" charset="-122"/>
                <a:cs typeface="Aptos Display" pitchFamily="34" charset="-120"/>
              </a:rPr>
              <a:t>Application and Lesson Flow</a:t>
            </a:r>
            <a:endParaRPr lang="en-US" sz="2800" dirty="0"/>
          </a:p>
        </p:txBody>
      </p:sp>
      <p:sp>
        <p:nvSpPr>
          <p:cNvPr id="5" name="Text 2"/>
          <p:cNvSpPr/>
          <p:nvPr/>
        </p:nvSpPr>
        <p:spPr>
          <a:xfrm>
            <a:off x="594360" y="950976"/>
            <a:ext cx="8046720" cy="301752"/>
          </a:xfrm>
          <a:prstGeom prst="rect">
            <a:avLst/>
          </a:prstGeom>
          <a:noFill/>
          <a:ln/>
        </p:spPr>
        <p:txBody>
          <a:bodyPr wrap="square" lIns="0" tIns="0" rIns="0" bIns="0" rtlCol="0" anchor="ctr"/>
          <a:lstStyle/>
          <a:p>
            <a:pPr indent="0" marL="0">
              <a:buNone/>
            </a:pPr>
            <a:r>
              <a:rPr lang="en-US" sz="1200" dirty="0">
                <a:solidFill>
                  <a:srgbClr val="F0D9A6"/>
                </a:solidFill>
                <a:latin typeface="Aptos" pitchFamily="34" charset="0"/>
                <a:ea typeface="Aptos" pitchFamily="34" charset="-122"/>
                <a:cs typeface="Aptos" pitchFamily="34" charset="-120"/>
              </a:rPr>
              <a:t>Turning Palm Sunday praise into faithful practice</a:t>
            </a:r>
            <a:endParaRPr lang="en-US" sz="1200" dirty="0"/>
          </a:p>
        </p:txBody>
      </p:sp>
      <p:sp>
        <p:nvSpPr>
          <p:cNvPr id="6" name="Shape 3"/>
          <p:cNvSpPr/>
          <p:nvPr/>
        </p:nvSpPr>
        <p:spPr>
          <a:xfrm>
            <a:off x="594360" y="1325880"/>
            <a:ext cx="1097280" cy="0"/>
          </a:xfrm>
          <a:prstGeom prst="line">
            <a:avLst/>
          </a:prstGeom>
          <a:noFill/>
          <a:ln w="25400">
            <a:solidFill>
              <a:srgbClr val="D5A34A"/>
            </a:solidFill>
            <a:prstDash val="solid"/>
          </a:ln>
        </p:spPr>
      </p:sp>
      <p:sp>
        <p:nvSpPr>
          <p:cNvPr id="7" name="Shape 4"/>
          <p:cNvSpPr/>
          <p:nvPr/>
        </p:nvSpPr>
        <p:spPr>
          <a:xfrm>
            <a:off x="685800" y="1554480"/>
            <a:ext cx="5166360" cy="4251960"/>
          </a:xfrm>
          <a:prstGeom prst="roundRect">
            <a:avLst>
              <a:gd name="adj" fmla="val 2581"/>
            </a:avLst>
          </a:prstGeom>
          <a:solidFill>
            <a:srgbClr val="1E1711">
              <a:alpha val="88000"/>
            </a:srgbClr>
          </a:solidFill>
          <a:ln w="9525">
            <a:solidFill>
              <a:srgbClr val="D5A34A">
                <a:alpha val="35000"/>
              </a:srgbClr>
            </a:solidFill>
            <a:prstDash val="solid"/>
          </a:ln>
        </p:spPr>
      </p:sp>
      <p:sp>
        <p:nvSpPr>
          <p:cNvPr id="8" name="Text 5"/>
          <p:cNvSpPr/>
          <p:nvPr/>
        </p:nvSpPr>
        <p:spPr>
          <a:xfrm>
            <a:off x="960120" y="1810512"/>
            <a:ext cx="2926080" cy="182880"/>
          </a:xfrm>
          <a:prstGeom prst="rect">
            <a:avLst/>
          </a:prstGeom>
          <a:noFill/>
          <a:ln/>
        </p:spPr>
        <p:txBody>
          <a:bodyPr wrap="square" lIns="0" tIns="0" rIns="0" bIns="0" rtlCol="0" anchor="ctr"/>
          <a:lstStyle/>
          <a:p>
            <a:pPr indent="0" marL="0">
              <a:buNone/>
            </a:pPr>
            <a:r>
              <a:rPr lang="en-US" sz="750" b="1" dirty="0">
                <a:solidFill>
                  <a:srgbClr val="D5A34A"/>
                </a:solidFill>
                <a:latin typeface="Aptos" pitchFamily="34" charset="0"/>
                <a:ea typeface="Aptos" pitchFamily="34" charset="-122"/>
                <a:cs typeface="Aptos" pitchFamily="34" charset="-120"/>
              </a:rPr>
              <a:t>PRACTICE THIS WEEK</a:t>
            </a:r>
            <a:endParaRPr lang="en-US" sz="750" dirty="0"/>
          </a:p>
        </p:txBody>
      </p:sp>
      <p:sp>
        <p:nvSpPr>
          <p:cNvPr id="9" name="Text 6"/>
          <p:cNvSpPr/>
          <p:nvPr/>
        </p:nvSpPr>
        <p:spPr>
          <a:xfrm>
            <a:off x="960120" y="2148840"/>
            <a:ext cx="4526280" cy="1463040"/>
          </a:xfrm>
          <a:prstGeom prst="rect">
            <a:avLst/>
          </a:prstGeom>
          <a:noFill/>
          <a:ln/>
        </p:spPr>
        <p:txBody>
          <a:bodyPr wrap="square" lIns="762" tIns="762" rIns="762" bIns="762" rtlCol="0" anchor="ctr">
            <a:normAutofit/>
          </a:bodyPr>
          <a:lstStyle/>
          <a:p>
            <a:pPr marL="152400" indent="-152400">
              <a:buSzPct val="100000"/>
              <a:buChar char="•"/>
            </a:pPr>
            <a:r>
              <a:rPr lang="en-US" sz="1350" dirty="0">
                <a:solidFill>
                  <a:srgbClr val="FFF3D6"/>
                </a:solidFill>
                <a:latin typeface="Aptos" pitchFamily="34" charset="0"/>
                <a:ea typeface="Aptos" pitchFamily="34" charset="-122"/>
                <a:cs typeface="Aptos" pitchFamily="34" charset="-120"/>
              </a:rPr>
              <a:t>Name one rival throne in your heart.</a:t>
            </a:r>
            <a:endParaRPr lang="en-US" sz="1350" dirty="0"/>
          </a:p>
          <a:p>
            <a:pPr marL="152400" indent="-152400">
              <a:buSzPct val="100000"/>
              <a:buChar char="•"/>
            </a:pPr>
            <a:r>
              <a:rPr lang="en-US" sz="1350" dirty="0">
                <a:solidFill>
                  <a:srgbClr val="FFF3D6"/>
                </a:solidFill>
                <a:latin typeface="Aptos" pitchFamily="34" charset="0"/>
                <a:ea typeface="Aptos" pitchFamily="34" charset="-122"/>
                <a:cs typeface="Aptos" pitchFamily="34" charset="-120"/>
              </a:rPr>
              <a:t>Practice one hidden act of humble service.</a:t>
            </a:r>
            <a:endParaRPr lang="en-US" sz="1350" dirty="0"/>
          </a:p>
          <a:p>
            <a:pPr marL="152400" indent="-152400">
              <a:buSzPct val="100000"/>
              <a:buChar char="•"/>
            </a:pPr>
            <a:r>
              <a:rPr lang="en-US" sz="1350" dirty="0">
                <a:solidFill>
                  <a:srgbClr val="FFF3D6"/>
                </a:solidFill>
                <a:latin typeface="Aptos" pitchFamily="34" charset="0"/>
                <a:ea typeface="Aptos" pitchFamily="34" charset="-122"/>
                <a:cs typeface="Aptos" pitchFamily="34" charset="-120"/>
              </a:rPr>
              <a:t>Pray daily: “Prince of Peace, reign in me.”</a:t>
            </a:r>
            <a:endParaRPr lang="en-US" sz="1350" dirty="0"/>
          </a:p>
        </p:txBody>
      </p:sp>
      <p:sp>
        <p:nvSpPr>
          <p:cNvPr id="10" name="Shape 7"/>
          <p:cNvSpPr/>
          <p:nvPr/>
        </p:nvSpPr>
        <p:spPr>
          <a:xfrm>
            <a:off x="6217920" y="1554480"/>
            <a:ext cx="5166360" cy="4251960"/>
          </a:xfrm>
          <a:prstGeom prst="roundRect">
            <a:avLst>
              <a:gd name="adj" fmla="val 2581"/>
            </a:avLst>
          </a:prstGeom>
          <a:solidFill>
            <a:srgbClr val="1E1711">
              <a:alpha val="88000"/>
            </a:srgbClr>
          </a:solidFill>
          <a:ln w="9525">
            <a:solidFill>
              <a:srgbClr val="D5A34A">
                <a:alpha val="35000"/>
              </a:srgbClr>
            </a:solidFill>
            <a:prstDash val="solid"/>
          </a:ln>
        </p:spPr>
      </p:sp>
      <p:sp>
        <p:nvSpPr>
          <p:cNvPr id="11" name="Text 8"/>
          <p:cNvSpPr/>
          <p:nvPr/>
        </p:nvSpPr>
        <p:spPr>
          <a:xfrm>
            <a:off x="6492240" y="1810512"/>
            <a:ext cx="3017520" cy="182880"/>
          </a:xfrm>
          <a:prstGeom prst="rect">
            <a:avLst/>
          </a:prstGeom>
          <a:noFill/>
          <a:ln/>
        </p:spPr>
        <p:txBody>
          <a:bodyPr wrap="square" lIns="0" tIns="0" rIns="0" bIns="0" rtlCol="0" anchor="ctr"/>
          <a:lstStyle/>
          <a:p>
            <a:pPr indent="0" marL="0">
              <a:buNone/>
            </a:pPr>
            <a:r>
              <a:rPr lang="en-US" sz="750" b="1" dirty="0">
                <a:solidFill>
                  <a:srgbClr val="D5A34A"/>
                </a:solidFill>
                <a:latin typeface="Aptos" pitchFamily="34" charset="0"/>
                <a:ea typeface="Aptos" pitchFamily="34" charset="-122"/>
                <a:cs typeface="Aptos" pitchFamily="34" charset="-120"/>
              </a:rPr>
              <a:t>SUGGESTED LESSON FLOW</a:t>
            </a:r>
            <a:endParaRPr lang="en-US" sz="750" dirty="0"/>
          </a:p>
        </p:txBody>
      </p:sp>
      <p:sp>
        <p:nvSpPr>
          <p:cNvPr id="12" name="Text 9"/>
          <p:cNvSpPr/>
          <p:nvPr/>
        </p:nvSpPr>
        <p:spPr>
          <a:xfrm>
            <a:off x="6492240" y="2148840"/>
            <a:ext cx="4526280" cy="1280160"/>
          </a:xfrm>
          <a:prstGeom prst="rect">
            <a:avLst/>
          </a:prstGeom>
          <a:noFill/>
          <a:ln/>
        </p:spPr>
        <p:txBody>
          <a:bodyPr wrap="square" lIns="762" tIns="762" rIns="762" bIns="762" rtlCol="0" anchor="ctr">
            <a:normAutofit/>
          </a:bodyPr>
          <a:lstStyle/>
          <a:p>
            <a:pPr marL="152400" indent="-152400">
              <a:buSzPct val="100000"/>
              <a:buChar char="•"/>
            </a:pPr>
            <a:r>
              <a:rPr lang="en-US" sz="1350" dirty="0">
                <a:solidFill>
                  <a:srgbClr val="FFF3D6"/>
                </a:solidFill>
                <a:latin typeface="Aptos" pitchFamily="34" charset="0"/>
                <a:ea typeface="Aptos" pitchFamily="34" charset="-122"/>
                <a:cs typeface="Aptos" pitchFamily="34" charset="-120"/>
              </a:rPr>
              <a:t>30 minutes: Scripture, hymn movement, discussion, prayer.</a:t>
            </a:r>
            <a:endParaRPr lang="en-US" sz="1350" dirty="0"/>
          </a:p>
          <a:p>
            <a:pPr marL="152400" indent="-152400">
              <a:buSzPct val="100000"/>
              <a:buChar char="•"/>
            </a:pPr>
            <a:r>
              <a:rPr lang="en-US" sz="1350" dirty="0">
                <a:solidFill>
                  <a:srgbClr val="FFF3D6"/>
                </a:solidFill>
                <a:latin typeface="Aptos" pitchFamily="34" charset="0"/>
                <a:ea typeface="Aptos" pitchFamily="34" charset="-122"/>
                <a:cs typeface="Aptos" pitchFamily="34" charset="-120"/>
              </a:rPr>
              <a:t>60 minutes: add history, tune comparison, application planning, and group prayer.</a:t>
            </a:r>
            <a:endParaRPr lang="en-US" sz="1350" dirty="0"/>
          </a:p>
        </p:txBody>
      </p:sp>
      <p:sp>
        <p:nvSpPr>
          <p:cNvPr id="13" name="Text 10"/>
          <p:cNvSpPr/>
          <p:nvPr/>
        </p:nvSpPr>
        <p:spPr>
          <a:xfrm>
            <a:off x="6492240" y="3840480"/>
            <a:ext cx="2560320" cy="182880"/>
          </a:xfrm>
          <a:prstGeom prst="rect">
            <a:avLst/>
          </a:prstGeom>
          <a:noFill/>
          <a:ln/>
        </p:spPr>
        <p:txBody>
          <a:bodyPr wrap="square" lIns="0" tIns="0" rIns="0" bIns="0" rtlCol="0" anchor="ctr"/>
          <a:lstStyle/>
          <a:p>
            <a:pPr indent="0" marL="0">
              <a:buNone/>
            </a:pPr>
            <a:r>
              <a:rPr lang="en-US" sz="750" b="1" dirty="0">
                <a:solidFill>
                  <a:srgbClr val="D5A34A"/>
                </a:solidFill>
                <a:latin typeface="Aptos" pitchFamily="34" charset="0"/>
                <a:ea typeface="Aptos" pitchFamily="34" charset="-122"/>
                <a:cs typeface="Aptos" pitchFamily="34" charset="-120"/>
              </a:rPr>
              <a:t>CLOSING QUESTION</a:t>
            </a:r>
            <a:endParaRPr lang="en-US" sz="750" dirty="0"/>
          </a:p>
        </p:txBody>
      </p:sp>
      <p:sp>
        <p:nvSpPr>
          <p:cNvPr id="14" name="Text 11"/>
          <p:cNvSpPr/>
          <p:nvPr/>
        </p:nvSpPr>
        <p:spPr>
          <a:xfrm>
            <a:off x="6492240" y="4160520"/>
            <a:ext cx="4434840" cy="594360"/>
          </a:xfrm>
          <a:prstGeom prst="rect">
            <a:avLst/>
          </a:prstGeom>
          <a:noFill/>
          <a:ln/>
        </p:spPr>
        <p:txBody>
          <a:bodyPr wrap="square" lIns="0" tIns="0" rIns="0" bIns="0" rtlCol="0" anchor="ctr">
            <a:normAutofit/>
          </a:bodyPr>
          <a:lstStyle/>
          <a:p>
            <a:pPr indent="0" marL="0">
              <a:buNone/>
            </a:pPr>
            <a:r>
              <a:rPr lang="en-US" sz="1500" b="1" dirty="0">
                <a:solidFill>
                  <a:srgbClr val="FFF3D6"/>
                </a:solidFill>
              </a:rPr>
              <a:t>Will we only welcome Christ in song, or will we follow him in the way of peace?</a:t>
            </a:r>
            <a:endParaRPr lang="en-US" sz="1500" dirty="0"/>
          </a:p>
        </p:txBody>
      </p:sp>
      <p:sp>
        <p:nvSpPr>
          <p:cNvPr id="15" name="Text 12"/>
          <p:cNvSpPr/>
          <p:nvPr/>
        </p:nvSpPr>
        <p:spPr>
          <a:xfrm>
            <a:off x="365760" y="6565392"/>
            <a:ext cx="5486400" cy="164592"/>
          </a:xfrm>
          <a:prstGeom prst="rect">
            <a:avLst/>
          </a:prstGeom>
          <a:noFill/>
          <a:ln/>
        </p:spPr>
        <p:txBody>
          <a:bodyPr wrap="square" lIns="0" tIns="0" rIns="0" bIns="0" rtlCol="0" anchor="ctr"/>
          <a:lstStyle/>
          <a:p>
            <a:pPr indent="0" marL="0">
              <a:buNone/>
            </a:pPr>
            <a:r>
              <a:rPr lang="en-US" sz="750" dirty="0">
                <a:solidFill>
                  <a:srgbClr val="E8D9B5">
                    <a:alpha val="88000"/>
                  </a:srgbClr>
                </a:solidFill>
                <a:latin typeface="Aptos" pitchFamily="34" charset="0"/>
                <a:ea typeface="Aptos" pitchFamily="34" charset="-122"/>
                <a:cs typeface="Aptos" pitchFamily="34" charset="-120"/>
              </a:rPr>
              <a:t>Prepared for teaching and small group use - hymninfo.com</a:t>
            </a:r>
            <a:endParaRPr lang="en-US" sz="7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spTree>
      <p:nvGrpSpPr>
        <p:cNvPr id="1" name=""/>
        <p:cNvGrpSpPr/>
        <p:nvPr/>
      </p:nvGrpSpPr>
      <p:grpSpPr>
        <a:xfrm>
          <a:off x="0" y="0"/>
          <a:ext cx="0" cy="0"/>
          <a:chOff x="0" y="0"/>
          <a:chExt cx="0" cy="0"/>
        </a:xfrm>
      </p:grpSpPr>
      <p:pic>
        <p:nvPicPr>
          <p:cNvPr id="2" name="Image 0" descr="/mnt/data/lift_high_assets_internal/bg6.jpg">    </p:cNvPr>
          <p:cNvPicPr>
            <a:picLocks noChangeAspect="1"/>
          </p:cNvPicPr>
          <p:nvPr/>
        </p:nvPicPr>
        <p:blipFill>
          <a:blip r:embed="rId1"/>
          <a:stretch>
            <a:fillRect/>
          </a:stretch>
        </p:blipFill>
        <p:spPr>
          <a:xfrm>
            <a:off x="0" y="0"/>
            <a:ext cx="12191695" cy="6858000"/>
          </a:xfrm>
          <a:prstGeom prst="rect">
            <a:avLst/>
          </a:prstGeom>
        </p:spPr>
      </p:pic>
      <p:sp>
        <p:nvSpPr>
          <p:cNvPr id="3" name="Shape 0"/>
          <p:cNvSpPr/>
          <p:nvPr/>
        </p:nvSpPr>
        <p:spPr>
          <a:xfrm>
            <a:off x="0" y="0"/>
            <a:ext cx="12191695" cy="6858000"/>
          </a:xfrm>
          <a:prstGeom prst="rect">
            <a:avLst/>
          </a:prstGeom>
          <a:solidFill>
            <a:srgbClr val="000000">
              <a:alpha val="79000"/>
            </a:srgbClr>
          </a:solidFill>
          <a:ln w="12700">
            <a:solidFill>
              <a:srgbClr val="000000">
                <a:alpha val="0"/>
              </a:srgbClr>
            </a:solidFill>
            <a:prstDash val="solid"/>
          </a:ln>
        </p:spPr>
      </p:sp>
      <p:sp>
        <p:nvSpPr>
          <p:cNvPr id="4" name="Text 1"/>
          <p:cNvSpPr/>
          <p:nvPr/>
        </p:nvSpPr>
        <p:spPr>
          <a:xfrm>
            <a:off x="713232" y="2139696"/>
            <a:ext cx="5852160" cy="566928"/>
          </a:xfrm>
          <a:prstGeom prst="rect">
            <a:avLst/>
          </a:prstGeom>
          <a:noFill/>
          <a:ln/>
        </p:spPr>
        <p:txBody>
          <a:bodyPr wrap="square" lIns="0" tIns="0" rIns="0" bIns="0" rtlCol="0" anchor="ctr"/>
          <a:lstStyle/>
          <a:p>
            <a:pPr indent="0" marL="0">
              <a:buNone/>
            </a:pPr>
            <a:r>
              <a:rPr lang="en-US" sz="3400" b="1" dirty="0">
                <a:solidFill>
                  <a:srgbClr val="FFF3D6"/>
                </a:solidFill>
                <a:latin typeface="Aptos Display" pitchFamily="34" charset="0"/>
                <a:ea typeface="Aptos Display" pitchFamily="34" charset="-122"/>
                <a:cs typeface="Aptos Display" pitchFamily="34" charset="-120"/>
              </a:rPr>
              <a:t>Closing Summary and Prayer</a:t>
            </a:r>
            <a:endParaRPr lang="en-US" sz="3400" dirty="0"/>
          </a:p>
        </p:txBody>
      </p:sp>
      <p:sp>
        <p:nvSpPr>
          <p:cNvPr id="5" name="Text 2"/>
          <p:cNvSpPr/>
          <p:nvPr/>
        </p:nvSpPr>
        <p:spPr>
          <a:xfrm>
            <a:off x="749808" y="2788920"/>
            <a:ext cx="5212080" cy="320040"/>
          </a:xfrm>
          <a:prstGeom prst="rect">
            <a:avLst/>
          </a:prstGeom>
          <a:noFill/>
          <a:ln/>
        </p:spPr>
        <p:txBody>
          <a:bodyPr wrap="square" lIns="0" tIns="0" rIns="0" bIns="0" rtlCol="0" anchor="ctr"/>
          <a:lstStyle/>
          <a:p>
            <a:pPr indent="0" marL="0">
              <a:buNone/>
            </a:pPr>
            <a:r>
              <a:rPr lang="en-US" sz="1550" dirty="0">
                <a:solidFill>
                  <a:srgbClr val="F0D9A6"/>
                </a:solidFill>
              </a:rPr>
              <a:t>Lift the song. Follow the road. Yield the throne.</a:t>
            </a:r>
            <a:endParaRPr lang="en-US" sz="1550" dirty="0"/>
          </a:p>
        </p:txBody>
      </p:sp>
      <p:sp>
        <p:nvSpPr>
          <p:cNvPr id="6" name="Text 3"/>
          <p:cNvSpPr/>
          <p:nvPr/>
        </p:nvSpPr>
        <p:spPr>
          <a:xfrm>
            <a:off x="365760" y="6565392"/>
            <a:ext cx="5486400" cy="164592"/>
          </a:xfrm>
          <a:prstGeom prst="rect">
            <a:avLst/>
          </a:prstGeom>
          <a:noFill/>
          <a:ln/>
        </p:spPr>
        <p:txBody>
          <a:bodyPr wrap="square" lIns="0" tIns="0" rIns="0" bIns="0" rtlCol="0" anchor="ctr"/>
          <a:lstStyle/>
          <a:p>
            <a:pPr indent="0" marL="0">
              <a:buNone/>
            </a:pPr>
            <a:r>
              <a:rPr lang="en-US" sz="750" dirty="0">
                <a:solidFill>
                  <a:srgbClr val="E8D9B5">
                    <a:alpha val="88000"/>
                  </a:srgbClr>
                </a:solidFill>
                <a:latin typeface="Aptos" pitchFamily="34" charset="0"/>
                <a:ea typeface="Aptos" pitchFamily="34" charset="-122"/>
                <a:cs typeface="Aptos" pitchFamily="34" charset="-120"/>
              </a:rPr>
              <a:t>Prepared for teaching and small group use - hymninfo.com</a:t>
            </a:r>
            <a:endParaRPr lang="en-US" sz="75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spTree>
      <p:nvGrpSpPr>
        <p:cNvPr id="1" name=""/>
        <p:cNvGrpSpPr/>
        <p:nvPr/>
      </p:nvGrpSpPr>
      <p:grpSpPr>
        <a:xfrm>
          <a:off x="0" y="0"/>
          <a:ext cx="0" cy="0"/>
          <a:chOff x="0" y="0"/>
          <a:chExt cx="0" cy="0"/>
        </a:xfrm>
      </p:grpSpPr>
      <p:pic>
        <p:nvPicPr>
          <p:cNvPr id="2" name="Image 0" descr="/mnt/data/lift_high_assets_internal/bg6.jpg">    </p:cNvPr>
          <p:cNvPicPr>
            <a:picLocks noChangeAspect="1"/>
          </p:cNvPicPr>
          <p:nvPr/>
        </p:nvPicPr>
        <p:blipFill>
          <a:blip r:embed="rId1"/>
          <a:stretch>
            <a:fillRect/>
          </a:stretch>
        </p:blipFill>
        <p:spPr>
          <a:xfrm>
            <a:off x="0" y="0"/>
            <a:ext cx="12191695" cy="6858000"/>
          </a:xfrm>
          <a:prstGeom prst="rect">
            <a:avLst/>
          </a:prstGeom>
        </p:spPr>
      </p:pic>
      <p:sp>
        <p:nvSpPr>
          <p:cNvPr id="3" name="Shape 0"/>
          <p:cNvSpPr/>
          <p:nvPr/>
        </p:nvSpPr>
        <p:spPr>
          <a:xfrm>
            <a:off x="0" y="0"/>
            <a:ext cx="12191695" cy="6858000"/>
          </a:xfrm>
          <a:prstGeom prst="rect">
            <a:avLst/>
          </a:prstGeom>
          <a:solidFill>
            <a:srgbClr val="000000">
              <a:alpha val="68000"/>
            </a:srgbClr>
          </a:solidFill>
          <a:ln w="12700">
            <a:solidFill>
              <a:srgbClr val="000000">
                <a:alpha val="0"/>
              </a:srgbClr>
            </a:solidFill>
            <a:prstDash val="solid"/>
          </a:ln>
        </p:spPr>
      </p:sp>
      <p:sp>
        <p:nvSpPr>
          <p:cNvPr id="4" name="Text 1"/>
          <p:cNvSpPr/>
          <p:nvPr/>
        </p:nvSpPr>
        <p:spPr>
          <a:xfrm>
            <a:off x="566928" y="438912"/>
            <a:ext cx="7680960" cy="457200"/>
          </a:xfrm>
          <a:prstGeom prst="rect">
            <a:avLst/>
          </a:prstGeom>
          <a:noFill/>
          <a:ln/>
        </p:spPr>
        <p:txBody>
          <a:bodyPr wrap="square" lIns="0" tIns="0" rIns="0" bIns="0" rtlCol="0" anchor="ctr"/>
          <a:lstStyle/>
          <a:p>
            <a:pPr indent="0" marL="0">
              <a:buNone/>
            </a:pPr>
            <a:r>
              <a:rPr lang="en-US" sz="2800" b="1" dirty="0">
                <a:solidFill>
                  <a:srgbClr val="FFF3D6"/>
                </a:solidFill>
                <a:latin typeface="Aptos Display" pitchFamily="34" charset="0"/>
                <a:ea typeface="Aptos Display" pitchFamily="34" charset="-122"/>
                <a:cs typeface="Aptos Display" pitchFamily="34" charset="-120"/>
              </a:rPr>
              <a:t>Prayer</a:t>
            </a:r>
            <a:endParaRPr lang="en-US" sz="2800" dirty="0"/>
          </a:p>
        </p:txBody>
      </p:sp>
      <p:sp>
        <p:nvSpPr>
          <p:cNvPr id="5" name="Text 2"/>
          <p:cNvSpPr/>
          <p:nvPr/>
        </p:nvSpPr>
        <p:spPr>
          <a:xfrm>
            <a:off x="594360" y="950976"/>
            <a:ext cx="8046720" cy="301752"/>
          </a:xfrm>
          <a:prstGeom prst="rect">
            <a:avLst/>
          </a:prstGeom>
          <a:noFill/>
          <a:ln/>
        </p:spPr>
        <p:txBody>
          <a:bodyPr wrap="square" lIns="0" tIns="0" rIns="0" bIns="0" rtlCol="0" anchor="ctr"/>
          <a:lstStyle/>
          <a:p>
            <a:pPr indent="0" marL="0">
              <a:buNone/>
            </a:pPr>
            <a:r>
              <a:rPr lang="en-US" sz="1200" dirty="0">
                <a:solidFill>
                  <a:srgbClr val="F0D9A6"/>
                </a:solidFill>
                <a:latin typeface="Aptos" pitchFamily="34" charset="0"/>
                <a:ea typeface="Aptos" pitchFamily="34" charset="-122"/>
                <a:cs typeface="Aptos" pitchFamily="34" charset="-120"/>
              </a:rPr>
              <a:t>A pastoral close for teaching or worship</a:t>
            </a:r>
            <a:endParaRPr lang="en-US" sz="1200" dirty="0"/>
          </a:p>
        </p:txBody>
      </p:sp>
      <p:sp>
        <p:nvSpPr>
          <p:cNvPr id="6" name="Shape 3"/>
          <p:cNvSpPr/>
          <p:nvPr/>
        </p:nvSpPr>
        <p:spPr>
          <a:xfrm>
            <a:off x="594360" y="1325880"/>
            <a:ext cx="1097280" cy="0"/>
          </a:xfrm>
          <a:prstGeom prst="line">
            <a:avLst/>
          </a:prstGeom>
          <a:noFill/>
          <a:ln w="25400">
            <a:solidFill>
              <a:srgbClr val="D5A34A"/>
            </a:solidFill>
            <a:prstDash val="solid"/>
          </a:ln>
        </p:spPr>
      </p:sp>
      <p:sp>
        <p:nvSpPr>
          <p:cNvPr id="7" name="Shape 4"/>
          <p:cNvSpPr/>
          <p:nvPr/>
        </p:nvSpPr>
        <p:spPr>
          <a:xfrm>
            <a:off x="841248" y="1627632"/>
            <a:ext cx="9966960" cy="3246120"/>
          </a:xfrm>
          <a:prstGeom prst="roundRect">
            <a:avLst>
              <a:gd name="adj" fmla="val 3380"/>
            </a:avLst>
          </a:prstGeom>
          <a:solidFill>
            <a:srgbClr val="1F1812">
              <a:alpha val="90000"/>
            </a:srgbClr>
          </a:solidFill>
          <a:ln w="9525">
            <a:solidFill>
              <a:srgbClr val="D5A34A">
                <a:alpha val="35000"/>
              </a:srgbClr>
            </a:solidFill>
            <a:prstDash val="solid"/>
          </a:ln>
        </p:spPr>
      </p:sp>
      <p:sp>
        <p:nvSpPr>
          <p:cNvPr id="8" name="Text 5"/>
          <p:cNvSpPr/>
          <p:nvPr/>
        </p:nvSpPr>
        <p:spPr>
          <a:xfrm>
            <a:off x="1115568" y="2084832"/>
            <a:ext cx="9372600" cy="1325880"/>
          </a:xfrm>
          <a:prstGeom prst="rect">
            <a:avLst/>
          </a:prstGeom>
          <a:noFill/>
          <a:ln/>
        </p:spPr>
        <p:txBody>
          <a:bodyPr wrap="square" lIns="635" tIns="635" rIns="635" bIns="635" rtlCol="0" anchor="ctr">
            <a:normAutofit/>
          </a:bodyPr>
          <a:lstStyle/>
          <a:p>
            <a:pPr indent="0" marL="0">
              <a:buNone/>
            </a:pPr>
            <a:r>
              <a:rPr lang="en-US" sz="2000" b="1" dirty="0">
                <a:solidFill>
                  <a:srgbClr val="FFF3D6"/>
                </a:solidFill>
              </a:rPr>
              <a:t>Lord Jesus Christ, Prince of Peace, receive our praise and rule our hearts. Lead us beyond easy acclamation into faithful discipleship. Teach us to follow your humble road and to find true triumph in your cross. Amen.</a:t>
            </a:r>
            <a:endParaRPr lang="en-US" sz="2000" dirty="0"/>
          </a:p>
        </p:txBody>
      </p:sp>
      <p:sp>
        <p:nvSpPr>
          <p:cNvPr id="9" name="Text 6"/>
          <p:cNvSpPr/>
          <p:nvPr/>
        </p:nvSpPr>
        <p:spPr>
          <a:xfrm>
            <a:off x="868680" y="5989320"/>
            <a:ext cx="10378440" cy="256032"/>
          </a:xfrm>
          <a:prstGeom prst="rect">
            <a:avLst/>
          </a:prstGeom>
          <a:noFill/>
          <a:ln/>
        </p:spPr>
        <p:txBody>
          <a:bodyPr wrap="square" lIns="0" tIns="0" rIns="0" bIns="0" rtlCol="0" anchor="ctr">
            <a:normAutofit/>
          </a:bodyPr>
          <a:lstStyle/>
          <a:p>
            <a:pPr algn="ctr" indent="0" marL="0">
              <a:buNone/>
            </a:pPr>
            <a:r>
              <a:rPr lang="en-US" sz="750" dirty="0">
                <a:solidFill>
                  <a:srgbClr val="DFC891"/>
                </a:solidFill>
              </a:rPr>
              <a:t>© HymnInfo.com. Free for personal, church, classroom, and small-group teaching use. Please do not sell, repost, or redistribute as downloadable files without permission.</a:t>
            </a:r>
            <a:endParaRPr lang="en-US" sz="750" dirty="0"/>
          </a:p>
        </p:txBody>
      </p:sp>
      <p:sp>
        <p:nvSpPr>
          <p:cNvPr id="10" name="Text 7"/>
          <p:cNvSpPr/>
          <p:nvPr/>
        </p:nvSpPr>
        <p:spPr>
          <a:xfrm>
            <a:off x="365760" y="6565392"/>
            <a:ext cx="5486400" cy="164592"/>
          </a:xfrm>
          <a:prstGeom prst="rect">
            <a:avLst/>
          </a:prstGeom>
          <a:noFill/>
          <a:ln/>
        </p:spPr>
        <p:txBody>
          <a:bodyPr wrap="square" lIns="0" tIns="0" rIns="0" bIns="0" rtlCol="0" anchor="ctr"/>
          <a:lstStyle/>
          <a:p>
            <a:pPr indent="0" marL="0">
              <a:buNone/>
            </a:pPr>
            <a:r>
              <a:rPr lang="en-US" sz="750" dirty="0">
                <a:solidFill>
                  <a:srgbClr val="E8D9B5">
                    <a:alpha val="88000"/>
                  </a:srgbClr>
                </a:solidFill>
                <a:latin typeface="Aptos" pitchFamily="34" charset="0"/>
                <a:ea typeface="Aptos" pitchFamily="34" charset="-122"/>
                <a:cs typeface="Aptos" pitchFamily="34" charset="-120"/>
              </a:rPr>
              <a:t>Prepared for teaching and small group use - hymninfo.com</a:t>
            </a:r>
            <a:endParaRPr lang="en-US" sz="7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pic>
        <p:nvPicPr>
          <p:cNvPr id="2" name="Image 0" descr="/mnt/data/lift_high_assets_internal/texture.jpg">    </p:cNvPr>
          <p:cNvPicPr>
            <a:picLocks noChangeAspect="1"/>
          </p:cNvPicPr>
          <p:nvPr/>
        </p:nvPicPr>
        <p:blipFill>
          <a:blip r:embed="rId1"/>
          <a:stretch>
            <a:fillRect/>
          </a:stretch>
        </p:blipFill>
        <p:spPr>
          <a:xfrm>
            <a:off x="0" y="0"/>
            <a:ext cx="12191695" cy="6858000"/>
          </a:xfrm>
          <a:prstGeom prst="rect">
            <a:avLst/>
          </a:prstGeom>
        </p:spPr>
      </p:pic>
      <p:sp>
        <p:nvSpPr>
          <p:cNvPr id="3" name="Shape 0"/>
          <p:cNvSpPr/>
          <p:nvPr/>
        </p:nvSpPr>
        <p:spPr>
          <a:xfrm>
            <a:off x="0" y="0"/>
            <a:ext cx="12191695" cy="6858000"/>
          </a:xfrm>
          <a:prstGeom prst="rect">
            <a:avLst/>
          </a:prstGeom>
          <a:solidFill>
            <a:srgbClr val="000000">
              <a:alpha val="72000"/>
            </a:srgbClr>
          </a:solidFill>
          <a:ln w="12700">
            <a:solidFill>
              <a:srgbClr val="000000">
                <a:alpha val="0"/>
              </a:srgbClr>
            </a:solidFill>
            <a:prstDash val="solid"/>
          </a:ln>
        </p:spPr>
      </p:sp>
      <p:sp>
        <p:nvSpPr>
          <p:cNvPr id="4" name="Text 1"/>
          <p:cNvSpPr/>
          <p:nvPr/>
        </p:nvSpPr>
        <p:spPr>
          <a:xfrm>
            <a:off x="566928" y="438912"/>
            <a:ext cx="7680960" cy="457200"/>
          </a:xfrm>
          <a:prstGeom prst="rect">
            <a:avLst/>
          </a:prstGeom>
          <a:noFill/>
          <a:ln/>
        </p:spPr>
        <p:txBody>
          <a:bodyPr wrap="square" lIns="0" tIns="0" rIns="0" bIns="0" rtlCol="0" anchor="ctr"/>
          <a:lstStyle/>
          <a:p>
            <a:pPr indent="0" marL="0">
              <a:buNone/>
            </a:pPr>
            <a:r>
              <a:rPr lang="en-US" sz="2800" b="1" dirty="0">
                <a:solidFill>
                  <a:srgbClr val="FFF3D6"/>
                </a:solidFill>
                <a:latin typeface="Aptos Display" pitchFamily="34" charset="0"/>
                <a:ea typeface="Aptos Display" pitchFamily="34" charset="-122"/>
                <a:cs typeface="Aptos Display" pitchFamily="34" charset="-120"/>
              </a:rPr>
              <a:t>Teaching Aim</a:t>
            </a:r>
            <a:endParaRPr lang="en-US" sz="2800" dirty="0"/>
          </a:p>
        </p:txBody>
      </p:sp>
      <p:sp>
        <p:nvSpPr>
          <p:cNvPr id="5" name="Text 2"/>
          <p:cNvSpPr/>
          <p:nvPr/>
        </p:nvSpPr>
        <p:spPr>
          <a:xfrm>
            <a:off x="594360" y="950976"/>
            <a:ext cx="8046720" cy="301752"/>
          </a:xfrm>
          <a:prstGeom prst="rect">
            <a:avLst/>
          </a:prstGeom>
          <a:noFill/>
          <a:ln/>
        </p:spPr>
        <p:txBody>
          <a:bodyPr wrap="square" lIns="0" tIns="0" rIns="0" bIns="0" rtlCol="0" anchor="ctr"/>
          <a:lstStyle/>
          <a:p>
            <a:pPr indent="0" marL="0">
              <a:buNone/>
            </a:pPr>
            <a:r>
              <a:rPr lang="en-US" sz="1200" dirty="0">
                <a:solidFill>
                  <a:srgbClr val="F0D9A6"/>
                </a:solidFill>
                <a:latin typeface="Aptos" pitchFamily="34" charset="0"/>
                <a:ea typeface="Aptos" pitchFamily="34" charset="-122"/>
                <a:cs typeface="Aptos" pitchFamily="34" charset="-120"/>
              </a:rPr>
              <a:t>What learners should understand, feel, and practice</a:t>
            </a:r>
            <a:endParaRPr lang="en-US" sz="1200" dirty="0"/>
          </a:p>
        </p:txBody>
      </p:sp>
      <p:sp>
        <p:nvSpPr>
          <p:cNvPr id="6" name="Shape 3"/>
          <p:cNvSpPr/>
          <p:nvPr/>
        </p:nvSpPr>
        <p:spPr>
          <a:xfrm>
            <a:off x="594360" y="1325880"/>
            <a:ext cx="1097280" cy="0"/>
          </a:xfrm>
          <a:prstGeom prst="line">
            <a:avLst/>
          </a:prstGeom>
          <a:noFill/>
          <a:ln w="25400">
            <a:solidFill>
              <a:srgbClr val="D5A34A"/>
            </a:solidFill>
            <a:prstDash val="solid"/>
          </a:ln>
        </p:spPr>
      </p:sp>
      <p:sp>
        <p:nvSpPr>
          <p:cNvPr id="7" name="Shape 4"/>
          <p:cNvSpPr/>
          <p:nvPr/>
        </p:nvSpPr>
        <p:spPr>
          <a:xfrm>
            <a:off x="658368" y="1801368"/>
            <a:ext cx="3300984" cy="1883664"/>
          </a:xfrm>
          <a:prstGeom prst="rect">
            <a:avLst/>
          </a:prstGeom>
          <a:solidFill>
            <a:srgbClr val="D5A34A">
              <a:alpha val="95000"/>
            </a:srgbClr>
          </a:solidFill>
          <a:ln w="12700">
            <a:solidFill>
              <a:srgbClr val="D5A34A">
                <a:alpha val="60000"/>
              </a:srgbClr>
            </a:solidFill>
            <a:prstDash val="solid"/>
          </a:ln>
        </p:spPr>
      </p:sp>
      <p:pic>
        <p:nvPicPr>
          <p:cNvPr id="8" name="Image 1" descr="/mnt/data/lift_high_assets_internal/bg2.jpg">    </p:cNvPr>
          <p:cNvPicPr>
            <a:picLocks noChangeAspect="1"/>
          </p:cNvPicPr>
          <p:nvPr/>
        </p:nvPicPr>
        <p:blipFill>
          <a:blip r:embed="rId2"/>
          <a:stretch>
            <a:fillRect/>
          </a:stretch>
        </p:blipFill>
        <p:spPr>
          <a:xfrm>
            <a:off x="685800" y="1828800"/>
            <a:ext cx="3246120" cy="1828800"/>
          </a:xfrm>
          <a:prstGeom prst="rect">
            <a:avLst/>
          </a:prstGeom>
        </p:spPr>
      </p:pic>
      <p:sp>
        <p:nvSpPr>
          <p:cNvPr id="9" name="Shape 5"/>
          <p:cNvSpPr/>
          <p:nvPr/>
        </p:nvSpPr>
        <p:spPr>
          <a:xfrm>
            <a:off x="685800" y="1828800"/>
            <a:ext cx="3246120" cy="1828800"/>
          </a:xfrm>
          <a:prstGeom prst="rect">
            <a:avLst/>
          </a:prstGeom>
          <a:solidFill>
            <a:srgbClr val="000000">
              <a:alpha val="28000"/>
            </a:srgbClr>
          </a:solidFill>
          <a:ln w="12700">
            <a:solidFill>
              <a:srgbClr val="000000">
                <a:alpha val="0"/>
              </a:srgbClr>
            </a:solidFill>
            <a:prstDash val="solid"/>
          </a:ln>
        </p:spPr>
      </p:sp>
      <p:sp>
        <p:nvSpPr>
          <p:cNvPr id="10" name="Shape 6"/>
          <p:cNvSpPr/>
          <p:nvPr/>
        </p:nvSpPr>
        <p:spPr>
          <a:xfrm>
            <a:off x="685800" y="3977640"/>
            <a:ext cx="3246120" cy="1234440"/>
          </a:xfrm>
          <a:prstGeom prst="roundRect">
            <a:avLst>
              <a:gd name="adj" fmla="val 8889"/>
            </a:avLst>
          </a:prstGeom>
          <a:solidFill>
            <a:srgbClr val="211A16">
              <a:alpha val="90000"/>
            </a:srgbClr>
          </a:solidFill>
          <a:ln w="9525">
            <a:solidFill>
              <a:srgbClr val="D5A34A">
                <a:alpha val="40000"/>
              </a:srgbClr>
            </a:solidFill>
            <a:prstDash val="solid"/>
          </a:ln>
        </p:spPr>
      </p:sp>
      <p:sp>
        <p:nvSpPr>
          <p:cNvPr id="11" name="Text 7"/>
          <p:cNvSpPr/>
          <p:nvPr/>
        </p:nvSpPr>
        <p:spPr>
          <a:xfrm>
            <a:off x="886968" y="4169664"/>
            <a:ext cx="2286000" cy="182880"/>
          </a:xfrm>
          <a:prstGeom prst="rect">
            <a:avLst/>
          </a:prstGeom>
          <a:noFill/>
          <a:ln/>
        </p:spPr>
        <p:txBody>
          <a:bodyPr wrap="square" lIns="0" tIns="0" rIns="0" bIns="0" rtlCol="0" anchor="ctr"/>
          <a:lstStyle/>
          <a:p>
            <a:pPr indent="0" marL="0">
              <a:buNone/>
            </a:pPr>
            <a:r>
              <a:rPr lang="en-US" sz="750" b="1" dirty="0">
                <a:solidFill>
                  <a:srgbClr val="D5A34A"/>
                </a:solidFill>
                <a:latin typeface="Aptos" pitchFamily="34" charset="0"/>
                <a:ea typeface="Aptos" pitchFamily="34" charset="-122"/>
                <a:cs typeface="Aptos" pitchFamily="34" charset="-120"/>
              </a:rPr>
              <a:t>UNDERSTAND</a:t>
            </a:r>
            <a:endParaRPr lang="en-US" sz="750" dirty="0"/>
          </a:p>
        </p:txBody>
      </p:sp>
      <p:sp>
        <p:nvSpPr>
          <p:cNvPr id="12" name="Text 8"/>
          <p:cNvSpPr/>
          <p:nvPr/>
        </p:nvSpPr>
        <p:spPr>
          <a:xfrm>
            <a:off x="886968" y="4462272"/>
            <a:ext cx="2834640" cy="457200"/>
          </a:xfrm>
          <a:prstGeom prst="rect">
            <a:avLst/>
          </a:prstGeom>
          <a:noFill/>
          <a:ln/>
        </p:spPr>
        <p:txBody>
          <a:bodyPr wrap="square" lIns="0" tIns="0" rIns="0" bIns="0" rtlCol="0" anchor="ctr">
            <a:normAutofit/>
          </a:bodyPr>
          <a:lstStyle/>
          <a:p>
            <a:pPr indent="0" marL="0">
              <a:buNone/>
            </a:pPr>
            <a:r>
              <a:rPr lang="en-US" sz="1300" dirty="0">
                <a:solidFill>
                  <a:srgbClr val="FFF3D6"/>
                </a:solidFill>
              </a:rPr>
              <a:t>Palm Sunday praise points toward the cross, not away from it.</a:t>
            </a:r>
            <a:endParaRPr lang="en-US" sz="1300" dirty="0"/>
          </a:p>
        </p:txBody>
      </p:sp>
      <p:sp>
        <p:nvSpPr>
          <p:cNvPr id="13" name="Shape 9"/>
          <p:cNvSpPr/>
          <p:nvPr/>
        </p:nvSpPr>
        <p:spPr>
          <a:xfrm>
            <a:off x="4389120" y="1801368"/>
            <a:ext cx="3300984" cy="1883664"/>
          </a:xfrm>
          <a:prstGeom prst="rect">
            <a:avLst/>
          </a:prstGeom>
          <a:solidFill>
            <a:srgbClr val="D5A34A">
              <a:alpha val="95000"/>
            </a:srgbClr>
          </a:solidFill>
          <a:ln w="12700">
            <a:solidFill>
              <a:srgbClr val="D5A34A">
                <a:alpha val="60000"/>
              </a:srgbClr>
            </a:solidFill>
            <a:prstDash val="solid"/>
          </a:ln>
        </p:spPr>
      </p:sp>
      <p:pic>
        <p:nvPicPr>
          <p:cNvPr id="14" name="Image 2" descr="/mnt/data/lift_high_assets_internal/bg3.jpg">    </p:cNvPr>
          <p:cNvPicPr>
            <a:picLocks noChangeAspect="1"/>
          </p:cNvPicPr>
          <p:nvPr/>
        </p:nvPicPr>
        <p:blipFill>
          <a:blip r:embed="rId3"/>
          <a:stretch>
            <a:fillRect/>
          </a:stretch>
        </p:blipFill>
        <p:spPr>
          <a:xfrm>
            <a:off x="4416552" y="1828800"/>
            <a:ext cx="3246120" cy="1828800"/>
          </a:xfrm>
          <a:prstGeom prst="rect">
            <a:avLst/>
          </a:prstGeom>
        </p:spPr>
      </p:pic>
      <p:sp>
        <p:nvSpPr>
          <p:cNvPr id="15" name="Shape 10"/>
          <p:cNvSpPr/>
          <p:nvPr/>
        </p:nvSpPr>
        <p:spPr>
          <a:xfrm>
            <a:off x="4416552" y="1828800"/>
            <a:ext cx="3246120" cy="1828800"/>
          </a:xfrm>
          <a:prstGeom prst="rect">
            <a:avLst/>
          </a:prstGeom>
          <a:solidFill>
            <a:srgbClr val="000000">
              <a:alpha val="28000"/>
            </a:srgbClr>
          </a:solidFill>
          <a:ln w="12700">
            <a:solidFill>
              <a:srgbClr val="000000">
                <a:alpha val="0"/>
              </a:srgbClr>
            </a:solidFill>
            <a:prstDash val="solid"/>
          </a:ln>
        </p:spPr>
      </p:sp>
      <p:sp>
        <p:nvSpPr>
          <p:cNvPr id="16" name="Shape 11"/>
          <p:cNvSpPr/>
          <p:nvPr/>
        </p:nvSpPr>
        <p:spPr>
          <a:xfrm>
            <a:off x="4416552" y="3977640"/>
            <a:ext cx="3246120" cy="1234440"/>
          </a:xfrm>
          <a:prstGeom prst="roundRect">
            <a:avLst>
              <a:gd name="adj" fmla="val 8889"/>
            </a:avLst>
          </a:prstGeom>
          <a:solidFill>
            <a:srgbClr val="211A16">
              <a:alpha val="90000"/>
            </a:srgbClr>
          </a:solidFill>
          <a:ln w="9525">
            <a:solidFill>
              <a:srgbClr val="D5A34A">
                <a:alpha val="40000"/>
              </a:srgbClr>
            </a:solidFill>
            <a:prstDash val="solid"/>
          </a:ln>
        </p:spPr>
      </p:sp>
      <p:sp>
        <p:nvSpPr>
          <p:cNvPr id="17" name="Text 12"/>
          <p:cNvSpPr/>
          <p:nvPr/>
        </p:nvSpPr>
        <p:spPr>
          <a:xfrm>
            <a:off x="4617720" y="4169664"/>
            <a:ext cx="2286000" cy="182880"/>
          </a:xfrm>
          <a:prstGeom prst="rect">
            <a:avLst/>
          </a:prstGeom>
          <a:noFill/>
          <a:ln/>
        </p:spPr>
        <p:txBody>
          <a:bodyPr wrap="square" lIns="0" tIns="0" rIns="0" bIns="0" rtlCol="0" anchor="ctr"/>
          <a:lstStyle/>
          <a:p>
            <a:pPr indent="0" marL="0">
              <a:buNone/>
            </a:pPr>
            <a:r>
              <a:rPr lang="en-US" sz="750" b="1" dirty="0">
                <a:solidFill>
                  <a:srgbClr val="D5A34A"/>
                </a:solidFill>
                <a:latin typeface="Aptos" pitchFamily="34" charset="0"/>
                <a:ea typeface="Aptos" pitchFamily="34" charset="-122"/>
                <a:cs typeface="Aptos" pitchFamily="34" charset="-120"/>
              </a:rPr>
              <a:t>FEEL</a:t>
            </a:r>
            <a:endParaRPr lang="en-US" sz="750" dirty="0"/>
          </a:p>
        </p:txBody>
      </p:sp>
      <p:sp>
        <p:nvSpPr>
          <p:cNvPr id="18" name="Text 13"/>
          <p:cNvSpPr/>
          <p:nvPr/>
        </p:nvSpPr>
        <p:spPr>
          <a:xfrm>
            <a:off x="4617720" y="4462272"/>
            <a:ext cx="2834640" cy="457200"/>
          </a:xfrm>
          <a:prstGeom prst="rect">
            <a:avLst/>
          </a:prstGeom>
          <a:noFill/>
          <a:ln/>
        </p:spPr>
        <p:txBody>
          <a:bodyPr wrap="square" lIns="0" tIns="0" rIns="0" bIns="0" rtlCol="0" anchor="ctr">
            <a:normAutofit/>
          </a:bodyPr>
          <a:lstStyle/>
          <a:p>
            <a:pPr indent="0" marL="0">
              <a:buNone/>
            </a:pPr>
            <a:r>
              <a:rPr lang="en-US" sz="1300" dirty="0">
                <a:solidFill>
                  <a:srgbClr val="FFF3D6"/>
                </a:solidFill>
              </a:rPr>
              <a:t>The solemn joy of following a humble King who brings peace by sacrifice.</a:t>
            </a:r>
            <a:endParaRPr lang="en-US" sz="1300" dirty="0"/>
          </a:p>
        </p:txBody>
      </p:sp>
      <p:sp>
        <p:nvSpPr>
          <p:cNvPr id="19" name="Shape 14"/>
          <p:cNvSpPr/>
          <p:nvPr/>
        </p:nvSpPr>
        <p:spPr>
          <a:xfrm>
            <a:off x="8119872" y="1801368"/>
            <a:ext cx="3300984" cy="1883664"/>
          </a:xfrm>
          <a:prstGeom prst="rect">
            <a:avLst/>
          </a:prstGeom>
          <a:solidFill>
            <a:srgbClr val="D5A34A">
              <a:alpha val="95000"/>
            </a:srgbClr>
          </a:solidFill>
          <a:ln w="12700">
            <a:solidFill>
              <a:srgbClr val="D5A34A">
                <a:alpha val="60000"/>
              </a:srgbClr>
            </a:solidFill>
            <a:prstDash val="solid"/>
          </a:ln>
        </p:spPr>
      </p:sp>
      <p:pic>
        <p:nvPicPr>
          <p:cNvPr id="20" name="Image 3" descr="/mnt/data/lift_high_assets_internal/bg4.jpg">    </p:cNvPr>
          <p:cNvPicPr>
            <a:picLocks noChangeAspect="1"/>
          </p:cNvPicPr>
          <p:nvPr/>
        </p:nvPicPr>
        <p:blipFill>
          <a:blip r:embed="rId4"/>
          <a:stretch>
            <a:fillRect/>
          </a:stretch>
        </p:blipFill>
        <p:spPr>
          <a:xfrm>
            <a:off x="8147304" y="1828800"/>
            <a:ext cx="3246120" cy="1828800"/>
          </a:xfrm>
          <a:prstGeom prst="rect">
            <a:avLst/>
          </a:prstGeom>
        </p:spPr>
      </p:pic>
      <p:sp>
        <p:nvSpPr>
          <p:cNvPr id="21" name="Shape 15"/>
          <p:cNvSpPr/>
          <p:nvPr/>
        </p:nvSpPr>
        <p:spPr>
          <a:xfrm>
            <a:off x="8147304" y="1828800"/>
            <a:ext cx="3246120" cy="1828800"/>
          </a:xfrm>
          <a:prstGeom prst="rect">
            <a:avLst/>
          </a:prstGeom>
          <a:solidFill>
            <a:srgbClr val="000000">
              <a:alpha val="28000"/>
            </a:srgbClr>
          </a:solidFill>
          <a:ln w="12700">
            <a:solidFill>
              <a:srgbClr val="000000">
                <a:alpha val="0"/>
              </a:srgbClr>
            </a:solidFill>
            <a:prstDash val="solid"/>
          </a:ln>
        </p:spPr>
      </p:sp>
      <p:sp>
        <p:nvSpPr>
          <p:cNvPr id="22" name="Shape 16"/>
          <p:cNvSpPr/>
          <p:nvPr/>
        </p:nvSpPr>
        <p:spPr>
          <a:xfrm>
            <a:off x="8147304" y="3977640"/>
            <a:ext cx="3246120" cy="1234440"/>
          </a:xfrm>
          <a:prstGeom prst="roundRect">
            <a:avLst>
              <a:gd name="adj" fmla="val 8889"/>
            </a:avLst>
          </a:prstGeom>
          <a:solidFill>
            <a:srgbClr val="211A16">
              <a:alpha val="90000"/>
            </a:srgbClr>
          </a:solidFill>
          <a:ln w="9525">
            <a:solidFill>
              <a:srgbClr val="D5A34A">
                <a:alpha val="40000"/>
              </a:srgbClr>
            </a:solidFill>
            <a:prstDash val="solid"/>
          </a:ln>
        </p:spPr>
      </p:sp>
      <p:sp>
        <p:nvSpPr>
          <p:cNvPr id="23" name="Text 17"/>
          <p:cNvSpPr/>
          <p:nvPr/>
        </p:nvSpPr>
        <p:spPr>
          <a:xfrm>
            <a:off x="8348472" y="4169664"/>
            <a:ext cx="2286000" cy="182880"/>
          </a:xfrm>
          <a:prstGeom prst="rect">
            <a:avLst/>
          </a:prstGeom>
          <a:noFill/>
          <a:ln/>
        </p:spPr>
        <p:txBody>
          <a:bodyPr wrap="square" lIns="0" tIns="0" rIns="0" bIns="0" rtlCol="0" anchor="ctr"/>
          <a:lstStyle/>
          <a:p>
            <a:pPr indent="0" marL="0">
              <a:buNone/>
            </a:pPr>
            <a:r>
              <a:rPr lang="en-US" sz="750" b="1" dirty="0">
                <a:solidFill>
                  <a:srgbClr val="D5A34A"/>
                </a:solidFill>
                <a:latin typeface="Aptos" pitchFamily="34" charset="0"/>
                <a:ea typeface="Aptos" pitchFamily="34" charset="-122"/>
                <a:cs typeface="Aptos" pitchFamily="34" charset="-120"/>
              </a:rPr>
              <a:t>PRACTICE</a:t>
            </a:r>
            <a:endParaRPr lang="en-US" sz="750" dirty="0"/>
          </a:p>
        </p:txBody>
      </p:sp>
      <p:sp>
        <p:nvSpPr>
          <p:cNvPr id="24" name="Text 18"/>
          <p:cNvSpPr/>
          <p:nvPr/>
        </p:nvSpPr>
        <p:spPr>
          <a:xfrm>
            <a:off x="8348472" y="4462272"/>
            <a:ext cx="2834640" cy="457200"/>
          </a:xfrm>
          <a:prstGeom prst="rect">
            <a:avLst/>
          </a:prstGeom>
          <a:noFill/>
          <a:ln/>
        </p:spPr>
        <p:txBody>
          <a:bodyPr wrap="square" lIns="0" tIns="0" rIns="0" bIns="0" rtlCol="0" anchor="ctr">
            <a:normAutofit/>
          </a:bodyPr>
          <a:lstStyle/>
          <a:p>
            <a:pPr indent="0" marL="0">
              <a:buNone/>
            </a:pPr>
            <a:r>
              <a:rPr lang="en-US" sz="1300" dirty="0">
                <a:solidFill>
                  <a:srgbClr val="FFF3D6"/>
                </a:solidFill>
              </a:rPr>
              <a:t>Welcome Christ not only with song, but with surrendered hearts and faithful obedience.</a:t>
            </a:r>
            <a:endParaRPr lang="en-US" sz="1300" dirty="0"/>
          </a:p>
        </p:txBody>
      </p:sp>
      <p:sp>
        <p:nvSpPr>
          <p:cNvPr id="25" name="Text 19"/>
          <p:cNvSpPr/>
          <p:nvPr/>
        </p:nvSpPr>
        <p:spPr>
          <a:xfrm>
            <a:off x="365760" y="6565392"/>
            <a:ext cx="5486400" cy="164592"/>
          </a:xfrm>
          <a:prstGeom prst="rect">
            <a:avLst/>
          </a:prstGeom>
          <a:noFill/>
          <a:ln/>
        </p:spPr>
        <p:txBody>
          <a:bodyPr wrap="square" lIns="0" tIns="0" rIns="0" bIns="0" rtlCol="0" anchor="ctr"/>
          <a:lstStyle/>
          <a:p>
            <a:pPr indent="0" marL="0">
              <a:buNone/>
            </a:pPr>
            <a:r>
              <a:rPr lang="en-US" sz="750" dirty="0">
                <a:solidFill>
                  <a:srgbClr val="E8D9B5">
                    <a:alpha val="88000"/>
                  </a:srgbClr>
                </a:solidFill>
                <a:latin typeface="Aptos" pitchFamily="34" charset="0"/>
                <a:ea typeface="Aptos" pitchFamily="34" charset="-122"/>
                <a:cs typeface="Aptos" pitchFamily="34" charset="-120"/>
              </a:rPr>
              <a:t>Prepared for teaching and small group use - hymninfo.com</a:t>
            </a:r>
            <a:endParaRPr lang="en-US" sz="7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pic>
        <p:nvPicPr>
          <p:cNvPr id="2" name="Image 0" descr="/mnt/data/lift_high_assets_internal/bg4.jpg">    </p:cNvPr>
          <p:cNvPicPr>
            <a:picLocks noChangeAspect="1"/>
          </p:cNvPicPr>
          <p:nvPr/>
        </p:nvPicPr>
        <p:blipFill>
          <a:blip r:embed="rId1"/>
          <a:stretch>
            <a:fillRect/>
          </a:stretch>
        </p:blipFill>
        <p:spPr>
          <a:xfrm>
            <a:off x="0" y="0"/>
            <a:ext cx="12191695" cy="6858000"/>
          </a:xfrm>
          <a:prstGeom prst="rect">
            <a:avLst/>
          </a:prstGeom>
        </p:spPr>
      </p:pic>
      <p:sp>
        <p:nvSpPr>
          <p:cNvPr id="3" name="Shape 0"/>
          <p:cNvSpPr/>
          <p:nvPr/>
        </p:nvSpPr>
        <p:spPr>
          <a:xfrm>
            <a:off x="0" y="0"/>
            <a:ext cx="12191695" cy="6858000"/>
          </a:xfrm>
          <a:prstGeom prst="rect">
            <a:avLst/>
          </a:prstGeom>
          <a:solidFill>
            <a:srgbClr val="000000">
              <a:alpha val="65000"/>
            </a:srgbClr>
          </a:solidFill>
          <a:ln w="12700">
            <a:solidFill>
              <a:srgbClr val="000000">
                <a:alpha val="0"/>
              </a:srgbClr>
            </a:solidFill>
            <a:prstDash val="solid"/>
          </a:ln>
        </p:spPr>
      </p:sp>
      <p:sp>
        <p:nvSpPr>
          <p:cNvPr id="4" name="Text 1"/>
          <p:cNvSpPr/>
          <p:nvPr/>
        </p:nvSpPr>
        <p:spPr>
          <a:xfrm>
            <a:off x="566928" y="438912"/>
            <a:ext cx="7680960" cy="457200"/>
          </a:xfrm>
          <a:prstGeom prst="rect">
            <a:avLst/>
          </a:prstGeom>
          <a:noFill/>
          <a:ln/>
        </p:spPr>
        <p:txBody>
          <a:bodyPr wrap="square" lIns="0" tIns="0" rIns="0" bIns="0" rtlCol="0" anchor="ctr"/>
          <a:lstStyle/>
          <a:p>
            <a:pPr indent="0" marL="0">
              <a:buNone/>
            </a:pPr>
            <a:r>
              <a:rPr lang="en-US" sz="2800" b="1" dirty="0">
                <a:solidFill>
                  <a:srgbClr val="FFF3D6"/>
                </a:solidFill>
                <a:latin typeface="Aptos Display" pitchFamily="34" charset="0"/>
                <a:ea typeface="Aptos Display" pitchFamily="34" charset="-122"/>
                <a:cs typeface="Aptos Display" pitchFamily="34" charset="-120"/>
              </a:rPr>
              <a:t>Hymn Identity</a:t>
            </a:r>
            <a:endParaRPr lang="en-US" sz="2800" dirty="0"/>
          </a:p>
        </p:txBody>
      </p:sp>
      <p:sp>
        <p:nvSpPr>
          <p:cNvPr id="5" name="Text 2"/>
          <p:cNvSpPr/>
          <p:nvPr/>
        </p:nvSpPr>
        <p:spPr>
          <a:xfrm>
            <a:off x="594360" y="950976"/>
            <a:ext cx="8046720" cy="301752"/>
          </a:xfrm>
          <a:prstGeom prst="rect">
            <a:avLst/>
          </a:prstGeom>
          <a:noFill/>
          <a:ln/>
        </p:spPr>
        <p:txBody>
          <a:bodyPr wrap="square" lIns="0" tIns="0" rIns="0" bIns="0" rtlCol="0" anchor="ctr"/>
          <a:lstStyle/>
          <a:p>
            <a:pPr indent="0" marL="0">
              <a:buNone/>
            </a:pPr>
            <a:r>
              <a:rPr lang="en-US" sz="1200" dirty="0">
                <a:solidFill>
                  <a:srgbClr val="F0D9A6"/>
                </a:solidFill>
                <a:latin typeface="Aptos" pitchFamily="34" charset="0"/>
                <a:ea typeface="Aptos" pitchFamily="34" charset="-122"/>
                <a:cs typeface="Aptos" pitchFamily="34" charset="-120"/>
              </a:rPr>
              <a:t>Key facts for teaching and worship planning</a:t>
            </a:r>
            <a:endParaRPr lang="en-US" sz="1200" dirty="0"/>
          </a:p>
        </p:txBody>
      </p:sp>
      <p:sp>
        <p:nvSpPr>
          <p:cNvPr id="6" name="Shape 3"/>
          <p:cNvSpPr/>
          <p:nvPr/>
        </p:nvSpPr>
        <p:spPr>
          <a:xfrm>
            <a:off x="594360" y="1325880"/>
            <a:ext cx="1097280" cy="0"/>
          </a:xfrm>
          <a:prstGeom prst="line">
            <a:avLst/>
          </a:prstGeom>
          <a:noFill/>
          <a:ln w="25400">
            <a:solidFill>
              <a:srgbClr val="D5A34A"/>
            </a:solidFill>
            <a:prstDash val="solid"/>
          </a:ln>
        </p:spPr>
      </p:sp>
      <p:sp>
        <p:nvSpPr>
          <p:cNvPr id="7" name="Shape 4"/>
          <p:cNvSpPr/>
          <p:nvPr/>
        </p:nvSpPr>
        <p:spPr>
          <a:xfrm>
            <a:off x="685800" y="1691640"/>
            <a:ext cx="3840480" cy="3977640"/>
          </a:xfrm>
          <a:prstGeom prst="roundRect">
            <a:avLst>
              <a:gd name="adj" fmla="val 2857"/>
            </a:avLst>
          </a:prstGeom>
          <a:solidFill>
            <a:srgbClr val="1E1A17">
              <a:alpha val="90000"/>
            </a:srgbClr>
          </a:solidFill>
          <a:ln w="9525">
            <a:solidFill>
              <a:srgbClr val="D5A34A">
                <a:alpha val="40000"/>
              </a:srgbClr>
            </a:solidFill>
            <a:prstDash val="solid"/>
          </a:ln>
        </p:spPr>
      </p:sp>
      <p:sp>
        <p:nvSpPr>
          <p:cNvPr id="8" name="Text 5"/>
          <p:cNvSpPr/>
          <p:nvPr/>
        </p:nvSpPr>
        <p:spPr>
          <a:xfrm>
            <a:off x="914400" y="1901952"/>
            <a:ext cx="2194560" cy="182880"/>
          </a:xfrm>
          <a:prstGeom prst="rect">
            <a:avLst/>
          </a:prstGeom>
          <a:noFill/>
          <a:ln/>
        </p:spPr>
        <p:txBody>
          <a:bodyPr wrap="square" lIns="0" tIns="0" rIns="0" bIns="0" rtlCol="0" anchor="ctr"/>
          <a:lstStyle/>
          <a:p>
            <a:pPr indent="0" marL="0">
              <a:buNone/>
            </a:pPr>
            <a:r>
              <a:rPr lang="en-US" sz="750" b="1" dirty="0">
                <a:solidFill>
                  <a:srgbClr val="D5A34A"/>
                </a:solidFill>
                <a:latin typeface="Aptos" pitchFamily="34" charset="0"/>
                <a:ea typeface="Aptos" pitchFamily="34" charset="-122"/>
                <a:cs typeface="Aptos" pitchFamily="34" charset="-120"/>
              </a:rPr>
              <a:t>TITLE</a:t>
            </a:r>
            <a:endParaRPr lang="en-US" sz="750" dirty="0"/>
          </a:p>
        </p:txBody>
      </p:sp>
      <p:sp>
        <p:nvSpPr>
          <p:cNvPr id="9" name="Text 6"/>
          <p:cNvSpPr/>
          <p:nvPr/>
        </p:nvSpPr>
        <p:spPr>
          <a:xfrm>
            <a:off x="2057400" y="1856232"/>
            <a:ext cx="2240280" cy="210312"/>
          </a:xfrm>
          <a:prstGeom prst="rect">
            <a:avLst/>
          </a:prstGeom>
          <a:noFill/>
          <a:ln/>
        </p:spPr>
        <p:txBody>
          <a:bodyPr wrap="square" lIns="0" tIns="0" rIns="0" bIns="0" rtlCol="0" anchor="ctr">
            <a:normAutofit/>
          </a:bodyPr>
          <a:lstStyle/>
          <a:p>
            <a:pPr indent="0" marL="0">
              <a:buNone/>
            </a:pPr>
            <a:r>
              <a:rPr lang="en-US" sz="1080" dirty="0">
                <a:solidFill>
                  <a:srgbClr val="FFF3D6"/>
                </a:solidFill>
              </a:rPr>
              <a:t>Lift High The Triumph Song Today</a:t>
            </a:r>
            <a:endParaRPr lang="en-US" sz="1080" dirty="0"/>
          </a:p>
        </p:txBody>
      </p:sp>
      <p:sp>
        <p:nvSpPr>
          <p:cNvPr id="10" name="Text 7"/>
          <p:cNvSpPr/>
          <p:nvPr/>
        </p:nvSpPr>
        <p:spPr>
          <a:xfrm>
            <a:off x="914400" y="2459736"/>
            <a:ext cx="2194560" cy="182880"/>
          </a:xfrm>
          <a:prstGeom prst="rect">
            <a:avLst/>
          </a:prstGeom>
          <a:noFill/>
          <a:ln/>
        </p:spPr>
        <p:txBody>
          <a:bodyPr wrap="square" lIns="0" tIns="0" rIns="0" bIns="0" rtlCol="0" anchor="ctr"/>
          <a:lstStyle/>
          <a:p>
            <a:pPr indent="0" marL="0">
              <a:buNone/>
            </a:pPr>
            <a:r>
              <a:rPr lang="en-US" sz="750" b="1" dirty="0">
                <a:solidFill>
                  <a:srgbClr val="D5A34A"/>
                </a:solidFill>
                <a:latin typeface="Aptos" pitchFamily="34" charset="0"/>
                <a:ea typeface="Aptos" pitchFamily="34" charset="-122"/>
                <a:cs typeface="Aptos" pitchFamily="34" charset="-120"/>
              </a:rPr>
              <a:t>OPENING</a:t>
            </a:r>
            <a:endParaRPr lang="en-US" sz="750" dirty="0"/>
          </a:p>
        </p:txBody>
      </p:sp>
      <p:sp>
        <p:nvSpPr>
          <p:cNvPr id="11" name="Text 8"/>
          <p:cNvSpPr/>
          <p:nvPr/>
        </p:nvSpPr>
        <p:spPr>
          <a:xfrm>
            <a:off x="2057400" y="2414016"/>
            <a:ext cx="2240280" cy="210312"/>
          </a:xfrm>
          <a:prstGeom prst="rect">
            <a:avLst/>
          </a:prstGeom>
          <a:noFill/>
          <a:ln/>
        </p:spPr>
        <p:txBody>
          <a:bodyPr wrap="square" lIns="0" tIns="0" rIns="0" bIns="0" rtlCol="0" anchor="ctr">
            <a:normAutofit/>
          </a:bodyPr>
          <a:lstStyle/>
          <a:p>
            <a:pPr indent="0" marL="0">
              <a:buNone/>
            </a:pPr>
            <a:r>
              <a:rPr lang="en-US" sz="1080" dirty="0">
                <a:solidFill>
                  <a:srgbClr val="FFF3D6"/>
                </a:solidFill>
              </a:rPr>
              <a:t>a Palm Sunday call to lift the triumph song</a:t>
            </a:r>
            <a:endParaRPr lang="en-US" sz="1080" dirty="0"/>
          </a:p>
        </p:txBody>
      </p:sp>
      <p:sp>
        <p:nvSpPr>
          <p:cNvPr id="12" name="Text 9"/>
          <p:cNvSpPr/>
          <p:nvPr/>
        </p:nvSpPr>
        <p:spPr>
          <a:xfrm>
            <a:off x="914400" y="3017520"/>
            <a:ext cx="2194560" cy="182880"/>
          </a:xfrm>
          <a:prstGeom prst="rect">
            <a:avLst/>
          </a:prstGeom>
          <a:noFill/>
          <a:ln/>
        </p:spPr>
        <p:txBody>
          <a:bodyPr wrap="square" lIns="0" tIns="0" rIns="0" bIns="0" rtlCol="0" anchor="ctr"/>
          <a:lstStyle/>
          <a:p>
            <a:pPr indent="0" marL="0">
              <a:buNone/>
            </a:pPr>
            <a:r>
              <a:rPr lang="en-US" sz="750" b="1" dirty="0">
                <a:solidFill>
                  <a:srgbClr val="D5A34A"/>
                </a:solidFill>
                <a:latin typeface="Aptos" pitchFamily="34" charset="0"/>
                <a:ea typeface="Aptos" pitchFamily="34" charset="-122"/>
                <a:cs typeface="Aptos" pitchFamily="34" charset="-120"/>
              </a:rPr>
              <a:t>TEXT</a:t>
            </a:r>
            <a:endParaRPr lang="en-US" sz="750" dirty="0"/>
          </a:p>
        </p:txBody>
      </p:sp>
      <p:sp>
        <p:nvSpPr>
          <p:cNvPr id="13" name="Text 10"/>
          <p:cNvSpPr/>
          <p:nvPr/>
        </p:nvSpPr>
        <p:spPr>
          <a:xfrm>
            <a:off x="2057400" y="2971800"/>
            <a:ext cx="2240280" cy="210312"/>
          </a:xfrm>
          <a:prstGeom prst="rect">
            <a:avLst/>
          </a:prstGeom>
          <a:noFill/>
          <a:ln/>
        </p:spPr>
        <p:txBody>
          <a:bodyPr wrap="square" lIns="0" tIns="0" rIns="0" bIns="0" rtlCol="0" anchor="ctr">
            <a:normAutofit/>
          </a:bodyPr>
          <a:lstStyle/>
          <a:p>
            <a:pPr indent="0" marL="0">
              <a:buNone/>
            </a:pPr>
            <a:r>
              <a:rPr lang="en-US" sz="1080" dirty="0">
                <a:solidFill>
                  <a:srgbClr val="FFF3D6"/>
                </a:solidFill>
              </a:rPr>
              <a:t>Ernest F. McGregor, 1932</a:t>
            </a:r>
            <a:endParaRPr lang="en-US" sz="1080" dirty="0"/>
          </a:p>
        </p:txBody>
      </p:sp>
      <p:sp>
        <p:nvSpPr>
          <p:cNvPr id="14" name="Text 11"/>
          <p:cNvSpPr/>
          <p:nvPr/>
        </p:nvSpPr>
        <p:spPr>
          <a:xfrm>
            <a:off x="914400" y="3575304"/>
            <a:ext cx="2194560" cy="182880"/>
          </a:xfrm>
          <a:prstGeom prst="rect">
            <a:avLst/>
          </a:prstGeom>
          <a:noFill/>
          <a:ln/>
        </p:spPr>
        <p:txBody>
          <a:bodyPr wrap="square" lIns="0" tIns="0" rIns="0" bIns="0" rtlCol="0" anchor="ctr"/>
          <a:lstStyle/>
          <a:p>
            <a:pPr indent="0" marL="0">
              <a:buNone/>
            </a:pPr>
            <a:r>
              <a:rPr lang="en-US" sz="750" b="1" dirty="0">
                <a:solidFill>
                  <a:srgbClr val="D5A34A"/>
                </a:solidFill>
                <a:latin typeface="Aptos" pitchFamily="34" charset="0"/>
                <a:ea typeface="Aptos" pitchFamily="34" charset="-122"/>
                <a:cs typeface="Aptos" pitchFamily="34" charset="-120"/>
              </a:rPr>
              <a:t>TUNE</a:t>
            </a:r>
            <a:endParaRPr lang="en-US" sz="750" dirty="0"/>
          </a:p>
        </p:txBody>
      </p:sp>
      <p:sp>
        <p:nvSpPr>
          <p:cNvPr id="15" name="Text 12"/>
          <p:cNvSpPr/>
          <p:nvPr/>
        </p:nvSpPr>
        <p:spPr>
          <a:xfrm>
            <a:off x="2057400" y="3529584"/>
            <a:ext cx="2240280" cy="210312"/>
          </a:xfrm>
          <a:prstGeom prst="rect">
            <a:avLst/>
          </a:prstGeom>
          <a:noFill/>
          <a:ln/>
        </p:spPr>
        <p:txBody>
          <a:bodyPr wrap="square" lIns="0" tIns="0" rIns="0" bIns="0" rtlCol="0" anchor="ctr">
            <a:normAutofit/>
          </a:bodyPr>
          <a:lstStyle/>
          <a:p>
            <a:pPr indent="0" marL="0">
              <a:buNone/>
            </a:pPr>
            <a:r>
              <a:rPr lang="en-US" sz="1080" dirty="0">
                <a:solidFill>
                  <a:srgbClr val="FFF3D6"/>
                </a:solidFill>
              </a:rPr>
              <a:t>SUOMI, a Finnish cavalry march</a:t>
            </a:r>
            <a:endParaRPr lang="en-US" sz="1080" dirty="0"/>
          </a:p>
        </p:txBody>
      </p:sp>
      <p:sp>
        <p:nvSpPr>
          <p:cNvPr id="16" name="Text 13"/>
          <p:cNvSpPr/>
          <p:nvPr/>
        </p:nvSpPr>
        <p:spPr>
          <a:xfrm>
            <a:off x="914400" y="4133088"/>
            <a:ext cx="2194560" cy="182880"/>
          </a:xfrm>
          <a:prstGeom prst="rect">
            <a:avLst/>
          </a:prstGeom>
          <a:noFill/>
          <a:ln/>
        </p:spPr>
        <p:txBody>
          <a:bodyPr wrap="square" lIns="0" tIns="0" rIns="0" bIns="0" rtlCol="0" anchor="ctr"/>
          <a:lstStyle/>
          <a:p>
            <a:pPr indent="0" marL="0">
              <a:buNone/>
            </a:pPr>
            <a:r>
              <a:rPr lang="en-US" sz="750" b="1" dirty="0">
                <a:solidFill>
                  <a:srgbClr val="D5A34A"/>
                </a:solidFill>
                <a:latin typeface="Aptos" pitchFamily="34" charset="0"/>
                <a:ea typeface="Aptos" pitchFamily="34" charset="-122"/>
                <a:cs typeface="Aptos" pitchFamily="34" charset="-120"/>
              </a:rPr>
              <a:t>THEME</a:t>
            </a:r>
            <a:endParaRPr lang="en-US" sz="750" dirty="0"/>
          </a:p>
        </p:txBody>
      </p:sp>
      <p:sp>
        <p:nvSpPr>
          <p:cNvPr id="17" name="Text 14"/>
          <p:cNvSpPr/>
          <p:nvPr/>
        </p:nvSpPr>
        <p:spPr>
          <a:xfrm>
            <a:off x="2057400" y="4087368"/>
            <a:ext cx="2240280" cy="210312"/>
          </a:xfrm>
          <a:prstGeom prst="rect">
            <a:avLst/>
          </a:prstGeom>
          <a:noFill/>
          <a:ln/>
        </p:spPr>
        <p:txBody>
          <a:bodyPr wrap="square" lIns="0" tIns="0" rIns="0" bIns="0" rtlCol="0" anchor="ctr">
            <a:normAutofit/>
          </a:bodyPr>
          <a:lstStyle/>
          <a:p>
            <a:pPr indent="0" marL="0">
              <a:buNone/>
            </a:pPr>
            <a:r>
              <a:rPr lang="en-US" sz="1080" dirty="0">
                <a:solidFill>
                  <a:srgbClr val="FFF3D6"/>
                </a:solidFill>
              </a:rPr>
              <a:t>Christ’s sacrificial kingship</a:t>
            </a:r>
            <a:endParaRPr lang="en-US" sz="1080" dirty="0"/>
          </a:p>
        </p:txBody>
      </p:sp>
      <p:sp>
        <p:nvSpPr>
          <p:cNvPr id="18" name="Text 15"/>
          <p:cNvSpPr/>
          <p:nvPr/>
        </p:nvSpPr>
        <p:spPr>
          <a:xfrm>
            <a:off x="914400" y="4690872"/>
            <a:ext cx="2194560" cy="182880"/>
          </a:xfrm>
          <a:prstGeom prst="rect">
            <a:avLst/>
          </a:prstGeom>
          <a:noFill/>
          <a:ln/>
        </p:spPr>
        <p:txBody>
          <a:bodyPr wrap="square" lIns="0" tIns="0" rIns="0" bIns="0" rtlCol="0" anchor="ctr"/>
          <a:lstStyle/>
          <a:p>
            <a:pPr indent="0" marL="0">
              <a:buNone/>
            </a:pPr>
            <a:r>
              <a:rPr lang="en-US" sz="750" b="1" dirty="0">
                <a:solidFill>
                  <a:srgbClr val="D5A34A"/>
                </a:solidFill>
                <a:latin typeface="Aptos" pitchFamily="34" charset="0"/>
                <a:ea typeface="Aptos" pitchFamily="34" charset="-122"/>
                <a:cs typeface="Aptos" pitchFamily="34" charset="-120"/>
              </a:rPr>
              <a:t>PRIMARY SCRIPTURE</a:t>
            </a:r>
            <a:endParaRPr lang="en-US" sz="750" dirty="0"/>
          </a:p>
        </p:txBody>
      </p:sp>
      <p:sp>
        <p:nvSpPr>
          <p:cNvPr id="19" name="Text 16"/>
          <p:cNvSpPr/>
          <p:nvPr/>
        </p:nvSpPr>
        <p:spPr>
          <a:xfrm>
            <a:off x="2057400" y="4645152"/>
            <a:ext cx="2240280" cy="210312"/>
          </a:xfrm>
          <a:prstGeom prst="rect">
            <a:avLst/>
          </a:prstGeom>
          <a:noFill/>
          <a:ln/>
        </p:spPr>
        <p:txBody>
          <a:bodyPr wrap="square" lIns="0" tIns="0" rIns="0" bIns="0" rtlCol="0" anchor="ctr">
            <a:normAutofit/>
          </a:bodyPr>
          <a:lstStyle/>
          <a:p>
            <a:pPr indent="0" marL="0">
              <a:buNone/>
            </a:pPr>
            <a:r>
              <a:rPr lang="en-US" sz="1080" dirty="0">
                <a:solidFill>
                  <a:srgbClr val="FFF3D6"/>
                </a:solidFill>
              </a:rPr>
              <a:t>Matthew 21:9</a:t>
            </a:r>
            <a:endParaRPr lang="en-US" sz="1080" dirty="0"/>
          </a:p>
        </p:txBody>
      </p:sp>
      <p:sp>
        <p:nvSpPr>
          <p:cNvPr id="20" name="Shape 17"/>
          <p:cNvSpPr/>
          <p:nvPr/>
        </p:nvSpPr>
        <p:spPr>
          <a:xfrm>
            <a:off x="4864608" y="1664208"/>
            <a:ext cx="6547104" cy="4032504"/>
          </a:xfrm>
          <a:prstGeom prst="rect">
            <a:avLst/>
          </a:prstGeom>
          <a:solidFill>
            <a:srgbClr val="D5A34A">
              <a:alpha val="95000"/>
            </a:srgbClr>
          </a:solidFill>
          <a:ln w="12700">
            <a:solidFill>
              <a:srgbClr val="D5A34A">
                <a:alpha val="60000"/>
              </a:srgbClr>
            </a:solidFill>
            <a:prstDash val="solid"/>
          </a:ln>
        </p:spPr>
      </p:sp>
      <p:pic>
        <p:nvPicPr>
          <p:cNvPr id="21" name="Image 1" descr="/mnt/data/lift_high_assets_internal/bg3.jpg">    </p:cNvPr>
          <p:cNvPicPr>
            <a:picLocks noChangeAspect="1"/>
          </p:cNvPicPr>
          <p:nvPr/>
        </p:nvPicPr>
        <p:blipFill>
          <a:blip r:embed="rId2"/>
          <a:stretch>
            <a:fillRect/>
          </a:stretch>
        </p:blipFill>
        <p:spPr>
          <a:xfrm>
            <a:off x="4892040" y="1691640"/>
            <a:ext cx="6492240" cy="3977640"/>
          </a:xfrm>
          <a:prstGeom prst="rect">
            <a:avLst/>
          </a:prstGeom>
        </p:spPr>
      </p:pic>
      <p:sp>
        <p:nvSpPr>
          <p:cNvPr id="22" name="Shape 18"/>
          <p:cNvSpPr/>
          <p:nvPr/>
        </p:nvSpPr>
        <p:spPr>
          <a:xfrm>
            <a:off x="4892040" y="1691640"/>
            <a:ext cx="6492240" cy="3977640"/>
          </a:xfrm>
          <a:prstGeom prst="rect">
            <a:avLst/>
          </a:prstGeom>
          <a:solidFill>
            <a:srgbClr val="000000">
              <a:alpha val="28000"/>
            </a:srgbClr>
          </a:solidFill>
          <a:ln w="12700">
            <a:solidFill>
              <a:srgbClr val="000000">
                <a:alpha val="0"/>
              </a:srgbClr>
            </a:solidFill>
            <a:prstDash val="solid"/>
          </a:ln>
        </p:spPr>
      </p:sp>
      <p:sp>
        <p:nvSpPr>
          <p:cNvPr id="23" name="Text 19"/>
          <p:cNvSpPr/>
          <p:nvPr/>
        </p:nvSpPr>
        <p:spPr>
          <a:xfrm>
            <a:off x="5212080" y="4572000"/>
            <a:ext cx="5806440" cy="685800"/>
          </a:xfrm>
          <a:prstGeom prst="rect">
            <a:avLst/>
          </a:prstGeom>
          <a:noFill/>
          <a:ln/>
        </p:spPr>
        <p:txBody>
          <a:bodyPr wrap="square" lIns="635" tIns="635" rIns="635" bIns="635" rtlCol="0" anchor="ctr">
            <a:normAutofit/>
          </a:bodyPr>
          <a:lstStyle/>
          <a:p>
            <a:pPr indent="0" marL="0">
              <a:buNone/>
            </a:pPr>
            <a:r>
              <a:rPr lang="en-US" sz="1600" b="1" dirty="0">
                <a:solidFill>
                  <a:srgbClr val="FFF3D6"/>
                </a:solidFill>
              </a:rPr>
              <a:t>The hymn belongs to the Palm Sunday tradition of processional praise, but it refuses to separate the hosannas of the crowd from the road to Calvary.</a:t>
            </a:r>
            <a:endParaRPr lang="en-US" sz="1600" dirty="0"/>
          </a:p>
        </p:txBody>
      </p:sp>
      <p:sp>
        <p:nvSpPr>
          <p:cNvPr id="24" name="Text 20"/>
          <p:cNvSpPr/>
          <p:nvPr/>
        </p:nvSpPr>
        <p:spPr>
          <a:xfrm>
            <a:off x="365760" y="6565392"/>
            <a:ext cx="5486400" cy="164592"/>
          </a:xfrm>
          <a:prstGeom prst="rect">
            <a:avLst/>
          </a:prstGeom>
          <a:noFill/>
          <a:ln/>
        </p:spPr>
        <p:txBody>
          <a:bodyPr wrap="square" lIns="0" tIns="0" rIns="0" bIns="0" rtlCol="0" anchor="ctr"/>
          <a:lstStyle/>
          <a:p>
            <a:pPr indent="0" marL="0">
              <a:buNone/>
            </a:pPr>
            <a:r>
              <a:rPr lang="en-US" sz="750" dirty="0">
                <a:solidFill>
                  <a:srgbClr val="E8D9B5">
                    <a:alpha val="88000"/>
                  </a:srgbClr>
                </a:solidFill>
                <a:latin typeface="Aptos" pitchFamily="34" charset="0"/>
                <a:ea typeface="Aptos" pitchFamily="34" charset="-122"/>
                <a:cs typeface="Aptos" pitchFamily="34" charset="-120"/>
              </a:rPr>
              <a:t>Prepared for teaching and small group use - hymninfo.com</a:t>
            </a:r>
            <a:endParaRPr lang="en-US" sz="7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pic>
        <p:nvPicPr>
          <p:cNvPr id="2" name="Image 0" descr="/mnt/data/lift_high_assets_internal/bg5.jpg">    </p:cNvPr>
          <p:cNvPicPr>
            <a:picLocks noChangeAspect="1"/>
          </p:cNvPicPr>
          <p:nvPr/>
        </p:nvPicPr>
        <p:blipFill>
          <a:blip r:embed="rId1"/>
          <a:stretch>
            <a:fillRect/>
          </a:stretch>
        </p:blipFill>
        <p:spPr>
          <a:xfrm>
            <a:off x="0" y="0"/>
            <a:ext cx="12191695" cy="6858000"/>
          </a:xfrm>
          <a:prstGeom prst="rect">
            <a:avLst/>
          </a:prstGeom>
        </p:spPr>
      </p:pic>
      <p:sp>
        <p:nvSpPr>
          <p:cNvPr id="3" name="Shape 0"/>
          <p:cNvSpPr/>
          <p:nvPr/>
        </p:nvSpPr>
        <p:spPr>
          <a:xfrm>
            <a:off x="0" y="0"/>
            <a:ext cx="12191695" cy="6858000"/>
          </a:xfrm>
          <a:prstGeom prst="rect">
            <a:avLst/>
          </a:prstGeom>
          <a:solidFill>
            <a:srgbClr val="000000">
              <a:alpha val="66000"/>
            </a:srgbClr>
          </a:solidFill>
          <a:ln w="12700">
            <a:solidFill>
              <a:srgbClr val="000000">
                <a:alpha val="0"/>
              </a:srgbClr>
            </a:solidFill>
            <a:prstDash val="solid"/>
          </a:ln>
        </p:spPr>
      </p:sp>
      <p:sp>
        <p:nvSpPr>
          <p:cNvPr id="4" name="Text 1"/>
          <p:cNvSpPr/>
          <p:nvPr/>
        </p:nvSpPr>
        <p:spPr>
          <a:xfrm>
            <a:off x="566928" y="438912"/>
            <a:ext cx="7680960" cy="457200"/>
          </a:xfrm>
          <a:prstGeom prst="rect">
            <a:avLst/>
          </a:prstGeom>
          <a:noFill/>
          <a:ln/>
        </p:spPr>
        <p:txBody>
          <a:bodyPr wrap="square" lIns="0" tIns="0" rIns="0" bIns="0" rtlCol="0" anchor="ctr"/>
          <a:lstStyle/>
          <a:p>
            <a:pPr indent="0" marL="0">
              <a:buNone/>
            </a:pPr>
            <a:r>
              <a:rPr lang="en-US" sz="2800" b="1" dirty="0">
                <a:solidFill>
                  <a:srgbClr val="FFF3D6"/>
                </a:solidFill>
                <a:latin typeface="Aptos Display" pitchFamily="34" charset="0"/>
                <a:ea typeface="Aptos Display" pitchFamily="34" charset="-122"/>
                <a:cs typeface="Aptos Display" pitchFamily="34" charset="-120"/>
              </a:rPr>
              <a:t>Historical Background</a:t>
            </a:r>
            <a:endParaRPr lang="en-US" sz="2800" dirty="0"/>
          </a:p>
        </p:txBody>
      </p:sp>
      <p:sp>
        <p:nvSpPr>
          <p:cNvPr id="5" name="Text 2"/>
          <p:cNvSpPr/>
          <p:nvPr/>
        </p:nvSpPr>
        <p:spPr>
          <a:xfrm>
            <a:off x="594360" y="950976"/>
            <a:ext cx="8046720" cy="301752"/>
          </a:xfrm>
          <a:prstGeom prst="rect">
            <a:avLst/>
          </a:prstGeom>
          <a:noFill/>
          <a:ln/>
        </p:spPr>
        <p:txBody>
          <a:bodyPr wrap="square" lIns="0" tIns="0" rIns="0" bIns="0" rtlCol="0" anchor="ctr"/>
          <a:lstStyle/>
          <a:p>
            <a:pPr indent="0" marL="0">
              <a:buNone/>
            </a:pPr>
            <a:r>
              <a:rPr lang="en-US" sz="1200" dirty="0">
                <a:solidFill>
                  <a:srgbClr val="F0D9A6"/>
                </a:solidFill>
                <a:latin typeface="Aptos" pitchFamily="34" charset="0"/>
                <a:ea typeface="Aptos" pitchFamily="34" charset="-122"/>
                <a:cs typeface="Aptos" pitchFamily="34" charset="-120"/>
              </a:rPr>
              <a:t>A Palm Sunday hymn from the early twentieth century</a:t>
            </a:r>
            <a:endParaRPr lang="en-US" sz="1200" dirty="0"/>
          </a:p>
        </p:txBody>
      </p:sp>
      <p:sp>
        <p:nvSpPr>
          <p:cNvPr id="6" name="Shape 3"/>
          <p:cNvSpPr/>
          <p:nvPr/>
        </p:nvSpPr>
        <p:spPr>
          <a:xfrm>
            <a:off x="594360" y="1325880"/>
            <a:ext cx="1097280" cy="0"/>
          </a:xfrm>
          <a:prstGeom prst="line">
            <a:avLst/>
          </a:prstGeom>
          <a:noFill/>
          <a:ln w="25400">
            <a:solidFill>
              <a:srgbClr val="D5A34A"/>
            </a:solidFill>
            <a:prstDash val="solid"/>
          </a:ln>
        </p:spPr>
      </p:sp>
      <p:sp>
        <p:nvSpPr>
          <p:cNvPr id="7" name="Shape 4"/>
          <p:cNvSpPr/>
          <p:nvPr/>
        </p:nvSpPr>
        <p:spPr>
          <a:xfrm>
            <a:off x="658368" y="1600200"/>
            <a:ext cx="4078224" cy="2889504"/>
          </a:xfrm>
          <a:prstGeom prst="rect">
            <a:avLst/>
          </a:prstGeom>
          <a:solidFill>
            <a:srgbClr val="D5A34A">
              <a:alpha val="95000"/>
            </a:srgbClr>
          </a:solidFill>
          <a:ln w="12700">
            <a:solidFill>
              <a:srgbClr val="D5A34A">
                <a:alpha val="60000"/>
              </a:srgbClr>
            </a:solidFill>
            <a:prstDash val="solid"/>
          </a:ln>
        </p:spPr>
      </p:sp>
      <p:pic>
        <p:nvPicPr>
          <p:cNvPr id="8" name="Image 1" descr="/mnt/data/lift_high_assets_internal/bg5.jpg">    </p:cNvPr>
          <p:cNvPicPr>
            <a:picLocks noChangeAspect="1"/>
          </p:cNvPicPr>
          <p:nvPr/>
        </p:nvPicPr>
        <p:blipFill>
          <a:blip r:embed="rId2"/>
          <a:stretch>
            <a:fillRect/>
          </a:stretch>
        </p:blipFill>
        <p:spPr>
          <a:xfrm>
            <a:off x="685800" y="1627632"/>
            <a:ext cx="4023360" cy="2834640"/>
          </a:xfrm>
          <a:prstGeom prst="rect">
            <a:avLst/>
          </a:prstGeom>
        </p:spPr>
      </p:pic>
      <p:sp>
        <p:nvSpPr>
          <p:cNvPr id="9" name="Shape 5"/>
          <p:cNvSpPr/>
          <p:nvPr/>
        </p:nvSpPr>
        <p:spPr>
          <a:xfrm>
            <a:off x="685800" y="1627632"/>
            <a:ext cx="4023360" cy="2834640"/>
          </a:xfrm>
          <a:prstGeom prst="rect">
            <a:avLst/>
          </a:prstGeom>
          <a:solidFill>
            <a:srgbClr val="000000">
              <a:alpha val="28000"/>
            </a:srgbClr>
          </a:solidFill>
          <a:ln w="12700">
            <a:solidFill>
              <a:srgbClr val="000000">
                <a:alpha val="0"/>
              </a:srgbClr>
            </a:solidFill>
            <a:prstDash val="solid"/>
          </a:ln>
        </p:spPr>
      </p:sp>
      <p:sp>
        <p:nvSpPr>
          <p:cNvPr id="10" name="Shape 6"/>
          <p:cNvSpPr/>
          <p:nvPr/>
        </p:nvSpPr>
        <p:spPr>
          <a:xfrm>
            <a:off x="4983480" y="1627632"/>
            <a:ext cx="6355080" cy="3520440"/>
          </a:xfrm>
          <a:prstGeom prst="roundRect">
            <a:avLst>
              <a:gd name="adj" fmla="val 3117"/>
            </a:avLst>
          </a:prstGeom>
          <a:solidFill>
            <a:srgbClr val="1D1711">
              <a:alpha val="88000"/>
            </a:srgbClr>
          </a:solidFill>
          <a:ln w="9525">
            <a:solidFill>
              <a:srgbClr val="D5A34A">
                <a:alpha val="35000"/>
              </a:srgbClr>
            </a:solidFill>
            <a:prstDash val="solid"/>
          </a:ln>
        </p:spPr>
      </p:sp>
      <p:sp>
        <p:nvSpPr>
          <p:cNvPr id="11" name="Text 7"/>
          <p:cNvSpPr/>
          <p:nvPr/>
        </p:nvSpPr>
        <p:spPr>
          <a:xfrm>
            <a:off x="5230368" y="1874520"/>
            <a:ext cx="5833872" cy="2926080"/>
          </a:xfrm>
          <a:prstGeom prst="rect">
            <a:avLst/>
          </a:prstGeom>
          <a:noFill/>
          <a:ln/>
        </p:spPr>
        <p:txBody>
          <a:bodyPr wrap="square" lIns="762" tIns="762" rIns="762" bIns="762" rtlCol="0" anchor="ctr">
            <a:normAutofit/>
          </a:bodyPr>
          <a:lstStyle/>
          <a:p>
            <a:pPr marL="152400" indent="-152400">
              <a:buSzPct val="100000"/>
              <a:buChar char="•"/>
            </a:pPr>
            <a:r>
              <a:rPr lang="en-US" sz="1400" dirty="0">
                <a:solidFill>
                  <a:srgbClr val="FFF3D6"/>
                </a:solidFill>
                <a:latin typeface="Aptos" pitchFamily="34" charset="0"/>
                <a:ea typeface="Aptos" pitchFamily="34" charset="-122"/>
                <a:cs typeface="Aptos" pitchFamily="34" charset="-120"/>
              </a:rPr>
              <a:t>Ernest F. McGregor served as a Congregational minister in Connecticut.</a:t>
            </a:r>
            <a:endParaRPr lang="en-US" sz="1400" dirty="0"/>
          </a:p>
          <a:p>
            <a:pPr marL="152400" indent="-152400">
              <a:buSzPct val="100000"/>
              <a:buChar char="•"/>
            </a:pPr>
            <a:r>
              <a:rPr lang="en-US" sz="1400" dirty="0">
                <a:solidFill>
                  <a:srgbClr val="FFF3D6"/>
                </a:solidFill>
                <a:latin typeface="Aptos" pitchFamily="34" charset="0"/>
                <a:ea typeface="Aptos" pitchFamily="34" charset="-122"/>
                <a:cs typeface="Aptos" pitchFamily="34" charset="-120"/>
              </a:rPr>
              <a:t>The text first appeared in 1932 and became associated with Palm Sunday processions.</a:t>
            </a:r>
            <a:endParaRPr lang="en-US" sz="1400" dirty="0"/>
          </a:p>
          <a:p>
            <a:pPr marL="152400" indent="-152400">
              <a:buSzPct val="100000"/>
              <a:buChar char="•"/>
            </a:pPr>
            <a:r>
              <a:rPr lang="en-US" sz="1400" dirty="0">
                <a:solidFill>
                  <a:srgbClr val="FFF3D6"/>
                </a:solidFill>
                <a:latin typeface="Aptos" pitchFamily="34" charset="0"/>
                <a:ea typeface="Aptos" pitchFamily="34" charset="-122"/>
                <a:cs typeface="Aptos" pitchFamily="34" charset="-120"/>
              </a:rPr>
              <a:t>Its route from Olivet to Calvary gives the hymn both movement and theological weight.</a:t>
            </a:r>
            <a:endParaRPr lang="en-US" sz="1400" dirty="0"/>
          </a:p>
          <a:p>
            <a:pPr marL="152400" indent="-152400">
              <a:buSzPct val="100000"/>
              <a:buChar char="•"/>
            </a:pPr>
            <a:r>
              <a:rPr lang="en-US" sz="1400" dirty="0">
                <a:solidFill>
                  <a:srgbClr val="FFF3D6"/>
                </a:solidFill>
                <a:latin typeface="Aptos" pitchFamily="34" charset="0"/>
                <a:ea typeface="Aptos" pitchFamily="34" charset="-122"/>
                <a:cs typeface="Aptos" pitchFamily="34" charset="-120"/>
              </a:rPr>
              <a:t>The tune SUOMI brings sturdy, processional energy; some hymnals use a quieter LMD setting.</a:t>
            </a:r>
            <a:endParaRPr lang="en-US" sz="1400" dirty="0"/>
          </a:p>
        </p:txBody>
      </p:sp>
      <p:sp>
        <p:nvSpPr>
          <p:cNvPr id="12" name="Text 8"/>
          <p:cNvSpPr/>
          <p:nvPr/>
        </p:nvSpPr>
        <p:spPr>
          <a:xfrm>
            <a:off x="365760" y="6565392"/>
            <a:ext cx="5486400" cy="164592"/>
          </a:xfrm>
          <a:prstGeom prst="rect">
            <a:avLst/>
          </a:prstGeom>
          <a:noFill/>
          <a:ln/>
        </p:spPr>
        <p:txBody>
          <a:bodyPr wrap="square" lIns="0" tIns="0" rIns="0" bIns="0" rtlCol="0" anchor="ctr"/>
          <a:lstStyle/>
          <a:p>
            <a:pPr indent="0" marL="0">
              <a:buNone/>
            </a:pPr>
            <a:r>
              <a:rPr lang="en-US" sz="750" dirty="0">
                <a:solidFill>
                  <a:srgbClr val="E8D9B5">
                    <a:alpha val="88000"/>
                  </a:srgbClr>
                </a:solidFill>
                <a:latin typeface="Aptos" pitchFamily="34" charset="0"/>
                <a:ea typeface="Aptos" pitchFamily="34" charset="-122"/>
                <a:cs typeface="Aptos" pitchFamily="34" charset="-120"/>
              </a:rPr>
              <a:t>Prepared for teaching and small group use - hymninfo.com</a:t>
            </a:r>
            <a:endParaRPr lang="en-US" sz="7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pic>
        <p:nvPicPr>
          <p:cNvPr id="2" name="Image 0" descr="/mnt/data/lift_high_assets_internal/bg2.jpg">    </p:cNvPr>
          <p:cNvPicPr>
            <a:picLocks noChangeAspect="1"/>
          </p:cNvPicPr>
          <p:nvPr/>
        </p:nvPicPr>
        <p:blipFill>
          <a:blip r:embed="rId1"/>
          <a:stretch>
            <a:fillRect/>
          </a:stretch>
        </p:blipFill>
        <p:spPr>
          <a:xfrm>
            <a:off x="0" y="0"/>
            <a:ext cx="12191695" cy="6858000"/>
          </a:xfrm>
          <a:prstGeom prst="rect">
            <a:avLst/>
          </a:prstGeom>
        </p:spPr>
      </p:pic>
      <p:sp>
        <p:nvSpPr>
          <p:cNvPr id="3" name="Shape 0"/>
          <p:cNvSpPr/>
          <p:nvPr/>
        </p:nvSpPr>
        <p:spPr>
          <a:xfrm>
            <a:off x="0" y="0"/>
            <a:ext cx="12191695" cy="6858000"/>
          </a:xfrm>
          <a:prstGeom prst="rect">
            <a:avLst/>
          </a:prstGeom>
          <a:solidFill>
            <a:srgbClr val="000000">
              <a:alpha val="62000"/>
            </a:srgbClr>
          </a:solidFill>
          <a:ln w="12700">
            <a:solidFill>
              <a:srgbClr val="000000">
                <a:alpha val="0"/>
              </a:srgbClr>
            </a:solidFill>
            <a:prstDash val="solid"/>
          </a:ln>
        </p:spPr>
      </p:sp>
      <p:sp>
        <p:nvSpPr>
          <p:cNvPr id="4" name="Text 1"/>
          <p:cNvSpPr/>
          <p:nvPr/>
        </p:nvSpPr>
        <p:spPr>
          <a:xfrm>
            <a:off x="566928" y="438912"/>
            <a:ext cx="7680960" cy="457200"/>
          </a:xfrm>
          <a:prstGeom prst="rect">
            <a:avLst/>
          </a:prstGeom>
          <a:noFill/>
          <a:ln/>
        </p:spPr>
        <p:txBody>
          <a:bodyPr wrap="square" lIns="0" tIns="0" rIns="0" bIns="0" rtlCol="0" anchor="ctr"/>
          <a:lstStyle/>
          <a:p>
            <a:pPr indent="0" marL="0">
              <a:buNone/>
            </a:pPr>
            <a:r>
              <a:rPr lang="en-US" sz="2800" b="1" dirty="0">
                <a:solidFill>
                  <a:srgbClr val="FFF3D6"/>
                </a:solidFill>
                <a:latin typeface="Aptos Display" pitchFamily="34" charset="0"/>
                <a:ea typeface="Aptos Display" pitchFamily="34" charset="-122"/>
                <a:cs typeface="Aptos Display" pitchFamily="34" charset="-120"/>
              </a:rPr>
              <a:t>Why This Hymn Matters Today</a:t>
            </a:r>
            <a:endParaRPr lang="en-US" sz="2800" dirty="0"/>
          </a:p>
        </p:txBody>
      </p:sp>
      <p:sp>
        <p:nvSpPr>
          <p:cNvPr id="5" name="Text 2"/>
          <p:cNvSpPr/>
          <p:nvPr/>
        </p:nvSpPr>
        <p:spPr>
          <a:xfrm>
            <a:off x="594360" y="950976"/>
            <a:ext cx="8046720" cy="301752"/>
          </a:xfrm>
          <a:prstGeom prst="rect">
            <a:avLst/>
          </a:prstGeom>
          <a:noFill/>
          <a:ln/>
        </p:spPr>
        <p:txBody>
          <a:bodyPr wrap="square" lIns="0" tIns="0" rIns="0" bIns="0" rtlCol="0" anchor="ctr"/>
          <a:lstStyle/>
          <a:p>
            <a:pPr indent="0" marL="0">
              <a:buNone/>
            </a:pPr>
            <a:r>
              <a:rPr lang="en-US" sz="1200" dirty="0">
                <a:solidFill>
                  <a:srgbClr val="F0D9A6"/>
                </a:solidFill>
                <a:latin typeface="Aptos" pitchFamily="34" charset="0"/>
                <a:ea typeface="Aptos" pitchFamily="34" charset="-122"/>
                <a:cs typeface="Aptos" pitchFamily="34" charset="-120"/>
              </a:rPr>
              <a:t>Palm branches, praise, and the road of obedience</a:t>
            </a:r>
            <a:endParaRPr lang="en-US" sz="1200" dirty="0"/>
          </a:p>
        </p:txBody>
      </p:sp>
      <p:sp>
        <p:nvSpPr>
          <p:cNvPr id="6" name="Shape 3"/>
          <p:cNvSpPr/>
          <p:nvPr/>
        </p:nvSpPr>
        <p:spPr>
          <a:xfrm>
            <a:off x="594360" y="1325880"/>
            <a:ext cx="1097280" cy="0"/>
          </a:xfrm>
          <a:prstGeom prst="line">
            <a:avLst/>
          </a:prstGeom>
          <a:noFill/>
          <a:ln w="25400">
            <a:solidFill>
              <a:srgbClr val="D5A34A"/>
            </a:solidFill>
            <a:prstDash val="solid"/>
          </a:ln>
        </p:spPr>
      </p:sp>
      <p:sp>
        <p:nvSpPr>
          <p:cNvPr id="7" name="Shape 4"/>
          <p:cNvSpPr/>
          <p:nvPr/>
        </p:nvSpPr>
        <p:spPr>
          <a:xfrm>
            <a:off x="731520" y="1700784"/>
            <a:ext cx="4892040" cy="1408176"/>
          </a:xfrm>
          <a:prstGeom prst="roundRect">
            <a:avLst>
              <a:gd name="adj" fmla="val 7792"/>
            </a:avLst>
          </a:prstGeom>
          <a:solidFill>
            <a:srgbClr val="241B12">
              <a:alpha val="86000"/>
            </a:srgbClr>
          </a:solidFill>
          <a:ln w="9525">
            <a:solidFill>
              <a:srgbClr val="D5A34A">
                <a:alpha val="25000"/>
              </a:srgbClr>
            </a:solidFill>
            <a:prstDash val="solid"/>
          </a:ln>
        </p:spPr>
      </p:sp>
      <p:sp>
        <p:nvSpPr>
          <p:cNvPr id="8" name="Text 5"/>
          <p:cNvSpPr/>
          <p:nvPr/>
        </p:nvSpPr>
        <p:spPr>
          <a:xfrm>
            <a:off x="960120" y="1911096"/>
            <a:ext cx="3474720" cy="182880"/>
          </a:xfrm>
          <a:prstGeom prst="rect">
            <a:avLst/>
          </a:prstGeom>
          <a:noFill/>
          <a:ln/>
        </p:spPr>
        <p:txBody>
          <a:bodyPr wrap="square" lIns="0" tIns="0" rIns="0" bIns="0" rtlCol="0" anchor="ctr"/>
          <a:lstStyle/>
          <a:p>
            <a:pPr indent="0" marL="0">
              <a:buNone/>
            </a:pPr>
            <a:r>
              <a:rPr lang="en-US" sz="750" b="1" dirty="0">
                <a:solidFill>
                  <a:srgbClr val="D5A34A"/>
                </a:solidFill>
                <a:latin typeface="Aptos" pitchFamily="34" charset="0"/>
                <a:ea typeface="Aptos" pitchFamily="34" charset="-122"/>
                <a:cs typeface="Aptos" pitchFamily="34" charset="-120"/>
              </a:rPr>
              <a:t>AGAINST SHALLOW PRAISE</a:t>
            </a:r>
            <a:endParaRPr lang="en-US" sz="750" dirty="0"/>
          </a:p>
        </p:txBody>
      </p:sp>
      <p:sp>
        <p:nvSpPr>
          <p:cNvPr id="9" name="Text 6"/>
          <p:cNvSpPr/>
          <p:nvPr/>
        </p:nvSpPr>
        <p:spPr>
          <a:xfrm>
            <a:off x="960120" y="2231136"/>
            <a:ext cx="4389120" cy="393192"/>
          </a:xfrm>
          <a:prstGeom prst="rect">
            <a:avLst/>
          </a:prstGeom>
          <a:noFill/>
          <a:ln/>
        </p:spPr>
        <p:txBody>
          <a:bodyPr wrap="square" lIns="0" tIns="0" rIns="0" bIns="0" rtlCol="0" anchor="ctr">
            <a:normAutofit/>
          </a:bodyPr>
          <a:lstStyle/>
          <a:p>
            <a:pPr indent="0" marL="0">
              <a:buNone/>
            </a:pPr>
            <a:r>
              <a:rPr lang="en-US" sz="1400" dirty="0">
                <a:solidFill>
                  <a:srgbClr val="FFF3D6"/>
                </a:solidFill>
              </a:rPr>
              <a:t>It teaches that acclamation without surrender is incomplete.</a:t>
            </a:r>
            <a:endParaRPr lang="en-US" sz="1400" dirty="0"/>
          </a:p>
        </p:txBody>
      </p:sp>
      <p:sp>
        <p:nvSpPr>
          <p:cNvPr id="10" name="Shape 7"/>
          <p:cNvSpPr/>
          <p:nvPr/>
        </p:nvSpPr>
        <p:spPr>
          <a:xfrm>
            <a:off x="6217920" y="1700784"/>
            <a:ext cx="4892040" cy="1408176"/>
          </a:xfrm>
          <a:prstGeom prst="roundRect">
            <a:avLst>
              <a:gd name="adj" fmla="val 7792"/>
            </a:avLst>
          </a:prstGeom>
          <a:solidFill>
            <a:srgbClr val="241B12">
              <a:alpha val="86000"/>
            </a:srgbClr>
          </a:solidFill>
          <a:ln w="9525">
            <a:solidFill>
              <a:srgbClr val="D5A34A">
                <a:alpha val="25000"/>
              </a:srgbClr>
            </a:solidFill>
            <a:prstDash val="solid"/>
          </a:ln>
        </p:spPr>
      </p:sp>
      <p:sp>
        <p:nvSpPr>
          <p:cNvPr id="11" name="Text 8"/>
          <p:cNvSpPr/>
          <p:nvPr/>
        </p:nvSpPr>
        <p:spPr>
          <a:xfrm>
            <a:off x="6446520" y="1911096"/>
            <a:ext cx="3474720" cy="182880"/>
          </a:xfrm>
          <a:prstGeom prst="rect">
            <a:avLst/>
          </a:prstGeom>
          <a:noFill/>
          <a:ln/>
        </p:spPr>
        <p:txBody>
          <a:bodyPr wrap="square" lIns="0" tIns="0" rIns="0" bIns="0" rtlCol="0" anchor="ctr"/>
          <a:lstStyle/>
          <a:p>
            <a:pPr indent="0" marL="0">
              <a:buNone/>
            </a:pPr>
            <a:r>
              <a:rPr lang="en-US" sz="750" b="1" dirty="0">
                <a:solidFill>
                  <a:srgbClr val="D5A34A"/>
                </a:solidFill>
                <a:latin typeface="Aptos" pitchFamily="34" charset="0"/>
                <a:ea typeface="Aptos" pitchFamily="34" charset="-122"/>
                <a:cs typeface="Aptos" pitchFamily="34" charset="-120"/>
              </a:rPr>
              <a:t>AGAINST FALSE POWER</a:t>
            </a:r>
            <a:endParaRPr lang="en-US" sz="750" dirty="0"/>
          </a:p>
        </p:txBody>
      </p:sp>
      <p:sp>
        <p:nvSpPr>
          <p:cNvPr id="12" name="Text 9"/>
          <p:cNvSpPr/>
          <p:nvPr/>
        </p:nvSpPr>
        <p:spPr>
          <a:xfrm>
            <a:off x="6446520" y="2231136"/>
            <a:ext cx="4389120" cy="393192"/>
          </a:xfrm>
          <a:prstGeom prst="rect">
            <a:avLst/>
          </a:prstGeom>
          <a:noFill/>
          <a:ln/>
        </p:spPr>
        <p:txBody>
          <a:bodyPr wrap="square" lIns="0" tIns="0" rIns="0" bIns="0" rtlCol="0" anchor="ctr">
            <a:normAutofit/>
          </a:bodyPr>
          <a:lstStyle/>
          <a:p>
            <a:pPr indent="0" marL="0">
              <a:buNone/>
            </a:pPr>
            <a:r>
              <a:rPr lang="en-US" sz="1400" dirty="0">
                <a:solidFill>
                  <a:srgbClr val="FFF3D6"/>
                </a:solidFill>
              </a:rPr>
              <a:t>It shows Christ’s majesty in humility rather than display.</a:t>
            </a:r>
            <a:endParaRPr lang="en-US" sz="1400" dirty="0"/>
          </a:p>
        </p:txBody>
      </p:sp>
      <p:sp>
        <p:nvSpPr>
          <p:cNvPr id="13" name="Shape 10"/>
          <p:cNvSpPr/>
          <p:nvPr/>
        </p:nvSpPr>
        <p:spPr>
          <a:xfrm>
            <a:off x="731520" y="3666744"/>
            <a:ext cx="4892040" cy="1408176"/>
          </a:xfrm>
          <a:prstGeom prst="roundRect">
            <a:avLst>
              <a:gd name="adj" fmla="val 7792"/>
            </a:avLst>
          </a:prstGeom>
          <a:solidFill>
            <a:srgbClr val="241B12">
              <a:alpha val="86000"/>
            </a:srgbClr>
          </a:solidFill>
          <a:ln w="9525">
            <a:solidFill>
              <a:srgbClr val="D5A34A">
                <a:alpha val="25000"/>
              </a:srgbClr>
            </a:solidFill>
            <a:prstDash val="solid"/>
          </a:ln>
        </p:spPr>
      </p:sp>
      <p:sp>
        <p:nvSpPr>
          <p:cNvPr id="14" name="Text 11"/>
          <p:cNvSpPr/>
          <p:nvPr/>
        </p:nvSpPr>
        <p:spPr>
          <a:xfrm>
            <a:off x="960120" y="3877056"/>
            <a:ext cx="3474720" cy="182880"/>
          </a:xfrm>
          <a:prstGeom prst="rect">
            <a:avLst/>
          </a:prstGeom>
          <a:noFill/>
          <a:ln/>
        </p:spPr>
        <p:txBody>
          <a:bodyPr wrap="square" lIns="0" tIns="0" rIns="0" bIns="0" rtlCol="0" anchor="ctr"/>
          <a:lstStyle/>
          <a:p>
            <a:pPr indent="0" marL="0">
              <a:buNone/>
            </a:pPr>
            <a:r>
              <a:rPr lang="en-US" sz="750" b="1" dirty="0">
                <a:solidFill>
                  <a:srgbClr val="D5A34A"/>
                </a:solidFill>
                <a:latin typeface="Aptos" pitchFamily="34" charset="0"/>
                <a:ea typeface="Aptos" pitchFamily="34" charset="-122"/>
                <a:cs typeface="Aptos" pitchFamily="34" charset="-120"/>
              </a:rPr>
              <a:t>FOR HOLY WEEK</a:t>
            </a:r>
            <a:endParaRPr lang="en-US" sz="750" dirty="0"/>
          </a:p>
        </p:txBody>
      </p:sp>
      <p:sp>
        <p:nvSpPr>
          <p:cNvPr id="15" name="Text 12"/>
          <p:cNvSpPr/>
          <p:nvPr/>
        </p:nvSpPr>
        <p:spPr>
          <a:xfrm>
            <a:off x="960120" y="4197096"/>
            <a:ext cx="4389120" cy="393192"/>
          </a:xfrm>
          <a:prstGeom prst="rect">
            <a:avLst/>
          </a:prstGeom>
          <a:noFill/>
          <a:ln/>
        </p:spPr>
        <p:txBody>
          <a:bodyPr wrap="square" lIns="0" tIns="0" rIns="0" bIns="0" rtlCol="0" anchor="ctr">
            <a:normAutofit/>
          </a:bodyPr>
          <a:lstStyle/>
          <a:p>
            <a:pPr indent="0" marL="0">
              <a:buNone/>
            </a:pPr>
            <a:r>
              <a:rPr lang="en-US" sz="1400" dirty="0">
                <a:solidFill>
                  <a:srgbClr val="FFF3D6"/>
                </a:solidFill>
              </a:rPr>
              <a:t>It prepares the church to hold Palm Sunday and Good Friday together.</a:t>
            </a:r>
            <a:endParaRPr lang="en-US" sz="1400" dirty="0"/>
          </a:p>
        </p:txBody>
      </p:sp>
      <p:sp>
        <p:nvSpPr>
          <p:cNvPr id="16" name="Shape 13"/>
          <p:cNvSpPr/>
          <p:nvPr/>
        </p:nvSpPr>
        <p:spPr>
          <a:xfrm>
            <a:off x="6217920" y="3666744"/>
            <a:ext cx="4892040" cy="1408176"/>
          </a:xfrm>
          <a:prstGeom prst="roundRect">
            <a:avLst>
              <a:gd name="adj" fmla="val 7792"/>
            </a:avLst>
          </a:prstGeom>
          <a:solidFill>
            <a:srgbClr val="241B12">
              <a:alpha val="86000"/>
            </a:srgbClr>
          </a:solidFill>
          <a:ln w="9525">
            <a:solidFill>
              <a:srgbClr val="D5A34A">
                <a:alpha val="25000"/>
              </a:srgbClr>
            </a:solidFill>
            <a:prstDash val="solid"/>
          </a:ln>
        </p:spPr>
      </p:sp>
      <p:sp>
        <p:nvSpPr>
          <p:cNvPr id="17" name="Text 14"/>
          <p:cNvSpPr/>
          <p:nvPr/>
        </p:nvSpPr>
        <p:spPr>
          <a:xfrm>
            <a:off x="6446520" y="3877056"/>
            <a:ext cx="3474720" cy="182880"/>
          </a:xfrm>
          <a:prstGeom prst="rect">
            <a:avLst/>
          </a:prstGeom>
          <a:noFill/>
          <a:ln/>
        </p:spPr>
        <p:txBody>
          <a:bodyPr wrap="square" lIns="0" tIns="0" rIns="0" bIns="0" rtlCol="0" anchor="ctr"/>
          <a:lstStyle/>
          <a:p>
            <a:pPr indent="0" marL="0">
              <a:buNone/>
            </a:pPr>
            <a:r>
              <a:rPr lang="en-US" sz="750" b="1" dirty="0">
                <a:solidFill>
                  <a:srgbClr val="D5A34A"/>
                </a:solidFill>
                <a:latin typeface="Aptos" pitchFamily="34" charset="0"/>
                <a:ea typeface="Aptos" pitchFamily="34" charset="-122"/>
                <a:cs typeface="Aptos" pitchFamily="34" charset="-120"/>
              </a:rPr>
              <a:t>FOR DISCIPLESHIP</a:t>
            </a:r>
            <a:endParaRPr lang="en-US" sz="750" dirty="0"/>
          </a:p>
        </p:txBody>
      </p:sp>
      <p:sp>
        <p:nvSpPr>
          <p:cNvPr id="18" name="Text 15"/>
          <p:cNvSpPr/>
          <p:nvPr/>
        </p:nvSpPr>
        <p:spPr>
          <a:xfrm>
            <a:off x="6446520" y="4197096"/>
            <a:ext cx="4389120" cy="393192"/>
          </a:xfrm>
          <a:prstGeom prst="rect">
            <a:avLst/>
          </a:prstGeom>
          <a:noFill/>
          <a:ln/>
        </p:spPr>
        <p:txBody>
          <a:bodyPr wrap="square" lIns="0" tIns="0" rIns="0" bIns="0" rtlCol="0" anchor="ctr">
            <a:normAutofit/>
          </a:bodyPr>
          <a:lstStyle/>
          <a:p>
            <a:pPr indent="0" marL="0">
              <a:buNone/>
            </a:pPr>
            <a:r>
              <a:rPr lang="en-US" sz="1400" dirty="0">
                <a:solidFill>
                  <a:srgbClr val="FFF3D6"/>
                </a:solidFill>
              </a:rPr>
              <a:t>It asks whether Christ’s peace will rule the heart.</a:t>
            </a:r>
            <a:endParaRPr lang="en-US" sz="1400" dirty="0"/>
          </a:p>
        </p:txBody>
      </p:sp>
      <p:sp>
        <p:nvSpPr>
          <p:cNvPr id="19" name="Text 16"/>
          <p:cNvSpPr/>
          <p:nvPr/>
        </p:nvSpPr>
        <p:spPr>
          <a:xfrm>
            <a:off x="365760" y="6565392"/>
            <a:ext cx="5486400" cy="164592"/>
          </a:xfrm>
          <a:prstGeom prst="rect">
            <a:avLst/>
          </a:prstGeom>
          <a:noFill/>
          <a:ln/>
        </p:spPr>
        <p:txBody>
          <a:bodyPr wrap="square" lIns="0" tIns="0" rIns="0" bIns="0" rtlCol="0" anchor="ctr"/>
          <a:lstStyle/>
          <a:p>
            <a:pPr indent="0" marL="0">
              <a:buNone/>
            </a:pPr>
            <a:r>
              <a:rPr lang="en-US" sz="750" dirty="0">
                <a:solidFill>
                  <a:srgbClr val="E8D9B5">
                    <a:alpha val="88000"/>
                  </a:srgbClr>
                </a:solidFill>
                <a:latin typeface="Aptos" pitchFamily="34" charset="0"/>
                <a:ea typeface="Aptos" pitchFamily="34" charset="-122"/>
                <a:cs typeface="Aptos" pitchFamily="34" charset="-120"/>
              </a:rPr>
              <a:t>Prepared for teaching and small group use - hymninfo.com</a:t>
            </a:r>
            <a:endParaRPr lang="en-US" sz="7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pic>
        <p:nvPicPr>
          <p:cNvPr id="2" name="Image 0" descr="/mnt/data/lift_high_assets_internal/bg1.jpg">    </p:cNvPr>
          <p:cNvPicPr>
            <a:picLocks noChangeAspect="1"/>
          </p:cNvPicPr>
          <p:nvPr/>
        </p:nvPicPr>
        <p:blipFill>
          <a:blip r:embed="rId1"/>
          <a:stretch>
            <a:fillRect/>
          </a:stretch>
        </p:blipFill>
        <p:spPr>
          <a:xfrm>
            <a:off x="0" y="0"/>
            <a:ext cx="12191695" cy="6858000"/>
          </a:xfrm>
          <a:prstGeom prst="rect">
            <a:avLst/>
          </a:prstGeom>
        </p:spPr>
      </p:pic>
      <p:sp>
        <p:nvSpPr>
          <p:cNvPr id="3" name="Shape 0"/>
          <p:cNvSpPr/>
          <p:nvPr/>
        </p:nvSpPr>
        <p:spPr>
          <a:xfrm>
            <a:off x="0" y="0"/>
            <a:ext cx="12191695" cy="6858000"/>
          </a:xfrm>
          <a:prstGeom prst="rect">
            <a:avLst/>
          </a:prstGeom>
          <a:solidFill>
            <a:srgbClr val="000000">
              <a:alpha val="66000"/>
            </a:srgbClr>
          </a:solidFill>
          <a:ln w="12700">
            <a:solidFill>
              <a:srgbClr val="000000">
                <a:alpha val="0"/>
              </a:srgbClr>
            </a:solidFill>
            <a:prstDash val="solid"/>
          </a:ln>
        </p:spPr>
      </p:sp>
      <p:sp>
        <p:nvSpPr>
          <p:cNvPr id="4" name="Text 1"/>
          <p:cNvSpPr/>
          <p:nvPr/>
        </p:nvSpPr>
        <p:spPr>
          <a:xfrm>
            <a:off x="566928" y="438912"/>
            <a:ext cx="7680960" cy="457200"/>
          </a:xfrm>
          <a:prstGeom prst="rect">
            <a:avLst/>
          </a:prstGeom>
          <a:noFill/>
          <a:ln/>
        </p:spPr>
        <p:txBody>
          <a:bodyPr wrap="square" lIns="0" tIns="0" rIns="0" bIns="0" rtlCol="0" anchor="ctr"/>
          <a:lstStyle/>
          <a:p>
            <a:pPr indent="0" marL="0">
              <a:buNone/>
            </a:pPr>
            <a:r>
              <a:rPr lang="en-US" sz="2800" b="1" dirty="0">
                <a:solidFill>
                  <a:srgbClr val="FFF3D6"/>
                </a:solidFill>
                <a:latin typeface="Aptos Display" pitchFamily="34" charset="0"/>
                <a:ea typeface="Aptos Display" pitchFamily="34" charset="-122"/>
                <a:cs typeface="Aptos Display" pitchFamily="34" charset="-120"/>
              </a:rPr>
              <a:t>Biblical Foundation</a:t>
            </a:r>
            <a:endParaRPr lang="en-US" sz="2800" dirty="0"/>
          </a:p>
        </p:txBody>
      </p:sp>
      <p:sp>
        <p:nvSpPr>
          <p:cNvPr id="5" name="Text 2"/>
          <p:cNvSpPr/>
          <p:nvPr/>
        </p:nvSpPr>
        <p:spPr>
          <a:xfrm>
            <a:off x="594360" y="950976"/>
            <a:ext cx="8046720" cy="301752"/>
          </a:xfrm>
          <a:prstGeom prst="rect">
            <a:avLst/>
          </a:prstGeom>
          <a:noFill/>
          <a:ln/>
        </p:spPr>
        <p:txBody>
          <a:bodyPr wrap="square" lIns="0" tIns="0" rIns="0" bIns="0" rtlCol="0" anchor="ctr"/>
          <a:lstStyle/>
          <a:p>
            <a:pPr indent="0" marL="0">
              <a:buNone/>
            </a:pPr>
            <a:r>
              <a:rPr lang="en-US" sz="1200" dirty="0">
                <a:solidFill>
                  <a:srgbClr val="F0D9A6"/>
                </a:solidFill>
                <a:latin typeface="Aptos" pitchFamily="34" charset="0"/>
                <a:ea typeface="Aptos" pitchFamily="34" charset="-122"/>
                <a:cs typeface="Aptos" pitchFamily="34" charset="-120"/>
              </a:rPr>
              <a:t>Praise, prophecy, peace, and the cross</a:t>
            </a:r>
            <a:endParaRPr lang="en-US" sz="1200" dirty="0"/>
          </a:p>
        </p:txBody>
      </p:sp>
      <p:sp>
        <p:nvSpPr>
          <p:cNvPr id="6" name="Shape 3"/>
          <p:cNvSpPr/>
          <p:nvPr/>
        </p:nvSpPr>
        <p:spPr>
          <a:xfrm>
            <a:off x="594360" y="1325880"/>
            <a:ext cx="1097280" cy="0"/>
          </a:xfrm>
          <a:prstGeom prst="line">
            <a:avLst/>
          </a:prstGeom>
          <a:noFill/>
          <a:ln w="25400">
            <a:solidFill>
              <a:srgbClr val="D5A34A"/>
            </a:solidFill>
            <a:prstDash val="solid"/>
          </a:ln>
        </p:spPr>
      </p:sp>
      <p:sp>
        <p:nvSpPr>
          <p:cNvPr id="7" name="Shape 4"/>
          <p:cNvSpPr/>
          <p:nvPr/>
        </p:nvSpPr>
        <p:spPr>
          <a:xfrm>
            <a:off x="658368" y="1618488"/>
            <a:ext cx="4764024" cy="3118104"/>
          </a:xfrm>
          <a:prstGeom prst="rect">
            <a:avLst/>
          </a:prstGeom>
          <a:solidFill>
            <a:srgbClr val="D5A34A">
              <a:alpha val="95000"/>
            </a:srgbClr>
          </a:solidFill>
          <a:ln w="12700">
            <a:solidFill>
              <a:srgbClr val="D5A34A">
                <a:alpha val="60000"/>
              </a:srgbClr>
            </a:solidFill>
            <a:prstDash val="solid"/>
          </a:ln>
        </p:spPr>
      </p:sp>
      <p:pic>
        <p:nvPicPr>
          <p:cNvPr id="8" name="Image 1" descr="/mnt/data/lift_high_assets_internal/bg1.jpg">    </p:cNvPr>
          <p:cNvPicPr>
            <a:picLocks noChangeAspect="1"/>
          </p:cNvPicPr>
          <p:nvPr/>
        </p:nvPicPr>
        <p:blipFill>
          <a:blip r:embed="rId2"/>
          <a:stretch>
            <a:fillRect/>
          </a:stretch>
        </p:blipFill>
        <p:spPr>
          <a:xfrm>
            <a:off x="685800" y="1645920"/>
            <a:ext cx="4709160" cy="3063240"/>
          </a:xfrm>
          <a:prstGeom prst="rect">
            <a:avLst/>
          </a:prstGeom>
        </p:spPr>
      </p:pic>
      <p:sp>
        <p:nvSpPr>
          <p:cNvPr id="9" name="Shape 5"/>
          <p:cNvSpPr/>
          <p:nvPr/>
        </p:nvSpPr>
        <p:spPr>
          <a:xfrm>
            <a:off x="685800" y="1645920"/>
            <a:ext cx="4709160" cy="3063240"/>
          </a:xfrm>
          <a:prstGeom prst="rect">
            <a:avLst/>
          </a:prstGeom>
          <a:solidFill>
            <a:srgbClr val="000000">
              <a:alpha val="28000"/>
            </a:srgbClr>
          </a:solidFill>
          <a:ln w="12700">
            <a:solidFill>
              <a:srgbClr val="000000">
                <a:alpha val="0"/>
              </a:srgbClr>
            </a:solidFill>
            <a:prstDash val="solid"/>
          </a:ln>
        </p:spPr>
      </p:sp>
      <p:sp>
        <p:nvSpPr>
          <p:cNvPr id="10" name="Shape 6"/>
          <p:cNvSpPr/>
          <p:nvPr/>
        </p:nvSpPr>
        <p:spPr>
          <a:xfrm>
            <a:off x="5715000" y="1627632"/>
            <a:ext cx="5349240" cy="566928"/>
          </a:xfrm>
          <a:prstGeom prst="roundRect">
            <a:avLst>
              <a:gd name="adj" fmla="val 19355"/>
            </a:avLst>
          </a:prstGeom>
          <a:solidFill>
            <a:srgbClr val="2B2117">
              <a:alpha val="90000"/>
            </a:srgbClr>
          </a:solidFill>
          <a:ln w="9525">
            <a:solidFill>
              <a:srgbClr val="D5A34A">
                <a:alpha val="20000"/>
              </a:srgbClr>
            </a:solidFill>
            <a:prstDash val="solid"/>
          </a:ln>
        </p:spPr>
      </p:sp>
      <p:sp>
        <p:nvSpPr>
          <p:cNvPr id="11" name="Text 7"/>
          <p:cNvSpPr/>
          <p:nvPr/>
        </p:nvSpPr>
        <p:spPr>
          <a:xfrm>
            <a:off x="5925312" y="1737360"/>
            <a:ext cx="1371600" cy="182880"/>
          </a:xfrm>
          <a:prstGeom prst="rect">
            <a:avLst/>
          </a:prstGeom>
          <a:noFill/>
          <a:ln/>
        </p:spPr>
        <p:txBody>
          <a:bodyPr wrap="square" lIns="0" tIns="0" rIns="0" bIns="0" rtlCol="0" anchor="ctr"/>
          <a:lstStyle/>
          <a:p>
            <a:pPr indent="0" marL="0">
              <a:buNone/>
            </a:pPr>
            <a:r>
              <a:rPr lang="en-US" sz="750" b="1" dirty="0">
                <a:solidFill>
                  <a:srgbClr val="D5A34A"/>
                </a:solidFill>
                <a:latin typeface="Aptos" pitchFamily="34" charset="0"/>
                <a:ea typeface="Aptos" pitchFamily="34" charset="-122"/>
                <a:cs typeface="Aptos" pitchFamily="34" charset="-120"/>
              </a:rPr>
              <a:t>MATTHEW 21:9</a:t>
            </a:r>
            <a:endParaRPr lang="en-US" sz="750" dirty="0"/>
          </a:p>
        </p:txBody>
      </p:sp>
      <p:sp>
        <p:nvSpPr>
          <p:cNvPr id="12" name="Text 8"/>
          <p:cNvSpPr/>
          <p:nvPr/>
        </p:nvSpPr>
        <p:spPr>
          <a:xfrm>
            <a:off x="7360920" y="1719072"/>
            <a:ext cx="3401568" cy="182880"/>
          </a:xfrm>
          <a:prstGeom prst="rect">
            <a:avLst/>
          </a:prstGeom>
          <a:noFill/>
          <a:ln/>
        </p:spPr>
        <p:txBody>
          <a:bodyPr wrap="square" lIns="0" tIns="0" rIns="0" bIns="0" rtlCol="0" anchor="ctr">
            <a:normAutofit/>
          </a:bodyPr>
          <a:lstStyle/>
          <a:p>
            <a:pPr indent="0" marL="0">
              <a:buNone/>
            </a:pPr>
            <a:r>
              <a:rPr lang="en-US" sz="1220" dirty="0">
                <a:solidFill>
                  <a:srgbClr val="FFF3D6"/>
                </a:solidFill>
              </a:rPr>
              <a:t>Hosanna to the Son of David</a:t>
            </a:r>
            <a:endParaRPr lang="en-US" sz="1220" dirty="0"/>
          </a:p>
        </p:txBody>
      </p:sp>
      <p:sp>
        <p:nvSpPr>
          <p:cNvPr id="13" name="Shape 9"/>
          <p:cNvSpPr/>
          <p:nvPr/>
        </p:nvSpPr>
        <p:spPr>
          <a:xfrm>
            <a:off x="5715000" y="2468880"/>
            <a:ext cx="5349240" cy="566928"/>
          </a:xfrm>
          <a:prstGeom prst="roundRect">
            <a:avLst>
              <a:gd name="adj" fmla="val 19355"/>
            </a:avLst>
          </a:prstGeom>
          <a:solidFill>
            <a:srgbClr val="2B2117">
              <a:alpha val="90000"/>
            </a:srgbClr>
          </a:solidFill>
          <a:ln w="9525">
            <a:solidFill>
              <a:srgbClr val="D5A34A">
                <a:alpha val="20000"/>
              </a:srgbClr>
            </a:solidFill>
            <a:prstDash val="solid"/>
          </a:ln>
        </p:spPr>
      </p:sp>
      <p:sp>
        <p:nvSpPr>
          <p:cNvPr id="14" name="Text 10"/>
          <p:cNvSpPr/>
          <p:nvPr/>
        </p:nvSpPr>
        <p:spPr>
          <a:xfrm>
            <a:off x="5925312" y="2578608"/>
            <a:ext cx="1371600" cy="182880"/>
          </a:xfrm>
          <a:prstGeom prst="rect">
            <a:avLst/>
          </a:prstGeom>
          <a:noFill/>
          <a:ln/>
        </p:spPr>
        <p:txBody>
          <a:bodyPr wrap="square" lIns="0" tIns="0" rIns="0" bIns="0" rtlCol="0" anchor="ctr"/>
          <a:lstStyle/>
          <a:p>
            <a:pPr indent="0" marL="0">
              <a:buNone/>
            </a:pPr>
            <a:r>
              <a:rPr lang="en-US" sz="750" b="1" dirty="0">
                <a:solidFill>
                  <a:srgbClr val="D5A34A"/>
                </a:solidFill>
                <a:latin typeface="Aptos" pitchFamily="34" charset="0"/>
                <a:ea typeface="Aptos" pitchFamily="34" charset="-122"/>
                <a:cs typeface="Aptos" pitchFamily="34" charset="-120"/>
              </a:rPr>
              <a:t>ZECHARIAH 9:9</a:t>
            </a:r>
            <a:endParaRPr lang="en-US" sz="750" dirty="0"/>
          </a:p>
        </p:txBody>
      </p:sp>
      <p:sp>
        <p:nvSpPr>
          <p:cNvPr id="15" name="Text 11"/>
          <p:cNvSpPr/>
          <p:nvPr/>
        </p:nvSpPr>
        <p:spPr>
          <a:xfrm>
            <a:off x="7360920" y="2560320"/>
            <a:ext cx="3401568" cy="182880"/>
          </a:xfrm>
          <a:prstGeom prst="rect">
            <a:avLst/>
          </a:prstGeom>
          <a:noFill/>
          <a:ln/>
        </p:spPr>
        <p:txBody>
          <a:bodyPr wrap="square" lIns="0" tIns="0" rIns="0" bIns="0" rtlCol="0" anchor="ctr">
            <a:normAutofit/>
          </a:bodyPr>
          <a:lstStyle/>
          <a:p>
            <a:pPr indent="0" marL="0">
              <a:buNone/>
            </a:pPr>
            <a:r>
              <a:rPr lang="en-US" sz="1220" dirty="0">
                <a:solidFill>
                  <a:srgbClr val="FFF3D6"/>
                </a:solidFill>
              </a:rPr>
              <a:t>The lowly King comes with salvation</a:t>
            </a:r>
            <a:endParaRPr lang="en-US" sz="1220" dirty="0"/>
          </a:p>
        </p:txBody>
      </p:sp>
      <p:sp>
        <p:nvSpPr>
          <p:cNvPr id="16" name="Shape 12"/>
          <p:cNvSpPr/>
          <p:nvPr/>
        </p:nvSpPr>
        <p:spPr>
          <a:xfrm>
            <a:off x="5715000" y="3310128"/>
            <a:ext cx="5349240" cy="566928"/>
          </a:xfrm>
          <a:prstGeom prst="roundRect">
            <a:avLst>
              <a:gd name="adj" fmla="val 19355"/>
            </a:avLst>
          </a:prstGeom>
          <a:solidFill>
            <a:srgbClr val="2B2117">
              <a:alpha val="90000"/>
            </a:srgbClr>
          </a:solidFill>
          <a:ln w="9525">
            <a:solidFill>
              <a:srgbClr val="D5A34A">
                <a:alpha val="20000"/>
              </a:srgbClr>
            </a:solidFill>
            <a:prstDash val="solid"/>
          </a:ln>
        </p:spPr>
      </p:sp>
      <p:sp>
        <p:nvSpPr>
          <p:cNvPr id="17" name="Text 13"/>
          <p:cNvSpPr/>
          <p:nvPr/>
        </p:nvSpPr>
        <p:spPr>
          <a:xfrm>
            <a:off x="5925312" y="3419856"/>
            <a:ext cx="1371600" cy="182880"/>
          </a:xfrm>
          <a:prstGeom prst="rect">
            <a:avLst/>
          </a:prstGeom>
          <a:noFill/>
          <a:ln/>
        </p:spPr>
        <p:txBody>
          <a:bodyPr wrap="square" lIns="0" tIns="0" rIns="0" bIns="0" rtlCol="0" anchor="ctr"/>
          <a:lstStyle/>
          <a:p>
            <a:pPr indent="0" marL="0">
              <a:buNone/>
            </a:pPr>
            <a:r>
              <a:rPr lang="en-US" sz="750" b="1" dirty="0">
                <a:solidFill>
                  <a:srgbClr val="D5A34A"/>
                </a:solidFill>
                <a:latin typeface="Aptos" pitchFamily="34" charset="0"/>
                <a:ea typeface="Aptos" pitchFamily="34" charset="-122"/>
                <a:cs typeface="Aptos" pitchFamily="34" charset="-120"/>
              </a:rPr>
              <a:t>ISAIAH 9:6</a:t>
            </a:r>
            <a:endParaRPr lang="en-US" sz="750" dirty="0"/>
          </a:p>
        </p:txBody>
      </p:sp>
      <p:sp>
        <p:nvSpPr>
          <p:cNvPr id="18" name="Text 14"/>
          <p:cNvSpPr/>
          <p:nvPr/>
        </p:nvSpPr>
        <p:spPr>
          <a:xfrm>
            <a:off x="7360920" y="3401568"/>
            <a:ext cx="3401568" cy="182880"/>
          </a:xfrm>
          <a:prstGeom prst="rect">
            <a:avLst/>
          </a:prstGeom>
          <a:noFill/>
          <a:ln/>
        </p:spPr>
        <p:txBody>
          <a:bodyPr wrap="square" lIns="0" tIns="0" rIns="0" bIns="0" rtlCol="0" anchor="ctr">
            <a:normAutofit/>
          </a:bodyPr>
          <a:lstStyle/>
          <a:p>
            <a:pPr indent="0" marL="0">
              <a:buNone/>
            </a:pPr>
            <a:r>
              <a:rPr lang="en-US" sz="1220" dirty="0">
                <a:solidFill>
                  <a:srgbClr val="FFF3D6"/>
                </a:solidFill>
              </a:rPr>
              <a:t>The promised Prince of Peace</a:t>
            </a:r>
            <a:endParaRPr lang="en-US" sz="1220" dirty="0"/>
          </a:p>
        </p:txBody>
      </p:sp>
      <p:sp>
        <p:nvSpPr>
          <p:cNvPr id="19" name="Shape 15"/>
          <p:cNvSpPr/>
          <p:nvPr/>
        </p:nvSpPr>
        <p:spPr>
          <a:xfrm>
            <a:off x="5715000" y="4151376"/>
            <a:ext cx="5349240" cy="566928"/>
          </a:xfrm>
          <a:prstGeom prst="roundRect">
            <a:avLst>
              <a:gd name="adj" fmla="val 19355"/>
            </a:avLst>
          </a:prstGeom>
          <a:solidFill>
            <a:srgbClr val="2B2117">
              <a:alpha val="90000"/>
            </a:srgbClr>
          </a:solidFill>
          <a:ln w="9525">
            <a:solidFill>
              <a:srgbClr val="D5A34A">
                <a:alpha val="20000"/>
              </a:srgbClr>
            </a:solidFill>
            <a:prstDash val="solid"/>
          </a:ln>
        </p:spPr>
      </p:sp>
      <p:sp>
        <p:nvSpPr>
          <p:cNvPr id="20" name="Text 16"/>
          <p:cNvSpPr/>
          <p:nvPr/>
        </p:nvSpPr>
        <p:spPr>
          <a:xfrm>
            <a:off x="5925312" y="4261104"/>
            <a:ext cx="1371600" cy="182880"/>
          </a:xfrm>
          <a:prstGeom prst="rect">
            <a:avLst/>
          </a:prstGeom>
          <a:noFill/>
          <a:ln/>
        </p:spPr>
        <p:txBody>
          <a:bodyPr wrap="square" lIns="0" tIns="0" rIns="0" bIns="0" rtlCol="0" anchor="ctr"/>
          <a:lstStyle/>
          <a:p>
            <a:pPr indent="0" marL="0">
              <a:buNone/>
            </a:pPr>
            <a:r>
              <a:rPr lang="en-US" sz="750" b="1" dirty="0">
                <a:solidFill>
                  <a:srgbClr val="D5A34A"/>
                </a:solidFill>
                <a:latin typeface="Aptos" pitchFamily="34" charset="0"/>
                <a:ea typeface="Aptos" pitchFamily="34" charset="-122"/>
                <a:cs typeface="Aptos" pitchFamily="34" charset="-120"/>
              </a:rPr>
              <a:t>PHILIPPIANS 2:8</a:t>
            </a:r>
            <a:endParaRPr lang="en-US" sz="750" dirty="0"/>
          </a:p>
        </p:txBody>
      </p:sp>
      <p:sp>
        <p:nvSpPr>
          <p:cNvPr id="21" name="Text 17"/>
          <p:cNvSpPr/>
          <p:nvPr/>
        </p:nvSpPr>
        <p:spPr>
          <a:xfrm>
            <a:off x="7360920" y="4242816"/>
            <a:ext cx="3401568" cy="182880"/>
          </a:xfrm>
          <a:prstGeom prst="rect">
            <a:avLst/>
          </a:prstGeom>
          <a:noFill/>
          <a:ln/>
        </p:spPr>
        <p:txBody>
          <a:bodyPr wrap="square" lIns="0" tIns="0" rIns="0" bIns="0" rtlCol="0" anchor="ctr">
            <a:normAutofit/>
          </a:bodyPr>
          <a:lstStyle/>
          <a:p>
            <a:pPr indent="0" marL="0">
              <a:buNone/>
            </a:pPr>
            <a:r>
              <a:rPr lang="en-US" sz="1220" dirty="0">
                <a:solidFill>
                  <a:srgbClr val="FFF3D6"/>
                </a:solidFill>
              </a:rPr>
              <a:t>Obedient even to death on a cross</a:t>
            </a:r>
            <a:endParaRPr lang="en-US" sz="1220" dirty="0"/>
          </a:p>
        </p:txBody>
      </p:sp>
      <p:sp>
        <p:nvSpPr>
          <p:cNvPr id="22" name="Shape 18"/>
          <p:cNvSpPr/>
          <p:nvPr/>
        </p:nvSpPr>
        <p:spPr>
          <a:xfrm>
            <a:off x="5715000" y="5166360"/>
            <a:ext cx="5349240" cy="658368"/>
          </a:xfrm>
          <a:prstGeom prst="roundRect">
            <a:avLst>
              <a:gd name="adj" fmla="val 16667"/>
            </a:avLst>
          </a:prstGeom>
          <a:solidFill>
            <a:srgbClr val="2C2118">
              <a:alpha val="80000"/>
            </a:srgbClr>
          </a:solidFill>
          <a:ln w="9525">
            <a:solidFill>
              <a:srgbClr val="D5A34A">
                <a:alpha val="35000"/>
              </a:srgbClr>
            </a:solidFill>
            <a:prstDash val="solid"/>
          </a:ln>
        </p:spPr>
      </p:sp>
      <p:sp>
        <p:nvSpPr>
          <p:cNvPr id="23" name="Text 19"/>
          <p:cNvSpPr/>
          <p:nvPr/>
        </p:nvSpPr>
        <p:spPr>
          <a:xfrm>
            <a:off x="5879592" y="5294376"/>
            <a:ext cx="5020056" cy="402336"/>
          </a:xfrm>
          <a:prstGeom prst="rect">
            <a:avLst/>
          </a:prstGeom>
          <a:noFill/>
          <a:ln/>
        </p:spPr>
        <p:txBody>
          <a:bodyPr wrap="square" lIns="254" tIns="254" rIns="254" bIns="254" rtlCol="0" anchor="ctr">
            <a:normAutofit/>
          </a:bodyPr>
          <a:lstStyle/>
          <a:p>
            <a:pPr indent="0" marL="0">
              <a:buNone/>
            </a:pPr>
            <a:r>
              <a:rPr lang="en-US" sz="1500" i="1" dirty="0">
                <a:solidFill>
                  <a:srgbClr val="FFF3D6"/>
                </a:solidFill>
                <a:latin typeface="Aptos" pitchFamily="34" charset="0"/>
                <a:ea typeface="Aptos" pitchFamily="34" charset="-122"/>
                <a:cs typeface="Aptos" pitchFamily="34" charset="-120"/>
              </a:rPr>
              <a:t>Palm Sunday praise is true only when it follows the King all the way to the cross.</a:t>
            </a:r>
            <a:endParaRPr lang="en-US" sz="1500" dirty="0"/>
          </a:p>
        </p:txBody>
      </p:sp>
      <p:sp>
        <p:nvSpPr>
          <p:cNvPr id="24" name="Text 20"/>
          <p:cNvSpPr/>
          <p:nvPr/>
        </p:nvSpPr>
        <p:spPr>
          <a:xfrm>
            <a:off x="365760" y="6565392"/>
            <a:ext cx="5486400" cy="164592"/>
          </a:xfrm>
          <a:prstGeom prst="rect">
            <a:avLst/>
          </a:prstGeom>
          <a:noFill/>
          <a:ln/>
        </p:spPr>
        <p:txBody>
          <a:bodyPr wrap="square" lIns="0" tIns="0" rIns="0" bIns="0" rtlCol="0" anchor="ctr"/>
          <a:lstStyle/>
          <a:p>
            <a:pPr indent="0" marL="0">
              <a:buNone/>
            </a:pPr>
            <a:r>
              <a:rPr lang="en-US" sz="750" dirty="0">
                <a:solidFill>
                  <a:srgbClr val="E8D9B5">
                    <a:alpha val="88000"/>
                  </a:srgbClr>
                </a:solidFill>
                <a:latin typeface="Aptos" pitchFamily="34" charset="0"/>
                <a:ea typeface="Aptos" pitchFamily="34" charset="-122"/>
                <a:cs typeface="Aptos" pitchFamily="34" charset="-120"/>
              </a:rPr>
              <a:t>Prepared for teaching and small group use - hymninfo.com</a:t>
            </a:r>
            <a:endParaRPr lang="en-US" sz="7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pic>
        <p:nvPicPr>
          <p:cNvPr id="2" name="Image 0" descr="/mnt/data/lift_high_assets_internal/bg2.jpg">    </p:cNvPr>
          <p:cNvPicPr>
            <a:picLocks noChangeAspect="1"/>
          </p:cNvPicPr>
          <p:nvPr/>
        </p:nvPicPr>
        <p:blipFill>
          <a:blip r:embed="rId1"/>
          <a:stretch>
            <a:fillRect/>
          </a:stretch>
        </p:blipFill>
        <p:spPr>
          <a:xfrm>
            <a:off x="0" y="0"/>
            <a:ext cx="12191695" cy="6858000"/>
          </a:xfrm>
          <a:prstGeom prst="rect">
            <a:avLst/>
          </a:prstGeom>
        </p:spPr>
      </p:pic>
      <p:sp>
        <p:nvSpPr>
          <p:cNvPr id="3" name="Shape 0"/>
          <p:cNvSpPr/>
          <p:nvPr/>
        </p:nvSpPr>
        <p:spPr>
          <a:xfrm>
            <a:off x="0" y="0"/>
            <a:ext cx="12191695" cy="6858000"/>
          </a:xfrm>
          <a:prstGeom prst="rect">
            <a:avLst/>
          </a:prstGeom>
          <a:solidFill>
            <a:srgbClr val="000000">
              <a:alpha val="80000"/>
            </a:srgbClr>
          </a:solidFill>
          <a:ln w="12700">
            <a:solidFill>
              <a:srgbClr val="000000">
                <a:alpha val="0"/>
              </a:srgbClr>
            </a:solidFill>
            <a:prstDash val="solid"/>
          </a:ln>
        </p:spPr>
      </p:sp>
      <p:sp>
        <p:nvSpPr>
          <p:cNvPr id="4" name="Text 1"/>
          <p:cNvSpPr/>
          <p:nvPr/>
        </p:nvSpPr>
        <p:spPr>
          <a:xfrm>
            <a:off x="685800" y="2423160"/>
            <a:ext cx="6035040" cy="548640"/>
          </a:xfrm>
          <a:prstGeom prst="rect">
            <a:avLst/>
          </a:prstGeom>
          <a:noFill/>
          <a:ln/>
        </p:spPr>
        <p:txBody>
          <a:bodyPr wrap="square" lIns="0" tIns="0" rIns="0" bIns="0" rtlCol="0" anchor="ctr"/>
          <a:lstStyle/>
          <a:p>
            <a:pPr indent="0" marL="0">
              <a:buNone/>
            </a:pPr>
            <a:r>
              <a:rPr lang="en-US" sz="3400" b="1" dirty="0">
                <a:solidFill>
                  <a:srgbClr val="FFF3D6"/>
                </a:solidFill>
                <a:latin typeface="Aptos Display" pitchFamily="34" charset="0"/>
                <a:ea typeface="Aptos Display" pitchFamily="34" charset="-122"/>
                <a:cs typeface="Aptos Display" pitchFamily="34" charset="-120"/>
              </a:rPr>
              <a:t>The Road of the Hymn</a:t>
            </a:r>
            <a:endParaRPr lang="en-US" sz="3400" dirty="0"/>
          </a:p>
        </p:txBody>
      </p:sp>
      <p:sp>
        <p:nvSpPr>
          <p:cNvPr id="5" name="Text 2"/>
          <p:cNvSpPr/>
          <p:nvPr/>
        </p:nvSpPr>
        <p:spPr>
          <a:xfrm>
            <a:off x="713232" y="3063240"/>
            <a:ext cx="4846320" cy="320040"/>
          </a:xfrm>
          <a:prstGeom prst="rect">
            <a:avLst/>
          </a:prstGeom>
          <a:noFill/>
          <a:ln/>
        </p:spPr>
        <p:txBody>
          <a:bodyPr wrap="square" lIns="0" tIns="0" rIns="0" bIns="0" rtlCol="0" anchor="ctr"/>
          <a:lstStyle/>
          <a:p>
            <a:pPr indent="0" marL="0">
              <a:buNone/>
            </a:pPr>
            <a:r>
              <a:rPr lang="en-US" sz="1500" dirty="0">
                <a:solidFill>
                  <a:srgbClr val="F0D9A6"/>
                </a:solidFill>
              </a:rPr>
              <a:t>From outward procession to inward surrender</a:t>
            </a:r>
            <a:endParaRPr lang="en-US" sz="1500" dirty="0"/>
          </a:p>
        </p:txBody>
      </p:sp>
      <p:sp>
        <p:nvSpPr>
          <p:cNvPr id="6" name="Text 3"/>
          <p:cNvSpPr/>
          <p:nvPr/>
        </p:nvSpPr>
        <p:spPr>
          <a:xfrm>
            <a:off x="365760" y="6565392"/>
            <a:ext cx="5486400" cy="164592"/>
          </a:xfrm>
          <a:prstGeom prst="rect">
            <a:avLst/>
          </a:prstGeom>
          <a:noFill/>
          <a:ln/>
        </p:spPr>
        <p:txBody>
          <a:bodyPr wrap="square" lIns="0" tIns="0" rIns="0" bIns="0" rtlCol="0" anchor="ctr"/>
          <a:lstStyle/>
          <a:p>
            <a:pPr indent="0" marL="0">
              <a:buNone/>
            </a:pPr>
            <a:r>
              <a:rPr lang="en-US" sz="750" dirty="0">
                <a:solidFill>
                  <a:srgbClr val="E8D9B5">
                    <a:alpha val="88000"/>
                  </a:srgbClr>
                </a:solidFill>
                <a:latin typeface="Aptos" pitchFamily="34" charset="0"/>
                <a:ea typeface="Aptos" pitchFamily="34" charset="-122"/>
                <a:cs typeface="Aptos" pitchFamily="34" charset="-120"/>
              </a:rPr>
              <a:t>Prepared for teaching and small group use - hymninfo.com</a:t>
            </a:r>
            <a:endParaRPr lang="en-US" sz="7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pic>
        <p:nvPicPr>
          <p:cNvPr id="2" name="Image 0" descr="/mnt/data/lift_high_assets_internal/bg2.jpg">    </p:cNvPr>
          <p:cNvPicPr>
            <a:picLocks noChangeAspect="1"/>
          </p:cNvPicPr>
          <p:nvPr/>
        </p:nvPicPr>
        <p:blipFill>
          <a:blip r:embed="rId1"/>
          <a:stretch>
            <a:fillRect/>
          </a:stretch>
        </p:blipFill>
        <p:spPr>
          <a:xfrm>
            <a:off x="0" y="0"/>
            <a:ext cx="12191695" cy="6858000"/>
          </a:xfrm>
          <a:prstGeom prst="rect">
            <a:avLst/>
          </a:prstGeom>
        </p:spPr>
      </p:pic>
      <p:sp>
        <p:nvSpPr>
          <p:cNvPr id="3" name="Shape 0"/>
          <p:cNvSpPr/>
          <p:nvPr/>
        </p:nvSpPr>
        <p:spPr>
          <a:xfrm>
            <a:off x="0" y="0"/>
            <a:ext cx="12191695" cy="6858000"/>
          </a:xfrm>
          <a:prstGeom prst="rect">
            <a:avLst/>
          </a:prstGeom>
          <a:solidFill>
            <a:srgbClr val="000000">
              <a:alpha val="62000"/>
            </a:srgbClr>
          </a:solidFill>
          <a:ln w="12700">
            <a:solidFill>
              <a:srgbClr val="000000">
                <a:alpha val="0"/>
              </a:srgbClr>
            </a:solidFill>
            <a:prstDash val="solid"/>
          </a:ln>
        </p:spPr>
      </p:sp>
      <p:sp>
        <p:nvSpPr>
          <p:cNvPr id="4" name="Text 1"/>
          <p:cNvSpPr/>
          <p:nvPr/>
        </p:nvSpPr>
        <p:spPr>
          <a:xfrm>
            <a:off x="566928" y="438912"/>
            <a:ext cx="7680960" cy="457200"/>
          </a:xfrm>
          <a:prstGeom prst="rect">
            <a:avLst/>
          </a:prstGeom>
          <a:noFill/>
          <a:ln/>
        </p:spPr>
        <p:txBody>
          <a:bodyPr wrap="square" lIns="0" tIns="0" rIns="0" bIns="0" rtlCol="0" anchor="ctr"/>
          <a:lstStyle/>
          <a:p>
            <a:pPr indent="0" marL="0">
              <a:buNone/>
            </a:pPr>
            <a:r>
              <a:rPr lang="en-US" sz="2800" b="1" dirty="0">
                <a:solidFill>
                  <a:srgbClr val="FFF3D6"/>
                </a:solidFill>
                <a:latin typeface="Aptos Display" pitchFamily="34" charset="0"/>
                <a:ea typeface="Aptos Display" pitchFamily="34" charset="-122"/>
                <a:cs typeface="Aptos Display" pitchFamily="34" charset="-120"/>
              </a:rPr>
              <a:t>Hymn Section 1</a:t>
            </a:r>
            <a:endParaRPr lang="en-US" sz="2800" dirty="0"/>
          </a:p>
        </p:txBody>
      </p:sp>
      <p:sp>
        <p:nvSpPr>
          <p:cNvPr id="5" name="Text 2"/>
          <p:cNvSpPr/>
          <p:nvPr/>
        </p:nvSpPr>
        <p:spPr>
          <a:xfrm>
            <a:off x="594360" y="950976"/>
            <a:ext cx="8046720" cy="301752"/>
          </a:xfrm>
          <a:prstGeom prst="rect">
            <a:avLst/>
          </a:prstGeom>
          <a:noFill/>
          <a:ln/>
        </p:spPr>
        <p:txBody>
          <a:bodyPr wrap="square" lIns="0" tIns="0" rIns="0" bIns="0" rtlCol="0" anchor="ctr"/>
          <a:lstStyle/>
          <a:p>
            <a:pPr indent="0" marL="0">
              <a:buNone/>
            </a:pPr>
            <a:r>
              <a:rPr lang="en-US" sz="1200" dirty="0">
                <a:solidFill>
                  <a:srgbClr val="F0D9A6"/>
                </a:solidFill>
                <a:latin typeface="Aptos" pitchFamily="34" charset="0"/>
                <a:ea typeface="Aptos" pitchFamily="34" charset="-122"/>
                <a:cs typeface="Aptos" pitchFamily="34" charset="-120"/>
              </a:rPr>
              <a:t>The triumph song begins on a road</a:t>
            </a:r>
            <a:endParaRPr lang="en-US" sz="1200" dirty="0"/>
          </a:p>
        </p:txBody>
      </p:sp>
      <p:sp>
        <p:nvSpPr>
          <p:cNvPr id="6" name="Shape 3"/>
          <p:cNvSpPr/>
          <p:nvPr/>
        </p:nvSpPr>
        <p:spPr>
          <a:xfrm>
            <a:off x="594360" y="1325880"/>
            <a:ext cx="1097280" cy="0"/>
          </a:xfrm>
          <a:prstGeom prst="line">
            <a:avLst/>
          </a:prstGeom>
          <a:noFill/>
          <a:ln w="25400">
            <a:solidFill>
              <a:srgbClr val="D5A34A"/>
            </a:solidFill>
            <a:prstDash val="solid"/>
          </a:ln>
        </p:spPr>
      </p:sp>
      <p:sp>
        <p:nvSpPr>
          <p:cNvPr id="7" name="Shape 4"/>
          <p:cNvSpPr/>
          <p:nvPr/>
        </p:nvSpPr>
        <p:spPr>
          <a:xfrm>
            <a:off x="713232" y="1645920"/>
            <a:ext cx="5074920" cy="3520440"/>
          </a:xfrm>
          <a:prstGeom prst="roundRect">
            <a:avLst>
              <a:gd name="adj" fmla="val 3117"/>
            </a:avLst>
          </a:prstGeom>
          <a:solidFill>
            <a:srgbClr val="1D1712">
              <a:alpha val="88000"/>
            </a:srgbClr>
          </a:solidFill>
          <a:ln w="9525">
            <a:solidFill>
              <a:srgbClr val="D5A34A">
                <a:alpha val="35000"/>
              </a:srgbClr>
            </a:solidFill>
            <a:prstDash val="solid"/>
          </a:ln>
        </p:spPr>
      </p:sp>
      <p:sp>
        <p:nvSpPr>
          <p:cNvPr id="8" name="Text 5"/>
          <p:cNvSpPr/>
          <p:nvPr/>
        </p:nvSpPr>
        <p:spPr>
          <a:xfrm>
            <a:off x="960120" y="1965960"/>
            <a:ext cx="4572000" cy="2514600"/>
          </a:xfrm>
          <a:prstGeom prst="rect">
            <a:avLst/>
          </a:prstGeom>
          <a:noFill/>
          <a:ln/>
        </p:spPr>
        <p:txBody>
          <a:bodyPr wrap="square" lIns="762" tIns="762" rIns="762" bIns="762" rtlCol="0" anchor="ctr">
            <a:normAutofit/>
          </a:bodyPr>
          <a:lstStyle/>
          <a:p>
            <a:pPr marL="152400" indent="-152400">
              <a:buSzPct val="100000"/>
              <a:buChar char="•"/>
            </a:pPr>
            <a:r>
              <a:rPr lang="en-US" sz="1400" dirty="0">
                <a:solidFill>
                  <a:srgbClr val="FFF3D6"/>
                </a:solidFill>
                <a:latin typeface="Aptos" pitchFamily="34" charset="0"/>
                <a:ea typeface="Aptos" pitchFamily="34" charset="-122"/>
                <a:cs typeface="Aptos" pitchFamily="34" charset="-120"/>
              </a:rPr>
              <a:t>The congregation joins the Palm Sunday movement toward Jerusalem.</a:t>
            </a:r>
            <a:endParaRPr lang="en-US" sz="1400" dirty="0"/>
          </a:p>
          <a:p>
            <a:pPr marL="152400" indent="-152400">
              <a:buSzPct val="100000"/>
              <a:buChar char="•"/>
            </a:pPr>
            <a:r>
              <a:rPr lang="en-US" sz="1400" dirty="0">
                <a:solidFill>
                  <a:srgbClr val="FFF3D6"/>
                </a:solidFill>
                <a:latin typeface="Aptos" pitchFamily="34" charset="0"/>
                <a:ea typeface="Aptos" pitchFamily="34" charset="-122"/>
                <a:cs typeface="Aptos" pitchFamily="34" charset="-120"/>
              </a:rPr>
              <a:t>The hymn names the geography of Holy Week: Olivet, Calvary, and the path between them.</a:t>
            </a:r>
            <a:endParaRPr lang="en-US" sz="1400" dirty="0"/>
          </a:p>
          <a:p>
            <a:pPr marL="152400" indent="-152400">
              <a:buSzPct val="100000"/>
              <a:buChar char="•"/>
            </a:pPr>
            <a:r>
              <a:rPr lang="en-US" sz="1400" dirty="0">
                <a:solidFill>
                  <a:srgbClr val="FFF3D6"/>
                </a:solidFill>
                <a:latin typeface="Aptos" pitchFamily="34" charset="0"/>
                <a:ea typeface="Aptos" pitchFamily="34" charset="-122"/>
                <a:cs typeface="Aptos" pitchFamily="34" charset="-120"/>
              </a:rPr>
              <a:t>The teacher’s emphasis: celebration must learn where Christ is going.</a:t>
            </a:r>
            <a:endParaRPr lang="en-US" sz="1400" dirty="0"/>
          </a:p>
        </p:txBody>
      </p:sp>
      <p:sp>
        <p:nvSpPr>
          <p:cNvPr id="9" name="Shape 6"/>
          <p:cNvSpPr/>
          <p:nvPr/>
        </p:nvSpPr>
        <p:spPr>
          <a:xfrm>
            <a:off x="6144768" y="1618488"/>
            <a:ext cx="5175504" cy="2935224"/>
          </a:xfrm>
          <a:prstGeom prst="rect">
            <a:avLst/>
          </a:prstGeom>
          <a:solidFill>
            <a:srgbClr val="D5A34A">
              <a:alpha val="95000"/>
            </a:srgbClr>
          </a:solidFill>
          <a:ln w="12700">
            <a:solidFill>
              <a:srgbClr val="D5A34A">
                <a:alpha val="60000"/>
              </a:srgbClr>
            </a:solidFill>
            <a:prstDash val="solid"/>
          </a:ln>
        </p:spPr>
      </p:sp>
      <p:pic>
        <p:nvPicPr>
          <p:cNvPr id="10" name="Image 1" descr="/mnt/data/lift_high_assets_internal/bg2.jpg">    </p:cNvPr>
          <p:cNvPicPr>
            <a:picLocks noChangeAspect="1"/>
          </p:cNvPicPr>
          <p:nvPr/>
        </p:nvPicPr>
        <p:blipFill>
          <a:blip r:embed="rId2"/>
          <a:stretch>
            <a:fillRect/>
          </a:stretch>
        </p:blipFill>
        <p:spPr>
          <a:xfrm>
            <a:off x="6172200" y="1645920"/>
            <a:ext cx="5120640" cy="2880360"/>
          </a:xfrm>
          <a:prstGeom prst="rect">
            <a:avLst/>
          </a:prstGeom>
        </p:spPr>
      </p:pic>
      <p:sp>
        <p:nvSpPr>
          <p:cNvPr id="11" name="Shape 7"/>
          <p:cNvSpPr/>
          <p:nvPr/>
        </p:nvSpPr>
        <p:spPr>
          <a:xfrm>
            <a:off x="6172200" y="1645920"/>
            <a:ext cx="5120640" cy="2880360"/>
          </a:xfrm>
          <a:prstGeom prst="rect">
            <a:avLst/>
          </a:prstGeom>
          <a:solidFill>
            <a:srgbClr val="000000">
              <a:alpha val="28000"/>
            </a:srgbClr>
          </a:solidFill>
          <a:ln w="12700">
            <a:solidFill>
              <a:srgbClr val="000000">
                <a:alpha val="0"/>
              </a:srgbClr>
            </a:solidFill>
            <a:prstDash val="solid"/>
          </a:ln>
        </p:spPr>
      </p:sp>
      <p:sp>
        <p:nvSpPr>
          <p:cNvPr id="12" name="Shape 8"/>
          <p:cNvSpPr/>
          <p:nvPr/>
        </p:nvSpPr>
        <p:spPr>
          <a:xfrm>
            <a:off x="6172200" y="4736592"/>
            <a:ext cx="5120640" cy="694944"/>
          </a:xfrm>
          <a:prstGeom prst="roundRect">
            <a:avLst>
              <a:gd name="adj" fmla="val 15789"/>
            </a:avLst>
          </a:prstGeom>
          <a:solidFill>
            <a:srgbClr val="2C2118">
              <a:alpha val="80000"/>
            </a:srgbClr>
          </a:solidFill>
          <a:ln w="9525">
            <a:solidFill>
              <a:srgbClr val="D5A34A">
                <a:alpha val="35000"/>
              </a:srgbClr>
            </a:solidFill>
            <a:prstDash val="solid"/>
          </a:ln>
        </p:spPr>
      </p:sp>
      <p:sp>
        <p:nvSpPr>
          <p:cNvPr id="13" name="Text 9"/>
          <p:cNvSpPr/>
          <p:nvPr/>
        </p:nvSpPr>
        <p:spPr>
          <a:xfrm>
            <a:off x="6336792" y="4864608"/>
            <a:ext cx="4791456" cy="438912"/>
          </a:xfrm>
          <a:prstGeom prst="rect">
            <a:avLst/>
          </a:prstGeom>
          <a:noFill/>
          <a:ln/>
        </p:spPr>
        <p:txBody>
          <a:bodyPr wrap="square" lIns="254" tIns="254" rIns="254" bIns="254" rtlCol="0" anchor="ctr">
            <a:normAutofit/>
          </a:bodyPr>
          <a:lstStyle/>
          <a:p>
            <a:pPr indent="0" marL="0">
              <a:buNone/>
            </a:pPr>
            <a:r>
              <a:rPr lang="en-US" sz="1500" i="1" dirty="0">
                <a:solidFill>
                  <a:srgbClr val="FFF3D6"/>
                </a:solidFill>
                <a:latin typeface="Aptos" pitchFamily="34" charset="0"/>
                <a:ea typeface="Aptos" pitchFamily="34" charset="-122"/>
                <a:cs typeface="Aptos" pitchFamily="34" charset="-120"/>
              </a:rPr>
              <a:t>Teaching focus: Christian praise follows the King, even when the path leads through sacrifice.</a:t>
            </a:r>
            <a:endParaRPr lang="en-US" sz="1500" dirty="0"/>
          </a:p>
        </p:txBody>
      </p:sp>
      <p:sp>
        <p:nvSpPr>
          <p:cNvPr id="14" name="Text 10"/>
          <p:cNvSpPr/>
          <p:nvPr/>
        </p:nvSpPr>
        <p:spPr>
          <a:xfrm>
            <a:off x="365760" y="6565392"/>
            <a:ext cx="5486400" cy="164592"/>
          </a:xfrm>
          <a:prstGeom prst="rect">
            <a:avLst/>
          </a:prstGeom>
          <a:noFill/>
          <a:ln/>
        </p:spPr>
        <p:txBody>
          <a:bodyPr wrap="square" lIns="0" tIns="0" rIns="0" bIns="0" rtlCol="0" anchor="ctr"/>
          <a:lstStyle/>
          <a:p>
            <a:pPr indent="0" marL="0">
              <a:buNone/>
            </a:pPr>
            <a:r>
              <a:rPr lang="en-US" sz="750" dirty="0">
                <a:solidFill>
                  <a:srgbClr val="E8D9B5">
                    <a:alpha val="88000"/>
                  </a:srgbClr>
                </a:solidFill>
                <a:latin typeface="Aptos" pitchFamily="34" charset="0"/>
                <a:ea typeface="Aptos" pitchFamily="34" charset="-122"/>
                <a:cs typeface="Aptos" pitchFamily="34" charset="-120"/>
              </a:rPr>
              <a:t>Prepared for teaching and small group use - hymninfo.com</a:t>
            </a:r>
            <a:endParaRPr lang="en-US" sz="7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pic>
        <p:nvPicPr>
          <p:cNvPr id="2" name="Image 0" descr="/mnt/data/lift_high_assets_internal/bg4.jpg">    </p:cNvPr>
          <p:cNvPicPr>
            <a:picLocks noChangeAspect="1"/>
          </p:cNvPicPr>
          <p:nvPr/>
        </p:nvPicPr>
        <p:blipFill>
          <a:blip r:embed="rId1"/>
          <a:stretch>
            <a:fillRect/>
          </a:stretch>
        </p:blipFill>
        <p:spPr>
          <a:xfrm>
            <a:off x="0" y="0"/>
            <a:ext cx="12191695" cy="6858000"/>
          </a:xfrm>
          <a:prstGeom prst="rect">
            <a:avLst/>
          </a:prstGeom>
        </p:spPr>
      </p:pic>
      <p:sp>
        <p:nvSpPr>
          <p:cNvPr id="3" name="Shape 0"/>
          <p:cNvSpPr/>
          <p:nvPr/>
        </p:nvSpPr>
        <p:spPr>
          <a:xfrm>
            <a:off x="0" y="0"/>
            <a:ext cx="12191695" cy="6858000"/>
          </a:xfrm>
          <a:prstGeom prst="rect">
            <a:avLst/>
          </a:prstGeom>
          <a:solidFill>
            <a:srgbClr val="000000">
              <a:alpha val="66000"/>
            </a:srgbClr>
          </a:solidFill>
          <a:ln w="12700">
            <a:solidFill>
              <a:srgbClr val="000000">
                <a:alpha val="0"/>
              </a:srgbClr>
            </a:solidFill>
            <a:prstDash val="solid"/>
          </a:ln>
        </p:spPr>
      </p:sp>
      <p:sp>
        <p:nvSpPr>
          <p:cNvPr id="4" name="Text 1"/>
          <p:cNvSpPr/>
          <p:nvPr/>
        </p:nvSpPr>
        <p:spPr>
          <a:xfrm>
            <a:off x="566928" y="438912"/>
            <a:ext cx="7680960" cy="457200"/>
          </a:xfrm>
          <a:prstGeom prst="rect">
            <a:avLst/>
          </a:prstGeom>
          <a:noFill/>
          <a:ln/>
        </p:spPr>
        <p:txBody>
          <a:bodyPr wrap="square" lIns="0" tIns="0" rIns="0" bIns="0" rtlCol="0" anchor="ctr"/>
          <a:lstStyle/>
          <a:p>
            <a:pPr indent="0" marL="0">
              <a:buNone/>
            </a:pPr>
            <a:r>
              <a:rPr lang="en-US" sz="2800" b="1" dirty="0">
                <a:solidFill>
                  <a:srgbClr val="FFF3D6"/>
                </a:solidFill>
                <a:latin typeface="Aptos Display" pitchFamily="34" charset="0"/>
                <a:ea typeface="Aptos Display" pitchFamily="34" charset="-122"/>
                <a:cs typeface="Aptos Display" pitchFamily="34" charset="-120"/>
              </a:rPr>
              <a:t>Hymn Section 2</a:t>
            </a:r>
            <a:endParaRPr lang="en-US" sz="2800" dirty="0"/>
          </a:p>
        </p:txBody>
      </p:sp>
      <p:sp>
        <p:nvSpPr>
          <p:cNvPr id="5" name="Text 2"/>
          <p:cNvSpPr/>
          <p:nvPr/>
        </p:nvSpPr>
        <p:spPr>
          <a:xfrm>
            <a:off x="594360" y="950976"/>
            <a:ext cx="8046720" cy="301752"/>
          </a:xfrm>
          <a:prstGeom prst="rect">
            <a:avLst/>
          </a:prstGeom>
          <a:noFill/>
          <a:ln/>
        </p:spPr>
        <p:txBody>
          <a:bodyPr wrap="square" lIns="0" tIns="0" rIns="0" bIns="0" rtlCol="0" anchor="ctr"/>
          <a:lstStyle/>
          <a:p>
            <a:pPr indent="0" marL="0">
              <a:buNone/>
            </a:pPr>
            <a:r>
              <a:rPr lang="en-US" sz="1200" dirty="0">
                <a:solidFill>
                  <a:srgbClr val="F0D9A6"/>
                </a:solidFill>
                <a:latin typeface="Aptos" pitchFamily="34" charset="0"/>
                <a:ea typeface="Aptos" pitchFamily="34" charset="-122"/>
                <a:cs typeface="Aptos" pitchFamily="34" charset="-120"/>
              </a:rPr>
              <a:t>A King without worldly pomp</a:t>
            </a:r>
            <a:endParaRPr lang="en-US" sz="1200" dirty="0"/>
          </a:p>
        </p:txBody>
      </p:sp>
      <p:sp>
        <p:nvSpPr>
          <p:cNvPr id="6" name="Shape 3"/>
          <p:cNvSpPr/>
          <p:nvPr/>
        </p:nvSpPr>
        <p:spPr>
          <a:xfrm>
            <a:off x="594360" y="1325880"/>
            <a:ext cx="1097280" cy="0"/>
          </a:xfrm>
          <a:prstGeom prst="line">
            <a:avLst/>
          </a:prstGeom>
          <a:noFill/>
          <a:ln w="25400">
            <a:solidFill>
              <a:srgbClr val="D5A34A"/>
            </a:solidFill>
            <a:prstDash val="solid"/>
          </a:ln>
        </p:spPr>
      </p:sp>
      <p:sp>
        <p:nvSpPr>
          <p:cNvPr id="7" name="Shape 4"/>
          <p:cNvSpPr/>
          <p:nvPr/>
        </p:nvSpPr>
        <p:spPr>
          <a:xfrm>
            <a:off x="658368" y="1600200"/>
            <a:ext cx="5312664" cy="3118104"/>
          </a:xfrm>
          <a:prstGeom prst="rect">
            <a:avLst/>
          </a:prstGeom>
          <a:solidFill>
            <a:srgbClr val="D5A34A">
              <a:alpha val="95000"/>
            </a:srgbClr>
          </a:solidFill>
          <a:ln w="12700">
            <a:solidFill>
              <a:srgbClr val="D5A34A">
                <a:alpha val="60000"/>
              </a:srgbClr>
            </a:solidFill>
            <a:prstDash val="solid"/>
          </a:ln>
        </p:spPr>
      </p:sp>
      <p:pic>
        <p:nvPicPr>
          <p:cNvPr id="8" name="Image 1" descr="/mnt/data/lift_high_assets_internal/bg4.jpg">    </p:cNvPr>
          <p:cNvPicPr>
            <a:picLocks noChangeAspect="1"/>
          </p:cNvPicPr>
          <p:nvPr/>
        </p:nvPicPr>
        <p:blipFill>
          <a:blip r:embed="rId2"/>
          <a:stretch>
            <a:fillRect/>
          </a:stretch>
        </p:blipFill>
        <p:spPr>
          <a:xfrm>
            <a:off x="685800" y="1627632"/>
            <a:ext cx="5257800" cy="3063240"/>
          </a:xfrm>
          <a:prstGeom prst="rect">
            <a:avLst/>
          </a:prstGeom>
        </p:spPr>
      </p:pic>
      <p:sp>
        <p:nvSpPr>
          <p:cNvPr id="9" name="Shape 5"/>
          <p:cNvSpPr/>
          <p:nvPr/>
        </p:nvSpPr>
        <p:spPr>
          <a:xfrm>
            <a:off x="685800" y="1627632"/>
            <a:ext cx="5257800" cy="3063240"/>
          </a:xfrm>
          <a:prstGeom prst="rect">
            <a:avLst/>
          </a:prstGeom>
          <a:solidFill>
            <a:srgbClr val="000000">
              <a:alpha val="28000"/>
            </a:srgbClr>
          </a:solidFill>
          <a:ln w="12700">
            <a:solidFill>
              <a:srgbClr val="000000">
                <a:alpha val="0"/>
              </a:srgbClr>
            </a:solidFill>
            <a:prstDash val="solid"/>
          </a:ln>
        </p:spPr>
      </p:sp>
      <p:sp>
        <p:nvSpPr>
          <p:cNvPr id="10" name="Shape 6"/>
          <p:cNvSpPr/>
          <p:nvPr/>
        </p:nvSpPr>
        <p:spPr>
          <a:xfrm>
            <a:off x="6263640" y="1627632"/>
            <a:ext cx="4983480" cy="3474720"/>
          </a:xfrm>
          <a:prstGeom prst="roundRect">
            <a:avLst>
              <a:gd name="adj" fmla="val 3158"/>
            </a:avLst>
          </a:prstGeom>
          <a:solidFill>
            <a:srgbClr val="1D1712">
              <a:alpha val="88000"/>
            </a:srgbClr>
          </a:solidFill>
          <a:ln w="9525">
            <a:solidFill>
              <a:srgbClr val="D5A34A">
                <a:alpha val="35000"/>
              </a:srgbClr>
            </a:solidFill>
            <a:prstDash val="solid"/>
          </a:ln>
        </p:spPr>
      </p:sp>
      <p:sp>
        <p:nvSpPr>
          <p:cNvPr id="11" name="Text 7"/>
          <p:cNvSpPr/>
          <p:nvPr/>
        </p:nvSpPr>
        <p:spPr>
          <a:xfrm>
            <a:off x="6519672" y="1920240"/>
            <a:ext cx="4480560" cy="2468880"/>
          </a:xfrm>
          <a:prstGeom prst="rect">
            <a:avLst/>
          </a:prstGeom>
          <a:noFill/>
          <a:ln/>
        </p:spPr>
        <p:txBody>
          <a:bodyPr wrap="square" lIns="762" tIns="762" rIns="762" bIns="762" rtlCol="0" anchor="ctr">
            <a:normAutofit/>
          </a:bodyPr>
          <a:lstStyle/>
          <a:p>
            <a:pPr marL="152400" indent="-152400">
              <a:buSzPct val="100000"/>
              <a:buChar char="•"/>
            </a:pPr>
            <a:r>
              <a:rPr lang="en-US" sz="1400" dirty="0">
                <a:solidFill>
                  <a:srgbClr val="FFF3D6"/>
                </a:solidFill>
                <a:latin typeface="Aptos" pitchFamily="34" charset="0"/>
                <a:ea typeface="Aptos" pitchFamily="34" charset="-122"/>
                <a:cs typeface="Aptos" pitchFamily="34" charset="-120"/>
              </a:rPr>
              <a:t>The hymn contrasts Christ’s kingship with worldly pride and display.</a:t>
            </a:r>
            <a:endParaRPr lang="en-US" sz="1400" dirty="0"/>
          </a:p>
          <a:p>
            <a:pPr marL="152400" indent="-152400">
              <a:buSzPct val="100000"/>
              <a:buChar char="•"/>
            </a:pPr>
            <a:r>
              <a:rPr lang="en-US" sz="1400" dirty="0">
                <a:solidFill>
                  <a:srgbClr val="FFF3D6"/>
                </a:solidFill>
                <a:latin typeface="Aptos" pitchFamily="34" charset="0"/>
                <a:ea typeface="Aptos" pitchFamily="34" charset="-122"/>
                <a:cs typeface="Aptos" pitchFamily="34" charset="-120"/>
              </a:rPr>
              <a:t>His nearness and self-giving presence define his reign.</a:t>
            </a:r>
            <a:endParaRPr lang="en-US" sz="1400" dirty="0"/>
          </a:p>
          <a:p>
            <a:pPr marL="152400" indent="-152400">
              <a:buSzPct val="100000"/>
              <a:buChar char="•"/>
            </a:pPr>
            <a:r>
              <a:rPr lang="en-US" sz="1400" dirty="0">
                <a:solidFill>
                  <a:srgbClr val="FFF3D6"/>
                </a:solidFill>
                <a:latin typeface="Aptos" pitchFamily="34" charset="0"/>
                <a:ea typeface="Aptos" pitchFamily="34" charset="-122"/>
                <a:cs typeface="Aptos" pitchFamily="34" charset="-120"/>
              </a:rPr>
              <a:t>Teaching emphasis: true majesty appears in humble service.</a:t>
            </a:r>
            <a:endParaRPr lang="en-US" sz="1400" dirty="0"/>
          </a:p>
        </p:txBody>
      </p:sp>
      <p:sp>
        <p:nvSpPr>
          <p:cNvPr id="12" name="Text 8"/>
          <p:cNvSpPr/>
          <p:nvPr/>
        </p:nvSpPr>
        <p:spPr>
          <a:xfrm>
            <a:off x="365760" y="6565392"/>
            <a:ext cx="5486400" cy="164592"/>
          </a:xfrm>
          <a:prstGeom prst="rect">
            <a:avLst/>
          </a:prstGeom>
          <a:noFill/>
          <a:ln/>
        </p:spPr>
        <p:txBody>
          <a:bodyPr wrap="square" lIns="0" tIns="0" rIns="0" bIns="0" rtlCol="0" anchor="ctr"/>
          <a:lstStyle/>
          <a:p>
            <a:pPr indent="0" marL="0">
              <a:buNone/>
            </a:pPr>
            <a:r>
              <a:rPr lang="en-US" sz="750" dirty="0">
                <a:solidFill>
                  <a:srgbClr val="E8D9B5">
                    <a:alpha val="88000"/>
                  </a:srgbClr>
                </a:solidFill>
                <a:latin typeface="Aptos" pitchFamily="34" charset="0"/>
                <a:ea typeface="Aptos" pitchFamily="34" charset="-122"/>
                <a:cs typeface="Aptos" pitchFamily="34" charset="-120"/>
              </a:rPr>
              <a:t>Prepared for teaching and small group use - hymninfo.com</a:t>
            </a:r>
            <a:endParaRPr lang="en-US" sz="7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ptos Display"/>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18</Slides>
  <Notes>18</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18</vt:i4>
      </vt:variant>
    </vt:vector>
  </HeadingPairs>
  <TitlesOfParts>
    <vt:vector size="21"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vector>
  </TitlesOfParts>
  <Company>HymnInfo.com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Lift High The Triumph Song Today Teaching Guide</dc:title>
  <dc:subject>Hymn study resource</dc:subject>
  <dc:creator>HymnInfo.com</dc:creator>
  <cp:lastModifiedBy>HymnInfo.com</cp:lastModifiedBy>
  <cp:revision>1</cp:revision>
  <dcterms:created xsi:type="dcterms:W3CDTF">2026-07-11T01:31:58Z</dcterms:created>
  <dcterms:modified xsi:type="dcterms:W3CDTF">2026-07-11T01:31:58Z</dcterms:modified>
</cp:coreProperties>
</file>